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0"/>
  </p:notesMasterIdLst>
  <p:handoutMasterIdLst>
    <p:handoutMasterId r:id="rId41"/>
  </p:handoutMasterIdLst>
  <p:sldIdLst>
    <p:sldId id="331" r:id="rId5"/>
    <p:sldId id="402" r:id="rId6"/>
    <p:sldId id="358" r:id="rId7"/>
    <p:sldId id="359" r:id="rId8"/>
    <p:sldId id="597" r:id="rId9"/>
    <p:sldId id="332" r:id="rId10"/>
    <p:sldId id="333" r:id="rId11"/>
    <p:sldId id="334" r:id="rId12"/>
    <p:sldId id="595" r:id="rId13"/>
    <p:sldId id="335" r:id="rId14"/>
    <p:sldId id="343" r:id="rId15"/>
    <p:sldId id="353" r:id="rId16"/>
    <p:sldId id="344" r:id="rId17"/>
    <p:sldId id="594" r:id="rId18"/>
    <p:sldId id="584" r:id="rId19"/>
    <p:sldId id="587" r:id="rId20"/>
    <p:sldId id="586" r:id="rId21"/>
    <p:sldId id="336" r:id="rId22"/>
    <p:sldId id="345" r:id="rId23"/>
    <p:sldId id="338" r:id="rId24"/>
    <p:sldId id="339" r:id="rId25"/>
    <p:sldId id="596" r:id="rId26"/>
    <p:sldId id="314" r:id="rId27"/>
    <p:sldId id="2147483518" r:id="rId28"/>
    <p:sldId id="346" r:id="rId29"/>
    <p:sldId id="348" r:id="rId30"/>
    <p:sldId id="347" r:id="rId31"/>
    <p:sldId id="349" r:id="rId32"/>
    <p:sldId id="350" r:id="rId33"/>
    <p:sldId id="340" r:id="rId34"/>
    <p:sldId id="351" r:id="rId35"/>
    <p:sldId id="356" r:id="rId36"/>
    <p:sldId id="355" r:id="rId37"/>
    <p:sldId id="354" r:id="rId38"/>
    <p:sldId id="357" r:id="rId39"/>
  </p:sldIdLst>
  <p:sldSz cx="12192000" cy="6858000"/>
  <p:notesSz cx="7010400" cy="9296400"/>
  <p:embeddedFontLst>
    <p:embeddedFont>
      <p:font typeface="Cambria Math" panose="02040503050406030204" pitchFamily="18" charset="0"/>
      <p:regular r:id="rId42"/>
    </p:embeddedFont>
    <p:embeddedFont>
      <p:font typeface="Segoe UI" panose="020B0502040204020203" pitchFamily="34" charset="0"/>
      <p:regular r:id="rId43"/>
      <p:bold r:id="rId44"/>
      <p:italic r:id="rId45"/>
      <p:boldItalic r:id="rId46"/>
    </p:embeddedFont>
    <p:embeddedFont>
      <p:font typeface="The Wave Sans TT" panose="020B0604020202020204" charset="0"/>
      <p:regular r:id="rId47"/>
      <p:bold r:id="rId48"/>
    </p:embeddedFont>
    <p:embeddedFont>
      <p:font typeface="Verdana" panose="020B0604030504040204" pitchFamily="34" charset="0"/>
      <p:regular r:id="rId49"/>
      <p:bold r:id="rId50"/>
      <p:italic r:id="rId51"/>
      <p:boldItalic r:id="rId52"/>
    </p:embeddedFont>
  </p:embeddedFontLst>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53" userDrawn="1">
          <p15:clr>
            <a:srgbClr val="A4A3A4"/>
          </p15:clr>
        </p15:guide>
        <p15:guide id="2" pos="3727" userDrawn="1">
          <p15:clr>
            <a:srgbClr val="A4A3A4"/>
          </p15:clr>
        </p15:guide>
        <p15:guide id="3" pos="279" userDrawn="1">
          <p15:clr>
            <a:srgbClr val="A4A3A4"/>
          </p15:clr>
        </p15:guide>
        <p15:guide id="4" pos="7401" userDrawn="1">
          <p15:clr>
            <a:srgbClr val="A4A3A4"/>
          </p15:clr>
        </p15:guide>
        <p15:guide id="5" orient="horz" pos="1185" userDrawn="1">
          <p15:clr>
            <a:srgbClr val="A4A3A4"/>
          </p15:clr>
        </p15:guide>
        <p15:guide id="6" orient="horz" pos="37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B57578-5058-5DB8-74E5-303BD1BFE918}" name="Georgia Giannakidou" initials="GG" userId="S::g.giannakidou@haee.gr::ad8be399-6ed4-4a5e-9fbb-4de190b4709c" providerId="AD"/>
  <p188:author id="{5DABF4A4-7F05-E3D5-7590-7A44CEB2DDF4}" name="Eleni Ntemou" initials="" userId="S::e.ntemou@haee.gr::47d0fac9-7e29-4eb9-8125-8aa0f05d2f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55F5"/>
    <a:srgbClr val="FFFFFF"/>
    <a:srgbClr val="0032A0"/>
    <a:srgbClr val="E6E6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2C6069-9A6D-47ED-B93F-F66AB34CE6F0}" v="63" dt="2025-05-23T06:52:24.505"/>
    <p1510:client id="{ECE15836-32E5-4B91-A759-3C263C3C3AE2}" v="1" dt="2025-05-22T11:46:17.398"/>
    <p1510:client id="{ED21B2C4-17EB-44AC-82BF-B46382533334}" v="10" dt="2025-05-23T06:50:19.0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953"/>
        <p:guide pos="3727"/>
        <p:guide pos="279"/>
        <p:guide pos="7401"/>
        <p:guide orient="horz" pos="1185"/>
        <p:guide orient="horz" pos="3702"/>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tags" Target="tags/tag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i Ntemou" userId="47d0fac9-7e29-4eb9-8125-8aa0f05d2f58" providerId="ADAL" clId="{ED21B2C4-17EB-44AC-82BF-B46382533334}"/>
    <pc:docChg chg="undo custSel addSld delSld modSld">
      <pc:chgData name="Eleni Ntemou" userId="47d0fac9-7e29-4eb9-8125-8aa0f05d2f58" providerId="ADAL" clId="{ED21B2C4-17EB-44AC-82BF-B46382533334}" dt="2025-05-23T06:50:19.086" v="20" actId="1076"/>
      <pc:docMkLst>
        <pc:docMk/>
      </pc:docMkLst>
      <pc:sldChg chg="modSp mod">
        <pc:chgData name="Eleni Ntemou" userId="47d0fac9-7e29-4eb9-8125-8aa0f05d2f58" providerId="ADAL" clId="{ED21B2C4-17EB-44AC-82BF-B46382533334}" dt="2025-05-23T06:50:19.086" v="20" actId="1076"/>
        <pc:sldMkLst>
          <pc:docMk/>
          <pc:sldMk cId="1854199649" sldId="355"/>
        </pc:sldMkLst>
        <pc:picChg chg="mod">
          <ac:chgData name="Eleni Ntemou" userId="47d0fac9-7e29-4eb9-8125-8aa0f05d2f58" providerId="ADAL" clId="{ED21B2C4-17EB-44AC-82BF-B46382533334}" dt="2025-05-23T06:50:19.086" v="20" actId="1076"/>
          <ac:picMkLst>
            <pc:docMk/>
            <pc:sldMk cId="1854199649" sldId="355"/>
            <ac:picMk id="20" creationId="{BA519776-C6CA-1CEB-5B50-AA32860B164B}"/>
          </ac:picMkLst>
        </pc:picChg>
        <pc:picChg chg="mod">
          <ac:chgData name="Eleni Ntemou" userId="47d0fac9-7e29-4eb9-8125-8aa0f05d2f58" providerId="ADAL" clId="{ED21B2C4-17EB-44AC-82BF-B46382533334}" dt="2025-05-23T06:49:11.564" v="19" actId="1076"/>
          <ac:picMkLst>
            <pc:docMk/>
            <pc:sldMk cId="1854199649" sldId="355"/>
            <ac:picMk id="23" creationId="{0ADDB474-20DA-C5C2-8C43-B36EBAA4AD58}"/>
          </ac:picMkLst>
        </pc:picChg>
      </pc:sldChg>
      <pc:sldChg chg="modSp add del mod">
        <pc:chgData name="Eleni Ntemou" userId="47d0fac9-7e29-4eb9-8125-8aa0f05d2f58" providerId="ADAL" clId="{ED21B2C4-17EB-44AC-82BF-B46382533334}" dt="2025-05-23T06:46:15.965" v="16" actId="313"/>
        <pc:sldMkLst>
          <pc:docMk/>
          <pc:sldMk cId="988686258" sldId="359"/>
        </pc:sldMkLst>
        <pc:spChg chg="mod">
          <ac:chgData name="Eleni Ntemou" userId="47d0fac9-7e29-4eb9-8125-8aa0f05d2f58" providerId="ADAL" clId="{ED21B2C4-17EB-44AC-82BF-B46382533334}" dt="2025-05-23T06:46:15.965" v="16" actId="313"/>
          <ac:spMkLst>
            <pc:docMk/>
            <pc:sldMk cId="988686258" sldId="359"/>
            <ac:spMk id="7" creationId="{0882D7E3-575B-0BE8-5E9B-8E19CC7F3B6E}"/>
          </ac:spMkLst>
        </pc:spChg>
        <pc:spChg chg="mod">
          <ac:chgData name="Eleni Ntemou" userId="47d0fac9-7e29-4eb9-8125-8aa0f05d2f58" providerId="ADAL" clId="{ED21B2C4-17EB-44AC-82BF-B46382533334}" dt="2025-05-22T19:23:02.594" v="5"/>
          <ac:spMkLst>
            <pc:docMk/>
            <pc:sldMk cId="988686258" sldId="359"/>
            <ac:spMk id="9" creationId="{CE8620DF-8D4B-BFC0-5507-61C6E5B6D8C6}"/>
          </ac:spMkLst>
        </pc:spChg>
      </pc:sldChg>
      <pc:sldChg chg="addSp delSp modSp add mod setBg delAnim modAnim">
        <pc:chgData name="Eleni Ntemou" userId="47d0fac9-7e29-4eb9-8125-8aa0f05d2f58" providerId="ADAL" clId="{ED21B2C4-17EB-44AC-82BF-B46382533334}" dt="2025-05-23T06:29:54.422" v="15" actId="108"/>
        <pc:sldMkLst>
          <pc:docMk/>
          <pc:sldMk cId="1483897058" sldId="402"/>
        </pc:sldMkLst>
        <pc:spChg chg="del">
          <ac:chgData name="Eleni Ntemou" userId="47d0fac9-7e29-4eb9-8125-8aa0f05d2f58" providerId="ADAL" clId="{ED21B2C4-17EB-44AC-82BF-B46382533334}" dt="2025-05-23T06:29:13.996" v="11" actId="478"/>
          <ac:spMkLst>
            <pc:docMk/>
            <pc:sldMk cId="1483897058" sldId="402"/>
            <ac:spMk id="7" creationId="{0A480694-EB47-537F-D81B-F3D4521430C2}"/>
          </ac:spMkLst>
        </pc:spChg>
        <pc:spChg chg="add mod">
          <ac:chgData name="Eleni Ntemou" userId="47d0fac9-7e29-4eb9-8125-8aa0f05d2f58" providerId="ADAL" clId="{ED21B2C4-17EB-44AC-82BF-B46382533334}" dt="2025-05-23T06:29:54.422" v="15" actId="108"/>
          <ac:spMkLst>
            <pc:docMk/>
            <pc:sldMk cId="1483897058" sldId="402"/>
            <ac:spMk id="13" creationId="{B119DD3C-48CC-581A-0C13-83D7FDC776B1}"/>
          </ac:spMkLst>
        </pc:spChg>
        <pc:spChg chg="add mod">
          <ac:chgData name="Eleni Ntemou" userId="47d0fac9-7e29-4eb9-8125-8aa0f05d2f58" providerId="ADAL" clId="{ED21B2C4-17EB-44AC-82BF-B46382533334}" dt="2025-05-23T06:29:41.910" v="14"/>
          <ac:spMkLst>
            <pc:docMk/>
            <pc:sldMk cId="1483897058" sldId="402"/>
            <ac:spMk id="16" creationId="{63D8656C-7B74-EAC9-68E5-342DF3E23B8D}"/>
          </ac:spMkLst>
        </pc:spChg>
        <pc:picChg chg="add mod">
          <ac:chgData name="Eleni Ntemou" userId="47d0fac9-7e29-4eb9-8125-8aa0f05d2f58" providerId="ADAL" clId="{ED21B2C4-17EB-44AC-82BF-B46382533334}" dt="2025-05-23T06:29:14.726" v="12"/>
          <ac:picMkLst>
            <pc:docMk/>
            <pc:sldMk cId="1483897058" sldId="402"/>
            <ac:picMk id="2" creationId="{D51C113D-4E4B-4D34-B8E1-A402DB95DB63}"/>
          </ac:picMkLst>
        </pc:picChg>
        <pc:picChg chg="add mod">
          <ac:chgData name="Eleni Ntemou" userId="47d0fac9-7e29-4eb9-8125-8aa0f05d2f58" providerId="ADAL" clId="{ED21B2C4-17EB-44AC-82BF-B46382533334}" dt="2025-05-23T06:29:14.726" v="12"/>
          <ac:picMkLst>
            <pc:docMk/>
            <pc:sldMk cId="1483897058" sldId="402"/>
            <ac:picMk id="4" creationId="{F17EA005-74E9-29F6-D4C6-4A96FF34BCA6}"/>
          </ac:picMkLst>
        </pc:picChg>
        <pc:picChg chg="add mod">
          <ac:chgData name="Eleni Ntemou" userId="47d0fac9-7e29-4eb9-8125-8aa0f05d2f58" providerId="ADAL" clId="{ED21B2C4-17EB-44AC-82BF-B46382533334}" dt="2025-05-23T06:29:14.726" v="12"/>
          <ac:picMkLst>
            <pc:docMk/>
            <pc:sldMk cId="1483897058" sldId="402"/>
            <ac:picMk id="6" creationId="{B2651161-EE3B-E25B-63E4-A76FF7F26B7D}"/>
          </ac:picMkLst>
        </pc:picChg>
        <pc:picChg chg="del">
          <ac:chgData name="Eleni Ntemou" userId="47d0fac9-7e29-4eb9-8125-8aa0f05d2f58" providerId="ADAL" clId="{ED21B2C4-17EB-44AC-82BF-B46382533334}" dt="2025-05-23T06:29:13.996" v="11" actId="478"/>
          <ac:picMkLst>
            <pc:docMk/>
            <pc:sldMk cId="1483897058" sldId="402"/>
            <ac:picMk id="8" creationId="{7CF999EE-7D6D-35F7-3508-003EBFB51217}"/>
          </ac:picMkLst>
        </pc:picChg>
        <pc:picChg chg="del">
          <ac:chgData name="Eleni Ntemou" userId="47d0fac9-7e29-4eb9-8125-8aa0f05d2f58" providerId="ADAL" clId="{ED21B2C4-17EB-44AC-82BF-B46382533334}" dt="2025-05-23T06:29:13.996" v="11" actId="478"/>
          <ac:picMkLst>
            <pc:docMk/>
            <pc:sldMk cId="1483897058" sldId="402"/>
            <ac:picMk id="9" creationId="{E32C1D19-687B-5A67-8F7D-A0C0C027C473}"/>
          </ac:picMkLst>
        </pc:picChg>
        <pc:picChg chg="del">
          <ac:chgData name="Eleni Ntemou" userId="47d0fac9-7e29-4eb9-8125-8aa0f05d2f58" providerId="ADAL" clId="{ED21B2C4-17EB-44AC-82BF-B46382533334}" dt="2025-05-23T06:29:13.996" v="11" actId="478"/>
          <ac:picMkLst>
            <pc:docMk/>
            <pc:sldMk cId="1483897058" sldId="402"/>
            <ac:picMk id="14" creationId="{AE0CA603-8184-D17B-D96F-776934F7D6CF}"/>
          </ac:picMkLst>
        </pc:picChg>
        <pc:picChg chg="add mod">
          <ac:chgData name="Eleni Ntemou" userId="47d0fac9-7e29-4eb9-8125-8aa0f05d2f58" providerId="ADAL" clId="{ED21B2C4-17EB-44AC-82BF-B46382533334}" dt="2025-05-23T06:29:27.682" v="13"/>
          <ac:picMkLst>
            <pc:docMk/>
            <pc:sldMk cId="1483897058" sldId="402"/>
            <ac:picMk id="15" creationId="{888E8960-A3D6-B023-22C3-7EF2AFBF7A18}"/>
          </ac:picMkLst>
        </pc:picChg>
      </pc:sldChg>
      <pc:sldChg chg="modSp add del mod">
        <pc:chgData name="Eleni Ntemou" userId="47d0fac9-7e29-4eb9-8125-8aa0f05d2f58" providerId="ADAL" clId="{ED21B2C4-17EB-44AC-82BF-B46382533334}" dt="2025-05-22T19:23:16.611" v="8" actId="47"/>
        <pc:sldMkLst>
          <pc:docMk/>
          <pc:sldMk cId="3525965378" sldId="2147483519"/>
        </pc:sldMkLst>
        <pc:spChg chg="mod">
          <ac:chgData name="Eleni Ntemou" userId="47d0fac9-7e29-4eb9-8125-8aa0f05d2f58" providerId="ADAL" clId="{ED21B2C4-17EB-44AC-82BF-B46382533334}" dt="2025-05-22T19:22:55.119" v="4" actId="113"/>
          <ac:spMkLst>
            <pc:docMk/>
            <pc:sldMk cId="3525965378" sldId="2147483519"/>
            <ac:spMk id="9" creationId="{CE8620DF-8D4B-BFC0-5507-61C6E5B6D8C6}"/>
          </ac:spMkLst>
        </pc:spChg>
      </pc:sldChg>
    </pc:docChg>
  </pc:docChgLst>
  <pc:docChgLst>
    <pc:chgData name="Konstantinos Sfetsioris" userId="5a6a98bc-0c4a-4c94-984b-00b7eedb1203" providerId="ADAL" clId="{ECE15836-32E5-4B91-A759-3C263C3C3AE2}"/>
    <pc:docChg chg="custSel modSld">
      <pc:chgData name="Konstantinos Sfetsioris" userId="5a6a98bc-0c4a-4c94-984b-00b7eedb1203" providerId="ADAL" clId="{ECE15836-32E5-4B91-A759-3C263C3C3AE2}" dt="2025-05-22T11:46:17.398" v="0" actId="478"/>
      <pc:docMkLst>
        <pc:docMk/>
      </pc:docMkLst>
      <pc:sldChg chg="delSp mod">
        <pc:chgData name="Konstantinos Sfetsioris" userId="5a6a98bc-0c4a-4c94-984b-00b7eedb1203" providerId="ADAL" clId="{ECE15836-32E5-4B91-A759-3C263C3C3AE2}" dt="2025-05-22T11:46:17.398" v="0" actId="478"/>
        <pc:sldMkLst>
          <pc:docMk/>
          <pc:sldMk cId="3820879961" sldId="2147483518"/>
        </pc:sldMkLst>
        <pc:spChg chg="del">
          <ac:chgData name="Konstantinos Sfetsioris" userId="5a6a98bc-0c4a-4c94-984b-00b7eedb1203" providerId="ADAL" clId="{ECE15836-32E5-4B91-A759-3C263C3C3AE2}" dt="2025-05-22T11:46:17.398" v="0" actId="478"/>
          <ac:spMkLst>
            <pc:docMk/>
            <pc:sldMk cId="3820879961" sldId="2147483518"/>
            <ac:spMk id="5" creationId="{EE52B924-9626-A200-1874-547216CD45A0}"/>
          </ac:spMkLst>
        </pc:spChg>
      </pc:sldChg>
    </pc:docChg>
  </pc:docChgLst>
  <pc:docChgLst>
    <pc:chgData name="Georgia Giannakidou" userId="ad8be399-6ed4-4a5e-9fbb-4de190b4709c" providerId="ADAL" clId="{362C6069-9A6D-47ED-B93F-F66AB34CE6F0}"/>
    <pc:docChg chg="custSel addSld modSld sldOrd">
      <pc:chgData name="Georgia Giannakidou" userId="ad8be399-6ed4-4a5e-9fbb-4de190b4709c" providerId="ADAL" clId="{362C6069-9A6D-47ED-B93F-F66AB34CE6F0}" dt="2025-05-23T06:52:24.505" v="65" actId="1035"/>
      <pc:docMkLst>
        <pc:docMk/>
      </pc:docMkLst>
      <pc:sldChg chg="addSp modSp mod">
        <pc:chgData name="Georgia Giannakidou" userId="ad8be399-6ed4-4a5e-9fbb-4de190b4709c" providerId="ADAL" clId="{362C6069-9A6D-47ED-B93F-F66AB34CE6F0}" dt="2025-05-23T06:52:24.505" v="65" actId="1035"/>
        <pc:sldMkLst>
          <pc:docMk/>
          <pc:sldMk cId="35932946" sldId="595"/>
        </pc:sldMkLst>
        <pc:spChg chg="add mod">
          <ac:chgData name="Georgia Giannakidou" userId="ad8be399-6ed4-4a5e-9fbb-4de190b4709c" providerId="ADAL" clId="{362C6069-9A6D-47ED-B93F-F66AB34CE6F0}" dt="2025-05-23T06:52:24.505" v="65" actId="1035"/>
          <ac:spMkLst>
            <pc:docMk/>
            <pc:sldMk cId="35932946" sldId="595"/>
            <ac:spMk id="8" creationId="{B46BC91B-1E37-A49B-ED45-0CE31E78F0B7}"/>
          </ac:spMkLst>
        </pc:spChg>
      </pc:sldChg>
      <pc:sldChg chg="modSp add mod ord">
        <pc:chgData name="Georgia Giannakidou" userId="ad8be399-6ed4-4a5e-9fbb-4de190b4709c" providerId="ADAL" clId="{362C6069-9A6D-47ED-B93F-F66AB34CE6F0}" dt="2025-05-22T11:41:30.179" v="3"/>
        <pc:sldMkLst>
          <pc:docMk/>
          <pc:sldMk cId="3820879961" sldId="2147483518"/>
        </pc:sldMkLst>
        <pc:spChg chg="mod">
          <ac:chgData name="Georgia Giannakidou" userId="ad8be399-6ed4-4a5e-9fbb-4de190b4709c" providerId="ADAL" clId="{362C6069-9A6D-47ED-B93F-F66AB34CE6F0}" dt="2025-05-22T11:41:25.243" v="1" actId="27636"/>
          <ac:spMkLst>
            <pc:docMk/>
            <pc:sldMk cId="3820879961" sldId="2147483518"/>
            <ac:spMk id="123" creationId="{DC6C3BEF-1AE0-DFBB-DF59-5CCF2ADD00D1}"/>
          </ac:spMkLst>
        </pc:spChg>
      </pc:sldChg>
    </pc:docChg>
  </pc:docChgLst>
  <pc:docChgLst>
    <pc:chgData name="Kostas Andriosopoulos" userId="5e99a9e7-c26b-4c55-8ecd-40a7e22d045d" providerId="ADAL" clId="{1F811D76-F7B1-4396-97E6-D0B246057599}"/>
    <pc:docChg chg="undo custSel modSld">
      <pc:chgData name="Kostas Andriosopoulos" userId="5e99a9e7-c26b-4c55-8ecd-40a7e22d045d" providerId="ADAL" clId="{1F811D76-F7B1-4396-97E6-D0B246057599}" dt="2025-05-22T03:54:16.157" v="121" actId="1076"/>
      <pc:docMkLst>
        <pc:docMk/>
      </pc:docMkLst>
      <pc:sldChg chg="modSp mod modNotesTx">
        <pc:chgData name="Kostas Andriosopoulos" userId="5e99a9e7-c26b-4c55-8ecd-40a7e22d045d" providerId="ADAL" clId="{1F811D76-F7B1-4396-97E6-D0B246057599}" dt="2025-05-22T03:54:16.157" v="121" actId="1076"/>
        <pc:sldMkLst>
          <pc:docMk/>
          <pc:sldMk cId="1082625941" sldId="334"/>
        </pc:sldMkLst>
        <pc:spChg chg="mod">
          <ac:chgData name="Kostas Andriosopoulos" userId="5e99a9e7-c26b-4c55-8ecd-40a7e22d045d" providerId="ADAL" clId="{1F811D76-F7B1-4396-97E6-D0B246057599}" dt="2025-05-22T03:54:16.157" v="121" actId="1076"/>
          <ac:spMkLst>
            <pc:docMk/>
            <pc:sldMk cId="1082625941" sldId="334"/>
            <ac:spMk id="2" creationId="{8411652F-547C-A419-573F-9700516781DE}"/>
          </ac:spMkLst>
        </pc:spChg>
      </pc:sldChg>
      <pc:sldChg chg="modSp mod">
        <pc:chgData name="Kostas Andriosopoulos" userId="5e99a9e7-c26b-4c55-8ecd-40a7e22d045d" providerId="ADAL" clId="{1F811D76-F7B1-4396-97E6-D0B246057599}" dt="2025-05-22T03:46:46.284" v="118"/>
        <pc:sldMkLst>
          <pc:docMk/>
          <pc:sldMk cId="988686258" sldId="359"/>
        </pc:sldMkLst>
        <pc:spChg chg="mod">
          <ac:chgData name="Kostas Andriosopoulos" userId="5e99a9e7-c26b-4c55-8ecd-40a7e22d045d" providerId="ADAL" clId="{1F811D76-F7B1-4396-97E6-D0B246057599}" dt="2025-05-22T03:43:38.621" v="62"/>
          <ac:spMkLst>
            <pc:docMk/>
            <pc:sldMk cId="988686258" sldId="359"/>
            <ac:spMk id="7" creationId="{0882D7E3-575B-0BE8-5E9B-8E19CC7F3B6E}"/>
          </ac:spMkLst>
        </pc:spChg>
        <pc:spChg chg="mod">
          <ac:chgData name="Kostas Andriosopoulos" userId="5e99a9e7-c26b-4c55-8ecd-40a7e22d045d" providerId="ADAL" clId="{1F811D76-F7B1-4396-97E6-D0B246057599}" dt="2025-05-22T03:46:46.284" v="118"/>
          <ac:spMkLst>
            <pc:docMk/>
            <pc:sldMk cId="988686258" sldId="359"/>
            <ac:spMk id="9" creationId="{CE8620DF-8D4B-BFC0-5507-61C6E5B6D8C6}"/>
          </ac:spMkLst>
        </pc:spChg>
      </pc:sldChg>
      <pc:sldChg chg="modSp mod">
        <pc:chgData name="Kostas Andriosopoulos" userId="5e99a9e7-c26b-4c55-8ecd-40a7e22d045d" providerId="ADAL" clId="{1F811D76-F7B1-4396-97E6-D0B246057599}" dt="2025-05-22T03:43:31.203" v="61" actId="113"/>
        <pc:sldMkLst>
          <pc:docMk/>
          <pc:sldMk cId="3546321269" sldId="597"/>
        </pc:sldMkLst>
        <pc:spChg chg="mod">
          <ac:chgData name="Kostas Andriosopoulos" userId="5e99a9e7-c26b-4c55-8ecd-40a7e22d045d" providerId="ADAL" clId="{1F811D76-F7B1-4396-97E6-D0B246057599}" dt="2025-05-22T03:43:31.203" v="61" actId="113"/>
          <ac:spMkLst>
            <pc:docMk/>
            <pc:sldMk cId="3546321269" sldId="597"/>
            <ac:spMk id="7" creationId="{0882D7E3-575B-0BE8-5E9B-8E19CC7F3B6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6.%20Oil%20&amp;%20Refining/EIA_Short-Term%20Energy%20Outlook_Ma"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949;&#955;&#963;&#964;&#945;&#964;%20&amp;%20SEEP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6.%20Oil%20&amp;%20Refining/&#949;&#955;&#963;&#964;&#945;&#964;%20&amp;%20SEEP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6.%20Oil%20&amp;%20Refining/EIA_Short-Term%20Energy%20Outlook_Ma"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6.%20Oil%20&amp;%20Refining/EIA_Short-Term%20Energy%20Outlook_Ma"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_150_A829D1F.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_150_A829D1F1.xlsx"/></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'[EIA_Short-Term Energy Outlook_March2025.xlsx]Sheet1'!$F$124</c:f>
              <c:strCache>
                <c:ptCount val="1"/>
                <c:pt idx="0">
                  <c:v>Consumption</c:v>
                </c:pt>
              </c:strCache>
            </c:strRef>
          </c:tx>
          <c:spPr>
            <a:ln w="28575" cap="rnd">
              <a:solidFill>
                <a:srgbClr val="9BBB59"/>
              </a:solidFill>
              <a:round/>
            </a:ln>
            <a:effectLst/>
          </c:spPr>
          <c:marker>
            <c:symbol val="none"/>
          </c:marker>
          <c:cat>
            <c:multiLvlStrRef>
              <c:f>'[EIA_Short-Term Energy Outlook_March2025.xlsx]Sheet1'!$I$126:$J$149</c:f>
              <c:multiLvlStrCache>
                <c:ptCount val="24"/>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pt idx="23">
                    <c:v>Q4</c:v>
                  </c:pt>
                </c:lvl>
                <c:lvl>
                  <c:pt idx="0">
                    <c:v>2021</c:v>
                  </c:pt>
                  <c:pt idx="4">
                    <c:v>2022</c:v>
                  </c:pt>
                  <c:pt idx="8">
                    <c:v>2023</c:v>
                  </c:pt>
                  <c:pt idx="12">
                    <c:v>2024</c:v>
                  </c:pt>
                  <c:pt idx="16">
                    <c:v>2025</c:v>
                  </c:pt>
                  <c:pt idx="20">
                    <c:v>2026</c:v>
                  </c:pt>
                </c:lvl>
              </c:multiLvlStrCache>
            </c:multiLvlStrRef>
          </c:cat>
          <c:val>
            <c:numRef>
              <c:f>'[EIA_Short-Term Energy Outlook_March2025.xlsx]Sheet1'!$F$126:$F$149</c:f>
              <c:numCache>
                <c:formatCode>General</c:formatCode>
                <c:ptCount val="24"/>
                <c:pt idx="0">
                  <c:v>93.499549397666669</c:v>
                </c:pt>
                <c:pt idx="1">
                  <c:v>96.145285130999994</c:v>
                </c:pt>
                <c:pt idx="2">
                  <c:v>97.955606009666667</c:v>
                </c:pt>
                <c:pt idx="3">
                  <c:v>98.926137542666666</c:v>
                </c:pt>
                <c:pt idx="4">
                  <c:v>98.704483357333331</c:v>
                </c:pt>
                <c:pt idx="5">
                  <c:v>99.093528449999994</c:v>
                </c:pt>
                <c:pt idx="6">
                  <c:v>100.40489283699999</c:v>
                </c:pt>
                <c:pt idx="7">
                  <c:v>99.766555718999996</c:v>
                </c:pt>
                <c:pt idx="8">
                  <c:v>100.54519391233333</c:v>
                </c:pt>
                <c:pt idx="9">
                  <c:v>101.98427839</c:v>
                </c:pt>
                <c:pt idx="10">
                  <c:v>102.43414068</c:v>
                </c:pt>
                <c:pt idx="11">
                  <c:v>102.43649937333333</c:v>
                </c:pt>
                <c:pt idx="12">
                  <c:v>102.00432975333332</c:v>
                </c:pt>
                <c:pt idx="13">
                  <c:v>102.86252535333334</c:v>
                </c:pt>
                <c:pt idx="14">
                  <c:v>103.06998741333335</c:v>
                </c:pt>
                <c:pt idx="15">
                  <c:v>103.51227414666666</c:v>
                </c:pt>
                <c:pt idx="16">
                  <c:v>103.89367880333333</c:v>
                </c:pt>
              </c:numCache>
            </c:numRef>
          </c:val>
          <c:smooth val="0"/>
          <c:extLst>
            <c:ext xmlns:c16="http://schemas.microsoft.com/office/drawing/2014/chart" uri="{C3380CC4-5D6E-409C-BE32-E72D297353CC}">
              <c16:uniqueId val="{00000000-FB87-4735-B3CB-A8BCE6D4AC86}"/>
            </c:ext>
          </c:extLst>
        </c:ser>
        <c:ser>
          <c:idx val="1"/>
          <c:order val="1"/>
          <c:tx>
            <c:strRef>
              <c:f>'[EIA_Short-Term Energy Outlook_March2025.xlsx]Sheet1'!$K$124</c:f>
              <c:strCache>
                <c:ptCount val="1"/>
                <c:pt idx="0">
                  <c:v>Production</c:v>
                </c:pt>
              </c:strCache>
            </c:strRef>
          </c:tx>
          <c:spPr>
            <a:ln w="28575" cap="rnd">
              <a:solidFill>
                <a:srgbClr val="8064A2"/>
              </a:solidFill>
              <a:round/>
            </a:ln>
            <a:effectLst/>
          </c:spPr>
          <c:marker>
            <c:symbol val="none"/>
          </c:marker>
          <c:cat>
            <c:multiLvlStrRef>
              <c:f>'[EIA_Short-Term Energy Outlook_March2025.xlsx]Sheet1'!$I$126:$J$149</c:f>
              <c:multiLvlStrCache>
                <c:ptCount val="24"/>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pt idx="23">
                    <c:v>Q4</c:v>
                  </c:pt>
                </c:lvl>
                <c:lvl>
                  <c:pt idx="0">
                    <c:v>2021</c:v>
                  </c:pt>
                  <c:pt idx="4">
                    <c:v>2022</c:v>
                  </c:pt>
                  <c:pt idx="8">
                    <c:v>2023</c:v>
                  </c:pt>
                  <c:pt idx="12">
                    <c:v>2024</c:v>
                  </c:pt>
                  <c:pt idx="16">
                    <c:v>2025</c:v>
                  </c:pt>
                  <c:pt idx="20">
                    <c:v>2026</c:v>
                  </c:pt>
                </c:lvl>
              </c:multiLvlStrCache>
            </c:multiLvlStrRef>
          </c:cat>
          <c:val>
            <c:numRef>
              <c:f>'[EIA_Short-Term Energy Outlook_March2025.xlsx]Sheet1'!$K$126:$K$149</c:f>
              <c:numCache>
                <c:formatCode>0.00_)</c:formatCode>
                <c:ptCount val="24"/>
                <c:pt idx="0">
                  <c:v>92.670226692666674</c:v>
                </c:pt>
                <c:pt idx="1">
                  <c:v>94.729614251666661</c:v>
                </c:pt>
                <c:pt idx="2">
                  <c:v>96.680109224666651</c:v>
                </c:pt>
                <c:pt idx="3">
                  <c:v>98.435508774000013</c:v>
                </c:pt>
                <c:pt idx="4">
                  <c:v>98.997865272666672</c:v>
                </c:pt>
                <c:pt idx="5">
                  <c:v>99.129131844666674</c:v>
                </c:pt>
                <c:pt idx="6">
                  <c:v>101.24297749666668</c:v>
                </c:pt>
                <c:pt idx="7">
                  <c:v>101.37965665333333</c:v>
                </c:pt>
                <c:pt idx="8" formatCode="General">
                  <c:v>101.63543861333333</c:v>
                </c:pt>
                <c:pt idx="9" formatCode="General">
                  <c:v>101.84656518333333</c:v>
                </c:pt>
                <c:pt idx="10" formatCode="General">
                  <c:v>102.04243375999999</c:v>
                </c:pt>
                <c:pt idx="11" formatCode="General">
                  <c:v>103.29498638333332</c:v>
                </c:pt>
                <c:pt idx="12" formatCode="General">
                  <c:v>102.19547655333334</c:v>
                </c:pt>
                <c:pt idx="13" formatCode="General">
                  <c:v>102.81573888333334</c:v>
                </c:pt>
                <c:pt idx="14" formatCode="General">
                  <c:v>102.71725236333333</c:v>
                </c:pt>
                <c:pt idx="15" formatCode="General">
                  <c:v>103.37705335999999</c:v>
                </c:pt>
                <c:pt idx="16" formatCode="General">
                  <c:v>103.40095083999999</c:v>
                </c:pt>
              </c:numCache>
            </c:numRef>
          </c:val>
          <c:smooth val="0"/>
          <c:extLst>
            <c:ext xmlns:c16="http://schemas.microsoft.com/office/drawing/2014/chart" uri="{C3380CC4-5D6E-409C-BE32-E72D297353CC}">
              <c16:uniqueId val="{00000001-FB87-4735-B3CB-A8BCE6D4AC86}"/>
            </c:ext>
          </c:extLst>
        </c:ser>
        <c:ser>
          <c:idx val="2"/>
          <c:order val="2"/>
          <c:tx>
            <c:strRef>
              <c:f>'[EIA_Short-Term Energy Outlook_March2025.xlsx]Sheet1'!$F$124</c:f>
              <c:strCache>
                <c:ptCount val="1"/>
                <c:pt idx="0">
                  <c:v>Consumption</c:v>
                </c:pt>
              </c:strCache>
            </c:strRef>
          </c:tx>
          <c:spPr>
            <a:ln w="28575" cap="rnd">
              <a:solidFill>
                <a:srgbClr val="9BBB59"/>
              </a:solidFill>
              <a:prstDash val="sysDash"/>
              <a:round/>
            </a:ln>
            <a:effectLst/>
          </c:spPr>
          <c:marker>
            <c:symbol val="none"/>
          </c:marker>
          <c:cat>
            <c:multiLvlStrRef>
              <c:f>'[EIA_Short-Term Energy Outlook_March2025.xlsx]Sheet1'!$I$126:$J$149</c:f>
              <c:multiLvlStrCache>
                <c:ptCount val="24"/>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pt idx="23">
                    <c:v>Q4</c:v>
                  </c:pt>
                </c:lvl>
                <c:lvl>
                  <c:pt idx="0">
                    <c:v>2021</c:v>
                  </c:pt>
                  <c:pt idx="4">
                    <c:v>2022</c:v>
                  </c:pt>
                  <c:pt idx="8">
                    <c:v>2023</c:v>
                  </c:pt>
                  <c:pt idx="12">
                    <c:v>2024</c:v>
                  </c:pt>
                  <c:pt idx="16">
                    <c:v>2025</c:v>
                  </c:pt>
                  <c:pt idx="20">
                    <c:v>2026</c:v>
                  </c:pt>
                </c:lvl>
              </c:multiLvlStrCache>
            </c:multiLvlStrRef>
          </c:cat>
          <c:val>
            <c:numRef>
              <c:f>'[EIA_Short-Term Energy Outlook_March2025.xlsx]Sheet1'!$G$126:$G$149</c:f>
              <c:numCache>
                <c:formatCode>General</c:formatCode>
                <c:ptCount val="24"/>
                <c:pt idx="16">
                  <c:v>103.89367880333333</c:v>
                </c:pt>
                <c:pt idx="17">
                  <c:v>103.73995063</c:v>
                </c:pt>
                <c:pt idx="18">
                  <c:v>104.46613761666667</c:v>
                </c:pt>
                <c:pt idx="19">
                  <c:v>104.44446252</c:v>
                </c:pt>
                <c:pt idx="20">
                  <c:v>104.76643571666666</c:v>
                </c:pt>
                <c:pt idx="21">
                  <c:v>104.98633717</c:v>
                </c:pt>
                <c:pt idx="22">
                  <c:v>105.76857868666666</c:v>
                </c:pt>
                <c:pt idx="23">
                  <c:v>105.73563655333334</c:v>
                </c:pt>
              </c:numCache>
            </c:numRef>
          </c:val>
          <c:smooth val="0"/>
          <c:extLst>
            <c:ext xmlns:c16="http://schemas.microsoft.com/office/drawing/2014/chart" uri="{C3380CC4-5D6E-409C-BE32-E72D297353CC}">
              <c16:uniqueId val="{00000002-FB87-4735-B3CB-A8BCE6D4AC86}"/>
            </c:ext>
          </c:extLst>
        </c:ser>
        <c:ser>
          <c:idx val="3"/>
          <c:order val="3"/>
          <c:tx>
            <c:strRef>
              <c:f>'[EIA_Short-Term Energy Outlook_March2025.xlsx]Sheet1'!$K$124</c:f>
              <c:strCache>
                <c:ptCount val="1"/>
                <c:pt idx="0">
                  <c:v>Production</c:v>
                </c:pt>
              </c:strCache>
            </c:strRef>
          </c:tx>
          <c:spPr>
            <a:ln w="28575" cap="rnd">
              <a:solidFill>
                <a:srgbClr val="8064A2"/>
              </a:solidFill>
              <a:prstDash val="sysDash"/>
              <a:round/>
            </a:ln>
            <a:effectLst/>
          </c:spPr>
          <c:marker>
            <c:symbol val="none"/>
          </c:marker>
          <c:cat>
            <c:multiLvlStrRef>
              <c:f>'[EIA_Short-Term Energy Outlook_March2025.xlsx]Sheet1'!$I$126:$J$149</c:f>
              <c:multiLvlStrCache>
                <c:ptCount val="24"/>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pt idx="23">
                    <c:v>Q4</c:v>
                  </c:pt>
                </c:lvl>
                <c:lvl>
                  <c:pt idx="0">
                    <c:v>2021</c:v>
                  </c:pt>
                  <c:pt idx="4">
                    <c:v>2022</c:v>
                  </c:pt>
                  <c:pt idx="8">
                    <c:v>2023</c:v>
                  </c:pt>
                  <c:pt idx="12">
                    <c:v>2024</c:v>
                  </c:pt>
                  <c:pt idx="16">
                    <c:v>2025</c:v>
                  </c:pt>
                  <c:pt idx="20">
                    <c:v>2026</c:v>
                  </c:pt>
                </c:lvl>
              </c:multiLvlStrCache>
            </c:multiLvlStrRef>
          </c:cat>
          <c:val>
            <c:numRef>
              <c:f>'[EIA_Short-Term Energy Outlook_March2025.xlsx]Sheet1'!$L$126:$L$149</c:f>
              <c:numCache>
                <c:formatCode>General</c:formatCode>
                <c:ptCount val="24"/>
                <c:pt idx="16">
                  <c:v>103.40095083999999</c:v>
                </c:pt>
                <c:pt idx="17">
                  <c:v>103.68337819666665</c:v>
                </c:pt>
                <c:pt idx="18">
                  <c:v>104.49336666333333</c:v>
                </c:pt>
                <c:pt idx="19">
                  <c:v>105.09099547000001</c:v>
                </c:pt>
                <c:pt idx="20">
                  <c:v>105.05419862999999</c:v>
                </c:pt>
                <c:pt idx="21">
                  <c:v>105.62280458333333</c:v>
                </c:pt>
                <c:pt idx="22">
                  <c:v>106.05884445</c:v>
                </c:pt>
                <c:pt idx="23">
                  <c:v>106.39074806000001</c:v>
                </c:pt>
              </c:numCache>
            </c:numRef>
          </c:val>
          <c:smooth val="0"/>
          <c:extLst>
            <c:ext xmlns:c16="http://schemas.microsoft.com/office/drawing/2014/chart" uri="{C3380CC4-5D6E-409C-BE32-E72D297353CC}">
              <c16:uniqueId val="{00000003-FB87-4735-B3CB-A8BCE6D4AC86}"/>
            </c:ext>
          </c:extLst>
        </c:ser>
        <c:dLbls>
          <c:showLegendKey val="0"/>
          <c:showVal val="0"/>
          <c:showCatName val="0"/>
          <c:showSerName val="0"/>
          <c:showPercent val="0"/>
          <c:showBubbleSize val="0"/>
        </c:dLbls>
        <c:smooth val="0"/>
        <c:axId val="1500611567"/>
        <c:axId val="1500612047"/>
      </c:lineChart>
      <c:catAx>
        <c:axId val="1500611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500612047"/>
        <c:crosses val="autoZero"/>
        <c:auto val="1"/>
        <c:lblAlgn val="ctr"/>
        <c:lblOffset val="100"/>
        <c:noMultiLvlLbl val="0"/>
      </c:catAx>
      <c:valAx>
        <c:axId val="150061204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l-GR"/>
          </a:p>
        </c:txPr>
        <c:crossAx val="1500611567"/>
        <c:crosses val="autoZero"/>
        <c:crossBetween val="between"/>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Sheet1!$K$24</c:f>
              <c:strCache>
                <c:ptCount val="1"/>
                <c:pt idx="0">
                  <c:v>Gasoline (total)</c:v>
                </c:pt>
              </c:strCache>
            </c:strRef>
          </c:tx>
          <c:spPr>
            <a:solidFill>
              <a:srgbClr val="002060"/>
            </a:solidFill>
            <a:ln>
              <a:solidFill>
                <a:srgbClr val="002060"/>
              </a:solidFill>
            </a:ln>
            <a:effectLst/>
          </c:spPr>
          <c:invertIfNegative val="0"/>
          <c:cat>
            <c:numRef>
              <c:f>Sheet1!$L$23:$Q$23</c:f>
              <c:numCache>
                <c:formatCode>0</c:formatCode>
                <c:ptCount val="6"/>
                <c:pt idx="0">
                  <c:v>2019</c:v>
                </c:pt>
                <c:pt idx="1">
                  <c:v>2020</c:v>
                </c:pt>
                <c:pt idx="2">
                  <c:v>2021</c:v>
                </c:pt>
                <c:pt idx="3">
                  <c:v>2022</c:v>
                </c:pt>
                <c:pt idx="4">
                  <c:v>2023</c:v>
                </c:pt>
                <c:pt idx="5">
                  <c:v>2024</c:v>
                </c:pt>
              </c:numCache>
            </c:numRef>
          </c:cat>
          <c:val>
            <c:numRef>
              <c:f>Sheet1!$L$24:$Q$24</c:f>
              <c:numCache>
                <c:formatCode>General</c:formatCode>
                <c:ptCount val="6"/>
                <c:pt idx="0">
                  <c:v>2273317</c:v>
                </c:pt>
                <c:pt idx="1">
                  <c:v>1888443</c:v>
                </c:pt>
                <c:pt idx="2">
                  <c:v>2019978</c:v>
                </c:pt>
                <c:pt idx="3">
                  <c:v>2046705</c:v>
                </c:pt>
                <c:pt idx="4">
                  <c:v>2131970</c:v>
                </c:pt>
                <c:pt idx="5">
                  <c:v>2183193</c:v>
                </c:pt>
              </c:numCache>
            </c:numRef>
          </c:val>
          <c:extLst>
            <c:ext xmlns:c16="http://schemas.microsoft.com/office/drawing/2014/chart" uri="{C3380CC4-5D6E-409C-BE32-E72D297353CC}">
              <c16:uniqueId val="{00000000-3508-4B56-B476-51208E706F58}"/>
            </c:ext>
          </c:extLst>
        </c:ser>
        <c:ser>
          <c:idx val="1"/>
          <c:order val="1"/>
          <c:tx>
            <c:strRef>
              <c:f>Sheet1!$K$25</c:f>
              <c:strCache>
                <c:ptCount val="1"/>
                <c:pt idx="0">
                  <c:v>Heating oil</c:v>
                </c:pt>
              </c:strCache>
            </c:strRef>
          </c:tx>
          <c:spPr>
            <a:solidFill>
              <a:srgbClr val="FF5050"/>
            </a:solidFill>
            <a:ln>
              <a:solidFill>
                <a:srgbClr val="FF5050"/>
              </a:solidFill>
            </a:ln>
            <a:effectLst/>
          </c:spPr>
          <c:invertIfNegative val="0"/>
          <c:cat>
            <c:numRef>
              <c:f>Sheet1!$L$23:$Q$23</c:f>
              <c:numCache>
                <c:formatCode>0</c:formatCode>
                <c:ptCount val="6"/>
                <c:pt idx="0">
                  <c:v>2019</c:v>
                </c:pt>
                <c:pt idx="1">
                  <c:v>2020</c:v>
                </c:pt>
                <c:pt idx="2">
                  <c:v>2021</c:v>
                </c:pt>
                <c:pt idx="3">
                  <c:v>2022</c:v>
                </c:pt>
                <c:pt idx="4">
                  <c:v>2023</c:v>
                </c:pt>
                <c:pt idx="5">
                  <c:v>2024</c:v>
                </c:pt>
              </c:numCache>
            </c:numRef>
          </c:cat>
          <c:val>
            <c:numRef>
              <c:f>Sheet1!$L$25:$Q$25</c:f>
              <c:numCache>
                <c:formatCode>General</c:formatCode>
                <c:ptCount val="6"/>
                <c:pt idx="0">
                  <c:v>1083221</c:v>
                </c:pt>
                <c:pt idx="1">
                  <c:v>1247680</c:v>
                </c:pt>
                <c:pt idx="2">
                  <c:v>1039298</c:v>
                </c:pt>
                <c:pt idx="3">
                  <c:v>1170027</c:v>
                </c:pt>
                <c:pt idx="4" formatCode="#,##0">
                  <c:v>785621</c:v>
                </c:pt>
                <c:pt idx="5">
                  <c:v>805235</c:v>
                </c:pt>
              </c:numCache>
            </c:numRef>
          </c:val>
          <c:extLst>
            <c:ext xmlns:c16="http://schemas.microsoft.com/office/drawing/2014/chart" uri="{C3380CC4-5D6E-409C-BE32-E72D297353CC}">
              <c16:uniqueId val="{00000001-3508-4B56-B476-51208E706F58}"/>
            </c:ext>
          </c:extLst>
        </c:ser>
        <c:ser>
          <c:idx val="2"/>
          <c:order val="2"/>
          <c:tx>
            <c:strRef>
              <c:f>Sheet1!$K$26</c:f>
              <c:strCache>
                <c:ptCount val="1"/>
                <c:pt idx="0">
                  <c:v>Transportation oil</c:v>
                </c:pt>
              </c:strCache>
            </c:strRef>
          </c:tx>
          <c:spPr>
            <a:solidFill>
              <a:srgbClr val="00B050"/>
            </a:solidFill>
            <a:ln>
              <a:solidFill>
                <a:srgbClr val="00B050"/>
              </a:solidFill>
            </a:ln>
            <a:effectLst/>
          </c:spPr>
          <c:invertIfNegative val="0"/>
          <c:cat>
            <c:numRef>
              <c:f>Sheet1!$L$23:$Q$23</c:f>
              <c:numCache>
                <c:formatCode>0</c:formatCode>
                <c:ptCount val="6"/>
                <c:pt idx="0">
                  <c:v>2019</c:v>
                </c:pt>
                <c:pt idx="1">
                  <c:v>2020</c:v>
                </c:pt>
                <c:pt idx="2">
                  <c:v>2021</c:v>
                </c:pt>
                <c:pt idx="3">
                  <c:v>2022</c:v>
                </c:pt>
                <c:pt idx="4">
                  <c:v>2023</c:v>
                </c:pt>
                <c:pt idx="5">
                  <c:v>2024</c:v>
                </c:pt>
              </c:numCache>
            </c:numRef>
          </c:cat>
          <c:val>
            <c:numRef>
              <c:f>Sheet1!$L$26:$Q$26</c:f>
              <c:numCache>
                <c:formatCode>General</c:formatCode>
                <c:ptCount val="6"/>
                <c:pt idx="0">
                  <c:v>2659693</c:v>
                </c:pt>
                <c:pt idx="1">
                  <c:v>2419207</c:v>
                </c:pt>
                <c:pt idx="2">
                  <c:v>2589738</c:v>
                </c:pt>
                <c:pt idx="3">
                  <c:v>2715540</c:v>
                </c:pt>
                <c:pt idx="4" formatCode="#,##0">
                  <c:v>2871551</c:v>
                </c:pt>
                <c:pt idx="5">
                  <c:v>2891314</c:v>
                </c:pt>
              </c:numCache>
            </c:numRef>
          </c:val>
          <c:extLst>
            <c:ext xmlns:c16="http://schemas.microsoft.com/office/drawing/2014/chart" uri="{C3380CC4-5D6E-409C-BE32-E72D297353CC}">
              <c16:uniqueId val="{00000002-3508-4B56-B476-51208E706F58}"/>
            </c:ext>
          </c:extLst>
        </c:ser>
        <c:ser>
          <c:idx val="3"/>
          <c:order val="3"/>
          <c:tx>
            <c:strRef>
              <c:f>Sheet1!$K$27</c:f>
              <c:strCache>
                <c:ptCount val="1"/>
                <c:pt idx="0">
                  <c:v>Fuel oil</c:v>
                </c:pt>
              </c:strCache>
            </c:strRef>
          </c:tx>
          <c:spPr>
            <a:solidFill>
              <a:srgbClr val="FFC000"/>
            </a:solidFill>
            <a:ln>
              <a:solidFill>
                <a:srgbClr val="FFC000"/>
              </a:solidFill>
            </a:ln>
            <a:effectLst/>
          </c:spPr>
          <c:invertIfNegative val="0"/>
          <c:cat>
            <c:numRef>
              <c:f>Sheet1!$L$23:$Q$23</c:f>
              <c:numCache>
                <c:formatCode>0</c:formatCode>
                <c:ptCount val="6"/>
                <c:pt idx="0">
                  <c:v>2019</c:v>
                </c:pt>
                <c:pt idx="1">
                  <c:v>2020</c:v>
                </c:pt>
                <c:pt idx="2">
                  <c:v>2021</c:v>
                </c:pt>
                <c:pt idx="3">
                  <c:v>2022</c:v>
                </c:pt>
                <c:pt idx="4">
                  <c:v>2023</c:v>
                </c:pt>
                <c:pt idx="5">
                  <c:v>2024</c:v>
                </c:pt>
              </c:numCache>
            </c:numRef>
          </c:cat>
          <c:val>
            <c:numRef>
              <c:f>Sheet1!$L$27:$Q$27</c:f>
              <c:numCache>
                <c:formatCode>General</c:formatCode>
                <c:ptCount val="6"/>
                <c:pt idx="0">
                  <c:v>180401</c:v>
                </c:pt>
                <c:pt idx="1">
                  <c:v>158090</c:v>
                </c:pt>
                <c:pt idx="2">
                  <c:v>155327</c:v>
                </c:pt>
                <c:pt idx="3">
                  <c:v>156744</c:v>
                </c:pt>
                <c:pt idx="4">
                  <c:v>149633</c:v>
                </c:pt>
                <c:pt idx="5">
                  <c:v>141918</c:v>
                </c:pt>
              </c:numCache>
            </c:numRef>
          </c:val>
          <c:extLst>
            <c:ext xmlns:c16="http://schemas.microsoft.com/office/drawing/2014/chart" uri="{C3380CC4-5D6E-409C-BE32-E72D297353CC}">
              <c16:uniqueId val="{00000003-3508-4B56-B476-51208E706F58}"/>
            </c:ext>
          </c:extLst>
        </c:ser>
        <c:ser>
          <c:idx val="4"/>
          <c:order val="4"/>
          <c:tx>
            <c:strRef>
              <c:f>Sheet1!$K$28</c:f>
              <c:strCache>
                <c:ptCount val="1"/>
                <c:pt idx="0">
                  <c:v>LPG</c:v>
                </c:pt>
              </c:strCache>
            </c:strRef>
          </c:tx>
          <c:spPr>
            <a:solidFill>
              <a:srgbClr val="C00000"/>
            </a:solidFill>
            <a:ln>
              <a:solidFill>
                <a:srgbClr val="C00000"/>
              </a:solidFill>
            </a:ln>
            <a:effectLst/>
          </c:spPr>
          <c:invertIfNegative val="0"/>
          <c:cat>
            <c:numRef>
              <c:f>Sheet1!$L$23:$Q$23</c:f>
              <c:numCache>
                <c:formatCode>0</c:formatCode>
                <c:ptCount val="6"/>
                <c:pt idx="0">
                  <c:v>2019</c:v>
                </c:pt>
                <c:pt idx="1">
                  <c:v>2020</c:v>
                </c:pt>
                <c:pt idx="2">
                  <c:v>2021</c:v>
                </c:pt>
                <c:pt idx="3">
                  <c:v>2022</c:v>
                </c:pt>
                <c:pt idx="4">
                  <c:v>2023</c:v>
                </c:pt>
                <c:pt idx="5">
                  <c:v>2024</c:v>
                </c:pt>
              </c:numCache>
            </c:numRef>
          </c:cat>
          <c:val>
            <c:numRef>
              <c:f>Sheet1!$L$28:$Q$28</c:f>
              <c:numCache>
                <c:formatCode>General</c:formatCode>
                <c:ptCount val="6"/>
                <c:pt idx="0">
                  <c:v>528244</c:v>
                </c:pt>
                <c:pt idx="1">
                  <c:v>454413</c:v>
                </c:pt>
                <c:pt idx="2">
                  <c:v>483004</c:v>
                </c:pt>
                <c:pt idx="3">
                  <c:v>548841</c:v>
                </c:pt>
                <c:pt idx="4">
                  <c:v>559819</c:v>
                </c:pt>
                <c:pt idx="5">
                  <c:v>563908</c:v>
                </c:pt>
              </c:numCache>
            </c:numRef>
          </c:val>
          <c:extLst>
            <c:ext xmlns:c16="http://schemas.microsoft.com/office/drawing/2014/chart" uri="{C3380CC4-5D6E-409C-BE32-E72D297353CC}">
              <c16:uniqueId val="{00000004-3508-4B56-B476-51208E706F58}"/>
            </c:ext>
          </c:extLst>
        </c:ser>
        <c:ser>
          <c:idx val="5"/>
          <c:order val="5"/>
          <c:tx>
            <c:strRef>
              <c:f>Sheet1!$K$29</c:f>
              <c:strCache>
                <c:ptCount val="1"/>
                <c:pt idx="0">
                  <c:v>Kerogene</c:v>
                </c:pt>
              </c:strCache>
            </c:strRef>
          </c:tx>
          <c:spPr>
            <a:solidFill>
              <a:schemeClr val="tx1">
                <a:lumMod val="95000"/>
                <a:lumOff val="5000"/>
              </a:schemeClr>
            </a:solidFill>
            <a:ln>
              <a:noFill/>
            </a:ln>
            <a:effectLst/>
          </c:spPr>
          <c:invertIfNegative val="0"/>
          <c:cat>
            <c:numRef>
              <c:f>Sheet1!$L$23:$Q$23</c:f>
              <c:numCache>
                <c:formatCode>0</c:formatCode>
                <c:ptCount val="6"/>
                <c:pt idx="0">
                  <c:v>2019</c:v>
                </c:pt>
                <c:pt idx="1">
                  <c:v>2020</c:v>
                </c:pt>
                <c:pt idx="2">
                  <c:v>2021</c:v>
                </c:pt>
                <c:pt idx="3">
                  <c:v>2022</c:v>
                </c:pt>
                <c:pt idx="4">
                  <c:v>2023</c:v>
                </c:pt>
                <c:pt idx="5">
                  <c:v>2024</c:v>
                </c:pt>
              </c:numCache>
            </c:numRef>
          </c:cat>
          <c:val>
            <c:numRef>
              <c:f>Sheet1!$L$29:$Q$29</c:f>
              <c:numCache>
                <c:formatCode>General</c:formatCode>
                <c:ptCount val="6"/>
                <c:pt idx="0">
                  <c:v>2751</c:v>
                </c:pt>
                <c:pt idx="1">
                  <c:v>2601</c:v>
                </c:pt>
                <c:pt idx="2">
                  <c:v>2063</c:v>
                </c:pt>
                <c:pt idx="3">
                  <c:v>2468</c:v>
                </c:pt>
                <c:pt idx="4">
                  <c:v>1874</c:v>
                </c:pt>
                <c:pt idx="5">
                  <c:v>1515</c:v>
                </c:pt>
              </c:numCache>
            </c:numRef>
          </c:val>
          <c:extLst>
            <c:ext xmlns:c16="http://schemas.microsoft.com/office/drawing/2014/chart" uri="{C3380CC4-5D6E-409C-BE32-E72D297353CC}">
              <c16:uniqueId val="{00000005-3508-4B56-B476-51208E706F58}"/>
            </c:ext>
          </c:extLst>
        </c:ser>
        <c:ser>
          <c:idx val="6"/>
          <c:order val="6"/>
          <c:tx>
            <c:strRef>
              <c:f>Sheet1!$K$30</c:f>
              <c:strCache>
                <c:ptCount val="1"/>
                <c:pt idx="0">
                  <c:v>Asphalt</c:v>
                </c:pt>
              </c:strCache>
            </c:strRef>
          </c:tx>
          <c:spPr>
            <a:solidFill>
              <a:schemeClr val="tx1">
                <a:lumMod val="95000"/>
                <a:lumOff val="5000"/>
              </a:schemeClr>
            </a:solidFill>
            <a:ln>
              <a:solidFill>
                <a:schemeClr val="tx1">
                  <a:lumMod val="95000"/>
                  <a:lumOff val="5000"/>
                </a:schemeClr>
              </a:solidFill>
            </a:ln>
            <a:effectLst/>
          </c:spPr>
          <c:invertIfNegative val="0"/>
          <c:cat>
            <c:numRef>
              <c:f>Sheet1!$L$23:$Q$23</c:f>
              <c:numCache>
                <c:formatCode>0</c:formatCode>
                <c:ptCount val="6"/>
                <c:pt idx="0">
                  <c:v>2019</c:v>
                </c:pt>
                <c:pt idx="1">
                  <c:v>2020</c:v>
                </c:pt>
                <c:pt idx="2">
                  <c:v>2021</c:v>
                </c:pt>
                <c:pt idx="3">
                  <c:v>2022</c:v>
                </c:pt>
                <c:pt idx="4">
                  <c:v>2023</c:v>
                </c:pt>
                <c:pt idx="5">
                  <c:v>2024</c:v>
                </c:pt>
              </c:numCache>
            </c:numRef>
          </c:cat>
          <c:val>
            <c:numRef>
              <c:f>Sheet1!$L$30:$Q$30</c:f>
              <c:numCache>
                <c:formatCode>General</c:formatCode>
                <c:ptCount val="6"/>
                <c:pt idx="0">
                  <c:v>146930</c:v>
                </c:pt>
                <c:pt idx="1">
                  <c:v>169879</c:v>
                </c:pt>
                <c:pt idx="2">
                  <c:v>143678</c:v>
                </c:pt>
                <c:pt idx="3">
                  <c:v>160958</c:v>
                </c:pt>
                <c:pt idx="4">
                  <c:v>194203</c:v>
                </c:pt>
                <c:pt idx="5">
                  <c:v>182310</c:v>
                </c:pt>
              </c:numCache>
            </c:numRef>
          </c:val>
          <c:extLst>
            <c:ext xmlns:c16="http://schemas.microsoft.com/office/drawing/2014/chart" uri="{C3380CC4-5D6E-409C-BE32-E72D297353CC}">
              <c16:uniqueId val="{00000006-3508-4B56-B476-51208E706F58}"/>
            </c:ext>
          </c:extLst>
        </c:ser>
        <c:dLbls>
          <c:showLegendKey val="0"/>
          <c:showVal val="0"/>
          <c:showCatName val="0"/>
          <c:showSerName val="0"/>
          <c:showPercent val="0"/>
          <c:showBubbleSize val="0"/>
        </c:dLbls>
        <c:gapWidth val="55"/>
        <c:overlap val="100"/>
        <c:axId val="455539584"/>
        <c:axId val="455525184"/>
      </c:barChart>
      <c:lineChart>
        <c:grouping val="standard"/>
        <c:varyColors val="0"/>
        <c:ser>
          <c:idx val="7"/>
          <c:order val="7"/>
          <c:tx>
            <c:strRef>
              <c:f>Sheet1!$K$31</c:f>
              <c:strCache>
                <c:ptCount val="1"/>
                <c:pt idx="0">
                  <c:v>Annual Change</c:v>
                </c:pt>
              </c:strCache>
            </c:strRef>
          </c:tx>
          <c:spPr>
            <a:ln w="28575" cap="rnd">
              <a:solidFill>
                <a:srgbClr val="00B0F0"/>
              </a:solidFill>
              <a:round/>
            </a:ln>
            <a:effectLst/>
          </c:spPr>
          <c:marker>
            <c:symbol val="none"/>
          </c:marker>
          <c:cat>
            <c:numRef>
              <c:f>Sheet1!$L$23:$Q$23</c:f>
              <c:numCache>
                <c:formatCode>0</c:formatCode>
                <c:ptCount val="6"/>
                <c:pt idx="0">
                  <c:v>2019</c:v>
                </c:pt>
                <c:pt idx="1">
                  <c:v>2020</c:v>
                </c:pt>
                <c:pt idx="2">
                  <c:v>2021</c:v>
                </c:pt>
                <c:pt idx="3">
                  <c:v>2022</c:v>
                </c:pt>
                <c:pt idx="4">
                  <c:v>2023</c:v>
                </c:pt>
                <c:pt idx="5">
                  <c:v>2024</c:v>
                </c:pt>
              </c:numCache>
            </c:numRef>
          </c:cat>
          <c:val>
            <c:numRef>
              <c:f>Sheet1!$L$31:$Q$31</c:f>
              <c:numCache>
                <c:formatCode>General</c:formatCode>
                <c:ptCount val="6"/>
                <c:pt idx="1">
                  <c:v>-7.7713225739491287</c:v>
                </c:pt>
                <c:pt idx="2">
                  <c:v>1.4632242919237584</c:v>
                </c:pt>
                <c:pt idx="3">
                  <c:v>5.7234894730149728</c:v>
                </c:pt>
                <c:pt idx="4">
                  <c:v>-2.9090393680133588</c:v>
                </c:pt>
                <c:pt idx="5">
                  <c:v>2.5</c:v>
                </c:pt>
              </c:numCache>
            </c:numRef>
          </c:val>
          <c:smooth val="0"/>
          <c:extLst>
            <c:ext xmlns:c16="http://schemas.microsoft.com/office/drawing/2014/chart" uri="{C3380CC4-5D6E-409C-BE32-E72D297353CC}">
              <c16:uniqueId val="{00000007-3508-4B56-B476-51208E706F58}"/>
            </c:ext>
          </c:extLst>
        </c:ser>
        <c:dLbls>
          <c:showLegendKey val="0"/>
          <c:showVal val="0"/>
          <c:showCatName val="0"/>
          <c:showSerName val="0"/>
          <c:showPercent val="0"/>
          <c:showBubbleSize val="0"/>
        </c:dLbls>
        <c:marker val="1"/>
        <c:smooth val="0"/>
        <c:axId val="460852608"/>
        <c:axId val="460859808"/>
      </c:lineChart>
      <c:catAx>
        <c:axId val="45553958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455525184"/>
        <c:crosses val="autoZero"/>
        <c:auto val="1"/>
        <c:lblAlgn val="ctr"/>
        <c:lblOffset val="100"/>
        <c:noMultiLvlLbl val="0"/>
      </c:catAx>
      <c:valAx>
        <c:axId val="455525184"/>
        <c:scaling>
          <c:orientation val="minMax"/>
          <c:max val="7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455539584"/>
        <c:crosses val="autoZero"/>
        <c:crossBetween val="between"/>
      </c:valAx>
      <c:valAx>
        <c:axId val="46085980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B0F0"/>
                </a:solidFill>
                <a:latin typeface="+mn-lt"/>
                <a:ea typeface="+mn-ea"/>
                <a:cs typeface="+mn-cs"/>
              </a:defRPr>
            </a:pPr>
            <a:endParaRPr lang="el-GR"/>
          </a:p>
        </c:txPr>
        <c:crossAx val="460852608"/>
        <c:crosses val="max"/>
        <c:crossBetween val="between"/>
      </c:valAx>
      <c:catAx>
        <c:axId val="460852608"/>
        <c:scaling>
          <c:orientation val="minMax"/>
        </c:scaling>
        <c:delete val="1"/>
        <c:axPos val="b"/>
        <c:numFmt formatCode="0" sourceLinked="1"/>
        <c:majorTickMark val="out"/>
        <c:minorTickMark val="none"/>
        <c:tickLblPos val="nextTo"/>
        <c:crossAx val="4608598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tx>
            <c:strRef>
              <c:f>'[ελστατ &amp; SEEPE.xlsx]Global'!$B$13</c:f>
              <c:strCache>
                <c:ptCount val="1"/>
                <c:pt idx="0">
                  <c:v>JET-A1</c:v>
                </c:pt>
              </c:strCache>
            </c:strRef>
          </c:tx>
          <c:spPr>
            <a:solidFill>
              <a:schemeClr val="accent2"/>
            </a:solidFill>
            <a:ln>
              <a:noFill/>
            </a:ln>
            <a:effectLst/>
          </c:spPr>
          <c:invertIfNegative val="0"/>
          <c:cat>
            <c:numRef>
              <c:f>'[ελστατ &amp; SEEPE.xlsx]Global'!$C$4:$G$4</c:f>
              <c:numCache>
                <c:formatCode>General</c:formatCode>
                <c:ptCount val="5"/>
                <c:pt idx="0">
                  <c:v>2020</c:v>
                </c:pt>
                <c:pt idx="1">
                  <c:v>2021</c:v>
                </c:pt>
                <c:pt idx="2">
                  <c:v>2022</c:v>
                </c:pt>
                <c:pt idx="3">
                  <c:v>2023</c:v>
                </c:pt>
                <c:pt idx="4">
                  <c:v>2024</c:v>
                </c:pt>
              </c:numCache>
            </c:numRef>
          </c:cat>
          <c:val>
            <c:numRef>
              <c:f>'[ελστατ &amp; SEEPE.xlsx]Global'!$C$13:$G$13</c:f>
              <c:numCache>
                <c:formatCode>General</c:formatCode>
                <c:ptCount val="5"/>
                <c:pt idx="0">
                  <c:v>434.05900000000003</c:v>
                </c:pt>
                <c:pt idx="1">
                  <c:v>825.49599999999998</c:v>
                </c:pt>
                <c:pt idx="2">
                  <c:v>1349.01</c:v>
                </c:pt>
                <c:pt idx="3">
                  <c:v>1445.345</c:v>
                </c:pt>
                <c:pt idx="4">
                  <c:v>1620.5709999999999</c:v>
                </c:pt>
              </c:numCache>
            </c:numRef>
          </c:val>
          <c:extLst>
            <c:ext xmlns:c16="http://schemas.microsoft.com/office/drawing/2014/chart" uri="{C3380CC4-5D6E-409C-BE32-E72D297353CC}">
              <c16:uniqueId val="{00000000-DA77-4803-9741-C4095B2BEBB9}"/>
            </c:ext>
          </c:extLst>
        </c:ser>
        <c:ser>
          <c:idx val="2"/>
          <c:order val="1"/>
          <c:tx>
            <c:strRef>
              <c:f>'[ελστατ &amp; SEEPE.xlsx]Global'!$B$14</c:f>
              <c:strCache>
                <c:ptCount val="1"/>
                <c:pt idx="0">
                  <c:v>Marine Gasoil (MGO)</c:v>
                </c:pt>
              </c:strCache>
            </c:strRef>
          </c:tx>
          <c:spPr>
            <a:solidFill>
              <a:schemeClr val="accent3"/>
            </a:solidFill>
            <a:ln>
              <a:noFill/>
            </a:ln>
            <a:effectLst/>
          </c:spPr>
          <c:invertIfNegative val="0"/>
          <c:cat>
            <c:numRef>
              <c:f>'[ελστατ &amp; SEEPE.xlsx]Global'!$C$4:$G$4</c:f>
              <c:numCache>
                <c:formatCode>General</c:formatCode>
                <c:ptCount val="5"/>
                <c:pt idx="0">
                  <c:v>2020</c:v>
                </c:pt>
                <c:pt idx="1">
                  <c:v>2021</c:v>
                </c:pt>
                <c:pt idx="2">
                  <c:v>2022</c:v>
                </c:pt>
                <c:pt idx="3">
                  <c:v>2023</c:v>
                </c:pt>
                <c:pt idx="4">
                  <c:v>2024</c:v>
                </c:pt>
              </c:numCache>
            </c:numRef>
          </c:cat>
          <c:val>
            <c:numRef>
              <c:f>'[ελστατ &amp; SEEPE.xlsx]Global'!$C$14:$G$14</c:f>
              <c:numCache>
                <c:formatCode>General</c:formatCode>
                <c:ptCount val="5"/>
                <c:pt idx="0">
                  <c:v>550.04999999999995</c:v>
                </c:pt>
                <c:pt idx="1">
                  <c:v>657.92100000000005</c:v>
                </c:pt>
                <c:pt idx="2">
                  <c:v>790.30100000000004</c:v>
                </c:pt>
                <c:pt idx="3">
                  <c:v>801.18899999999996</c:v>
                </c:pt>
                <c:pt idx="4">
                  <c:v>799.00699999999995</c:v>
                </c:pt>
              </c:numCache>
            </c:numRef>
          </c:val>
          <c:extLst>
            <c:ext xmlns:c16="http://schemas.microsoft.com/office/drawing/2014/chart" uri="{C3380CC4-5D6E-409C-BE32-E72D297353CC}">
              <c16:uniqueId val="{00000001-DA77-4803-9741-C4095B2BEBB9}"/>
            </c:ext>
          </c:extLst>
        </c:ser>
        <c:ser>
          <c:idx val="3"/>
          <c:order val="2"/>
          <c:tx>
            <c:strRef>
              <c:f>'[ελστατ &amp; SEEPE.xlsx]Global'!$B$15</c:f>
              <c:strCache>
                <c:ptCount val="1"/>
                <c:pt idx="0">
                  <c:v>Marine Fuel oil (HFO)</c:v>
                </c:pt>
              </c:strCache>
            </c:strRef>
          </c:tx>
          <c:spPr>
            <a:solidFill>
              <a:schemeClr val="accent4"/>
            </a:solidFill>
            <a:ln>
              <a:noFill/>
            </a:ln>
            <a:effectLst/>
          </c:spPr>
          <c:invertIfNegative val="0"/>
          <c:cat>
            <c:numRef>
              <c:f>'[ελστατ &amp; SEEPE.xlsx]Global'!$C$4:$G$4</c:f>
              <c:numCache>
                <c:formatCode>General</c:formatCode>
                <c:ptCount val="5"/>
                <c:pt idx="0">
                  <c:v>2020</c:v>
                </c:pt>
                <c:pt idx="1">
                  <c:v>2021</c:v>
                </c:pt>
                <c:pt idx="2">
                  <c:v>2022</c:v>
                </c:pt>
                <c:pt idx="3">
                  <c:v>2023</c:v>
                </c:pt>
                <c:pt idx="4">
                  <c:v>2024</c:v>
                </c:pt>
              </c:numCache>
            </c:numRef>
          </c:cat>
          <c:val>
            <c:numRef>
              <c:f>'[ελστατ &amp; SEEPE.xlsx]Global'!$C$15:$G$15</c:f>
              <c:numCache>
                <c:formatCode>General</c:formatCode>
                <c:ptCount val="5"/>
                <c:pt idx="0">
                  <c:v>1646.877</c:v>
                </c:pt>
                <c:pt idx="1">
                  <c:v>1795.3789999999999</c:v>
                </c:pt>
                <c:pt idx="2">
                  <c:v>1847.9639999999999</c:v>
                </c:pt>
                <c:pt idx="3">
                  <c:v>1915.3579999999999</c:v>
                </c:pt>
                <c:pt idx="4">
                  <c:v>1956.374</c:v>
                </c:pt>
              </c:numCache>
            </c:numRef>
          </c:val>
          <c:extLst>
            <c:ext xmlns:c16="http://schemas.microsoft.com/office/drawing/2014/chart" uri="{C3380CC4-5D6E-409C-BE32-E72D297353CC}">
              <c16:uniqueId val="{00000002-DA77-4803-9741-C4095B2BEBB9}"/>
            </c:ext>
          </c:extLst>
        </c:ser>
        <c:dLbls>
          <c:showLegendKey val="0"/>
          <c:showVal val="0"/>
          <c:showCatName val="0"/>
          <c:showSerName val="0"/>
          <c:showPercent val="0"/>
          <c:showBubbleSize val="0"/>
        </c:dLbls>
        <c:gapWidth val="219"/>
        <c:overlap val="100"/>
        <c:axId val="1482590799"/>
        <c:axId val="1482574479"/>
      </c:barChart>
      <c:catAx>
        <c:axId val="14825907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482574479"/>
        <c:crosses val="autoZero"/>
        <c:auto val="1"/>
        <c:lblAlgn val="ctr"/>
        <c:lblOffset val="100"/>
        <c:noMultiLvlLbl val="0"/>
      </c:catAx>
      <c:valAx>
        <c:axId val="148257447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482590799"/>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56082"/>
            </a:solidFill>
            <a:ln>
              <a:noFill/>
            </a:ln>
            <a:effectLst>
              <a:outerShdw blurRad="50800" dist="38100" algn="l" rotWithShape="0">
                <a:prstClr val="black">
                  <a:alpha val="40000"/>
                </a:prstClr>
              </a:outerShdw>
            </a:effectLst>
          </c:spPr>
          <c:invertIfNegative val="0"/>
          <c:cat>
            <c:strRef>
              <c:f>'[EIA_Short-Term Energy Outlook_March2025.xlsx]production per country'!$C$7:$C$24</c:f>
              <c:strCache>
                <c:ptCount val="18"/>
                <c:pt idx="0">
                  <c:v>United States</c:v>
                </c:pt>
                <c:pt idx="1">
                  <c:v>Russia</c:v>
                </c:pt>
                <c:pt idx="2">
                  <c:v>Saudi Arabia</c:v>
                </c:pt>
                <c:pt idx="3">
                  <c:v>Iraq</c:v>
                </c:pt>
                <c:pt idx="4">
                  <c:v>United Arab Emirates</c:v>
                </c:pt>
                <c:pt idx="5">
                  <c:v>Kuwait</c:v>
                </c:pt>
                <c:pt idx="6">
                  <c:v>Iran</c:v>
                </c:pt>
                <c:pt idx="7">
                  <c:v>Mexico</c:v>
                </c:pt>
                <c:pt idx="8">
                  <c:v>Kazakhstan</c:v>
                </c:pt>
                <c:pt idx="9">
                  <c:v>Nigeria</c:v>
                </c:pt>
                <c:pt idx="10">
                  <c:v>Libya</c:v>
                </c:pt>
                <c:pt idx="11">
                  <c:v>Algeria</c:v>
                </c:pt>
                <c:pt idx="12">
                  <c:v>Oman</c:v>
                </c:pt>
                <c:pt idx="13">
                  <c:v>Azerbaijan</c:v>
                </c:pt>
                <c:pt idx="14">
                  <c:v>Venezuela</c:v>
                </c:pt>
                <c:pt idx="15">
                  <c:v>Malaysia</c:v>
                </c:pt>
                <c:pt idx="16">
                  <c:v>Congo (Brazzaville)</c:v>
                </c:pt>
                <c:pt idx="17">
                  <c:v>Bahrain</c:v>
                </c:pt>
              </c:strCache>
            </c:strRef>
          </c:cat>
          <c:val>
            <c:numRef>
              <c:f>'[EIA_Short-Term Energy Outlook_March2025.xlsx]production per country'!$AZ$7:$AZ$24</c:f>
              <c:numCache>
                <c:formatCode>0.00_)</c:formatCode>
                <c:ptCount val="18"/>
                <c:pt idx="0">
                  <c:v>158.59247000000002</c:v>
                </c:pt>
                <c:pt idx="1">
                  <c:v>109.88859999999998</c:v>
                </c:pt>
                <c:pt idx="2">
                  <c:v>108.26000000000002</c:v>
                </c:pt>
                <c:pt idx="3">
                  <c:v>52.769999999999996</c:v>
                </c:pt>
                <c:pt idx="4">
                  <c:v>35.180000000000007</c:v>
                </c:pt>
                <c:pt idx="5">
                  <c:v>29.51</c:v>
                </c:pt>
                <c:pt idx="6">
                  <c:v>39.700000000000003</c:v>
                </c:pt>
                <c:pt idx="7">
                  <c:v>18.642299999999999</c:v>
                </c:pt>
                <c:pt idx="8">
                  <c:v>18.0549301677</c:v>
                </c:pt>
                <c:pt idx="9">
                  <c:v>15.359999999999998</c:v>
                </c:pt>
                <c:pt idx="10">
                  <c:v>13.02</c:v>
                </c:pt>
                <c:pt idx="11">
                  <c:v>10.915000000000001</c:v>
                </c:pt>
                <c:pt idx="12">
                  <c:v>9.1147079999999985</c:v>
                </c:pt>
                <c:pt idx="13">
                  <c:v>5.7472328717800005</c:v>
                </c:pt>
                <c:pt idx="14">
                  <c:v>10</c:v>
                </c:pt>
                <c:pt idx="15">
                  <c:v>4.1330000000000009</c:v>
                </c:pt>
                <c:pt idx="16">
                  <c:v>2.9299999999999997</c:v>
                </c:pt>
                <c:pt idx="17">
                  <c:v>2.0859999999999999</c:v>
                </c:pt>
              </c:numCache>
            </c:numRef>
          </c:val>
          <c:extLst>
            <c:ext xmlns:c16="http://schemas.microsoft.com/office/drawing/2014/chart" uri="{C3380CC4-5D6E-409C-BE32-E72D297353CC}">
              <c16:uniqueId val="{00000000-0B19-4366-9E82-747B52A6498B}"/>
            </c:ext>
          </c:extLst>
        </c:ser>
        <c:dLbls>
          <c:showLegendKey val="0"/>
          <c:showVal val="0"/>
          <c:showCatName val="0"/>
          <c:showSerName val="0"/>
          <c:showPercent val="0"/>
          <c:showBubbleSize val="0"/>
        </c:dLbls>
        <c:gapWidth val="79"/>
        <c:axId val="290854080"/>
        <c:axId val="290842560"/>
      </c:barChart>
      <c:catAx>
        <c:axId val="290854080"/>
        <c:scaling>
          <c:orientation val="minMax"/>
        </c:scaling>
        <c:delete val="1"/>
        <c:axPos val="b"/>
        <c:numFmt formatCode="General" sourceLinked="1"/>
        <c:majorTickMark val="none"/>
        <c:minorTickMark val="none"/>
        <c:tickLblPos val="nextTo"/>
        <c:crossAx val="290842560"/>
        <c:crosses val="autoZero"/>
        <c:auto val="1"/>
        <c:lblAlgn val="ctr"/>
        <c:lblOffset val="100"/>
        <c:noMultiLvlLbl val="0"/>
      </c:catAx>
      <c:valAx>
        <c:axId val="290842560"/>
        <c:scaling>
          <c:orientation val="minMax"/>
          <c:max val="16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90854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'[EIA_Short-Term Energy Outlook_March2025.xlsx]Sheet3'!$E$17</c:f>
              <c:strCache>
                <c:ptCount val="1"/>
                <c:pt idx="0">
                  <c:v>stock change</c:v>
                </c:pt>
              </c:strCache>
            </c:strRef>
          </c:tx>
          <c:spPr>
            <a:solidFill>
              <a:schemeClr val="accent2">
                <a:lumMod val="50000"/>
              </a:schemeClr>
            </a:solidFill>
            <a:ln>
              <a:noFill/>
            </a:ln>
            <a:effectLst>
              <a:outerShdw blurRad="50800" dist="38100" dir="2700000" algn="tl" rotWithShape="0">
                <a:prstClr val="black">
                  <a:alpha val="40000"/>
                </a:prstClr>
              </a:outerShdw>
            </a:effectLst>
          </c:spPr>
          <c:invertIfNegative val="0"/>
          <c:cat>
            <c:strRef>
              <c:f>'[EIA_Short-Term Energy Outlook_March2025.xlsx]Sheet3'!$F$10:$Q$10</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'[EIA_Short-Term Energy Outlook_March2025.xlsx]Sheet3'!$F$17:$Q$17</c:f>
              <c:numCache>
                <c:formatCode>0.0</c:formatCode>
                <c:ptCount val="12"/>
                <c:pt idx="0">
                  <c:v>0.2305218300000007</c:v>
                </c:pt>
                <c:pt idx="1">
                  <c:v>-0.80866014999999436</c:v>
                </c:pt>
                <c:pt idx="2">
                  <c:v>1.1515787200000034</c:v>
                </c:pt>
                <c:pt idx="3">
                  <c:v>0.96691359999999804</c:v>
                </c:pt>
                <c:pt idx="4">
                  <c:v>-0.4459757399999944</c:v>
                </c:pt>
                <c:pt idx="5">
                  <c:v>-0.6612972699999915</c:v>
                </c:pt>
                <c:pt idx="6">
                  <c:v>-0.55253457000000594</c:v>
                </c:pt>
                <c:pt idx="7">
                  <c:v>0.4109064099999955</c:v>
                </c:pt>
                <c:pt idx="8">
                  <c:v>-0.91657699000001003</c:v>
                </c:pt>
                <c:pt idx="9">
                  <c:v>0.3955162099999967</c:v>
                </c:pt>
                <c:pt idx="10">
                  <c:v>0.44468659000000343</c:v>
                </c:pt>
                <c:pt idx="11">
                  <c:v>-1.2458651599999939</c:v>
                </c:pt>
              </c:numCache>
            </c:numRef>
          </c:val>
          <c:extLst>
            <c:ext xmlns:c16="http://schemas.microsoft.com/office/drawing/2014/chart" uri="{C3380CC4-5D6E-409C-BE32-E72D297353CC}">
              <c16:uniqueId val="{00000000-8AF0-4F93-902F-3170EEB72C2D}"/>
            </c:ext>
          </c:extLst>
        </c:ser>
        <c:dLbls>
          <c:showLegendKey val="0"/>
          <c:showVal val="0"/>
          <c:showCatName val="0"/>
          <c:showSerName val="0"/>
          <c:showPercent val="0"/>
          <c:showBubbleSize val="0"/>
        </c:dLbls>
        <c:gapWidth val="104"/>
        <c:overlap val="-27"/>
        <c:axId val="290856960"/>
        <c:axId val="290845920"/>
      </c:barChart>
      <c:catAx>
        <c:axId val="2908569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90845920"/>
        <c:crosses val="autoZero"/>
        <c:auto val="1"/>
        <c:lblAlgn val="ctr"/>
        <c:lblOffset val="100"/>
        <c:noMultiLvlLbl val="0"/>
      </c:catAx>
      <c:valAx>
        <c:axId val="29084592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90856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Sheet1!$A$4</c:f>
              <c:strCache>
                <c:ptCount val="1"/>
                <c:pt idx="0">
                  <c:v>Asia</c:v>
                </c:pt>
              </c:strCache>
            </c:strRef>
          </c:tx>
          <c:spPr>
            <a:solidFill>
              <a:schemeClr val="accent1"/>
            </a:solidFill>
            <a:ln>
              <a:noFill/>
            </a:ln>
            <a:effectLst/>
          </c:spPr>
          <c:invertIfNegative val="0"/>
          <c:cat>
            <c:numRef>
              <c:f>Sheet1!$B$3:$J$3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Sheet1!$B$4:$J$4</c:f>
              <c:numCache>
                <c:formatCode>General</c:formatCode>
                <c:ptCount val="9"/>
                <c:pt idx="0">
                  <c:v>6</c:v>
                </c:pt>
                <c:pt idx="1">
                  <c:v>7</c:v>
                </c:pt>
                <c:pt idx="2">
                  <c:v>13</c:v>
                </c:pt>
                <c:pt idx="3">
                  <c:v>13</c:v>
                </c:pt>
                <c:pt idx="4">
                  <c:v>7</c:v>
                </c:pt>
                <c:pt idx="5">
                  <c:v>10</c:v>
                </c:pt>
                <c:pt idx="6">
                  <c:v>16</c:v>
                </c:pt>
                <c:pt idx="7">
                  <c:v>7</c:v>
                </c:pt>
                <c:pt idx="8">
                  <c:v>4</c:v>
                </c:pt>
              </c:numCache>
            </c:numRef>
          </c:val>
          <c:extLst>
            <c:ext xmlns:c16="http://schemas.microsoft.com/office/drawing/2014/chart" uri="{C3380CC4-5D6E-409C-BE32-E72D297353CC}">
              <c16:uniqueId val="{00000000-73C5-4637-AA7D-9E55CF40B9C3}"/>
            </c:ext>
          </c:extLst>
        </c:ser>
        <c:ser>
          <c:idx val="1"/>
          <c:order val="1"/>
          <c:tx>
            <c:strRef>
              <c:f>Sheet1!$A$5</c:f>
              <c:strCache>
                <c:ptCount val="1"/>
                <c:pt idx="0">
                  <c:v>Europe</c:v>
                </c:pt>
              </c:strCache>
            </c:strRef>
          </c:tx>
          <c:spPr>
            <a:solidFill>
              <a:schemeClr val="accent2"/>
            </a:solidFill>
            <a:ln>
              <a:noFill/>
            </a:ln>
            <a:effectLst/>
          </c:spPr>
          <c:invertIfNegative val="0"/>
          <c:cat>
            <c:numRef>
              <c:f>Sheet1!$B$3:$J$3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Sheet1!$B$5:$J$5</c:f>
              <c:numCache>
                <c:formatCode>General</c:formatCode>
                <c:ptCount val="9"/>
                <c:pt idx="0">
                  <c:v>7</c:v>
                </c:pt>
                <c:pt idx="1">
                  <c:v>7</c:v>
                </c:pt>
                <c:pt idx="2">
                  <c:v>7</c:v>
                </c:pt>
                <c:pt idx="3">
                  <c:v>8</c:v>
                </c:pt>
                <c:pt idx="4">
                  <c:v>12</c:v>
                </c:pt>
                <c:pt idx="5">
                  <c:v>13</c:v>
                </c:pt>
                <c:pt idx="6">
                  <c:v>10</c:v>
                </c:pt>
                <c:pt idx="7">
                  <c:v>12</c:v>
                </c:pt>
                <c:pt idx="8">
                  <c:v>5</c:v>
                </c:pt>
              </c:numCache>
            </c:numRef>
          </c:val>
          <c:extLst>
            <c:ext xmlns:c16="http://schemas.microsoft.com/office/drawing/2014/chart" uri="{C3380CC4-5D6E-409C-BE32-E72D297353CC}">
              <c16:uniqueId val="{00000001-73C5-4637-AA7D-9E55CF40B9C3}"/>
            </c:ext>
          </c:extLst>
        </c:ser>
        <c:ser>
          <c:idx val="2"/>
          <c:order val="2"/>
          <c:tx>
            <c:strRef>
              <c:f>Sheet1!$A$6</c:f>
              <c:strCache>
                <c:ptCount val="1"/>
                <c:pt idx="0">
                  <c:v>Americas</c:v>
                </c:pt>
              </c:strCache>
            </c:strRef>
          </c:tx>
          <c:spPr>
            <a:solidFill>
              <a:schemeClr val="accent3"/>
            </a:solidFill>
            <a:ln>
              <a:noFill/>
            </a:ln>
            <a:effectLst/>
          </c:spPr>
          <c:invertIfNegative val="0"/>
          <c:cat>
            <c:numRef>
              <c:f>Sheet1!$B$3:$J$3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Sheet1!$B$6:$J$6</c:f>
              <c:numCache>
                <c:formatCode>General</c:formatCode>
                <c:ptCount val="9"/>
                <c:pt idx="0">
                  <c:v>14</c:v>
                </c:pt>
                <c:pt idx="1">
                  <c:v>24</c:v>
                </c:pt>
                <c:pt idx="2">
                  <c:v>10</c:v>
                </c:pt>
                <c:pt idx="3">
                  <c:v>11</c:v>
                </c:pt>
                <c:pt idx="4">
                  <c:v>15</c:v>
                </c:pt>
                <c:pt idx="5">
                  <c:v>6</c:v>
                </c:pt>
                <c:pt idx="6">
                  <c:v>12</c:v>
                </c:pt>
                <c:pt idx="7">
                  <c:v>12</c:v>
                </c:pt>
                <c:pt idx="8">
                  <c:v>4</c:v>
                </c:pt>
              </c:numCache>
            </c:numRef>
          </c:val>
          <c:extLst>
            <c:ext xmlns:c16="http://schemas.microsoft.com/office/drawing/2014/chart" uri="{C3380CC4-5D6E-409C-BE32-E72D297353CC}">
              <c16:uniqueId val="{00000002-73C5-4637-AA7D-9E55CF40B9C3}"/>
            </c:ext>
          </c:extLst>
        </c:ser>
        <c:ser>
          <c:idx val="3"/>
          <c:order val="3"/>
          <c:tx>
            <c:strRef>
              <c:f>Sheet1!$A$7</c:f>
              <c:strCache>
                <c:ptCount val="1"/>
                <c:pt idx="0">
                  <c:v>Africa</c:v>
                </c:pt>
              </c:strCache>
            </c:strRef>
          </c:tx>
          <c:spPr>
            <a:solidFill>
              <a:schemeClr val="accent4"/>
            </a:solidFill>
            <a:ln>
              <a:noFill/>
            </a:ln>
            <a:effectLst/>
          </c:spPr>
          <c:invertIfNegative val="0"/>
          <c:cat>
            <c:numRef>
              <c:f>Sheet1!$B$3:$J$3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Sheet1!$B$7:$J$7</c:f>
              <c:numCache>
                <c:formatCode>General</c:formatCode>
                <c:ptCount val="9"/>
                <c:pt idx="0">
                  <c:v>5</c:v>
                </c:pt>
                <c:pt idx="1">
                  <c:v>1</c:v>
                </c:pt>
                <c:pt idx="2">
                  <c:v>3</c:v>
                </c:pt>
                <c:pt idx="3">
                  <c:v>9</c:v>
                </c:pt>
                <c:pt idx="4">
                  <c:v>5</c:v>
                </c:pt>
                <c:pt idx="5">
                  <c:v>5</c:v>
                </c:pt>
                <c:pt idx="6">
                  <c:v>6</c:v>
                </c:pt>
                <c:pt idx="7">
                  <c:v>4</c:v>
                </c:pt>
                <c:pt idx="8">
                  <c:v>2</c:v>
                </c:pt>
              </c:numCache>
            </c:numRef>
          </c:val>
          <c:extLst>
            <c:ext xmlns:c16="http://schemas.microsoft.com/office/drawing/2014/chart" uri="{C3380CC4-5D6E-409C-BE32-E72D297353CC}">
              <c16:uniqueId val="{00000003-73C5-4637-AA7D-9E55CF40B9C3}"/>
            </c:ext>
          </c:extLst>
        </c:ser>
        <c:ser>
          <c:idx val="4"/>
          <c:order val="4"/>
          <c:tx>
            <c:strRef>
              <c:f>Sheet1!$A$8</c:f>
              <c:strCache>
                <c:ptCount val="1"/>
                <c:pt idx="0">
                  <c:v>Oceania</c:v>
                </c:pt>
              </c:strCache>
            </c:strRef>
          </c:tx>
          <c:spPr>
            <a:solidFill>
              <a:schemeClr val="accent5"/>
            </a:solidFill>
            <a:ln>
              <a:noFill/>
            </a:ln>
            <a:effectLst/>
          </c:spPr>
          <c:invertIfNegative val="0"/>
          <c:cat>
            <c:numRef>
              <c:f>Sheet1!$B$3:$J$3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Sheet1!$B$8:$J$8</c:f>
              <c:numCache>
                <c:formatCode>General</c:formatCode>
                <c:ptCount val="9"/>
                <c:pt idx="2">
                  <c:v>1</c:v>
                </c:pt>
                <c:pt idx="4">
                  <c:v>2</c:v>
                </c:pt>
                <c:pt idx="5">
                  <c:v>1</c:v>
                </c:pt>
                <c:pt idx="6">
                  <c:v>1</c:v>
                </c:pt>
              </c:numCache>
            </c:numRef>
          </c:val>
          <c:extLst>
            <c:ext xmlns:c16="http://schemas.microsoft.com/office/drawing/2014/chart" uri="{C3380CC4-5D6E-409C-BE32-E72D297353CC}">
              <c16:uniqueId val="{00000004-73C5-4637-AA7D-9E55CF40B9C3}"/>
            </c:ext>
          </c:extLst>
        </c:ser>
        <c:dLbls>
          <c:showLegendKey val="0"/>
          <c:showVal val="0"/>
          <c:showCatName val="0"/>
          <c:showSerName val="0"/>
          <c:showPercent val="0"/>
          <c:showBubbleSize val="0"/>
        </c:dLbls>
        <c:gapWidth val="89"/>
        <c:overlap val="100"/>
        <c:axId val="1114966784"/>
        <c:axId val="1114972064"/>
      </c:barChart>
      <c:catAx>
        <c:axId val="111496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114972064"/>
        <c:crosses val="autoZero"/>
        <c:auto val="1"/>
        <c:lblAlgn val="ctr"/>
        <c:lblOffset val="100"/>
        <c:noMultiLvlLbl val="0"/>
      </c:catAx>
      <c:valAx>
        <c:axId val="1114972064"/>
        <c:scaling>
          <c:orientation val="minMax"/>
          <c:max val="45"/>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114966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512940875088174E-2"/>
          <c:y val="7.7843975804446131E-2"/>
          <c:w val="0.83687339800063443"/>
          <c:h val="0.68310058947766605"/>
        </c:manualLayout>
      </c:layout>
      <c:barChart>
        <c:barDir val="col"/>
        <c:grouping val="stacked"/>
        <c:varyColors val="0"/>
        <c:ser>
          <c:idx val="0"/>
          <c:order val="0"/>
          <c:tx>
            <c:strRef>
              <c:f>Sheet1!$A$14</c:f>
              <c:strCache>
                <c:ptCount val="1"/>
                <c:pt idx="0">
                  <c:v>Asia</c:v>
                </c:pt>
              </c:strCache>
            </c:strRef>
          </c:tx>
          <c:spPr>
            <a:solidFill>
              <a:schemeClr val="accent1"/>
            </a:solidFill>
            <a:ln>
              <a:noFill/>
            </a:ln>
            <a:effectLst/>
          </c:spPr>
          <c:invertIfNegative val="0"/>
          <c:cat>
            <c:numRef>
              <c:f>Sheet1!$B$13:$J$13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Sheet1!$B$14:$J$14</c:f>
              <c:numCache>
                <c:formatCode>General</c:formatCode>
                <c:ptCount val="9"/>
                <c:pt idx="0">
                  <c:v>0</c:v>
                </c:pt>
                <c:pt idx="1">
                  <c:v>8</c:v>
                </c:pt>
                <c:pt idx="2">
                  <c:v>12</c:v>
                </c:pt>
                <c:pt idx="3">
                  <c:v>3</c:v>
                </c:pt>
                <c:pt idx="4">
                  <c:v>2</c:v>
                </c:pt>
                <c:pt idx="5">
                  <c:v>9</c:v>
                </c:pt>
                <c:pt idx="6">
                  <c:v>10</c:v>
                </c:pt>
                <c:pt idx="7">
                  <c:v>6</c:v>
                </c:pt>
                <c:pt idx="8">
                  <c:v>7</c:v>
                </c:pt>
              </c:numCache>
            </c:numRef>
          </c:val>
          <c:extLst>
            <c:ext xmlns:c16="http://schemas.microsoft.com/office/drawing/2014/chart" uri="{C3380CC4-5D6E-409C-BE32-E72D297353CC}">
              <c16:uniqueId val="{00000000-4F05-4DAD-BAB0-4E6F1CC3F2B8}"/>
            </c:ext>
          </c:extLst>
        </c:ser>
        <c:ser>
          <c:idx val="1"/>
          <c:order val="1"/>
          <c:tx>
            <c:strRef>
              <c:f>Sheet1!$A$15</c:f>
              <c:strCache>
                <c:ptCount val="1"/>
                <c:pt idx="0">
                  <c:v>Europe</c:v>
                </c:pt>
              </c:strCache>
            </c:strRef>
          </c:tx>
          <c:spPr>
            <a:solidFill>
              <a:schemeClr val="accent2"/>
            </a:solidFill>
            <a:ln>
              <a:noFill/>
            </a:ln>
            <a:effectLst/>
          </c:spPr>
          <c:invertIfNegative val="0"/>
          <c:cat>
            <c:numRef>
              <c:f>Sheet1!$B$13:$J$13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Sheet1!$B$15:$J$15</c:f>
              <c:numCache>
                <c:formatCode>General</c:formatCode>
                <c:ptCount val="9"/>
                <c:pt idx="0">
                  <c:v>1</c:v>
                </c:pt>
                <c:pt idx="1">
                  <c:v>1</c:v>
                </c:pt>
                <c:pt idx="2">
                  <c:v>6</c:v>
                </c:pt>
                <c:pt idx="3">
                  <c:v>4</c:v>
                </c:pt>
                <c:pt idx="4">
                  <c:v>1</c:v>
                </c:pt>
                <c:pt idx="5">
                  <c:v>1</c:v>
                </c:pt>
                <c:pt idx="6">
                  <c:v>12</c:v>
                </c:pt>
                <c:pt idx="7">
                  <c:v>10</c:v>
                </c:pt>
                <c:pt idx="8">
                  <c:v>2</c:v>
                </c:pt>
              </c:numCache>
            </c:numRef>
          </c:val>
          <c:extLst>
            <c:ext xmlns:c16="http://schemas.microsoft.com/office/drawing/2014/chart" uri="{C3380CC4-5D6E-409C-BE32-E72D297353CC}">
              <c16:uniqueId val="{00000001-4F05-4DAD-BAB0-4E6F1CC3F2B8}"/>
            </c:ext>
          </c:extLst>
        </c:ser>
        <c:ser>
          <c:idx val="2"/>
          <c:order val="2"/>
          <c:tx>
            <c:strRef>
              <c:f>Sheet1!$A$16</c:f>
              <c:strCache>
                <c:ptCount val="1"/>
                <c:pt idx="0">
                  <c:v>Americas</c:v>
                </c:pt>
              </c:strCache>
            </c:strRef>
          </c:tx>
          <c:spPr>
            <a:solidFill>
              <a:schemeClr val="accent3"/>
            </a:solidFill>
            <a:ln>
              <a:noFill/>
            </a:ln>
            <a:effectLst/>
          </c:spPr>
          <c:invertIfNegative val="0"/>
          <c:cat>
            <c:numRef>
              <c:f>Sheet1!$B$13:$J$13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Sheet1!$B$16:$J$16</c:f>
              <c:numCache>
                <c:formatCode>General</c:formatCode>
                <c:ptCount val="9"/>
                <c:pt idx="0">
                  <c:v>0</c:v>
                </c:pt>
                <c:pt idx="1">
                  <c:v>4</c:v>
                </c:pt>
                <c:pt idx="2">
                  <c:v>6</c:v>
                </c:pt>
                <c:pt idx="3">
                  <c:v>18</c:v>
                </c:pt>
                <c:pt idx="4">
                  <c:v>4</c:v>
                </c:pt>
                <c:pt idx="5">
                  <c:v>6</c:v>
                </c:pt>
                <c:pt idx="6">
                  <c:v>8</c:v>
                </c:pt>
                <c:pt idx="7">
                  <c:v>10</c:v>
                </c:pt>
                <c:pt idx="8">
                  <c:v>11</c:v>
                </c:pt>
              </c:numCache>
            </c:numRef>
          </c:val>
          <c:extLst>
            <c:ext xmlns:c16="http://schemas.microsoft.com/office/drawing/2014/chart" uri="{C3380CC4-5D6E-409C-BE32-E72D297353CC}">
              <c16:uniqueId val="{00000002-4F05-4DAD-BAB0-4E6F1CC3F2B8}"/>
            </c:ext>
          </c:extLst>
        </c:ser>
        <c:ser>
          <c:idx val="3"/>
          <c:order val="3"/>
          <c:tx>
            <c:strRef>
              <c:f>Sheet1!$A$17</c:f>
              <c:strCache>
                <c:ptCount val="1"/>
                <c:pt idx="0">
                  <c:v>Africa</c:v>
                </c:pt>
              </c:strCache>
            </c:strRef>
          </c:tx>
          <c:spPr>
            <a:solidFill>
              <a:schemeClr val="accent4"/>
            </a:solidFill>
            <a:ln>
              <a:noFill/>
            </a:ln>
            <a:effectLst/>
          </c:spPr>
          <c:invertIfNegative val="0"/>
          <c:cat>
            <c:numRef>
              <c:f>Sheet1!$B$13:$J$13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Sheet1!$B$17:$J$17</c:f>
              <c:numCache>
                <c:formatCode>General</c:formatCode>
                <c:ptCount val="9"/>
                <c:pt idx="0">
                  <c:v>3</c:v>
                </c:pt>
                <c:pt idx="1">
                  <c:v>0</c:v>
                </c:pt>
                <c:pt idx="2">
                  <c:v>2</c:v>
                </c:pt>
                <c:pt idx="3">
                  <c:v>3</c:v>
                </c:pt>
                <c:pt idx="4">
                  <c:v>2</c:v>
                </c:pt>
                <c:pt idx="5">
                  <c:v>5</c:v>
                </c:pt>
                <c:pt idx="6">
                  <c:v>9</c:v>
                </c:pt>
                <c:pt idx="7">
                  <c:v>2</c:v>
                </c:pt>
                <c:pt idx="8">
                  <c:v>2</c:v>
                </c:pt>
              </c:numCache>
            </c:numRef>
          </c:val>
          <c:extLst>
            <c:ext xmlns:c16="http://schemas.microsoft.com/office/drawing/2014/chart" uri="{C3380CC4-5D6E-409C-BE32-E72D297353CC}">
              <c16:uniqueId val="{00000003-4F05-4DAD-BAB0-4E6F1CC3F2B8}"/>
            </c:ext>
          </c:extLst>
        </c:ser>
        <c:ser>
          <c:idx val="4"/>
          <c:order val="4"/>
          <c:tx>
            <c:strRef>
              <c:f>Sheet1!$A$18</c:f>
              <c:strCache>
                <c:ptCount val="1"/>
                <c:pt idx="0">
                  <c:v>Oceania</c:v>
                </c:pt>
              </c:strCache>
            </c:strRef>
          </c:tx>
          <c:spPr>
            <a:solidFill>
              <a:schemeClr val="accent5"/>
            </a:solidFill>
            <a:ln>
              <a:noFill/>
            </a:ln>
            <a:effectLst/>
          </c:spPr>
          <c:invertIfNegative val="0"/>
          <c:cat>
            <c:numRef>
              <c:f>Sheet1!$B$13:$J$13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Sheet1!$B$18:$J$18</c:f>
              <c:numCache>
                <c:formatCode>General</c:formatCode>
                <c:ptCount val="9"/>
                <c:pt idx="0">
                  <c:v>0</c:v>
                </c:pt>
                <c:pt idx="1">
                  <c:v>0</c:v>
                </c:pt>
                <c:pt idx="2">
                  <c:v>1</c:v>
                </c:pt>
                <c:pt idx="3">
                  <c:v>2</c:v>
                </c:pt>
                <c:pt idx="4">
                  <c:v>2</c:v>
                </c:pt>
                <c:pt idx="5">
                  <c:v>2</c:v>
                </c:pt>
                <c:pt idx="6">
                  <c:v>2</c:v>
                </c:pt>
                <c:pt idx="7">
                  <c:v>0</c:v>
                </c:pt>
                <c:pt idx="8">
                  <c:v>0</c:v>
                </c:pt>
              </c:numCache>
            </c:numRef>
          </c:val>
          <c:extLst>
            <c:ext xmlns:c16="http://schemas.microsoft.com/office/drawing/2014/chart" uri="{C3380CC4-5D6E-409C-BE32-E72D297353CC}">
              <c16:uniqueId val="{00000004-4F05-4DAD-BAB0-4E6F1CC3F2B8}"/>
            </c:ext>
          </c:extLst>
        </c:ser>
        <c:dLbls>
          <c:showLegendKey val="0"/>
          <c:showVal val="0"/>
          <c:showCatName val="0"/>
          <c:showSerName val="0"/>
          <c:showPercent val="0"/>
          <c:showBubbleSize val="0"/>
        </c:dLbls>
        <c:gapWidth val="89"/>
        <c:overlap val="100"/>
        <c:axId val="1500877472"/>
        <c:axId val="1500877952"/>
      </c:barChart>
      <c:lineChart>
        <c:grouping val="standard"/>
        <c:varyColors val="0"/>
        <c:ser>
          <c:idx val="5"/>
          <c:order val="5"/>
          <c:tx>
            <c:strRef>
              <c:f>Sheet1!$A$20</c:f>
              <c:strCache>
                <c:ptCount val="1"/>
                <c:pt idx="0">
                  <c:v>Annual change</c:v>
                </c:pt>
              </c:strCache>
            </c:strRef>
          </c:tx>
          <c:spPr>
            <a:ln w="28575" cap="rnd">
              <a:solidFill>
                <a:schemeClr val="accent6"/>
              </a:solidFill>
              <a:round/>
            </a:ln>
            <a:effectLst/>
          </c:spPr>
          <c:marker>
            <c:symbol val="none"/>
          </c:marker>
          <c:cat>
            <c:numRef>
              <c:f>Sheet1!$B$13:$J$13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Sheet1!$B$20:$J$20</c:f>
              <c:numCache>
                <c:formatCode>0.0</c:formatCode>
                <c:ptCount val="9"/>
                <c:pt idx="1">
                  <c:v>225</c:v>
                </c:pt>
                <c:pt idx="2">
                  <c:v>107.69230769230769</c:v>
                </c:pt>
                <c:pt idx="3">
                  <c:v>11.111111111111111</c:v>
                </c:pt>
                <c:pt idx="4">
                  <c:v>-63.333333333333329</c:v>
                </c:pt>
                <c:pt idx="5">
                  <c:v>109.09090909090908</c:v>
                </c:pt>
                <c:pt idx="6">
                  <c:v>78.260869565217391</c:v>
                </c:pt>
                <c:pt idx="7">
                  <c:v>-31.707317073170731</c:v>
                </c:pt>
                <c:pt idx="8">
                  <c:v>-21.428571428571427</c:v>
                </c:pt>
              </c:numCache>
            </c:numRef>
          </c:val>
          <c:smooth val="0"/>
          <c:extLst>
            <c:ext xmlns:c16="http://schemas.microsoft.com/office/drawing/2014/chart" uri="{C3380CC4-5D6E-409C-BE32-E72D297353CC}">
              <c16:uniqueId val="{00000005-4F05-4DAD-BAB0-4E6F1CC3F2B8}"/>
            </c:ext>
          </c:extLst>
        </c:ser>
        <c:dLbls>
          <c:showLegendKey val="0"/>
          <c:showVal val="0"/>
          <c:showCatName val="0"/>
          <c:showSerName val="0"/>
          <c:showPercent val="0"/>
          <c:showBubbleSize val="0"/>
        </c:dLbls>
        <c:marker val="1"/>
        <c:smooth val="0"/>
        <c:axId val="1641443535"/>
        <c:axId val="1641436335"/>
      </c:lineChart>
      <c:catAx>
        <c:axId val="150087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500877952"/>
        <c:crosses val="autoZero"/>
        <c:auto val="1"/>
        <c:lblAlgn val="ctr"/>
        <c:lblOffset val="100"/>
        <c:noMultiLvlLbl val="0"/>
      </c:catAx>
      <c:valAx>
        <c:axId val="15008779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500877472"/>
        <c:crosses val="autoZero"/>
        <c:crossBetween val="between"/>
      </c:valAx>
      <c:valAx>
        <c:axId val="1641436335"/>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641443535"/>
        <c:crosses val="max"/>
        <c:crossBetween val="between"/>
      </c:valAx>
      <c:catAx>
        <c:axId val="1641443535"/>
        <c:scaling>
          <c:orientation val="minMax"/>
        </c:scaling>
        <c:delete val="1"/>
        <c:axPos val="b"/>
        <c:numFmt formatCode="General" sourceLinked="1"/>
        <c:majorTickMark val="out"/>
        <c:minorTickMark val="none"/>
        <c:tickLblPos val="nextTo"/>
        <c:crossAx val="164143633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Sheet1!$D$4</c:f>
              <c:strCache>
                <c:ptCount val="1"/>
                <c:pt idx="0">
                  <c:v>Brent ($/βαρέλι)</c:v>
                </c:pt>
              </c:strCache>
            </c:strRef>
          </c:tx>
          <c:spPr>
            <a:ln w="28575" cap="rnd">
              <a:solidFill>
                <a:schemeClr val="accent1"/>
              </a:solidFill>
              <a:round/>
            </a:ln>
            <a:effectLst/>
          </c:spPr>
          <c:marker>
            <c:symbol val="none"/>
          </c:marker>
          <c:cat>
            <c:numRef>
              <c:f>Sheet1!$C$5:$C$39</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Sheet1!$D$5:$D$39</c:f>
              <c:numCache>
                <c:formatCode>General</c:formatCode>
                <c:ptCount val="35"/>
                <c:pt idx="0">
                  <c:v>23.76</c:v>
                </c:pt>
                <c:pt idx="1">
                  <c:v>20.04</c:v>
                </c:pt>
                <c:pt idx="2">
                  <c:v>19.32</c:v>
                </c:pt>
                <c:pt idx="3">
                  <c:v>17.010000000000002</c:v>
                </c:pt>
                <c:pt idx="4">
                  <c:v>15.86</c:v>
                </c:pt>
                <c:pt idx="5">
                  <c:v>17.02</c:v>
                </c:pt>
                <c:pt idx="6">
                  <c:v>20.64</c:v>
                </c:pt>
                <c:pt idx="7">
                  <c:v>19.11</c:v>
                </c:pt>
                <c:pt idx="8">
                  <c:v>12.76</c:v>
                </c:pt>
                <c:pt idx="9">
                  <c:v>17.97</c:v>
                </c:pt>
                <c:pt idx="10">
                  <c:v>28.66</c:v>
                </c:pt>
                <c:pt idx="11">
                  <c:v>24.99</c:v>
                </c:pt>
                <c:pt idx="12">
                  <c:v>25.02</c:v>
                </c:pt>
                <c:pt idx="13">
                  <c:v>28.85</c:v>
                </c:pt>
                <c:pt idx="14">
                  <c:v>38.270000000000003</c:v>
                </c:pt>
                <c:pt idx="15">
                  <c:v>54.52</c:v>
                </c:pt>
                <c:pt idx="16">
                  <c:v>65.14</c:v>
                </c:pt>
                <c:pt idx="17">
                  <c:v>72.52</c:v>
                </c:pt>
                <c:pt idx="18">
                  <c:v>96.94</c:v>
                </c:pt>
                <c:pt idx="19">
                  <c:v>61.86</c:v>
                </c:pt>
                <c:pt idx="20">
                  <c:v>79.61</c:v>
                </c:pt>
                <c:pt idx="21">
                  <c:v>111.26</c:v>
                </c:pt>
                <c:pt idx="22">
                  <c:v>111.63</c:v>
                </c:pt>
                <c:pt idx="23">
                  <c:v>108.56</c:v>
                </c:pt>
                <c:pt idx="24">
                  <c:v>98.95</c:v>
                </c:pt>
                <c:pt idx="25">
                  <c:v>52.32</c:v>
                </c:pt>
                <c:pt idx="26">
                  <c:v>43.55</c:v>
                </c:pt>
                <c:pt idx="27">
                  <c:v>54.25</c:v>
                </c:pt>
                <c:pt idx="28">
                  <c:v>71.34</c:v>
                </c:pt>
                <c:pt idx="29">
                  <c:v>64.3</c:v>
                </c:pt>
                <c:pt idx="30">
                  <c:v>41.96</c:v>
                </c:pt>
                <c:pt idx="31">
                  <c:v>70.680000000000007</c:v>
                </c:pt>
                <c:pt idx="32">
                  <c:v>100.94</c:v>
                </c:pt>
                <c:pt idx="33">
                  <c:v>82.5</c:v>
                </c:pt>
                <c:pt idx="34">
                  <c:v>81.96</c:v>
                </c:pt>
              </c:numCache>
            </c:numRef>
          </c:val>
          <c:smooth val="0"/>
          <c:extLst>
            <c:ext xmlns:c16="http://schemas.microsoft.com/office/drawing/2014/chart" uri="{C3380CC4-5D6E-409C-BE32-E72D297353CC}">
              <c16:uniqueId val="{00000000-E3D8-451F-A8E2-17E8B699D2CB}"/>
            </c:ext>
          </c:extLst>
        </c:ser>
        <c:ser>
          <c:idx val="1"/>
          <c:order val="1"/>
          <c:tx>
            <c:strRef>
              <c:f>Sheet1!$E$4</c:f>
              <c:strCache>
                <c:ptCount val="1"/>
                <c:pt idx="0">
                  <c:v>WTI </c:v>
                </c:pt>
              </c:strCache>
            </c:strRef>
          </c:tx>
          <c:spPr>
            <a:ln w="28575" cap="rnd">
              <a:solidFill>
                <a:schemeClr val="accent2"/>
              </a:solidFill>
              <a:round/>
            </a:ln>
            <a:effectLst/>
          </c:spPr>
          <c:marker>
            <c:symbol val="none"/>
          </c:marker>
          <c:cat>
            <c:numRef>
              <c:f>Sheet1!$C$5:$C$39</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Sheet1!$E$5:$E$39</c:f>
              <c:numCache>
                <c:formatCode>General</c:formatCode>
                <c:ptCount val="35"/>
                <c:pt idx="0">
                  <c:v>24.53</c:v>
                </c:pt>
                <c:pt idx="1">
                  <c:v>21.54</c:v>
                </c:pt>
                <c:pt idx="2">
                  <c:v>20.58</c:v>
                </c:pt>
                <c:pt idx="3">
                  <c:v>18.43</c:v>
                </c:pt>
                <c:pt idx="4">
                  <c:v>17.2</c:v>
                </c:pt>
                <c:pt idx="5">
                  <c:v>18.43</c:v>
                </c:pt>
                <c:pt idx="6">
                  <c:v>22.12</c:v>
                </c:pt>
                <c:pt idx="7">
                  <c:v>20.61</c:v>
                </c:pt>
                <c:pt idx="8">
                  <c:v>14.42</c:v>
                </c:pt>
                <c:pt idx="9">
                  <c:v>19.25</c:v>
                </c:pt>
                <c:pt idx="10">
                  <c:v>30.38</c:v>
                </c:pt>
                <c:pt idx="11">
                  <c:v>25.95</c:v>
                </c:pt>
                <c:pt idx="12">
                  <c:v>26.18</c:v>
                </c:pt>
                <c:pt idx="13">
                  <c:v>31.08</c:v>
                </c:pt>
                <c:pt idx="14">
                  <c:v>41.44</c:v>
                </c:pt>
                <c:pt idx="15">
                  <c:v>56.64</c:v>
                </c:pt>
                <c:pt idx="16">
                  <c:v>66.05</c:v>
                </c:pt>
                <c:pt idx="17">
                  <c:v>72.34</c:v>
                </c:pt>
                <c:pt idx="18">
                  <c:v>99.67</c:v>
                </c:pt>
                <c:pt idx="19">
                  <c:v>61.95</c:v>
                </c:pt>
                <c:pt idx="20">
                  <c:v>79.48</c:v>
                </c:pt>
                <c:pt idx="21">
                  <c:v>94.88</c:v>
                </c:pt>
                <c:pt idx="22">
                  <c:v>94.05</c:v>
                </c:pt>
                <c:pt idx="23">
                  <c:v>97.98</c:v>
                </c:pt>
                <c:pt idx="24">
                  <c:v>93.17</c:v>
                </c:pt>
                <c:pt idx="25">
                  <c:v>48.66</c:v>
                </c:pt>
                <c:pt idx="26">
                  <c:v>43.29</c:v>
                </c:pt>
                <c:pt idx="27">
                  <c:v>50.79</c:v>
                </c:pt>
                <c:pt idx="28">
                  <c:v>64.94</c:v>
                </c:pt>
                <c:pt idx="29">
                  <c:v>57.02</c:v>
                </c:pt>
                <c:pt idx="30">
                  <c:v>39.159999999999997</c:v>
                </c:pt>
                <c:pt idx="31">
                  <c:v>68.17</c:v>
                </c:pt>
                <c:pt idx="32">
                  <c:v>94.9</c:v>
                </c:pt>
                <c:pt idx="33">
                  <c:v>77.599999999999994</c:v>
                </c:pt>
                <c:pt idx="34">
                  <c:v>75.040000000000006</c:v>
                </c:pt>
              </c:numCache>
            </c:numRef>
          </c:val>
          <c:smooth val="0"/>
          <c:extLst>
            <c:ext xmlns:c16="http://schemas.microsoft.com/office/drawing/2014/chart" uri="{C3380CC4-5D6E-409C-BE32-E72D297353CC}">
              <c16:uniqueId val="{00000001-E3D8-451F-A8E2-17E8B699D2CB}"/>
            </c:ext>
          </c:extLst>
        </c:ser>
        <c:ser>
          <c:idx val="2"/>
          <c:order val="2"/>
          <c:tx>
            <c:strRef>
              <c:f>Sheet1!$F$4</c:f>
              <c:strCache>
                <c:ptCount val="1"/>
                <c:pt idx="0">
                  <c:v>Urals</c:v>
                </c:pt>
              </c:strCache>
            </c:strRef>
          </c:tx>
          <c:spPr>
            <a:ln w="28575" cap="rnd">
              <a:solidFill>
                <a:schemeClr val="accent3"/>
              </a:solidFill>
              <a:round/>
            </a:ln>
            <a:effectLst/>
          </c:spPr>
          <c:marker>
            <c:symbol val="none"/>
          </c:marker>
          <c:cat>
            <c:numRef>
              <c:f>Sheet1!$C$5:$C$39</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Sheet1!$F$5:$F$39</c:f>
              <c:numCache>
                <c:formatCode>General</c:formatCode>
                <c:ptCount val="35"/>
                <c:pt idx="0">
                  <c:v>23.19</c:v>
                </c:pt>
                <c:pt idx="1">
                  <c:v>19.64</c:v>
                </c:pt>
                <c:pt idx="2">
                  <c:v>18.21</c:v>
                </c:pt>
                <c:pt idx="3">
                  <c:v>16.13</c:v>
                </c:pt>
                <c:pt idx="4">
                  <c:v>15.71</c:v>
                </c:pt>
                <c:pt idx="5">
                  <c:v>17.02</c:v>
                </c:pt>
                <c:pt idx="6">
                  <c:v>20.64</c:v>
                </c:pt>
                <c:pt idx="7">
                  <c:v>19.11</c:v>
                </c:pt>
                <c:pt idx="8">
                  <c:v>12.76</c:v>
                </c:pt>
                <c:pt idx="9">
                  <c:v>17.97</c:v>
                </c:pt>
                <c:pt idx="10">
                  <c:v>28.66</c:v>
                </c:pt>
                <c:pt idx="11">
                  <c:v>24.99</c:v>
                </c:pt>
                <c:pt idx="12">
                  <c:v>25.02</c:v>
                </c:pt>
                <c:pt idx="13">
                  <c:v>28.85</c:v>
                </c:pt>
                <c:pt idx="14">
                  <c:v>38.270000000000003</c:v>
                </c:pt>
                <c:pt idx="15">
                  <c:v>54.52</c:v>
                </c:pt>
                <c:pt idx="16">
                  <c:v>65.14</c:v>
                </c:pt>
                <c:pt idx="17">
                  <c:v>72.52</c:v>
                </c:pt>
                <c:pt idx="18">
                  <c:v>96.94</c:v>
                </c:pt>
                <c:pt idx="19">
                  <c:v>61.86</c:v>
                </c:pt>
                <c:pt idx="20">
                  <c:v>79.61</c:v>
                </c:pt>
                <c:pt idx="21">
                  <c:v>111.26</c:v>
                </c:pt>
                <c:pt idx="22">
                  <c:v>111.63</c:v>
                </c:pt>
                <c:pt idx="23">
                  <c:v>108.56</c:v>
                </c:pt>
                <c:pt idx="24">
                  <c:v>98.95</c:v>
                </c:pt>
                <c:pt idx="25">
                  <c:v>52.32</c:v>
                </c:pt>
                <c:pt idx="26">
                  <c:v>43.55</c:v>
                </c:pt>
                <c:pt idx="27">
                  <c:v>54.25</c:v>
                </c:pt>
                <c:pt idx="28">
                  <c:v>71.34</c:v>
                </c:pt>
                <c:pt idx="29">
                  <c:v>64.3</c:v>
                </c:pt>
                <c:pt idx="30">
                  <c:v>41.96</c:v>
                </c:pt>
                <c:pt idx="31">
                  <c:v>70.680000000000007</c:v>
                </c:pt>
                <c:pt idx="32">
                  <c:v>100.94</c:v>
                </c:pt>
                <c:pt idx="33">
                  <c:v>82.5</c:v>
                </c:pt>
                <c:pt idx="34">
                  <c:v>81.96</c:v>
                </c:pt>
              </c:numCache>
            </c:numRef>
          </c:val>
          <c:smooth val="0"/>
          <c:extLst>
            <c:ext xmlns:c16="http://schemas.microsoft.com/office/drawing/2014/chart" uri="{C3380CC4-5D6E-409C-BE32-E72D297353CC}">
              <c16:uniqueId val="{00000002-E3D8-451F-A8E2-17E8B699D2CB}"/>
            </c:ext>
          </c:extLst>
        </c:ser>
        <c:ser>
          <c:idx val="3"/>
          <c:order val="3"/>
          <c:tx>
            <c:strRef>
              <c:f>Sheet1!$G$4</c:f>
              <c:strCache>
                <c:ptCount val="1"/>
                <c:pt idx="0">
                  <c:v>Dubai Crude </c:v>
                </c:pt>
              </c:strCache>
            </c:strRef>
          </c:tx>
          <c:spPr>
            <a:ln w="28575" cap="rnd">
              <a:solidFill>
                <a:schemeClr val="accent4"/>
              </a:solidFill>
              <a:round/>
            </a:ln>
            <a:effectLst/>
          </c:spPr>
          <c:marker>
            <c:symbol val="none"/>
          </c:marker>
          <c:cat>
            <c:numRef>
              <c:f>Sheet1!$C$5:$C$39</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Sheet1!$G$5:$G$39</c:f>
              <c:numCache>
                <c:formatCode>General</c:formatCode>
                <c:ptCount val="35"/>
                <c:pt idx="0">
                  <c:v>22.68</c:v>
                </c:pt>
                <c:pt idx="1">
                  <c:v>18.59</c:v>
                </c:pt>
                <c:pt idx="2">
                  <c:v>17.309999999999999</c:v>
                </c:pt>
                <c:pt idx="3">
                  <c:v>15.45</c:v>
                </c:pt>
                <c:pt idx="4">
                  <c:v>14.93</c:v>
                </c:pt>
                <c:pt idx="5">
                  <c:v>16.52</c:v>
                </c:pt>
                <c:pt idx="6">
                  <c:v>19.96</c:v>
                </c:pt>
                <c:pt idx="7">
                  <c:v>18.45</c:v>
                </c:pt>
                <c:pt idx="8">
                  <c:v>12.28</c:v>
                </c:pt>
                <c:pt idx="9">
                  <c:v>17.48</c:v>
                </c:pt>
                <c:pt idx="10">
                  <c:v>27.6</c:v>
                </c:pt>
                <c:pt idx="11">
                  <c:v>23.12</c:v>
                </c:pt>
                <c:pt idx="12">
                  <c:v>24.36</c:v>
                </c:pt>
                <c:pt idx="13">
                  <c:v>28.1</c:v>
                </c:pt>
                <c:pt idx="14">
                  <c:v>36.049999999999997</c:v>
                </c:pt>
                <c:pt idx="15">
                  <c:v>50.64</c:v>
                </c:pt>
                <c:pt idx="16">
                  <c:v>61.08</c:v>
                </c:pt>
                <c:pt idx="17">
                  <c:v>69.08</c:v>
                </c:pt>
                <c:pt idx="18">
                  <c:v>94.45</c:v>
                </c:pt>
                <c:pt idx="19">
                  <c:v>61.06</c:v>
                </c:pt>
                <c:pt idx="20">
                  <c:v>77.45</c:v>
                </c:pt>
                <c:pt idx="21">
                  <c:v>107.46</c:v>
                </c:pt>
                <c:pt idx="22">
                  <c:v>109.45</c:v>
                </c:pt>
                <c:pt idx="23">
                  <c:v>105.87</c:v>
                </c:pt>
                <c:pt idx="24">
                  <c:v>96.29</c:v>
                </c:pt>
                <c:pt idx="25">
                  <c:v>49.49</c:v>
                </c:pt>
                <c:pt idx="26">
                  <c:v>40.76</c:v>
                </c:pt>
                <c:pt idx="27">
                  <c:v>52.43</c:v>
                </c:pt>
                <c:pt idx="28">
                  <c:v>69.78</c:v>
                </c:pt>
                <c:pt idx="29">
                  <c:v>64.040000000000006</c:v>
                </c:pt>
                <c:pt idx="30">
                  <c:v>41.47</c:v>
                </c:pt>
                <c:pt idx="31">
                  <c:v>69.89</c:v>
                </c:pt>
                <c:pt idx="32">
                  <c:v>101.97</c:v>
                </c:pt>
                <c:pt idx="33">
                  <c:v>83</c:v>
                </c:pt>
                <c:pt idx="34">
                  <c:v>81.5</c:v>
                </c:pt>
              </c:numCache>
            </c:numRef>
          </c:val>
          <c:smooth val="0"/>
          <c:extLst>
            <c:ext xmlns:c16="http://schemas.microsoft.com/office/drawing/2014/chart" uri="{C3380CC4-5D6E-409C-BE32-E72D297353CC}">
              <c16:uniqueId val="{00000003-E3D8-451F-A8E2-17E8B699D2CB}"/>
            </c:ext>
          </c:extLst>
        </c:ser>
        <c:ser>
          <c:idx val="4"/>
          <c:order val="4"/>
          <c:tx>
            <c:strRef>
              <c:f>Sheet1!$H$4</c:f>
              <c:strCache>
                <c:ptCount val="1"/>
                <c:pt idx="0">
                  <c:v>OPEC Basket </c:v>
                </c:pt>
              </c:strCache>
            </c:strRef>
          </c:tx>
          <c:spPr>
            <a:ln w="28575" cap="rnd">
              <a:solidFill>
                <a:schemeClr val="accent5"/>
              </a:solidFill>
              <a:round/>
            </a:ln>
            <a:effectLst/>
          </c:spPr>
          <c:marker>
            <c:symbol val="none"/>
          </c:marker>
          <c:cat>
            <c:numRef>
              <c:f>Sheet1!$C$5:$C$39</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Sheet1!$H$5:$H$39</c:f>
              <c:numCache>
                <c:formatCode>General</c:formatCode>
                <c:ptCount val="35"/>
                <c:pt idx="0">
                  <c:v>22.26</c:v>
                </c:pt>
                <c:pt idx="1">
                  <c:v>18.68</c:v>
                </c:pt>
                <c:pt idx="2">
                  <c:v>17.48</c:v>
                </c:pt>
                <c:pt idx="3">
                  <c:v>15.53</c:v>
                </c:pt>
                <c:pt idx="4">
                  <c:v>14.94</c:v>
                </c:pt>
                <c:pt idx="5">
                  <c:v>16.86</c:v>
                </c:pt>
                <c:pt idx="6">
                  <c:v>20.29</c:v>
                </c:pt>
                <c:pt idx="7">
                  <c:v>18.68</c:v>
                </c:pt>
                <c:pt idx="8">
                  <c:v>12.28</c:v>
                </c:pt>
                <c:pt idx="9">
                  <c:v>17.48</c:v>
                </c:pt>
                <c:pt idx="10">
                  <c:v>27.6</c:v>
                </c:pt>
                <c:pt idx="11">
                  <c:v>23.12</c:v>
                </c:pt>
                <c:pt idx="12">
                  <c:v>24.36</c:v>
                </c:pt>
                <c:pt idx="13">
                  <c:v>28.1</c:v>
                </c:pt>
                <c:pt idx="14">
                  <c:v>36.049999999999997</c:v>
                </c:pt>
                <c:pt idx="15">
                  <c:v>50.64</c:v>
                </c:pt>
                <c:pt idx="16">
                  <c:v>61.08</c:v>
                </c:pt>
                <c:pt idx="17">
                  <c:v>69.08</c:v>
                </c:pt>
                <c:pt idx="18">
                  <c:v>94.45</c:v>
                </c:pt>
                <c:pt idx="19">
                  <c:v>61.06</c:v>
                </c:pt>
                <c:pt idx="20">
                  <c:v>77.45</c:v>
                </c:pt>
                <c:pt idx="21">
                  <c:v>107.46</c:v>
                </c:pt>
                <c:pt idx="22">
                  <c:v>109.45</c:v>
                </c:pt>
                <c:pt idx="23">
                  <c:v>105.87</c:v>
                </c:pt>
                <c:pt idx="24">
                  <c:v>96.29</c:v>
                </c:pt>
                <c:pt idx="25">
                  <c:v>49.49</c:v>
                </c:pt>
                <c:pt idx="26">
                  <c:v>40.76</c:v>
                </c:pt>
                <c:pt idx="27">
                  <c:v>52.43</c:v>
                </c:pt>
                <c:pt idx="28">
                  <c:v>69.78</c:v>
                </c:pt>
                <c:pt idx="29">
                  <c:v>64.040000000000006</c:v>
                </c:pt>
                <c:pt idx="30">
                  <c:v>41.47</c:v>
                </c:pt>
                <c:pt idx="31">
                  <c:v>69.89</c:v>
                </c:pt>
                <c:pt idx="32">
                  <c:v>101.97</c:v>
                </c:pt>
                <c:pt idx="33">
                  <c:v>83</c:v>
                </c:pt>
                <c:pt idx="34">
                  <c:v>81.5</c:v>
                </c:pt>
              </c:numCache>
            </c:numRef>
          </c:val>
          <c:smooth val="0"/>
          <c:extLst>
            <c:ext xmlns:c16="http://schemas.microsoft.com/office/drawing/2014/chart" uri="{C3380CC4-5D6E-409C-BE32-E72D297353CC}">
              <c16:uniqueId val="{00000004-E3D8-451F-A8E2-17E8B699D2CB}"/>
            </c:ext>
          </c:extLst>
        </c:ser>
        <c:dLbls>
          <c:showLegendKey val="0"/>
          <c:showVal val="0"/>
          <c:showCatName val="0"/>
          <c:showSerName val="0"/>
          <c:showPercent val="0"/>
          <c:showBubbleSize val="0"/>
        </c:dLbls>
        <c:smooth val="0"/>
        <c:axId val="423551792"/>
        <c:axId val="423535472"/>
      </c:lineChart>
      <c:catAx>
        <c:axId val="42355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l-GR"/>
          </a:p>
        </c:txPr>
        <c:crossAx val="423535472"/>
        <c:crosses val="autoZero"/>
        <c:auto val="1"/>
        <c:lblAlgn val="ctr"/>
        <c:lblOffset val="100"/>
        <c:noMultiLvlLbl val="0"/>
      </c:catAx>
      <c:valAx>
        <c:axId val="4235354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l-GR"/>
          </a:p>
        </c:txPr>
        <c:crossAx val="423551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Sheet2!$B$3</c:f>
              <c:strCache>
                <c:ptCount val="1"/>
                <c:pt idx="0">
                  <c:v>Diesel </c:v>
                </c:pt>
              </c:strCache>
            </c:strRef>
          </c:tx>
          <c:spPr>
            <a:ln w="28575" cap="rnd">
              <a:solidFill>
                <a:schemeClr val="accent2"/>
              </a:solidFill>
              <a:round/>
            </a:ln>
            <a:effectLst/>
          </c:spPr>
          <c:marker>
            <c:symbol val="none"/>
          </c:marker>
          <c:cat>
            <c:strRef>
              <c:f>Sheet2!$E$1:$BX$1</c:f>
              <c:strCache>
                <c:ptCount val="72"/>
                <c:pt idx="0">
                  <c:v>Jan-19</c:v>
                </c:pt>
                <c:pt idx="1">
                  <c:v>Feb-19</c:v>
                </c:pt>
                <c:pt idx="2">
                  <c:v>Mar-19</c:v>
                </c:pt>
                <c:pt idx="3">
                  <c:v>Apr-19</c:v>
                </c:pt>
                <c:pt idx="4">
                  <c:v>May-19</c:v>
                </c:pt>
                <c:pt idx="5">
                  <c:v>Jun-19</c:v>
                </c:pt>
                <c:pt idx="6">
                  <c:v>Jul-19</c:v>
                </c:pt>
                <c:pt idx="7">
                  <c:v>Aug-19</c:v>
                </c:pt>
                <c:pt idx="8">
                  <c:v>Sept-19</c:v>
                </c:pt>
                <c:pt idx="9">
                  <c:v>Oct-19</c:v>
                </c:pt>
                <c:pt idx="10">
                  <c:v>Nov-19</c:v>
                </c:pt>
                <c:pt idx="11">
                  <c:v>Dec-19</c:v>
                </c:pt>
                <c:pt idx="12">
                  <c:v>Jan-20</c:v>
                </c:pt>
                <c:pt idx="13">
                  <c:v>Feb-20</c:v>
                </c:pt>
                <c:pt idx="14">
                  <c:v>Mar-20</c:v>
                </c:pt>
                <c:pt idx="15">
                  <c:v>Apr-20</c:v>
                </c:pt>
                <c:pt idx="16">
                  <c:v>May-20</c:v>
                </c:pt>
                <c:pt idx="17">
                  <c:v>Jun-20</c:v>
                </c:pt>
                <c:pt idx="18">
                  <c:v>Jul-20</c:v>
                </c:pt>
                <c:pt idx="19">
                  <c:v>Aug-20</c:v>
                </c:pt>
                <c:pt idx="20">
                  <c:v>Sept-20</c:v>
                </c:pt>
                <c:pt idx="21">
                  <c:v>Oct-20</c:v>
                </c:pt>
                <c:pt idx="22">
                  <c:v>Nov-20</c:v>
                </c:pt>
                <c:pt idx="23">
                  <c:v>Dec-20</c:v>
                </c:pt>
                <c:pt idx="24">
                  <c:v>Jan-21</c:v>
                </c:pt>
                <c:pt idx="25">
                  <c:v>Feb-21</c:v>
                </c:pt>
                <c:pt idx="26">
                  <c:v>Mar-21</c:v>
                </c:pt>
                <c:pt idx="27">
                  <c:v>Apr-21</c:v>
                </c:pt>
                <c:pt idx="28">
                  <c:v>May-21</c:v>
                </c:pt>
                <c:pt idx="29">
                  <c:v>Jun-21</c:v>
                </c:pt>
                <c:pt idx="30">
                  <c:v>Jul-21</c:v>
                </c:pt>
                <c:pt idx="31">
                  <c:v>Aug-21</c:v>
                </c:pt>
                <c:pt idx="32">
                  <c:v>Sept-21</c:v>
                </c:pt>
                <c:pt idx="33">
                  <c:v>Oct-21</c:v>
                </c:pt>
                <c:pt idx="34">
                  <c:v>Nov-21</c:v>
                </c:pt>
                <c:pt idx="35">
                  <c:v>Dec-21</c:v>
                </c:pt>
                <c:pt idx="36">
                  <c:v>Jan-22</c:v>
                </c:pt>
                <c:pt idx="37">
                  <c:v>Feb-22</c:v>
                </c:pt>
                <c:pt idx="38">
                  <c:v>Mar-22</c:v>
                </c:pt>
                <c:pt idx="39">
                  <c:v>Apr-22</c:v>
                </c:pt>
                <c:pt idx="40">
                  <c:v>May-22</c:v>
                </c:pt>
                <c:pt idx="41">
                  <c:v>Jun-22</c:v>
                </c:pt>
                <c:pt idx="42">
                  <c:v>Jul-22</c:v>
                </c:pt>
                <c:pt idx="43">
                  <c:v>Aug-22</c:v>
                </c:pt>
                <c:pt idx="44">
                  <c:v>Sept-22</c:v>
                </c:pt>
                <c:pt idx="45">
                  <c:v>Oct-22</c:v>
                </c:pt>
                <c:pt idx="46">
                  <c:v>Nov-22</c:v>
                </c:pt>
                <c:pt idx="47">
                  <c:v>Dec-22</c:v>
                </c:pt>
                <c:pt idx="48">
                  <c:v>Jan-23</c:v>
                </c:pt>
                <c:pt idx="49">
                  <c:v>Feb-23</c:v>
                </c:pt>
                <c:pt idx="50">
                  <c:v>Mar-23</c:v>
                </c:pt>
                <c:pt idx="51">
                  <c:v>Apr-23</c:v>
                </c:pt>
                <c:pt idx="52">
                  <c:v>May-23</c:v>
                </c:pt>
                <c:pt idx="53">
                  <c:v>Jun-23</c:v>
                </c:pt>
                <c:pt idx="54">
                  <c:v>Jul-23</c:v>
                </c:pt>
                <c:pt idx="55">
                  <c:v>Aug-23</c:v>
                </c:pt>
                <c:pt idx="56">
                  <c:v>Sept-23</c:v>
                </c:pt>
                <c:pt idx="57">
                  <c:v>Oct-23</c:v>
                </c:pt>
                <c:pt idx="58">
                  <c:v>Nov-23</c:v>
                </c:pt>
                <c:pt idx="59">
                  <c:v>Dec-23</c:v>
                </c:pt>
                <c:pt idx="60">
                  <c:v>Jan-24</c:v>
                </c:pt>
                <c:pt idx="61">
                  <c:v>Feb-24</c:v>
                </c:pt>
                <c:pt idx="62">
                  <c:v>Mar-24</c:v>
                </c:pt>
                <c:pt idx="63">
                  <c:v>Apr-24</c:v>
                </c:pt>
                <c:pt idx="64">
                  <c:v>May-24</c:v>
                </c:pt>
                <c:pt idx="65">
                  <c:v>Jun-24</c:v>
                </c:pt>
                <c:pt idx="66">
                  <c:v>Jul-24</c:v>
                </c:pt>
                <c:pt idx="67">
                  <c:v>Aug-24</c:v>
                </c:pt>
                <c:pt idx="68">
                  <c:v>Sept-24</c:v>
                </c:pt>
                <c:pt idx="69">
                  <c:v>Oct-24</c:v>
                </c:pt>
                <c:pt idx="70">
                  <c:v>Nov-24</c:v>
                </c:pt>
                <c:pt idx="71">
                  <c:v>Dec-24</c:v>
                </c:pt>
              </c:strCache>
            </c:strRef>
          </c:cat>
          <c:val>
            <c:numRef>
              <c:f>Sheet2!$E$3:$BX$3</c:f>
              <c:numCache>
                <c:formatCode>General</c:formatCode>
                <c:ptCount val="72"/>
                <c:pt idx="0">
                  <c:v>1.4259259259259258</c:v>
                </c:pt>
                <c:pt idx="1">
                  <c:v>1.4411111111111112</c:v>
                </c:pt>
                <c:pt idx="2">
                  <c:v>1.4659259259259259</c:v>
                </c:pt>
                <c:pt idx="3">
                  <c:v>1.4688888888888891</c:v>
                </c:pt>
                <c:pt idx="4">
                  <c:v>1.4811111111111108</c:v>
                </c:pt>
                <c:pt idx="5">
                  <c:v>1.4548148148148148</c:v>
                </c:pt>
                <c:pt idx="6">
                  <c:v>1.435925925925926</c:v>
                </c:pt>
                <c:pt idx="7">
                  <c:v>1.4200000000000002</c:v>
                </c:pt>
                <c:pt idx="8">
                  <c:v>1.4166666666666667</c:v>
                </c:pt>
                <c:pt idx="9">
                  <c:v>1.4270370370370373</c:v>
                </c:pt>
                <c:pt idx="10">
                  <c:v>1.4248148148148152</c:v>
                </c:pt>
                <c:pt idx="11">
                  <c:v>1.4470370370370367</c:v>
                </c:pt>
                <c:pt idx="12">
                  <c:v>1.4681481481481484</c:v>
                </c:pt>
                <c:pt idx="13">
                  <c:v>1.3922222222222222</c:v>
                </c:pt>
                <c:pt idx="14">
                  <c:v>1.3129629629629629</c:v>
                </c:pt>
                <c:pt idx="15">
                  <c:v>1.1837037037037035</c:v>
                </c:pt>
                <c:pt idx="16">
                  <c:v>1.1388888888888888</c:v>
                </c:pt>
                <c:pt idx="17">
                  <c:v>1.2140740740740739</c:v>
                </c:pt>
                <c:pt idx="18">
                  <c:v>1.2714814814814814</c:v>
                </c:pt>
                <c:pt idx="19">
                  <c:v>1.3151851851851848</c:v>
                </c:pt>
                <c:pt idx="20">
                  <c:v>1.2822222222222224</c:v>
                </c:pt>
                <c:pt idx="21">
                  <c:v>1.2696296296296297</c:v>
                </c:pt>
                <c:pt idx="22">
                  <c:v>1.2874074074074071</c:v>
                </c:pt>
                <c:pt idx="23">
                  <c:v>1.3677777777777778</c:v>
                </c:pt>
                <c:pt idx="24">
                  <c:v>1.422962962962963</c:v>
                </c:pt>
                <c:pt idx="25">
                  <c:v>1.4622222222222223</c:v>
                </c:pt>
                <c:pt idx="26">
                  <c:v>1.4922222222222221</c:v>
                </c:pt>
                <c:pt idx="27">
                  <c:v>1.5037037037037033</c:v>
                </c:pt>
                <c:pt idx="28">
                  <c:v>1.5477777777777773</c:v>
                </c:pt>
                <c:pt idx="29">
                  <c:v>1.5677777777777777</c:v>
                </c:pt>
                <c:pt idx="30">
                  <c:v>1.5685185185185182</c:v>
                </c:pt>
                <c:pt idx="31">
                  <c:v>1.5685185185185182</c:v>
                </c:pt>
                <c:pt idx="32">
                  <c:v>1.5888888888888888</c:v>
                </c:pt>
                <c:pt idx="33">
                  <c:v>1.662222222222222</c:v>
                </c:pt>
                <c:pt idx="34">
                  <c:v>1.6781481481481482</c:v>
                </c:pt>
                <c:pt idx="35">
                  <c:v>1.6281481481481483</c:v>
                </c:pt>
                <c:pt idx="36">
                  <c:v>1.6811111111111114</c:v>
                </c:pt>
                <c:pt idx="37">
                  <c:v>1.7581481481481478</c:v>
                </c:pt>
                <c:pt idx="38">
                  <c:v>1.9974074074074071</c:v>
                </c:pt>
                <c:pt idx="39">
                  <c:v>1.942962962962963</c:v>
                </c:pt>
                <c:pt idx="40">
                  <c:v>1.9333333333333331</c:v>
                </c:pt>
                <c:pt idx="41">
                  <c:v>2.0603703703703706</c:v>
                </c:pt>
                <c:pt idx="42">
                  <c:v>1.9588888888888887</c:v>
                </c:pt>
                <c:pt idx="43">
                  <c:v>1.8503703703703704</c:v>
                </c:pt>
                <c:pt idx="44">
                  <c:v>1.814074074074074</c:v>
                </c:pt>
                <c:pt idx="45">
                  <c:v>1.8599999999999994</c:v>
                </c:pt>
                <c:pt idx="46">
                  <c:v>1.8874074074074072</c:v>
                </c:pt>
                <c:pt idx="47">
                  <c:v>1.8040740740740742</c:v>
                </c:pt>
                <c:pt idx="48">
                  <c:v>1.84</c:v>
                </c:pt>
                <c:pt idx="49">
                  <c:v>1.7788461538461535</c:v>
                </c:pt>
                <c:pt idx="50">
                  <c:v>1.7346153846153847</c:v>
                </c:pt>
                <c:pt idx="51">
                  <c:v>1.7242307692307688</c:v>
                </c:pt>
                <c:pt idx="52">
                  <c:v>1.618846153846154</c:v>
                </c:pt>
                <c:pt idx="53">
                  <c:v>1.6192307692307693</c:v>
                </c:pt>
                <c:pt idx="54">
                  <c:v>1.7023076923076925</c:v>
                </c:pt>
                <c:pt idx="55">
                  <c:v>1.8069230769230769</c:v>
                </c:pt>
                <c:pt idx="56">
                  <c:v>1.8384615384615386</c:v>
                </c:pt>
                <c:pt idx="57">
                  <c:v>1.8265384615384614</c:v>
                </c:pt>
                <c:pt idx="58">
                  <c:v>1.8057692307692308</c:v>
                </c:pt>
                <c:pt idx="59">
                  <c:v>1.7515384615384613</c:v>
                </c:pt>
                <c:pt idx="60">
                  <c:v>1.7240272307692308</c:v>
                </c:pt>
                <c:pt idx="61">
                  <c:v>1.7721581923076926</c:v>
                </c:pt>
                <c:pt idx="62">
                  <c:v>1.7763616538461533</c:v>
                </c:pt>
                <c:pt idx="63">
                  <c:v>1.7554298076923076</c:v>
                </c:pt>
                <c:pt idx="64">
                  <c:v>1.7114595769230769</c:v>
                </c:pt>
                <c:pt idx="65">
                  <c:v>1.676785307692308</c:v>
                </c:pt>
                <c:pt idx="66">
                  <c:v>1.7151018461538461</c:v>
                </c:pt>
                <c:pt idx="67">
                  <c:v>1.6971315</c:v>
                </c:pt>
                <c:pt idx="68">
                  <c:v>1.6567483461538464</c:v>
                </c:pt>
                <c:pt idx="69">
                  <c:v>1.6340231538461536</c:v>
                </c:pt>
                <c:pt idx="70">
                  <c:v>1.6061093846153847</c:v>
                </c:pt>
                <c:pt idx="71">
                  <c:v>1.6124103461538464</c:v>
                </c:pt>
              </c:numCache>
            </c:numRef>
          </c:val>
          <c:smooth val="0"/>
          <c:extLst>
            <c:ext xmlns:c16="http://schemas.microsoft.com/office/drawing/2014/chart" uri="{C3380CC4-5D6E-409C-BE32-E72D297353CC}">
              <c16:uniqueId val="{00000000-46D1-4F32-9EA6-2788EFEBDF44}"/>
            </c:ext>
          </c:extLst>
        </c:ser>
        <c:ser>
          <c:idx val="2"/>
          <c:order val="2"/>
          <c:tx>
            <c:strRef>
              <c:f>Sheet2!$B$4</c:f>
              <c:strCache>
                <c:ptCount val="1"/>
                <c:pt idx="0">
                  <c:v>Gasoline</c:v>
                </c:pt>
              </c:strCache>
            </c:strRef>
          </c:tx>
          <c:spPr>
            <a:ln w="28575" cap="rnd">
              <a:solidFill>
                <a:schemeClr val="accent3"/>
              </a:solidFill>
              <a:round/>
            </a:ln>
            <a:effectLst/>
          </c:spPr>
          <c:marker>
            <c:symbol val="none"/>
          </c:marker>
          <c:cat>
            <c:strRef>
              <c:f>Sheet2!$E$1:$BX$1</c:f>
              <c:strCache>
                <c:ptCount val="72"/>
                <c:pt idx="0">
                  <c:v>Jan-19</c:v>
                </c:pt>
                <c:pt idx="1">
                  <c:v>Feb-19</c:v>
                </c:pt>
                <c:pt idx="2">
                  <c:v>Mar-19</c:v>
                </c:pt>
                <c:pt idx="3">
                  <c:v>Apr-19</c:v>
                </c:pt>
                <c:pt idx="4">
                  <c:v>May-19</c:v>
                </c:pt>
                <c:pt idx="5">
                  <c:v>Jun-19</c:v>
                </c:pt>
                <c:pt idx="6">
                  <c:v>Jul-19</c:v>
                </c:pt>
                <c:pt idx="7">
                  <c:v>Aug-19</c:v>
                </c:pt>
                <c:pt idx="8">
                  <c:v>Sept-19</c:v>
                </c:pt>
                <c:pt idx="9">
                  <c:v>Oct-19</c:v>
                </c:pt>
                <c:pt idx="10">
                  <c:v>Nov-19</c:v>
                </c:pt>
                <c:pt idx="11">
                  <c:v>Dec-19</c:v>
                </c:pt>
                <c:pt idx="12">
                  <c:v>Jan-20</c:v>
                </c:pt>
                <c:pt idx="13">
                  <c:v>Feb-20</c:v>
                </c:pt>
                <c:pt idx="14">
                  <c:v>Mar-20</c:v>
                </c:pt>
                <c:pt idx="15">
                  <c:v>Apr-20</c:v>
                </c:pt>
                <c:pt idx="16">
                  <c:v>May-20</c:v>
                </c:pt>
                <c:pt idx="17">
                  <c:v>Jun-20</c:v>
                </c:pt>
                <c:pt idx="18">
                  <c:v>Jul-20</c:v>
                </c:pt>
                <c:pt idx="19">
                  <c:v>Aug-20</c:v>
                </c:pt>
                <c:pt idx="20">
                  <c:v>Sept-20</c:v>
                </c:pt>
                <c:pt idx="21">
                  <c:v>Oct-20</c:v>
                </c:pt>
                <c:pt idx="22">
                  <c:v>Nov-20</c:v>
                </c:pt>
                <c:pt idx="23">
                  <c:v>Dec-20</c:v>
                </c:pt>
                <c:pt idx="24">
                  <c:v>Jan-21</c:v>
                </c:pt>
                <c:pt idx="25">
                  <c:v>Feb-21</c:v>
                </c:pt>
                <c:pt idx="26">
                  <c:v>Mar-21</c:v>
                </c:pt>
                <c:pt idx="27">
                  <c:v>Apr-21</c:v>
                </c:pt>
                <c:pt idx="28">
                  <c:v>May-21</c:v>
                </c:pt>
                <c:pt idx="29">
                  <c:v>Jun-21</c:v>
                </c:pt>
                <c:pt idx="30">
                  <c:v>Jul-21</c:v>
                </c:pt>
                <c:pt idx="31">
                  <c:v>Aug-21</c:v>
                </c:pt>
                <c:pt idx="32">
                  <c:v>Sept-21</c:v>
                </c:pt>
                <c:pt idx="33">
                  <c:v>Oct-21</c:v>
                </c:pt>
                <c:pt idx="34">
                  <c:v>Nov-21</c:v>
                </c:pt>
                <c:pt idx="35">
                  <c:v>Dec-21</c:v>
                </c:pt>
                <c:pt idx="36">
                  <c:v>Jan-22</c:v>
                </c:pt>
                <c:pt idx="37">
                  <c:v>Feb-22</c:v>
                </c:pt>
                <c:pt idx="38">
                  <c:v>Mar-22</c:v>
                </c:pt>
                <c:pt idx="39">
                  <c:v>Apr-22</c:v>
                </c:pt>
                <c:pt idx="40">
                  <c:v>May-22</c:v>
                </c:pt>
                <c:pt idx="41">
                  <c:v>Jun-22</c:v>
                </c:pt>
                <c:pt idx="42">
                  <c:v>Jul-22</c:v>
                </c:pt>
                <c:pt idx="43">
                  <c:v>Aug-22</c:v>
                </c:pt>
                <c:pt idx="44">
                  <c:v>Sept-22</c:v>
                </c:pt>
                <c:pt idx="45">
                  <c:v>Oct-22</c:v>
                </c:pt>
                <c:pt idx="46">
                  <c:v>Nov-22</c:v>
                </c:pt>
                <c:pt idx="47">
                  <c:v>Dec-22</c:v>
                </c:pt>
                <c:pt idx="48">
                  <c:v>Jan-23</c:v>
                </c:pt>
                <c:pt idx="49">
                  <c:v>Feb-23</c:v>
                </c:pt>
                <c:pt idx="50">
                  <c:v>Mar-23</c:v>
                </c:pt>
                <c:pt idx="51">
                  <c:v>Apr-23</c:v>
                </c:pt>
                <c:pt idx="52">
                  <c:v>May-23</c:v>
                </c:pt>
                <c:pt idx="53">
                  <c:v>Jun-23</c:v>
                </c:pt>
                <c:pt idx="54">
                  <c:v>Jul-23</c:v>
                </c:pt>
                <c:pt idx="55">
                  <c:v>Aug-23</c:v>
                </c:pt>
                <c:pt idx="56">
                  <c:v>Sept-23</c:v>
                </c:pt>
                <c:pt idx="57">
                  <c:v>Oct-23</c:v>
                </c:pt>
                <c:pt idx="58">
                  <c:v>Nov-23</c:v>
                </c:pt>
                <c:pt idx="59">
                  <c:v>Dec-23</c:v>
                </c:pt>
                <c:pt idx="60">
                  <c:v>Jan-24</c:v>
                </c:pt>
                <c:pt idx="61">
                  <c:v>Feb-24</c:v>
                </c:pt>
                <c:pt idx="62">
                  <c:v>Mar-24</c:v>
                </c:pt>
                <c:pt idx="63">
                  <c:v>Apr-24</c:v>
                </c:pt>
                <c:pt idx="64">
                  <c:v>May-24</c:v>
                </c:pt>
                <c:pt idx="65">
                  <c:v>Jun-24</c:v>
                </c:pt>
                <c:pt idx="66">
                  <c:v>Jul-24</c:v>
                </c:pt>
                <c:pt idx="67">
                  <c:v>Aug-24</c:v>
                </c:pt>
                <c:pt idx="68">
                  <c:v>Sept-24</c:v>
                </c:pt>
                <c:pt idx="69">
                  <c:v>Oct-24</c:v>
                </c:pt>
                <c:pt idx="70">
                  <c:v>Nov-24</c:v>
                </c:pt>
                <c:pt idx="71">
                  <c:v>Dec-24</c:v>
                </c:pt>
              </c:strCache>
            </c:strRef>
          </c:cat>
          <c:val>
            <c:numRef>
              <c:f>Sheet2!$E$4:$BX$4</c:f>
              <c:numCache>
                <c:formatCode>General</c:formatCode>
                <c:ptCount val="72"/>
                <c:pt idx="0">
                  <c:v>1.4474074074074073</c:v>
                </c:pt>
                <c:pt idx="1">
                  <c:v>1.454444444444444</c:v>
                </c:pt>
                <c:pt idx="2">
                  <c:v>1.4892592592592591</c:v>
                </c:pt>
                <c:pt idx="3">
                  <c:v>1.558888888888889</c:v>
                </c:pt>
                <c:pt idx="4">
                  <c:v>1.5851851851851853</c:v>
                </c:pt>
                <c:pt idx="5">
                  <c:v>1.5674074074074074</c:v>
                </c:pt>
                <c:pt idx="6">
                  <c:v>1.5451851851851854</c:v>
                </c:pt>
                <c:pt idx="7">
                  <c:v>1.521851851851852</c:v>
                </c:pt>
                <c:pt idx="8">
                  <c:v>1.4914814814814814</c:v>
                </c:pt>
                <c:pt idx="9">
                  <c:v>1.4951851851851854</c:v>
                </c:pt>
                <c:pt idx="10">
                  <c:v>1.4948148148148148</c:v>
                </c:pt>
                <c:pt idx="11">
                  <c:v>1.5140740740740741</c:v>
                </c:pt>
                <c:pt idx="12">
                  <c:v>1.5296296296296295</c:v>
                </c:pt>
                <c:pt idx="13">
                  <c:v>1.4725925925925925</c:v>
                </c:pt>
                <c:pt idx="14">
                  <c:v>1.385925925925926</c:v>
                </c:pt>
                <c:pt idx="15">
                  <c:v>1.2314814814814818</c:v>
                </c:pt>
                <c:pt idx="16">
                  <c:v>1.217407407407407</c:v>
                </c:pt>
                <c:pt idx="17">
                  <c:v>1.3155555555555554</c:v>
                </c:pt>
                <c:pt idx="18">
                  <c:v>1.3848148148148145</c:v>
                </c:pt>
                <c:pt idx="19">
                  <c:v>1.4355555555555555</c:v>
                </c:pt>
                <c:pt idx="20">
                  <c:v>1.427777777777778</c:v>
                </c:pt>
                <c:pt idx="21">
                  <c:v>1.4188888888888889</c:v>
                </c:pt>
                <c:pt idx="22">
                  <c:v>1.4107407407407406</c:v>
                </c:pt>
                <c:pt idx="23">
                  <c:v>1.4755555555555557</c:v>
                </c:pt>
                <c:pt idx="24">
                  <c:v>1.526296296296296</c:v>
                </c:pt>
                <c:pt idx="25">
                  <c:v>1.5629629629629629</c:v>
                </c:pt>
                <c:pt idx="26">
                  <c:v>1.6074074074074074</c:v>
                </c:pt>
                <c:pt idx="27">
                  <c:v>1.6388888888888888</c:v>
                </c:pt>
                <c:pt idx="28">
                  <c:v>1.6866666666666663</c:v>
                </c:pt>
                <c:pt idx="29">
                  <c:v>1.6959259259259261</c:v>
                </c:pt>
                <c:pt idx="30">
                  <c:v>1.7066666666666663</c:v>
                </c:pt>
                <c:pt idx="31">
                  <c:v>1.7125925925925927</c:v>
                </c:pt>
                <c:pt idx="32">
                  <c:v>1.7222222222222223</c:v>
                </c:pt>
                <c:pt idx="33">
                  <c:v>1.7611111111111113</c:v>
                </c:pt>
                <c:pt idx="34">
                  <c:v>1.7788888888888883</c:v>
                </c:pt>
                <c:pt idx="35">
                  <c:v>1.7192592592592588</c:v>
                </c:pt>
                <c:pt idx="36">
                  <c:v>1.7625925925925927</c:v>
                </c:pt>
                <c:pt idx="37">
                  <c:v>1.8348148148148151</c:v>
                </c:pt>
                <c:pt idx="38">
                  <c:v>1.9640740740740739</c:v>
                </c:pt>
                <c:pt idx="39">
                  <c:v>1.889259259259259</c:v>
                </c:pt>
                <c:pt idx="40">
                  <c:v>1.9407407407407407</c:v>
                </c:pt>
                <c:pt idx="41">
                  <c:v>2.0944444444444441</c:v>
                </c:pt>
                <c:pt idx="42">
                  <c:v>1.9470370370370367</c:v>
                </c:pt>
                <c:pt idx="43">
                  <c:v>1.7877777777777779</c:v>
                </c:pt>
                <c:pt idx="44">
                  <c:v>1.6603703703703705</c:v>
                </c:pt>
                <c:pt idx="45">
                  <c:v>1.68</c:v>
                </c:pt>
                <c:pt idx="46">
                  <c:v>1.7285185185185183</c:v>
                </c:pt>
                <c:pt idx="47">
                  <c:v>1.6803703703703703</c:v>
                </c:pt>
                <c:pt idx="48">
                  <c:v>1.7346153846153844</c:v>
                </c:pt>
                <c:pt idx="49">
                  <c:v>1.7492307692307694</c:v>
                </c:pt>
                <c:pt idx="50">
                  <c:v>1.7446153846153842</c:v>
                </c:pt>
                <c:pt idx="51">
                  <c:v>1.8146153846153841</c:v>
                </c:pt>
                <c:pt idx="52">
                  <c:v>1.7526923076923078</c:v>
                </c:pt>
                <c:pt idx="53">
                  <c:v>1.7557692307692307</c:v>
                </c:pt>
                <c:pt idx="54">
                  <c:v>1.8142307692307691</c:v>
                </c:pt>
                <c:pt idx="55">
                  <c:v>1.8711538461538464</c:v>
                </c:pt>
                <c:pt idx="56">
                  <c:v>1.8642307692307691</c:v>
                </c:pt>
                <c:pt idx="57">
                  <c:v>1.7980769230769229</c:v>
                </c:pt>
                <c:pt idx="58">
                  <c:v>1.7788461538461542</c:v>
                </c:pt>
                <c:pt idx="59">
                  <c:v>1.7361538461538462</c:v>
                </c:pt>
                <c:pt idx="60">
                  <c:v>1.7339055384615385</c:v>
                </c:pt>
                <c:pt idx="61">
                  <c:v>1.7653604615384613</c:v>
                </c:pt>
                <c:pt idx="62">
                  <c:v>1.806712576923077</c:v>
                </c:pt>
                <c:pt idx="63">
                  <c:v>1.8457362692307693</c:v>
                </c:pt>
                <c:pt idx="64">
                  <c:v>1.8353614615384615</c:v>
                </c:pt>
                <c:pt idx="65">
                  <c:v>1.7826778461538462</c:v>
                </c:pt>
                <c:pt idx="66">
                  <c:v>1.8050754615384612</c:v>
                </c:pt>
                <c:pt idx="67">
                  <c:v>1.8007277307692307</c:v>
                </c:pt>
                <c:pt idx="68">
                  <c:v>1.7443417307692306</c:v>
                </c:pt>
                <c:pt idx="69">
                  <c:v>1.7150661923076922</c:v>
                </c:pt>
                <c:pt idx="70">
                  <c:v>1.6684380000000003</c:v>
                </c:pt>
                <c:pt idx="71">
                  <c:v>1.659153384615385</c:v>
                </c:pt>
              </c:numCache>
            </c:numRef>
          </c:val>
          <c:smooth val="0"/>
          <c:extLst>
            <c:ext xmlns:c16="http://schemas.microsoft.com/office/drawing/2014/chart" uri="{C3380CC4-5D6E-409C-BE32-E72D297353CC}">
              <c16:uniqueId val="{00000001-46D1-4F32-9EA6-2788EFEBDF44}"/>
            </c:ext>
          </c:extLst>
        </c:ser>
        <c:ser>
          <c:idx val="3"/>
          <c:order val="3"/>
          <c:tx>
            <c:strRef>
              <c:f>Sheet2!$B$5</c:f>
              <c:strCache>
                <c:ptCount val="1"/>
                <c:pt idx="0">
                  <c:v>Domestic heating oil </c:v>
                </c:pt>
              </c:strCache>
            </c:strRef>
          </c:tx>
          <c:spPr>
            <a:ln w="28575" cap="rnd">
              <a:solidFill>
                <a:schemeClr val="accent4"/>
              </a:solidFill>
              <a:round/>
            </a:ln>
            <a:effectLst/>
          </c:spPr>
          <c:marker>
            <c:symbol val="none"/>
          </c:marker>
          <c:cat>
            <c:strRef>
              <c:f>Sheet2!$E$1:$BX$1</c:f>
              <c:strCache>
                <c:ptCount val="72"/>
                <c:pt idx="0">
                  <c:v>Jan-19</c:v>
                </c:pt>
                <c:pt idx="1">
                  <c:v>Feb-19</c:v>
                </c:pt>
                <c:pt idx="2">
                  <c:v>Mar-19</c:v>
                </c:pt>
                <c:pt idx="3">
                  <c:v>Apr-19</c:v>
                </c:pt>
                <c:pt idx="4">
                  <c:v>May-19</c:v>
                </c:pt>
                <c:pt idx="5">
                  <c:v>Jun-19</c:v>
                </c:pt>
                <c:pt idx="6">
                  <c:v>Jul-19</c:v>
                </c:pt>
                <c:pt idx="7">
                  <c:v>Aug-19</c:v>
                </c:pt>
                <c:pt idx="8">
                  <c:v>Sept-19</c:v>
                </c:pt>
                <c:pt idx="9">
                  <c:v>Oct-19</c:v>
                </c:pt>
                <c:pt idx="10">
                  <c:v>Nov-19</c:v>
                </c:pt>
                <c:pt idx="11">
                  <c:v>Dec-19</c:v>
                </c:pt>
                <c:pt idx="12">
                  <c:v>Jan-20</c:v>
                </c:pt>
                <c:pt idx="13">
                  <c:v>Feb-20</c:v>
                </c:pt>
                <c:pt idx="14">
                  <c:v>Mar-20</c:v>
                </c:pt>
                <c:pt idx="15">
                  <c:v>Apr-20</c:v>
                </c:pt>
                <c:pt idx="16">
                  <c:v>May-20</c:v>
                </c:pt>
                <c:pt idx="17">
                  <c:v>Jun-20</c:v>
                </c:pt>
                <c:pt idx="18">
                  <c:v>Jul-20</c:v>
                </c:pt>
                <c:pt idx="19">
                  <c:v>Aug-20</c:v>
                </c:pt>
                <c:pt idx="20">
                  <c:v>Sept-20</c:v>
                </c:pt>
                <c:pt idx="21">
                  <c:v>Oct-20</c:v>
                </c:pt>
                <c:pt idx="22">
                  <c:v>Nov-20</c:v>
                </c:pt>
                <c:pt idx="23">
                  <c:v>Dec-20</c:v>
                </c:pt>
                <c:pt idx="24">
                  <c:v>Jan-21</c:v>
                </c:pt>
                <c:pt idx="25">
                  <c:v>Feb-21</c:v>
                </c:pt>
                <c:pt idx="26">
                  <c:v>Mar-21</c:v>
                </c:pt>
                <c:pt idx="27">
                  <c:v>Apr-21</c:v>
                </c:pt>
                <c:pt idx="28">
                  <c:v>May-21</c:v>
                </c:pt>
                <c:pt idx="29">
                  <c:v>Jun-21</c:v>
                </c:pt>
                <c:pt idx="30">
                  <c:v>Jul-21</c:v>
                </c:pt>
                <c:pt idx="31">
                  <c:v>Aug-21</c:v>
                </c:pt>
                <c:pt idx="32">
                  <c:v>Sept-21</c:v>
                </c:pt>
                <c:pt idx="33">
                  <c:v>Oct-21</c:v>
                </c:pt>
                <c:pt idx="34">
                  <c:v>Nov-21</c:v>
                </c:pt>
                <c:pt idx="35">
                  <c:v>Dec-21</c:v>
                </c:pt>
                <c:pt idx="36">
                  <c:v>Jan-22</c:v>
                </c:pt>
                <c:pt idx="37">
                  <c:v>Feb-22</c:v>
                </c:pt>
                <c:pt idx="38">
                  <c:v>Mar-22</c:v>
                </c:pt>
                <c:pt idx="39">
                  <c:v>Apr-22</c:v>
                </c:pt>
                <c:pt idx="40">
                  <c:v>May-22</c:v>
                </c:pt>
                <c:pt idx="41">
                  <c:v>Jun-22</c:v>
                </c:pt>
                <c:pt idx="42">
                  <c:v>Jul-22</c:v>
                </c:pt>
                <c:pt idx="43">
                  <c:v>Aug-22</c:v>
                </c:pt>
                <c:pt idx="44">
                  <c:v>Sept-22</c:v>
                </c:pt>
                <c:pt idx="45">
                  <c:v>Oct-22</c:v>
                </c:pt>
                <c:pt idx="46">
                  <c:v>Nov-22</c:v>
                </c:pt>
                <c:pt idx="47">
                  <c:v>Dec-22</c:v>
                </c:pt>
                <c:pt idx="48">
                  <c:v>Jan-23</c:v>
                </c:pt>
                <c:pt idx="49">
                  <c:v>Feb-23</c:v>
                </c:pt>
                <c:pt idx="50">
                  <c:v>Mar-23</c:v>
                </c:pt>
                <c:pt idx="51">
                  <c:v>Apr-23</c:v>
                </c:pt>
                <c:pt idx="52">
                  <c:v>May-23</c:v>
                </c:pt>
                <c:pt idx="53">
                  <c:v>Jun-23</c:v>
                </c:pt>
                <c:pt idx="54">
                  <c:v>Jul-23</c:v>
                </c:pt>
                <c:pt idx="55">
                  <c:v>Aug-23</c:v>
                </c:pt>
                <c:pt idx="56">
                  <c:v>Sept-23</c:v>
                </c:pt>
                <c:pt idx="57">
                  <c:v>Oct-23</c:v>
                </c:pt>
                <c:pt idx="58">
                  <c:v>Nov-23</c:v>
                </c:pt>
                <c:pt idx="59">
                  <c:v>Dec-23</c:v>
                </c:pt>
                <c:pt idx="60">
                  <c:v>Jan-24</c:v>
                </c:pt>
                <c:pt idx="61">
                  <c:v>Feb-24</c:v>
                </c:pt>
                <c:pt idx="62">
                  <c:v>Mar-24</c:v>
                </c:pt>
                <c:pt idx="63">
                  <c:v>Apr-24</c:v>
                </c:pt>
                <c:pt idx="64">
                  <c:v>May-24</c:v>
                </c:pt>
                <c:pt idx="65">
                  <c:v>Jun-24</c:v>
                </c:pt>
                <c:pt idx="66">
                  <c:v>Jul-24</c:v>
                </c:pt>
                <c:pt idx="67">
                  <c:v>Aug-24</c:v>
                </c:pt>
                <c:pt idx="68">
                  <c:v>Sept-24</c:v>
                </c:pt>
                <c:pt idx="69">
                  <c:v>Oct-24</c:v>
                </c:pt>
                <c:pt idx="70">
                  <c:v>Nov-24</c:v>
                </c:pt>
                <c:pt idx="71">
                  <c:v>Dec-24</c:v>
                </c:pt>
              </c:strCache>
            </c:strRef>
          </c:cat>
          <c:val>
            <c:numRef>
              <c:f>Sheet2!$E$5:$BX$5</c:f>
              <c:numCache>
                <c:formatCode>General</c:formatCode>
                <c:ptCount val="72"/>
                <c:pt idx="0">
                  <c:v>1.0138461538461536</c:v>
                </c:pt>
                <c:pt idx="1">
                  <c:v>1.0411538461538461</c:v>
                </c:pt>
                <c:pt idx="2">
                  <c:v>1.061923076923077</c:v>
                </c:pt>
                <c:pt idx="3">
                  <c:v>1.0657692307692306</c:v>
                </c:pt>
                <c:pt idx="4">
                  <c:v>1.0704</c:v>
                </c:pt>
                <c:pt idx="5">
                  <c:v>1.0331999999999999</c:v>
                </c:pt>
                <c:pt idx="6">
                  <c:v>1.0284</c:v>
                </c:pt>
                <c:pt idx="7">
                  <c:v>1.0124</c:v>
                </c:pt>
                <c:pt idx="8">
                  <c:v>1.0204</c:v>
                </c:pt>
                <c:pt idx="9">
                  <c:v>1.0280769230769229</c:v>
                </c:pt>
                <c:pt idx="10">
                  <c:v>1.0234615384615386</c:v>
                </c:pt>
                <c:pt idx="11">
                  <c:v>1.0411538461538461</c:v>
                </c:pt>
                <c:pt idx="12">
                  <c:v>1.0438461538461536</c:v>
                </c:pt>
                <c:pt idx="13">
                  <c:v>0.96538461538461517</c:v>
                </c:pt>
                <c:pt idx="14">
                  <c:v>0.86692307692307702</c:v>
                </c:pt>
                <c:pt idx="15">
                  <c:v>0.74384615384615382</c:v>
                </c:pt>
                <c:pt idx="16">
                  <c:v>0.71576923076923071</c:v>
                </c:pt>
                <c:pt idx="17">
                  <c:v>0.78839999999999988</c:v>
                </c:pt>
                <c:pt idx="18">
                  <c:v>0.83840000000000003</c:v>
                </c:pt>
                <c:pt idx="19">
                  <c:v>0.85760000000000003</c:v>
                </c:pt>
                <c:pt idx="20">
                  <c:v>0.82400000000000007</c:v>
                </c:pt>
                <c:pt idx="21">
                  <c:v>0.82653846153846144</c:v>
                </c:pt>
                <c:pt idx="22">
                  <c:v>0.84153846153846168</c:v>
                </c:pt>
                <c:pt idx="23">
                  <c:v>0.91307692307692312</c:v>
                </c:pt>
                <c:pt idx="24">
                  <c:v>0.96461538461538443</c:v>
                </c:pt>
                <c:pt idx="25">
                  <c:v>1.0019230769230771</c:v>
                </c:pt>
                <c:pt idx="26">
                  <c:v>1.0338461538461539</c:v>
                </c:pt>
                <c:pt idx="27">
                  <c:v>1.0319230769230767</c:v>
                </c:pt>
                <c:pt idx="28">
                  <c:v>1.0723076923076922</c:v>
                </c:pt>
                <c:pt idx="29">
                  <c:v>1.0908</c:v>
                </c:pt>
                <c:pt idx="30">
                  <c:v>1.0960000000000001</c:v>
                </c:pt>
                <c:pt idx="31">
                  <c:v>1.0856000000000001</c:v>
                </c:pt>
                <c:pt idx="32">
                  <c:v>1.1200000000000001</c:v>
                </c:pt>
                <c:pt idx="33">
                  <c:v>1.2084615384615385</c:v>
                </c:pt>
                <c:pt idx="34">
                  <c:v>1.2061538461538459</c:v>
                </c:pt>
                <c:pt idx="35">
                  <c:v>1.1465384615384613</c:v>
                </c:pt>
                <c:pt idx="36">
                  <c:v>1.2211538461538458</c:v>
                </c:pt>
                <c:pt idx="37">
                  <c:v>1.312307692307692</c:v>
                </c:pt>
                <c:pt idx="38">
                  <c:v>1.5946153846153845</c:v>
                </c:pt>
                <c:pt idx="39">
                  <c:v>1.5446153846153845</c:v>
                </c:pt>
                <c:pt idx="40">
                  <c:v>1.5699999999999998</c:v>
                </c:pt>
                <c:pt idx="41">
                  <c:v>1.708076923076923</c:v>
                </c:pt>
                <c:pt idx="42">
                  <c:v>1.6350000000000002</c:v>
                </c:pt>
                <c:pt idx="43">
                  <c:v>1.54</c:v>
                </c:pt>
                <c:pt idx="44">
                  <c:v>1.4973076923076922</c:v>
                </c:pt>
                <c:pt idx="45">
                  <c:v>1.5253846153846158</c:v>
                </c:pt>
                <c:pt idx="46">
                  <c:v>1.4995999999999996</c:v>
                </c:pt>
                <c:pt idx="47">
                  <c:v>1.4188461538461541</c:v>
                </c:pt>
                <c:pt idx="48">
                  <c:v>1.4434615384615386</c:v>
                </c:pt>
                <c:pt idx="49">
                  <c:v>1.3611538461538462</c:v>
                </c:pt>
                <c:pt idx="50">
                  <c:v>1.2964000000000002</c:v>
                </c:pt>
                <c:pt idx="51">
                  <c:v>1.2768000000000002</c:v>
                </c:pt>
                <c:pt idx="52">
                  <c:v>1.1972</c:v>
                </c:pt>
                <c:pt idx="53">
                  <c:v>1.1776000000000002</c:v>
                </c:pt>
                <c:pt idx="54">
                  <c:v>1.2683333333333335</c:v>
                </c:pt>
                <c:pt idx="55">
                  <c:v>1.3787500000000001</c:v>
                </c:pt>
                <c:pt idx="56">
                  <c:v>1.4149999999999998</c:v>
                </c:pt>
                <c:pt idx="57">
                  <c:v>1.4079166666666667</c:v>
                </c:pt>
                <c:pt idx="58">
                  <c:v>1.3775000000000004</c:v>
                </c:pt>
                <c:pt idx="59">
                  <c:v>1.3195833333333331</c:v>
                </c:pt>
                <c:pt idx="60">
                  <c:v>1.2061057287599999</c:v>
                </c:pt>
                <c:pt idx="61">
                  <c:v>1.25441622828</c:v>
                </c:pt>
                <c:pt idx="62">
                  <c:v>1.2423556940799998</c:v>
                </c:pt>
                <c:pt idx="63">
                  <c:v>1.2270674167599998</c:v>
                </c:pt>
                <c:pt idx="64">
                  <c:v>1.1900751243600001</c:v>
                </c:pt>
                <c:pt idx="65">
                  <c:v>1.1705868348800001</c:v>
                </c:pt>
                <c:pt idx="66">
                  <c:v>1.1391355228400002</c:v>
                </c:pt>
                <c:pt idx="67">
                  <c:v>1.1152545172400001</c:v>
                </c:pt>
                <c:pt idx="68">
                  <c:v>1.0758218706</c:v>
                </c:pt>
                <c:pt idx="69">
                  <c:v>1.0709117512799999</c:v>
                </c:pt>
                <c:pt idx="70">
                  <c:v>1.0960800865999998</c:v>
                </c:pt>
                <c:pt idx="71">
                  <c:v>1.09712486904</c:v>
                </c:pt>
              </c:numCache>
            </c:numRef>
          </c:val>
          <c:smooth val="0"/>
          <c:extLst>
            <c:ext xmlns:c16="http://schemas.microsoft.com/office/drawing/2014/chart" uri="{C3380CC4-5D6E-409C-BE32-E72D297353CC}">
              <c16:uniqueId val="{00000002-46D1-4F32-9EA6-2788EFEBDF44}"/>
            </c:ext>
          </c:extLst>
        </c:ser>
        <c:dLbls>
          <c:showLegendKey val="0"/>
          <c:showVal val="0"/>
          <c:showCatName val="0"/>
          <c:showSerName val="0"/>
          <c:showPercent val="0"/>
          <c:showBubbleSize val="0"/>
        </c:dLbls>
        <c:marker val="1"/>
        <c:smooth val="0"/>
        <c:axId val="508313136"/>
        <c:axId val="508320336"/>
      </c:lineChart>
      <c:lineChart>
        <c:grouping val="standard"/>
        <c:varyColors val="0"/>
        <c:ser>
          <c:idx val="0"/>
          <c:order val="0"/>
          <c:tx>
            <c:strRef>
              <c:f>Sheet2!$A$6</c:f>
              <c:strCache>
                <c:ptCount val="1"/>
                <c:pt idx="0">
                  <c:v>Europe Brent Spot Price FOB </c:v>
                </c:pt>
              </c:strCache>
            </c:strRef>
          </c:tx>
          <c:spPr>
            <a:ln w="28575" cap="rnd">
              <a:solidFill>
                <a:schemeClr val="accent1"/>
              </a:solidFill>
              <a:round/>
            </a:ln>
            <a:effectLst/>
          </c:spPr>
          <c:marker>
            <c:symbol val="none"/>
          </c:marker>
          <c:cat>
            <c:strRef>
              <c:f>Sheet2!$E$1:$BX$1</c:f>
              <c:strCache>
                <c:ptCount val="72"/>
                <c:pt idx="0">
                  <c:v>Jan-19</c:v>
                </c:pt>
                <c:pt idx="1">
                  <c:v>Feb-19</c:v>
                </c:pt>
                <c:pt idx="2">
                  <c:v>Mar-19</c:v>
                </c:pt>
                <c:pt idx="3">
                  <c:v>Apr-19</c:v>
                </c:pt>
                <c:pt idx="4">
                  <c:v>May-19</c:v>
                </c:pt>
                <c:pt idx="5">
                  <c:v>Jun-19</c:v>
                </c:pt>
                <c:pt idx="6">
                  <c:v>Jul-19</c:v>
                </c:pt>
                <c:pt idx="7">
                  <c:v>Aug-19</c:v>
                </c:pt>
                <c:pt idx="8">
                  <c:v>Sept-19</c:v>
                </c:pt>
                <c:pt idx="9">
                  <c:v>Oct-19</c:v>
                </c:pt>
                <c:pt idx="10">
                  <c:v>Nov-19</c:v>
                </c:pt>
                <c:pt idx="11">
                  <c:v>Dec-19</c:v>
                </c:pt>
                <c:pt idx="12">
                  <c:v>Jan-20</c:v>
                </c:pt>
                <c:pt idx="13">
                  <c:v>Feb-20</c:v>
                </c:pt>
                <c:pt idx="14">
                  <c:v>Mar-20</c:v>
                </c:pt>
                <c:pt idx="15">
                  <c:v>Apr-20</c:v>
                </c:pt>
                <c:pt idx="16">
                  <c:v>May-20</c:v>
                </c:pt>
                <c:pt idx="17">
                  <c:v>Jun-20</c:v>
                </c:pt>
                <c:pt idx="18">
                  <c:v>Jul-20</c:v>
                </c:pt>
                <c:pt idx="19">
                  <c:v>Aug-20</c:v>
                </c:pt>
                <c:pt idx="20">
                  <c:v>Sept-20</c:v>
                </c:pt>
                <c:pt idx="21">
                  <c:v>Oct-20</c:v>
                </c:pt>
                <c:pt idx="22">
                  <c:v>Nov-20</c:v>
                </c:pt>
                <c:pt idx="23">
                  <c:v>Dec-20</c:v>
                </c:pt>
                <c:pt idx="24">
                  <c:v>Jan-21</c:v>
                </c:pt>
                <c:pt idx="25">
                  <c:v>Feb-21</c:v>
                </c:pt>
                <c:pt idx="26">
                  <c:v>Mar-21</c:v>
                </c:pt>
                <c:pt idx="27">
                  <c:v>Apr-21</c:v>
                </c:pt>
                <c:pt idx="28">
                  <c:v>May-21</c:v>
                </c:pt>
                <c:pt idx="29">
                  <c:v>Jun-21</c:v>
                </c:pt>
                <c:pt idx="30">
                  <c:v>Jul-21</c:v>
                </c:pt>
                <c:pt idx="31">
                  <c:v>Aug-21</c:v>
                </c:pt>
                <c:pt idx="32">
                  <c:v>Sept-21</c:v>
                </c:pt>
                <c:pt idx="33">
                  <c:v>Oct-21</c:v>
                </c:pt>
                <c:pt idx="34">
                  <c:v>Nov-21</c:v>
                </c:pt>
                <c:pt idx="35">
                  <c:v>Dec-21</c:v>
                </c:pt>
                <c:pt idx="36">
                  <c:v>Jan-22</c:v>
                </c:pt>
                <c:pt idx="37">
                  <c:v>Feb-22</c:v>
                </c:pt>
                <c:pt idx="38">
                  <c:v>Mar-22</c:v>
                </c:pt>
                <c:pt idx="39">
                  <c:v>Apr-22</c:v>
                </c:pt>
                <c:pt idx="40">
                  <c:v>May-22</c:v>
                </c:pt>
                <c:pt idx="41">
                  <c:v>Jun-22</c:v>
                </c:pt>
                <c:pt idx="42">
                  <c:v>Jul-22</c:v>
                </c:pt>
                <c:pt idx="43">
                  <c:v>Aug-22</c:v>
                </c:pt>
                <c:pt idx="44">
                  <c:v>Sept-22</c:v>
                </c:pt>
                <c:pt idx="45">
                  <c:v>Oct-22</c:v>
                </c:pt>
                <c:pt idx="46">
                  <c:v>Nov-22</c:v>
                </c:pt>
                <c:pt idx="47">
                  <c:v>Dec-22</c:v>
                </c:pt>
                <c:pt idx="48">
                  <c:v>Jan-23</c:v>
                </c:pt>
                <c:pt idx="49">
                  <c:v>Feb-23</c:v>
                </c:pt>
                <c:pt idx="50">
                  <c:v>Mar-23</c:v>
                </c:pt>
                <c:pt idx="51">
                  <c:v>Apr-23</c:v>
                </c:pt>
                <c:pt idx="52">
                  <c:v>May-23</c:v>
                </c:pt>
                <c:pt idx="53">
                  <c:v>Jun-23</c:v>
                </c:pt>
                <c:pt idx="54">
                  <c:v>Jul-23</c:v>
                </c:pt>
                <c:pt idx="55">
                  <c:v>Aug-23</c:v>
                </c:pt>
                <c:pt idx="56">
                  <c:v>Sept-23</c:v>
                </c:pt>
                <c:pt idx="57">
                  <c:v>Oct-23</c:v>
                </c:pt>
                <c:pt idx="58">
                  <c:v>Nov-23</c:v>
                </c:pt>
                <c:pt idx="59">
                  <c:v>Dec-23</c:v>
                </c:pt>
                <c:pt idx="60">
                  <c:v>Jan-24</c:v>
                </c:pt>
                <c:pt idx="61">
                  <c:v>Feb-24</c:v>
                </c:pt>
                <c:pt idx="62">
                  <c:v>Mar-24</c:v>
                </c:pt>
                <c:pt idx="63">
                  <c:v>Apr-24</c:v>
                </c:pt>
                <c:pt idx="64">
                  <c:v>May-24</c:v>
                </c:pt>
                <c:pt idx="65">
                  <c:v>Jun-24</c:v>
                </c:pt>
                <c:pt idx="66">
                  <c:v>Jul-24</c:v>
                </c:pt>
                <c:pt idx="67">
                  <c:v>Aug-24</c:v>
                </c:pt>
                <c:pt idx="68">
                  <c:v>Sept-24</c:v>
                </c:pt>
                <c:pt idx="69">
                  <c:v>Oct-24</c:v>
                </c:pt>
                <c:pt idx="70">
                  <c:v>Nov-24</c:v>
                </c:pt>
                <c:pt idx="71">
                  <c:v>Dec-24</c:v>
                </c:pt>
              </c:strCache>
            </c:strRef>
          </c:cat>
          <c:val>
            <c:numRef>
              <c:f>Sheet2!$E$6:$BX$6</c:f>
              <c:numCache>
                <c:formatCode>General</c:formatCode>
                <c:ptCount val="72"/>
                <c:pt idx="0">
                  <c:v>0.46054263565891468</c:v>
                </c:pt>
                <c:pt idx="1">
                  <c:v>0.49581395348837209</c:v>
                </c:pt>
                <c:pt idx="2">
                  <c:v>0.51271317829457363</c:v>
                </c:pt>
                <c:pt idx="3">
                  <c:v>0.5521705426356589</c:v>
                </c:pt>
                <c:pt idx="4">
                  <c:v>0.55286821705426348</c:v>
                </c:pt>
                <c:pt idx="5">
                  <c:v>0.49782945736434109</c:v>
                </c:pt>
                <c:pt idx="6">
                  <c:v>0.49550387596899226</c:v>
                </c:pt>
                <c:pt idx="7">
                  <c:v>0.45767441860465113</c:v>
                </c:pt>
                <c:pt idx="8">
                  <c:v>0.48705426356589143</c:v>
                </c:pt>
                <c:pt idx="9">
                  <c:v>0.46286821705426356</c:v>
                </c:pt>
                <c:pt idx="10">
                  <c:v>0.49</c:v>
                </c:pt>
                <c:pt idx="11">
                  <c:v>0.52178294573643413</c:v>
                </c:pt>
                <c:pt idx="12">
                  <c:v>0.49341085271317831</c:v>
                </c:pt>
                <c:pt idx="13">
                  <c:v>0.43147286821705422</c:v>
                </c:pt>
                <c:pt idx="14">
                  <c:v>0.24813953488372092</c:v>
                </c:pt>
                <c:pt idx="15">
                  <c:v>0.14248062015503876</c:v>
                </c:pt>
                <c:pt idx="16">
                  <c:v>0.22775193798449611</c:v>
                </c:pt>
                <c:pt idx="17">
                  <c:v>0.31217054263565897</c:v>
                </c:pt>
                <c:pt idx="18">
                  <c:v>0.33519379844961245</c:v>
                </c:pt>
                <c:pt idx="19">
                  <c:v>0.3468217054263566</c:v>
                </c:pt>
                <c:pt idx="20">
                  <c:v>0.31713178294573641</c:v>
                </c:pt>
                <c:pt idx="21">
                  <c:v>0.31155038759689918</c:v>
                </c:pt>
                <c:pt idx="22">
                  <c:v>0.33093023255813953</c:v>
                </c:pt>
                <c:pt idx="23">
                  <c:v>0.38751937984496126</c:v>
                </c:pt>
                <c:pt idx="24">
                  <c:v>0.42457364341085274</c:v>
                </c:pt>
                <c:pt idx="25">
                  <c:v>0.48279069767441862</c:v>
                </c:pt>
                <c:pt idx="26">
                  <c:v>0.50705426356589145</c:v>
                </c:pt>
                <c:pt idx="27">
                  <c:v>0.50240310077519379</c:v>
                </c:pt>
                <c:pt idx="28">
                  <c:v>0.53124031007751937</c:v>
                </c:pt>
                <c:pt idx="29">
                  <c:v>0.56713178294573641</c:v>
                </c:pt>
                <c:pt idx="30">
                  <c:v>0.5827131782945737</c:v>
                </c:pt>
                <c:pt idx="31">
                  <c:v>0.54844961240310075</c:v>
                </c:pt>
                <c:pt idx="32">
                  <c:v>0.57744186046511625</c:v>
                </c:pt>
                <c:pt idx="33">
                  <c:v>0.64759689922480623</c:v>
                </c:pt>
                <c:pt idx="34">
                  <c:v>0.62829457364341079</c:v>
                </c:pt>
                <c:pt idx="35">
                  <c:v>0.57496124031007756</c:v>
                </c:pt>
                <c:pt idx="36">
                  <c:v>0.67062015503875971</c:v>
                </c:pt>
                <c:pt idx="37">
                  <c:v>0.75294573643410845</c:v>
                </c:pt>
                <c:pt idx="38">
                  <c:v>0.90891472868217049</c:v>
                </c:pt>
                <c:pt idx="39">
                  <c:v>0.81069767441860463</c:v>
                </c:pt>
                <c:pt idx="40">
                  <c:v>0.87860465116279074</c:v>
                </c:pt>
                <c:pt idx="41">
                  <c:v>0.9512403100775193</c:v>
                </c:pt>
                <c:pt idx="42">
                  <c:v>0.86767441860465122</c:v>
                </c:pt>
                <c:pt idx="43">
                  <c:v>0.77868217054263567</c:v>
                </c:pt>
                <c:pt idx="44">
                  <c:v>0.69581395348837216</c:v>
                </c:pt>
                <c:pt idx="45">
                  <c:v>0.72348837209302319</c:v>
                </c:pt>
                <c:pt idx="46">
                  <c:v>0.70868217054263571</c:v>
                </c:pt>
                <c:pt idx="47">
                  <c:v>0.62728682170542638</c:v>
                </c:pt>
                <c:pt idx="48">
                  <c:v>0.63953488372093026</c:v>
                </c:pt>
                <c:pt idx="49">
                  <c:v>0.64023255813953495</c:v>
                </c:pt>
                <c:pt idx="50">
                  <c:v>0.60798449612403105</c:v>
                </c:pt>
                <c:pt idx="51">
                  <c:v>0.65612403100775196</c:v>
                </c:pt>
                <c:pt idx="52">
                  <c:v>0.58503875968992247</c:v>
                </c:pt>
                <c:pt idx="53">
                  <c:v>0.58015503875968999</c:v>
                </c:pt>
                <c:pt idx="54">
                  <c:v>0.62100775193798452</c:v>
                </c:pt>
                <c:pt idx="55">
                  <c:v>0.66782945736434118</c:v>
                </c:pt>
                <c:pt idx="56">
                  <c:v>0.72651162790697676</c:v>
                </c:pt>
                <c:pt idx="57">
                  <c:v>0.70232558139534884</c:v>
                </c:pt>
                <c:pt idx="58">
                  <c:v>0.64294573643410846</c:v>
                </c:pt>
                <c:pt idx="59">
                  <c:v>0.60178294573643409</c:v>
                </c:pt>
                <c:pt idx="60">
                  <c:v>0.62108527131782953</c:v>
                </c:pt>
                <c:pt idx="61">
                  <c:v>0.64713178294573648</c:v>
                </c:pt>
                <c:pt idx="62">
                  <c:v>0.66209302325581387</c:v>
                </c:pt>
                <c:pt idx="63">
                  <c:v>0.69720930232558143</c:v>
                </c:pt>
                <c:pt idx="64">
                  <c:v>0.63372093023255816</c:v>
                </c:pt>
                <c:pt idx="65">
                  <c:v>0.63759689922480622</c:v>
                </c:pt>
                <c:pt idx="66">
                  <c:v>0.66007751937984505</c:v>
                </c:pt>
                <c:pt idx="67">
                  <c:v>0.62294573643410855</c:v>
                </c:pt>
                <c:pt idx="68">
                  <c:v>0.57379844961240312</c:v>
                </c:pt>
                <c:pt idx="69">
                  <c:v>0.58627906976744182</c:v>
                </c:pt>
                <c:pt idx="70">
                  <c:v>0.57635658914728682</c:v>
                </c:pt>
                <c:pt idx="71">
                  <c:v>0.57255813953488377</c:v>
                </c:pt>
              </c:numCache>
            </c:numRef>
          </c:val>
          <c:smooth val="0"/>
          <c:extLst>
            <c:ext xmlns:c16="http://schemas.microsoft.com/office/drawing/2014/chart" uri="{C3380CC4-5D6E-409C-BE32-E72D297353CC}">
              <c16:uniqueId val="{00000003-46D1-4F32-9EA6-2788EFEBDF44}"/>
            </c:ext>
          </c:extLst>
        </c:ser>
        <c:dLbls>
          <c:showLegendKey val="0"/>
          <c:showVal val="0"/>
          <c:showCatName val="0"/>
          <c:showSerName val="0"/>
          <c:showPercent val="0"/>
          <c:showBubbleSize val="0"/>
        </c:dLbls>
        <c:marker val="1"/>
        <c:smooth val="0"/>
        <c:axId val="320658992"/>
        <c:axId val="314981184"/>
      </c:lineChart>
      <c:dateAx>
        <c:axId val="50831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08320336"/>
        <c:crosses val="autoZero"/>
        <c:auto val="0"/>
        <c:lblOffset val="100"/>
        <c:baseTimeUnit val="days"/>
      </c:dateAx>
      <c:valAx>
        <c:axId val="50832033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Oil derivatives spot price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08313136"/>
        <c:crosses val="autoZero"/>
        <c:crossBetween val="between"/>
      </c:valAx>
      <c:valAx>
        <c:axId val="31498118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Brent Spot Price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320658992"/>
        <c:crosses val="max"/>
        <c:crossBetween val="between"/>
      </c:valAx>
      <c:catAx>
        <c:axId val="320658992"/>
        <c:scaling>
          <c:orientation val="minMax"/>
        </c:scaling>
        <c:delete val="1"/>
        <c:axPos val="b"/>
        <c:numFmt formatCode="General" sourceLinked="1"/>
        <c:majorTickMark val="out"/>
        <c:minorTickMark val="none"/>
        <c:tickLblPos val="nextTo"/>
        <c:crossAx val="3149811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CD3F25-3CE1-2C61-9533-123BBF8367C7}"/>
              </a:ext>
            </a:extLst>
          </p:cNvPr>
          <p:cNvSpPr>
            <a:spLocks noGrp="1"/>
          </p:cNvSpPr>
          <p:nvPr>
            <p:ph type="dt" sz="quarter" idx="1"/>
          </p:nvPr>
        </p:nvSpPr>
        <p:spPr bwMode="gray">
          <a:xfrm>
            <a:off x="5308600" y="8747856"/>
            <a:ext cx="625670" cy="125163"/>
          </a:xfrm>
          <a:prstGeom prst="rect">
            <a:avLst/>
          </a:prstGeom>
        </p:spPr>
        <p:txBody>
          <a:bodyPr vert="horz" wrap="square" lIns="0" tIns="0" rIns="0" bIns="0" rtlCol="0" anchor="b">
            <a:spAutoFit/>
          </a:bodyPr>
          <a:lstStyle>
            <a:lvl1pPr algn="r">
              <a:defRPr sz="1200"/>
            </a:lvl1pPr>
          </a:lstStyle>
          <a:p>
            <a:fld id="{DE6995F4-730C-49D9-B2D4-3945B42035CB}" type="datetime1">
              <a:rPr lang="en-US" sz="800"/>
              <a:t>5/22/2025</a:t>
            </a:fld>
            <a:endParaRPr lang="en-US" sz="800"/>
          </a:p>
        </p:txBody>
      </p:sp>
      <p:sp>
        <p:nvSpPr>
          <p:cNvPr id="4" name="Footer Placeholder 3">
            <a:extLst>
              <a:ext uri="{FF2B5EF4-FFF2-40B4-BE49-F238E27FC236}">
                <a16:creationId xmlns:a16="http://schemas.microsoft.com/office/drawing/2014/main" id="{5A83FAA6-92D4-E1FF-C344-C76A73B83AF3}"/>
              </a:ext>
            </a:extLst>
          </p:cNvPr>
          <p:cNvSpPr>
            <a:spLocks noGrp="1"/>
          </p:cNvSpPr>
          <p:nvPr>
            <p:ph type="ftr" sz="quarter" idx="2"/>
          </p:nvPr>
        </p:nvSpPr>
        <p:spPr bwMode="gray">
          <a:xfrm>
            <a:off x="487264" y="8747856"/>
            <a:ext cx="4460484" cy="125163"/>
          </a:xfrm>
          <a:prstGeom prst="rect">
            <a:avLst/>
          </a:prstGeom>
        </p:spPr>
        <p:txBody>
          <a:bodyPr vert="horz" wrap="square" lIns="0" tIns="0" rIns="0" bIns="0" rtlCol="0" anchor="b">
            <a:spAutoFit/>
          </a:bodyPr>
          <a:lstStyle>
            <a:lvl1pPr algn="l">
              <a:defRPr sz="1200"/>
            </a:lvl1pPr>
          </a:lstStyle>
          <a:p>
            <a:r>
              <a:rPr lang="en-US" sz="800"/>
              <a:t>Placeholder for the presentation title (Insert → header and footer)</a:t>
            </a:r>
          </a:p>
        </p:txBody>
      </p:sp>
      <p:sp>
        <p:nvSpPr>
          <p:cNvPr id="5" name="Slide Number Placeholder 4">
            <a:extLst>
              <a:ext uri="{FF2B5EF4-FFF2-40B4-BE49-F238E27FC236}">
                <a16:creationId xmlns:a16="http://schemas.microsoft.com/office/drawing/2014/main" id="{E6FF31FE-E129-09EE-F8DA-E2811A50AF6A}"/>
              </a:ext>
            </a:extLst>
          </p:cNvPr>
          <p:cNvSpPr>
            <a:spLocks noGrp="1"/>
          </p:cNvSpPr>
          <p:nvPr>
            <p:ph type="sldNum" sz="quarter" idx="3"/>
          </p:nvPr>
        </p:nvSpPr>
        <p:spPr bwMode="gray">
          <a:xfrm>
            <a:off x="6295122" y="8747856"/>
            <a:ext cx="228014" cy="125163"/>
          </a:xfrm>
          <a:prstGeom prst="rect">
            <a:avLst/>
          </a:prstGeom>
        </p:spPr>
        <p:txBody>
          <a:bodyPr vert="horz" wrap="square" lIns="0" tIns="0" rIns="0" bIns="0" rtlCol="0" anchor="b">
            <a:spAutoFit/>
          </a:bodyPr>
          <a:lstStyle>
            <a:lvl1pPr algn="r">
              <a:defRPr sz="1200"/>
            </a:lvl1pPr>
          </a:lstStyle>
          <a:p>
            <a:fld id="{98EBEA35-023B-48CB-A29D-348D5F0E8E46}" type="slidenum">
              <a:rPr lang="en-US" sz="800"/>
              <a:t>‹#›</a:t>
            </a:fld>
            <a:endParaRPr lang="en-US" sz="800"/>
          </a:p>
        </p:txBody>
      </p:sp>
      <p:pic>
        <p:nvPicPr>
          <p:cNvPr id="6" name="Graphic 5">
            <a:extLst>
              <a:ext uri="{FF2B5EF4-FFF2-40B4-BE49-F238E27FC236}">
                <a16:creationId xmlns:a16="http://schemas.microsoft.com/office/drawing/2014/main" id="{B4CB49C8-6B36-C077-4DAF-C810FBC02BB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87265" y="365524"/>
            <a:ext cx="1251339" cy="357712"/>
          </a:xfrm>
          <a:prstGeom prst="rect">
            <a:avLst/>
          </a:prstGeom>
        </p:spPr>
      </p:pic>
    </p:spTree>
    <p:extLst>
      <p:ext uri="{BB962C8B-B14F-4D97-AF65-F5344CB8AC3E}">
        <p14:creationId xmlns:p14="http://schemas.microsoft.com/office/powerpoint/2010/main" val="233959613"/>
      </p:ext>
    </p:extLst>
  </p:cSld>
  <p:clrMap bg1="lt1" tx1="dk1" bg2="lt2" tx2="dk2" accent1="accent1" accent2="accent2" accent3="accent3" accent4="accent4" accent5="accent5" accent6="accent6" hlink="hlink" folHlink="folHlink"/>
  <p:hf hdr="0"/>
  <p:extLst>
    <p:ext uri="{56416CCD-93CA-4268-BC5B-53C4BB910035}">
      <p15:sldGuideLst xmlns:p15="http://schemas.microsoft.com/office/powerpoint/2012/main">
        <p15:guide id="1" orient="horz" pos="2928"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bwMode="gray">
          <a:xfrm>
            <a:off x="5308600" y="8747856"/>
            <a:ext cx="625670" cy="125163"/>
          </a:xfrm>
          <a:prstGeom prst="rect">
            <a:avLst/>
          </a:prstGeom>
        </p:spPr>
        <p:txBody>
          <a:bodyPr vert="horz" wrap="square" lIns="0" tIns="0" rIns="0" bIns="0" rtlCol="0" anchor="b">
            <a:spAutoFit/>
          </a:bodyPr>
          <a:lstStyle>
            <a:lvl1pPr algn="r">
              <a:defRPr sz="800"/>
            </a:lvl1pPr>
          </a:lstStyle>
          <a:p>
            <a:fld id="{6607EEFA-5124-401B-966B-54180F6B453D}" type="datetime1">
              <a:rPr lang="en-US" smtClean="0"/>
              <a:t>5/22/2025</a:t>
            </a:fld>
            <a:endParaRPr lang="en-US"/>
          </a:p>
        </p:txBody>
      </p:sp>
      <p:sp>
        <p:nvSpPr>
          <p:cNvPr id="4" name="Slide Image Placeholder 3"/>
          <p:cNvSpPr>
            <a:spLocks noGrp="1" noRot="1" noChangeAspect="1"/>
          </p:cNvSpPr>
          <p:nvPr>
            <p:ph type="sldImg" idx="2"/>
          </p:nvPr>
        </p:nvSpPr>
        <p:spPr bwMode="gray">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bwMode="gray">
          <a:xfrm>
            <a:off x="701040" y="4473892"/>
            <a:ext cx="5608320" cy="3660458"/>
          </a:xfrm>
          <a:prstGeom prst="rect">
            <a:avLst/>
          </a:prstGeom>
        </p:spPr>
        <p:txBody>
          <a:bodyPr vert="horz" lIns="0" tIns="0" rIns="0" bIns="0" rtlCol="0"/>
          <a:lstStyle/>
          <a:p>
            <a:pPr marL="0" marR="0" lvl="0" indent="0" algn="l" defTabSz="931774" rtl="0" eaLnBrk="1" fontAlgn="auto" latinLnBrk="0" hangingPunct="1">
              <a:lnSpc>
                <a:spcPct val="100000"/>
              </a:lnSpc>
              <a:spcBef>
                <a:spcPts val="1223"/>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32A0"/>
                </a:solidFill>
                <a:effectLst/>
                <a:uLnTx/>
                <a:uFillTx/>
                <a:latin typeface="The Wave Sans TT"/>
                <a:ea typeface="+mn-ea"/>
                <a:cs typeface="+mn-cs"/>
              </a:rPr>
              <a:t>Click to edit text</a:t>
            </a:r>
          </a:p>
          <a:p>
            <a:pPr marL="0" marR="0" lvl="1" indent="0" algn="l" defTabSz="931774" rtl="0" eaLnBrk="1" fontAlgn="auto" latinLnBrk="0" hangingPunct="1">
              <a:lnSpc>
                <a:spcPct val="100000"/>
              </a:lnSpc>
              <a:spcBef>
                <a:spcPts val="815"/>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Second level</a:t>
            </a:r>
          </a:p>
          <a:p>
            <a:pPr marL="183420" marR="0" lvl="2" indent="-183420" algn="l" defTabSz="931774" rtl="0" eaLnBrk="1" fontAlgn="auto" latinLnBrk="0" hangingPunct="1">
              <a:lnSpc>
                <a:spcPct val="100000"/>
              </a:lnSpc>
              <a:spcBef>
                <a:spcPts val="611"/>
              </a:spcBef>
              <a:spcAft>
                <a:spcPts val="0"/>
              </a:spcAft>
              <a:buClr>
                <a:srgbClr val="0032A0"/>
              </a:buClr>
              <a:buSzTx/>
              <a:buFont typeface="Arial" panose="020B0604020202020204" pitchFamily="34" charset="0"/>
              <a:buChar char="•"/>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Third level</a:t>
            </a:r>
          </a:p>
          <a:p>
            <a:pPr marL="366840" marR="0" lvl="3" indent="-183420" algn="l" defTabSz="931774" rtl="0" eaLnBrk="1" fontAlgn="auto" latinLnBrk="0" hangingPunct="1">
              <a:lnSpc>
                <a:spcPct val="100000"/>
              </a:lnSpc>
              <a:spcBef>
                <a:spcPts val="306"/>
              </a:spcBef>
              <a:spcAft>
                <a:spcPts val="0"/>
              </a:spcAft>
              <a:buClr>
                <a:srgbClr val="50E69B"/>
              </a:buClr>
              <a:buSzTx/>
              <a:buFont typeface="Arial" panose="020B0604020202020204" pitchFamily="34" charset="0"/>
              <a:buChar char="•"/>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Fourth level</a:t>
            </a:r>
          </a:p>
          <a:p>
            <a:pPr marL="550260" marR="0" lvl="4" indent="-183420" algn="l" defTabSz="931774" rtl="0" eaLnBrk="1" fontAlgn="auto" latinLnBrk="0" hangingPunct="1">
              <a:lnSpc>
                <a:spcPct val="100000"/>
              </a:lnSpc>
              <a:spcBef>
                <a:spcPts val="306"/>
              </a:spcBef>
              <a:spcAft>
                <a:spcPts val="0"/>
              </a:spcAft>
              <a:buClr>
                <a:srgbClr val="50E69B"/>
              </a:buClr>
              <a:buSzTx/>
              <a:buFont typeface="Arial" panose="020B0604020202020204" pitchFamily="34" charset="0"/>
              <a:buChar char="•"/>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Fifth level</a:t>
            </a:r>
          </a:p>
        </p:txBody>
      </p:sp>
      <p:sp>
        <p:nvSpPr>
          <p:cNvPr id="6" name="Footer Placeholder 5"/>
          <p:cNvSpPr>
            <a:spLocks noGrp="1"/>
          </p:cNvSpPr>
          <p:nvPr>
            <p:ph type="ftr" sz="quarter" idx="4"/>
          </p:nvPr>
        </p:nvSpPr>
        <p:spPr bwMode="gray">
          <a:xfrm>
            <a:off x="487264" y="8747856"/>
            <a:ext cx="4460484" cy="125163"/>
          </a:xfrm>
          <a:prstGeom prst="rect">
            <a:avLst/>
          </a:prstGeom>
        </p:spPr>
        <p:txBody>
          <a:bodyPr vert="horz" wrap="square" lIns="0" tIns="0" rIns="0" bIns="0" rtlCol="0" anchor="b">
            <a:spAutoFit/>
          </a:bodyPr>
          <a:lstStyle>
            <a:lvl1pPr algn="l">
              <a:defRPr sz="800"/>
            </a:lvl1pPr>
          </a:lstStyle>
          <a:p>
            <a:r>
              <a:rPr lang="en-US"/>
              <a:t>Placeholder for the presentation title (Insert → header and footer)</a:t>
            </a:r>
          </a:p>
        </p:txBody>
      </p:sp>
      <p:sp>
        <p:nvSpPr>
          <p:cNvPr id="7" name="Slide Number Placeholder 6"/>
          <p:cNvSpPr>
            <a:spLocks noGrp="1"/>
          </p:cNvSpPr>
          <p:nvPr>
            <p:ph type="sldNum" sz="quarter" idx="5"/>
          </p:nvPr>
        </p:nvSpPr>
        <p:spPr bwMode="gray">
          <a:xfrm>
            <a:off x="6295121" y="8747856"/>
            <a:ext cx="228014" cy="125163"/>
          </a:xfrm>
          <a:prstGeom prst="rect">
            <a:avLst/>
          </a:prstGeom>
        </p:spPr>
        <p:txBody>
          <a:bodyPr vert="horz" wrap="square" lIns="0" tIns="0" rIns="0" bIns="0" rtlCol="0" anchor="b">
            <a:spAutoFit/>
          </a:bodyPr>
          <a:lstStyle>
            <a:lvl1pPr algn="r">
              <a:defRPr sz="800"/>
            </a:lvl1pPr>
          </a:lstStyle>
          <a:p>
            <a:fld id="{F26CA750-A413-461A-ACF7-A597AE5AD928}" type="slidenum">
              <a:rPr lang="en-US" smtClean="0"/>
              <a:pPr/>
              <a:t>‹#›</a:t>
            </a:fld>
            <a:endParaRPr lang="en-US"/>
          </a:p>
        </p:txBody>
      </p:sp>
      <p:pic>
        <p:nvPicPr>
          <p:cNvPr id="11" name="Graphic 10">
            <a:extLst>
              <a:ext uri="{FF2B5EF4-FFF2-40B4-BE49-F238E27FC236}">
                <a16:creationId xmlns:a16="http://schemas.microsoft.com/office/drawing/2014/main" id="{BD4D4F09-6C68-581C-E991-45B987694B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gray">
          <a:xfrm>
            <a:off x="487265" y="365524"/>
            <a:ext cx="1251339" cy="357712"/>
          </a:xfrm>
          <a:prstGeom prst="rect">
            <a:avLst/>
          </a:prstGeom>
        </p:spPr>
      </p:pic>
    </p:spTree>
    <p:extLst>
      <p:ext uri="{BB962C8B-B14F-4D97-AF65-F5344CB8AC3E}">
        <p14:creationId xmlns:p14="http://schemas.microsoft.com/office/powerpoint/2010/main" val="954527445"/>
      </p:ext>
    </p:extLst>
  </p:cSld>
  <p:clrMap bg1="lt1" tx1="dk1" bg2="lt2" tx2="dk2" accent1="accent1" accent2="accent2" accent3="accent3" accent4="accent4" accent5="accent5" accent6="accent6" hlink="hlink" folHlink="folHlink"/>
  <p:hf hdr="0"/>
  <p:notesStyle>
    <a:lvl1pPr marL="0" algn="l" defTabSz="914400" rtl="0" eaLnBrk="1" latinLnBrk="0" hangingPunct="1">
      <a:lnSpc>
        <a:spcPct val="114000"/>
      </a:lnSpc>
      <a:defRPr sz="1200" b="1" kern="1200">
        <a:solidFill>
          <a:schemeClr val="tx1"/>
        </a:solidFill>
        <a:latin typeface="+mn-lt"/>
        <a:ea typeface="+mn-ea"/>
        <a:cs typeface="+mn-cs"/>
      </a:defRPr>
    </a:lvl1pPr>
    <a:lvl2pPr marL="0" indent="0" algn="l" defTabSz="914400" rtl="0" eaLnBrk="1" latinLnBrk="0" hangingPunct="1">
      <a:lnSpc>
        <a:spcPct val="114000"/>
      </a:lnSpc>
      <a:buFont typeface="Arial" panose="020B0604020202020204" pitchFamily="34" charset="0"/>
      <a:buNone/>
      <a:defRPr sz="1200" kern="1200">
        <a:solidFill>
          <a:schemeClr val="tx1"/>
        </a:solidFill>
        <a:latin typeface="+mn-lt"/>
        <a:ea typeface="+mn-ea"/>
        <a:cs typeface="+mn-cs"/>
      </a:defRPr>
    </a:lvl2pPr>
    <a:lvl3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3pPr>
    <a:lvl4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4pPr>
    <a:lvl5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5pPr>
    <a:lvl6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6pPr>
    <a:lvl7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7pPr>
    <a:lvl8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8pPr>
    <a:lvl9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28" userDrawn="1">
          <p15:clr>
            <a:srgbClr val="F26B43"/>
          </p15:clr>
        </p15:guide>
        <p15:guide id="2" pos="22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shell.com/scenarios" TargetMode="External"/><Relationship Id="rId3" Type="http://schemas.openxmlformats.org/officeDocument/2006/relationships/hyperlink" Target="https://www.iea.org/reports/net-zero-by-2050" TargetMode="External"/><Relationship Id="rId7" Type="http://schemas.openxmlformats.org/officeDocument/2006/relationships/hyperlink" Target="https://www.neste.com/products/all-products/renewable-diesel"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publications.jrc.ec.europa.eu/repository/handle/JRC123620" TargetMode="External"/><Relationship Id="rId5" Type="http://schemas.openxmlformats.org/officeDocument/2006/relationships/hyperlink" Target="https://www.irena.org/publications/2023/Jul/Innovation-Outlook-Advanced-Biofuels" TargetMode="External"/><Relationship Id="rId4" Type="http://schemas.openxmlformats.org/officeDocument/2006/relationships/hyperlink" Target="https://theicct.org/publication/cost-saf-aviation-mar22/" TargetMode="External"/><Relationship Id="rId9" Type="http://schemas.openxmlformats.org/officeDocument/2006/relationships/hyperlink" Target="https://www.iea.org/reports/global-ev-outlook-2023"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shell.com/scenarios" TargetMode="External"/><Relationship Id="rId3" Type="http://schemas.openxmlformats.org/officeDocument/2006/relationships/hyperlink" Target="https://www.iea.org/reports/net-zero-by-2050" TargetMode="External"/><Relationship Id="rId7" Type="http://schemas.openxmlformats.org/officeDocument/2006/relationships/hyperlink" Target="https://www.neste.com/products/all-products/renewable-diesel"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publications.jrc.ec.europa.eu/repository/handle/JRC123620" TargetMode="External"/><Relationship Id="rId5" Type="http://schemas.openxmlformats.org/officeDocument/2006/relationships/hyperlink" Target="https://www.irena.org/publications/2023/Jul/Innovation-Outlook-Advanced-Biofuels" TargetMode="External"/><Relationship Id="rId4" Type="http://schemas.openxmlformats.org/officeDocument/2006/relationships/hyperlink" Target="https://theicct.org/publication/cost-saf-aviation-mar22/" TargetMode="External"/><Relationship Id="rId9" Type="http://schemas.openxmlformats.org/officeDocument/2006/relationships/hyperlink" Target="https://www.iea.org/reports/global-ev-outlook-202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l.wikipedia.org/wiki/1973"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el.wikipedia.org/wiki/%CE%93%CE%B9%CE%BF%CE%BC_%CE%9A%CE%B9%CF%80%CE%BF%CF%8D%CF%81" TargetMode="External"/><Relationship Id="rId4" Type="http://schemas.openxmlformats.org/officeDocument/2006/relationships/hyperlink" Target="https://el.wikipedia.org/wiki/%CE%9B%CE%AF%CE%B2%CE%B1%CE%BD%CE%BF%CF%8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1</a:t>
            </a:fld>
            <a:endParaRPr lang="en-US"/>
          </a:p>
        </p:txBody>
      </p:sp>
    </p:spTree>
    <p:extLst>
      <p:ext uri="{BB962C8B-B14F-4D97-AF65-F5344CB8AC3E}">
        <p14:creationId xmlns:p14="http://schemas.microsoft.com/office/powerpoint/2010/main" val="244116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28ABB-7253-3FAA-49CB-A6357D1F2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FE2AF1-2C10-44BE-AA2B-49AA7ED4F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0EDE5-DE69-9A3E-FBFD-CDBDF05D259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AA6A2A7-51AA-97A4-77B9-BDA6FC39871C}"/>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68336B4F-B22E-C9EA-4E43-67C1A970A318}"/>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BA2151B9-4676-6945-4E26-B7576F6437E7}"/>
              </a:ext>
            </a:extLst>
          </p:cNvPr>
          <p:cNvSpPr>
            <a:spLocks noGrp="1"/>
          </p:cNvSpPr>
          <p:nvPr>
            <p:ph type="sldNum" sz="quarter" idx="5"/>
          </p:nvPr>
        </p:nvSpPr>
        <p:spPr/>
        <p:txBody>
          <a:bodyPr/>
          <a:lstStyle/>
          <a:p>
            <a:fld id="{F26CA750-A413-461A-ACF7-A597AE5AD928}" type="slidenum">
              <a:rPr lang="en-US" smtClean="0"/>
              <a:pPr/>
              <a:t>18</a:t>
            </a:fld>
            <a:endParaRPr lang="en-US"/>
          </a:p>
        </p:txBody>
      </p:sp>
    </p:spTree>
    <p:extLst>
      <p:ext uri="{BB962C8B-B14F-4D97-AF65-F5344CB8AC3E}">
        <p14:creationId xmlns:p14="http://schemas.microsoft.com/office/powerpoint/2010/main" val="4016242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1A2F5-FFED-3D66-93F4-0486BA71F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DEB3A-57C4-4768-BF1B-DBF0B1E56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E0E7E-EA2C-0032-7BFC-5032015B090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3F94CF51-C259-5EB2-8FF7-A2C78B8BB025}"/>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16C69277-82E1-534F-F01F-D37323692EC7}"/>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59B63583-42AC-CF18-3DBA-2C8DB824E71E}"/>
              </a:ext>
            </a:extLst>
          </p:cNvPr>
          <p:cNvSpPr>
            <a:spLocks noGrp="1"/>
          </p:cNvSpPr>
          <p:nvPr>
            <p:ph type="sldNum" sz="quarter" idx="5"/>
          </p:nvPr>
        </p:nvSpPr>
        <p:spPr/>
        <p:txBody>
          <a:bodyPr/>
          <a:lstStyle/>
          <a:p>
            <a:fld id="{F26CA750-A413-461A-ACF7-A597AE5AD928}" type="slidenum">
              <a:rPr lang="en-US" smtClean="0"/>
              <a:pPr/>
              <a:t>19</a:t>
            </a:fld>
            <a:endParaRPr lang="en-US"/>
          </a:p>
        </p:txBody>
      </p:sp>
    </p:spTree>
    <p:extLst>
      <p:ext uri="{BB962C8B-B14F-4D97-AF65-F5344CB8AC3E}">
        <p14:creationId xmlns:p14="http://schemas.microsoft.com/office/powerpoint/2010/main" val="613714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338C0-1A92-18C4-B532-6BBA4AFB4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F2853-B839-6C76-88DF-70D30BFA3E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CC318-ACFF-B25A-AC9C-660D2B01993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354920D0-B12A-F486-E03A-A078B3CCE34B}"/>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B50FA1B7-0F1A-FFB9-BD7B-EB727BC6D9AE}"/>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635C7501-9F57-55D4-E85A-0E6545F8B1C0}"/>
              </a:ext>
            </a:extLst>
          </p:cNvPr>
          <p:cNvSpPr>
            <a:spLocks noGrp="1"/>
          </p:cNvSpPr>
          <p:nvPr>
            <p:ph type="sldNum" sz="quarter" idx="5"/>
          </p:nvPr>
        </p:nvSpPr>
        <p:spPr/>
        <p:txBody>
          <a:bodyPr/>
          <a:lstStyle/>
          <a:p>
            <a:fld id="{F26CA750-A413-461A-ACF7-A597AE5AD928}" type="slidenum">
              <a:rPr lang="en-US" smtClean="0"/>
              <a:pPr/>
              <a:t>20</a:t>
            </a:fld>
            <a:endParaRPr lang="en-US"/>
          </a:p>
        </p:txBody>
      </p:sp>
    </p:spTree>
    <p:extLst>
      <p:ext uri="{BB962C8B-B14F-4D97-AF65-F5344CB8AC3E}">
        <p14:creationId xmlns:p14="http://schemas.microsoft.com/office/powerpoint/2010/main" val="3751722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330A3-F4EC-6BD2-7DF4-CEB99457B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A4FB5-CF22-F522-F6DD-BB1EABAD9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9BADE-877D-F9A0-5770-05A53901AD4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F5F3453-F06A-E359-AB1C-9F5070B1B157}"/>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35BCBEEE-0B37-E508-AA55-44D82F95F31A}"/>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B4187380-A09B-19FD-D5A1-95FB33440A99}"/>
              </a:ext>
            </a:extLst>
          </p:cNvPr>
          <p:cNvSpPr>
            <a:spLocks noGrp="1"/>
          </p:cNvSpPr>
          <p:nvPr>
            <p:ph type="sldNum" sz="quarter" idx="5"/>
          </p:nvPr>
        </p:nvSpPr>
        <p:spPr/>
        <p:txBody>
          <a:bodyPr/>
          <a:lstStyle/>
          <a:p>
            <a:fld id="{F26CA750-A413-461A-ACF7-A597AE5AD928}" type="slidenum">
              <a:rPr lang="en-US" smtClean="0"/>
              <a:pPr/>
              <a:t>21</a:t>
            </a:fld>
            <a:endParaRPr lang="en-US"/>
          </a:p>
        </p:txBody>
      </p:sp>
    </p:spTree>
    <p:extLst>
      <p:ext uri="{BB962C8B-B14F-4D97-AF65-F5344CB8AC3E}">
        <p14:creationId xmlns:p14="http://schemas.microsoft.com/office/powerpoint/2010/main" val="3170644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3B2E2-6191-6628-C41F-8BA25B7E5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1ECE4-ABFA-7931-1241-DBF75297A7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1A9B9-2AFF-5EDF-63AB-17380EF58A30}"/>
              </a:ext>
            </a:extLst>
          </p:cNvPr>
          <p:cNvSpPr>
            <a:spLocks noGrp="1"/>
          </p:cNvSpPr>
          <p:nvPr>
            <p:ph type="body" idx="1"/>
          </p:nvPr>
        </p:nvSpPr>
        <p:spPr/>
        <p:txBody>
          <a:bodyPr/>
          <a:lstStyle/>
          <a:p>
            <a:endParaRPr lang="el-GR"/>
          </a:p>
        </p:txBody>
      </p:sp>
      <p:sp>
        <p:nvSpPr>
          <p:cNvPr id="4" name="Date Placeholder 3">
            <a:extLst>
              <a:ext uri="{FF2B5EF4-FFF2-40B4-BE49-F238E27FC236}">
                <a16:creationId xmlns:a16="http://schemas.microsoft.com/office/drawing/2014/main" id="{0C42EACF-30F8-E51D-6DB1-43FC89F1A5F7}"/>
              </a:ext>
            </a:extLst>
          </p:cNvPr>
          <p:cNvSpPr>
            <a:spLocks noGrp="1"/>
          </p:cNvSpPr>
          <p:nvPr>
            <p:ph type="dt" idx="1"/>
          </p:nvPr>
        </p:nvSpPr>
        <p:spPr/>
        <p:txBody>
          <a:bodyPr/>
          <a:lstStyle/>
          <a:p>
            <a:fld id="{F56990D6-4C7E-4EBF-9503-974DF6C01505}" type="datetime1">
              <a:rPr lang="en-US" smtClean="0"/>
              <a:t>5/22/2025</a:t>
            </a:fld>
            <a:endParaRPr lang="en-US"/>
          </a:p>
        </p:txBody>
      </p:sp>
      <p:sp>
        <p:nvSpPr>
          <p:cNvPr id="5" name="Footer Placeholder 4">
            <a:extLst>
              <a:ext uri="{FF2B5EF4-FFF2-40B4-BE49-F238E27FC236}">
                <a16:creationId xmlns:a16="http://schemas.microsoft.com/office/drawing/2014/main" id="{0044ECD4-4C44-ED5C-7CAA-9FFF48CF000F}"/>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303B21F4-A237-918D-EDA6-EDF797EDBCDE}"/>
              </a:ext>
            </a:extLst>
          </p:cNvPr>
          <p:cNvSpPr>
            <a:spLocks noGrp="1"/>
          </p:cNvSpPr>
          <p:nvPr>
            <p:ph type="sldNum" sz="quarter" idx="5"/>
          </p:nvPr>
        </p:nvSpPr>
        <p:spPr/>
        <p:txBody>
          <a:bodyPr/>
          <a:lstStyle/>
          <a:p>
            <a:fld id="{F26CA750-A413-461A-ACF7-A597AE5AD928}" type="slidenum">
              <a:rPr lang="en-US" smtClean="0"/>
              <a:pPr/>
              <a:t>24</a:t>
            </a:fld>
            <a:endParaRPr lang="en-US"/>
          </a:p>
        </p:txBody>
      </p:sp>
    </p:spTree>
    <p:extLst>
      <p:ext uri="{BB962C8B-B14F-4D97-AF65-F5344CB8AC3E}">
        <p14:creationId xmlns:p14="http://schemas.microsoft.com/office/powerpoint/2010/main" val="3626459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9CD0A-0FE0-9B2A-7C01-A39046089B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EB40D-EE6D-AE0F-1063-A60AFD2C1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55AFB-260F-2CFF-92E6-FFFBF5A33A73}"/>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87AA706-37FE-9122-0E1E-32C2F8811E1B}"/>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4340B757-3CE2-2F15-0B1A-44718B91938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D3AD6492-AECD-9D17-6CD5-4364E5D72B02}"/>
              </a:ext>
            </a:extLst>
          </p:cNvPr>
          <p:cNvSpPr>
            <a:spLocks noGrp="1"/>
          </p:cNvSpPr>
          <p:nvPr>
            <p:ph type="sldNum" sz="quarter" idx="5"/>
          </p:nvPr>
        </p:nvSpPr>
        <p:spPr/>
        <p:txBody>
          <a:bodyPr/>
          <a:lstStyle/>
          <a:p>
            <a:fld id="{F26CA750-A413-461A-ACF7-A597AE5AD928}" type="slidenum">
              <a:rPr lang="en-US" smtClean="0"/>
              <a:pPr/>
              <a:t>25</a:t>
            </a:fld>
            <a:endParaRPr lang="en-US"/>
          </a:p>
        </p:txBody>
      </p:sp>
    </p:spTree>
    <p:extLst>
      <p:ext uri="{BB962C8B-B14F-4D97-AF65-F5344CB8AC3E}">
        <p14:creationId xmlns:p14="http://schemas.microsoft.com/office/powerpoint/2010/main" val="69457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A986E-75CB-A6CA-2B84-81D70DE0D1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A93AD8-7252-C983-EEE2-8B83F0A57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DC0D2-59AB-2391-129F-35D28CD9AC0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BE2E6C2-1A2A-9D9B-3098-543BC1A096D9}"/>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634CE831-1DA3-357D-53B3-3D270FF1FE0D}"/>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FD2E8B6-9267-9770-615C-2C2C2AB80951}"/>
              </a:ext>
            </a:extLst>
          </p:cNvPr>
          <p:cNvSpPr>
            <a:spLocks noGrp="1"/>
          </p:cNvSpPr>
          <p:nvPr>
            <p:ph type="sldNum" sz="quarter" idx="5"/>
          </p:nvPr>
        </p:nvSpPr>
        <p:spPr/>
        <p:txBody>
          <a:bodyPr/>
          <a:lstStyle/>
          <a:p>
            <a:fld id="{F26CA750-A413-461A-ACF7-A597AE5AD928}" type="slidenum">
              <a:rPr lang="en-US" smtClean="0"/>
              <a:pPr/>
              <a:t>26</a:t>
            </a:fld>
            <a:endParaRPr lang="en-US"/>
          </a:p>
        </p:txBody>
      </p:sp>
    </p:spTree>
    <p:extLst>
      <p:ext uri="{BB962C8B-B14F-4D97-AF65-F5344CB8AC3E}">
        <p14:creationId xmlns:p14="http://schemas.microsoft.com/office/powerpoint/2010/main" val="1592368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31D44-5946-47E2-2963-EEC2C4A7C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11FDD-1654-381B-AEB8-995EA3387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2EE61-CC05-AE65-6668-35CDB19AFF4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2E77E46-A624-6DD0-DEE8-194E928792AA}"/>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7A0A0C3D-8A46-52C5-DA94-D22A373D742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8C5558E6-00F2-03DE-4F6B-61806EC9DE53}"/>
              </a:ext>
            </a:extLst>
          </p:cNvPr>
          <p:cNvSpPr>
            <a:spLocks noGrp="1"/>
          </p:cNvSpPr>
          <p:nvPr>
            <p:ph type="sldNum" sz="quarter" idx="5"/>
          </p:nvPr>
        </p:nvSpPr>
        <p:spPr/>
        <p:txBody>
          <a:bodyPr/>
          <a:lstStyle/>
          <a:p>
            <a:fld id="{F26CA750-A413-461A-ACF7-A597AE5AD928}" type="slidenum">
              <a:rPr lang="en-US" smtClean="0"/>
              <a:pPr/>
              <a:t>27</a:t>
            </a:fld>
            <a:endParaRPr lang="en-US"/>
          </a:p>
        </p:txBody>
      </p:sp>
    </p:spTree>
    <p:extLst>
      <p:ext uri="{BB962C8B-B14F-4D97-AF65-F5344CB8AC3E}">
        <p14:creationId xmlns:p14="http://schemas.microsoft.com/office/powerpoint/2010/main" val="4143046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A5166-66B5-E246-97E3-979320F12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39412-F63D-C414-A21E-7749DFC26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EACDE-0011-4400-2960-49E910CB6303}"/>
              </a:ext>
            </a:extLst>
          </p:cNvPr>
          <p:cNvSpPr>
            <a:spLocks noGrp="1"/>
          </p:cNvSpPr>
          <p:nvPr>
            <p:ph type="body" idx="1"/>
          </p:nvPr>
        </p:nvSpPr>
        <p:spPr/>
        <p:txBody>
          <a:bodyPr/>
          <a:lstStyle/>
          <a:p>
            <a:r>
              <a:rPr lang="el-GR" sz="1800" b="0" i="0" u="none" strike="noStrike" baseline="0">
                <a:solidFill>
                  <a:srgbClr val="000000"/>
                </a:solidFill>
                <a:latin typeface="Calibri" panose="020F0502020204030204" pitchFamily="34" charset="0"/>
              </a:rPr>
              <a:t>IEA – Net Zero by 2050 (2021)	Γενικά σενάρια καυσίμων &amp; κόστος παραγωγής	</a:t>
            </a:r>
            <a:r>
              <a:rPr lang="el-GR" sz="1800" b="0" i="0" u="sng" strike="noStrike" baseline="0">
                <a:solidFill>
                  <a:srgbClr val="0000FF"/>
                </a:solidFill>
                <a:latin typeface="Calibri" panose="020F0502020204030204" pitchFamily="34" charset="0"/>
                <a:hlinkClick r:id="rId3"/>
              </a:rPr>
              <a:t>https://www.iea.org/reports/net-zero-by-2050</a:t>
            </a:r>
            <a:r>
              <a:rPr lang="el-GR" sz="1800" b="0" i="0" u="none" strike="noStrike" baseline="0">
                <a:solidFill>
                  <a:srgbClr val="000000"/>
                </a:solidFill>
                <a:latin typeface="Calibri" panose="020F0502020204030204" pitchFamily="34" charset="0"/>
                <a:hlinkClick r:id="rId3"/>
              </a:rPr>
              <a:t>					</a:t>
            </a:r>
          </a:p>
          <a:p>
            <a:r>
              <a:rPr lang="el-GR" sz="1800" b="0" i="0" u="none" strike="noStrike" baseline="0">
                <a:solidFill>
                  <a:srgbClr val="000000"/>
                </a:solidFill>
                <a:latin typeface="Calibri" panose="020F0502020204030204" pitchFamily="34" charset="0"/>
              </a:rPr>
              <a:t>ICCT – Cost of SAF (2022)	Εκτιμήσεις κόστους SAF ανά τεχνολογία και γεωγραφία	</a:t>
            </a:r>
            <a:r>
              <a:rPr lang="el-GR" sz="1800" b="0" i="0" u="sng" strike="noStrike" baseline="0">
                <a:solidFill>
                  <a:srgbClr val="0000FF"/>
                </a:solidFill>
                <a:latin typeface="Calibri" panose="020F0502020204030204" pitchFamily="34" charset="0"/>
                <a:hlinkClick r:id="rId4"/>
              </a:rPr>
              <a:t>https://theicct.org/publication/cost-saf-aviation-mar22/</a:t>
            </a:r>
            <a:r>
              <a:rPr lang="el-GR" sz="1800" b="0" i="0" u="none" strike="noStrike" baseline="0">
                <a:solidFill>
                  <a:srgbClr val="000000"/>
                </a:solidFill>
                <a:latin typeface="Calibri" panose="020F0502020204030204" pitchFamily="34" charset="0"/>
                <a:hlinkClick r:id="rId4"/>
              </a:rPr>
              <a:t>					</a:t>
            </a:r>
          </a:p>
          <a:p>
            <a:r>
              <a:rPr lang="en-US" sz="1800" b="0" i="0" u="none" strike="noStrike" baseline="0">
                <a:solidFill>
                  <a:srgbClr val="000000"/>
                </a:solidFill>
                <a:latin typeface="Calibri" panose="020F0502020204030204" pitchFamily="34" charset="0"/>
              </a:rPr>
              <a:t>IRENA – Innovation Outlook for Advanced Biofuels (2016, 2023)	</a:t>
            </a:r>
            <a:r>
              <a:rPr lang="el-GR" sz="1800" b="0" i="0" u="none" strike="noStrike" baseline="0">
                <a:solidFill>
                  <a:srgbClr val="000000"/>
                </a:solidFill>
                <a:latin typeface="Calibri" panose="020F0502020204030204" pitchFamily="34" charset="0"/>
              </a:rPr>
              <a:t>Τεχνολογική ωριμότητα και κόστος προχωρημένων βιοκαυσίμων	</a:t>
            </a:r>
            <a:r>
              <a:rPr lang="en-US" sz="1800" b="0" i="0" u="sng" strike="noStrike" baseline="0">
                <a:solidFill>
                  <a:srgbClr val="0000FF"/>
                </a:solidFill>
                <a:latin typeface="Calibri" panose="020F0502020204030204" pitchFamily="34" charset="0"/>
                <a:hlinkClick r:id="rId5"/>
              </a:rPr>
              <a:t>https://www.irena.org/publications/2023/Jul/Innovation-Outlook-Advanced-Biofuels</a:t>
            </a:r>
            <a:r>
              <a:rPr lang="en-US" sz="1800" b="0" i="0" u="none" strike="noStrike" baseline="0">
                <a:solidFill>
                  <a:srgbClr val="000000"/>
                </a:solidFill>
                <a:latin typeface="Calibri" panose="020F0502020204030204" pitchFamily="34" charset="0"/>
                <a:hlinkClick r:id="rId5"/>
              </a:rPr>
              <a:t>					</a:t>
            </a:r>
          </a:p>
          <a:p>
            <a:r>
              <a:rPr lang="en-US" sz="1800" b="0" i="0" u="none" strike="noStrike" baseline="0">
                <a:solidFill>
                  <a:srgbClr val="000000"/>
                </a:solidFill>
                <a:latin typeface="Calibri" panose="020F0502020204030204" pitchFamily="34" charset="0"/>
              </a:rPr>
              <a:t>EU JRC – Biofuels Techno-economic Assessment (2021)	Life-cycle emissions &amp; </a:t>
            </a:r>
            <a:r>
              <a:rPr lang="el-GR" sz="1800" b="0" i="0" u="none" strike="noStrike" baseline="0">
                <a:solidFill>
                  <a:srgbClr val="000000"/>
                </a:solidFill>
                <a:latin typeface="Calibri" panose="020F0502020204030204" pitchFamily="34" charset="0"/>
              </a:rPr>
              <a:t>τεχνικοοικονομικά δεδομένα βιοκαυσίμων	</a:t>
            </a:r>
            <a:r>
              <a:rPr lang="en-US" sz="1800" b="0" i="0" u="sng" strike="noStrike" baseline="0">
                <a:solidFill>
                  <a:srgbClr val="0000FF"/>
                </a:solidFill>
                <a:latin typeface="Calibri" panose="020F0502020204030204" pitchFamily="34" charset="0"/>
                <a:hlinkClick r:id="rId6"/>
              </a:rPr>
              <a:t>https://publications.jrc.ec.europa.eu/repository/handle/JRC123620</a:t>
            </a:r>
            <a:r>
              <a:rPr lang="en-US" sz="1800" b="0" i="0" u="none" strike="noStrike" baseline="0">
                <a:solidFill>
                  <a:srgbClr val="000000"/>
                </a:solidFill>
                <a:latin typeface="Calibri" panose="020F0502020204030204" pitchFamily="34" charset="0"/>
                <a:hlinkClick r:id="rId6"/>
              </a:rPr>
              <a:t>					</a:t>
            </a:r>
          </a:p>
          <a:p>
            <a:r>
              <a:rPr lang="en-US" sz="1800" b="0" i="0" u="none" strike="noStrike" baseline="0">
                <a:solidFill>
                  <a:srgbClr val="000000"/>
                </a:solidFill>
                <a:latin typeface="Calibri" panose="020F0502020204030204" pitchFamily="34" charset="0"/>
              </a:rPr>
              <a:t>Neste – Renewable Diesel and SAF Reports (2023)	</a:t>
            </a:r>
            <a:r>
              <a:rPr lang="el-GR" sz="1800" b="0" i="0" u="none" strike="noStrike" baseline="0">
                <a:solidFill>
                  <a:srgbClr val="000000"/>
                </a:solidFill>
                <a:latin typeface="Calibri" panose="020F0502020204030204" pitchFamily="34" charset="0"/>
              </a:rPr>
              <a:t>Βιοντίζελ </a:t>
            </a:r>
            <a:r>
              <a:rPr lang="en-US" sz="1800" b="0" i="0" u="none" strike="noStrike" baseline="0">
                <a:solidFill>
                  <a:srgbClr val="000000"/>
                </a:solidFill>
                <a:latin typeface="Calibri" panose="020F0502020204030204" pitchFamily="34" charset="0"/>
              </a:rPr>
              <a:t>HVO &amp; SAF – </a:t>
            </a:r>
            <a:r>
              <a:rPr lang="el-GR" sz="1800" b="0" i="0" u="none" strike="noStrike" baseline="0">
                <a:solidFill>
                  <a:srgbClr val="000000"/>
                </a:solidFill>
                <a:latin typeface="Calibri" panose="020F0502020204030204" pitchFamily="34" charset="0"/>
              </a:rPr>
              <a:t>κόστος και εκπομπές </a:t>
            </a:r>
            <a:r>
              <a:rPr lang="en-US" sz="1800" b="0" i="0" u="none" strike="noStrike" baseline="0">
                <a:solidFill>
                  <a:srgbClr val="000000"/>
                </a:solidFill>
                <a:latin typeface="Calibri" panose="020F0502020204030204" pitchFamily="34" charset="0"/>
              </a:rPr>
              <a:t>CO₂	</a:t>
            </a:r>
            <a:r>
              <a:rPr lang="en-US" sz="1800" b="0" i="0" u="sng" strike="noStrike" baseline="0">
                <a:solidFill>
                  <a:srgbClr val="0000FF"/>
                </a:solidFill>
                <a:latin typeface="Calibri" panose="020F0502020204030204" pitchFamily="34" charset="0"/>
                <a:hlinkClick r:id="rId7"/>
              </a:rPr>
              <a:t>https://www.neste.com/products/all-products/renewable-diesel</a:t>
            </a:r>
            <a:r>
              <a:rPr lang="en-US" sz="1800" b="0" i="0" u="none" strike="noStrike" baseline="0">
                <a:solidFill>
                  <a:srgbClr val="000000"/>
                </a:solidFill>
                <a:latin typeface="Calibri" panose="020F0502020204030204" pitchFamily="34" charset="0"/>
                <a:hlinkClick r:id="rId7"/>
              </a:rPr>
              <a:t>					</a:t>
            </a:r>
          </a:p>
          <a:p>
            <a:r>
              <a:rPr lang="en-US" sz="1800" b="0" i="0" u="none" strike="noStrike" baseline="0">
                <a:solidFill>
                  <a:srgbClr val="000000"/>
                </a:solidFill>
                <a:latin typeface="Calibri" panose="020F0502020204030204" pitchFamily="34" charset="0"/>
              </a:rPr>
              <a:t>Shell – Energy Transition Scenarios (2021)	</a:t>
            </a:r>
            <a:r>
              <a:rPr lang="el-GR" sz="1800" b="0" i="0" u="none" strike="noStrike" baseline="0">
                <a:solidFill>
                  <a:srgbClr val="000000"/>
                </a:solidFill>
                <a:latin typeface="Calibri" panose="020F0502020204030204" pitchFamily="34" charset="0"/>
              </a:rPr>
              <a:t>Ενεργειακή στρατηγική &amp; συνθετικά καύσιμα	</a:t>
            </a:r>
            <a:r>
              <a:rPr lang="en-US" sz="1800" b="0" i="0" u="sng" strike="noStrike" baseline="0">
                <a:solidFill>
                  <a:srgbClr val="0000FF"/>
                </a:solidFill>
                <a:latin typeface="Calibri" panose="020F0502020204030204" pitchFamily="34" charset="0"/>
                <a:hlinkClick r:id="rId8"/>
              </a:rPr>
              <a:t>https://www.shell.com/scenarios</a:t>
            </a:r>
            <a:r>
              <a:rPr lang="en-US" sz="1800" b="0" i="0" u="none" strike="noStrike" baseline="0">
                <a:solidFill>
                  <a:srgbClr val="000000"/>
                </a:solidFill>
                <a:latin typeface="Calibri" panose="020F0502020204030204" pitchFamily="34" charset="0"/>
                <a:hlinkClick r:id="rId8"/>
              </a:rPr>
              <a:t>					</a:t>
            </a:r>
          </a:p>
          <a:p>
            <a:r>
              <a:rPr lang="en-US" sz="1800" b="0" i="0" u="none" strike="noStrike" baseline="0">
                <a:solidFill>
                  <a:srgbClr val="000000"/>
                </a:solidFill>
                <a:latin typeface="Calibri" panose="020F0502020204030204" pitchFamily="34" charset="0"/>
              </a:rPr>
              <a:t>IEA – Global EV Outlook (2023)	</a:t>
            </a:r>
            <a:r>
              <a:rPr lang="el-GR" sz="1800" b="0" i="0" u="none" strike="noStrike" baseline="0">
                <a:solidFill>
                  <a:srgbClr val="000000"/>
                </a:solidFill>
                <a:latin typeface="Calibri" panose="020F0502020204030204" pitchFamily="34" charset="0"/>
              </a:rPr>
              <a:t>Εκπομπές </a:t>
            </a:r>
            <a:r>
              <a:rPr lang="en-US" sz="1800" b="0" i="0" u="none" strike="noStrike" baseline="0">
                <a:solidFill>
                  <a:srgbClr val="000000"/>
                </a:solidFill>
                <a:latin typeface="Calibri" panose="020F0502020204030204" pitchFamily="34" charset="0"/>
              </a:rPr>
              <a:t>CO₂ </a:t>
            </a:r>
            <a:r>
              <a:rPr lang="el-GR" sz="1800" b="0" i="0" u="none" strike="noStrike" baseline="0">
                <a:solidFill>
                  <a:srgbClr val="000000"/>
                </a:solidFill>
                <a:latin typeface="Calibri" panose="020F0502020204030204" pitchFamily="34" charset="0"/>
              </a:rPr>
              <a:t>ανά λίτρο &amp; </a:t>
            </a:r>
            <a:r>
              <a:rPr lang="en-US" sz="1800" b="0" i="0" u="none" strike="noStrike" baseline="0">
                <a:solidFill>
                  <a:srgbClr val="000000"/>
                </a:solidFill>
                <a:latin typeface="Calibri" panose="020F0502020204030204" pitchFamily="34" charset="0"/>
              </a:rPr>
              <a:t>fuel mix </a:t>
            </a:r>
            <a:r>
              <a:rPr lang="el-GR" sz="1800" b="0" i="0" u="none" strike="noStrike" baseline="0">
                <a:solidFill>
                  <a:srgbClr val="000000"/>
                </a:solidFill>
                <a:latin typeface="Calibri" panose="020F0502020204030204" pitchFamily="34" charset="0"/>
              </a:rPr>
              <a:t>συγκρίσεις	</a:t>
            </a:r>
            <a:r>
              <a:rPr lang="en-US" sz="1800" b="0" i="0" u="sng" strike="noStrike" baseline="0">
                <a:solidFill>
                  <a:srgbClr val="0000FF"/>
                </a:solidFill>
                <a:latin typeface="Calibri" panose="020F0502020204030204" pitchFamily="34" charset="0"/>
                <a:hlinkClick r:id="rId9"/>
              </a:rPr>
              <a:t>https://www.iea.org/reports/global-ev-outlook-2023</a:t>
            </a:r>
            <a:r>
              <a:rPr lang="en-US" sz="1800" b="0" i="0" u="none" strike="noStrike" baseline="0">
                <a:solidFill>
                  <a:srgbClr val="000000"/>
                </a:solidFill>
                <a:latin typeface="Calibri" panose="020F0502020204030204" pitchFamily="34" charset="0"/>
                <a:hlinkClick r:id="rId9"/>
              </a:rPr>
              <a:t>					</a:t>
            </a:r>
          </a:p>
          <a:p>
            <a:endParaRPr lang="en-US"/>
          </a:p>
        </p:txBody>
      </p:sp>
      <p:sp>
        <p:nvSpPr>
          <p:cNvPr id="4" name="Date Placeholder 3">
            <a:extLst>
              <a:ext uri="{FF2B5EF4-FFF2-40B4-BE49-F238E27FC236}">
                <a16:creationId xmlns:a16="http://schemas.microsoft.com/office/drawing/2014/main" id="{209E1EC6-B5DF-70DA-8158-585260E7ABB0}"/>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B012EFD8-08F0-5525-0208-C10EFB2EAF47}"/>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3FB292A4-9D6A-6311-4CB0-B2A52E34504F}"/>
              </a:ext>
            </a:extLst>
          </p:cNvPr>
          <p:cNvSpPr>
            <a:spLocks noGrp="1"/>
          </p:cNvSpPr>
          <p:nvPr>
            <p:ph type="sldNum" sz="quarter" idx="5"/>
          </p:nvPr>
        </p:nvSpPr>
        <p:spPr/>
        <p:txBody>
          <a:bodyPr/>
          <a:lstStyle/>
          <a:p>
            <a:fld id="{F26CA750-A413-461A-ACF7-A597AE5AD928}" type="slidenum">
              <a:rPr lang="en-US" smtClean="0"/>
              <a:pPr/>
              <a:t>28</a:t>
            </a:fld>
            <a:endParaRPr lang="en-US"/>
          </a:p>
        </p:txBody>
      </p:sp>
    </p:spTree>
    <p:extLst>
      <p:ext uri="{BB962C8B-B14F-4D97-AF65-F5344CB8AC3E}">
        <p14:creationId xmlns:p14="http://schemas.microsoft.com/office/powerpoint/2010/main" val="2538159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8EEDA-74FB-4797-C1B3-51EF7DD78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60DB4-3864-AA42-2E26-D6674EE7A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0EADB-1CF4-3C5B-5171-269C655B2965}"/>
              </a:ext>
            </a:extLst>
          </p:cNvPr>
          <p:cNvSpPr>
            <a:spLocks noGrp="1"/>
          </p:cNvSpPr>
          <p:nvPr>
            <p:ph type="body" idx="1"/>
          </p:nvPr>
        </p:nvSpPr>
        <p:spPr/>
        <p:txBody>
          <a:bodyPr/>
          <a:lstStyle/>
          <a:p>
            <a:r>
              <a:rPr lang="el-GR" sz="1800" b="0" i="0" u="none" strike="noStrike" baseline="0">
                <a:solidFill>
                  <a:srgbClr val="000000"/>
                </a:solidFill>
                <a:latin typeface="Calibri" panose="020F0502020204030204" pitchFamily="34" charset="0"/>
              </a:rPr>
              <a:t>IEA – Net Zero by 2050 (2021)	Γενικά σενάρια καυσίμων &amp; κόστος παραγωγής	</a:t>
            </a:r>
            <a:r>
              <a:rPr lang="el-GR" sz="1800" b="0" i="0" u="sng" strike="noStrike" baseline="0">
                <a:solidFill>
                  <a:srgbClr val="0000FF"/>
                </a:solidFill>
                <a:latin typeface="Calibri" panose="020F0502020204030204" pitchFamily="34" charset="0"/>
                <a:hlinkClick r:id="rId3"/>
              </a:rPr>
              <a:t>https://www.iea.org/reports/net-zero-by-2050</a:t>
            </a:r>
            <a:r>
              <a:rPr lang="el-GR" sz="1800" b="0" i="0" u="none" strike="noStrike" baseline="0">
                <a:solidFill>
                  <a:srgbClr val="000000"/>
                </a:solidFill>
                <a:latin typeface="Calibri" panose="020F0502020204030204" pitchFamily="34" charset="0"/>
                <a:hlinkClick r:id="rId3"/>
              </a:rPr>
              <a:t>					</a:t>
            </a:r>
          </a:p>
          <a:p>
            <a:r>
              <a:rPr lang="el-GR" sz="1800" b="0" i="0" u="none" strike="noStrike" baseline="0">
                <a:solidFill>
                  <a:srgbClr val="000000"/>
                </a:solidFill>
                <a:latin typeface="Calibri" panose="020F0502020204030204" pitchFamily="34" charset="0"/>
              </a:rPr>
              <a:t>ICCT – Cost of SAF (2022)	Εκτιμήσεις κόστους SAF ανά τεχνολογία και γεωγραφία	</a:t>
            </a:r>
            <a:r>
              <a:rPr lang="el-GR" sz="1800" b="0" i="0" u="sng" strike="noStrike" baseline="0">
                <a:solidFill>
                  <a:srgbClr val="0000FF"/>
                </a:solidFill>
                <a:latin typeface="Calibri" panose="020F0502020204030204" pitchFamily="34" charset="0"/>
                <a:hlinkClick r:id="rId4"/>
              </a:rPr>
              <a:t>https://theicct.org/publication/cost-saf-aviation-mar22/</a:t>
            </a:r>
            <a:r>
              <a:rPr lang="el-GR" sz="1800" b="0" i="0" u="none" strike="noStrike" baseline="0">
                <a:solidFill>
                  <a:srgbClr val="000000"/>
                </a:solidFill>
                <a:latin typeface="Calibri" panose="020F0502020204030204" pitchFamily="34" charset="0"/>
                <a:hlinkClick r:id="rId4"/>
              </a:rPr>
              <a:t>					</a:t>
            </a:r>
          </a:p>
          <a:p>
            <a:r>
              <a:rPr lang="en-US" sz="1800" b="0" i="0" u="none" strike="noStrike" baseline="0">
                <a:solidFill>
                  <a:srgbClr val="000000"/>
                </a:solidFill>
                <a:latin typeface="Calibri" panose="020F0502020204030204" pitchFamily="34" charset="0"/>
              </a:rPr>
              <a:t>IRENA – Innovation Outlook for Advanced Biofuels (2016, 2023)	</a:t>
            </a:r>
            <a:r>
              <a:rPr lang="el-GR" sz="1800" b="0" i="0" u="none" strike="noStrike" baseline="0">
                <a:solidFill>
                  <a:srgbClr val="000000"/>
                </a:solidFill>
                <a:latin typeface="Calibri" panose="020F0502020204030204" pitchFamily="34" charset="0"/>
              </a:rPr>
              <a:t>Τεχνολογική ωριμότητα και κόστος προχωρημένων βιοκαυσίμων	</a:t>
            </a:r>
            <a:r>
              <a:rPr lang="en-US" sz="1800" b="0" i="0" u="sng" strike="noStrike" baseline="0">
                <a:solidFill>
                  <a:srgbClr val="0000FF"/>
                </a:solidFill>
                <a:latin typeface="Calibri" panose="020F0502020204030204" pitchFamily="34" charset="0"/>
                <a:hlinkClick r:id="rId5"/>
              </a:rPr>
              <a:t>https://www.irena.org/publications/2023/Jul/Innovation-Outlook-Advanced-Biofuels</a:t>
            </a:r>
            <a:r>
              <a:rPr lang="en-US" sz="1800" b="0" i="0" u="none" strike="noStrike" baseline="0">
                <a:solidFill>
                  <a:srgbClr val="000000"/>
                </a:solidFill>
                <a:latin typeface="Calibri" panose="020F0502020204030204" pitchFamily="34" charset="0"/>
                <a:hlinkClick r:id="rId5"/>
              </a:rPr>
              <a:t>					</a:t>
            </a:r>
          </a:p>
          <a:p>
            <a:r>
              <a:rPr lang="en-US" sz="1800" b="0" i="0" u="none" strike="noStrike" baseline="0">
                <a:solidFill>
                  <a:srgbClr val="000000"/>
                </a:solidFill>
                <a:latin typeface="Calibri" panose="020F0502020204030204" pitchFamily="34" charset="0"/>
              </a:rPr>
              <a:t>EU JRC – Biofuels Techno-economic Assessment (2021)	Life-cycle emissions &amp; </a:t>
            </a:r>
            <a:r>
              <a:rPr lang="el-GR" sz="1800" b="0" i="0" u="none" strike="noStrike" baseline="0">
                <a:solidFill>
                  <a:srgbClr val="000000"/>
                </a:solidFill>
                <a:latin typeface="Calibri" panose="020F0502020204030204" pitchFamily="34" charset="0"/>
              </a:rPr>
              <a:t>τεχνικοοικονομικά δεδομένα βιοκαυσίμων	</a:t>
            </a:r>
            <a:r>
              <a:rPr lang="en-US" sz="1800" b="0" i="0" u="sng" strike="noStrike" baseline="0">
                <a:solidFill>
                  <a:srgbClr val="0000FF"/>
                </a:solidFill>
                <a:latin typeface="Calibri" panose="020F0502020204030204" pitchFamily="34" charset="0"/>
                <a:hlinkClick r:id="rId6"/>
              </a:rPr>
              <a:t>https://publications.jrc.ec.europa.eu/repository/handle/JRC123620</a:t>
            </a:r>
            <a:r>
              <a:rPr lang="en-US" sz="1800" b="0" i="0" u="none" strike="noStrike" baseline="0">
                <a:solidFill>
                  <a:srgbClr val="000000"/>
                </a:solidFill>
                <a:latin typeface="Calibri" panose="020F0502020204030204" pitchFamily="34" charset="0"/>
                <a:hlinkClick r:id="rId6"/>
              </a:rPr>
              <a:t>					</a:t>
            </a:r>
          </a:p>
          <a:p>
            <a:r>
              <a:rPr lang="en-US" sz="1800" b="0" i="0" u="none" strike="noStrike" baseline="0">
                <a:solidFill>
                  <a:srgbClr val="000000"/>
                </a:solidFill>
                <a:latin typeface="Calibri" panose="020F0502020204030204" pitchFamily="34" charset="0"/>
              </a:rPr>
              <a:t>Neste – Renewable Diesel and SAF Reports (2023)	</a:t>
            </a:r>
            <a:r>
              <a:rPr lang="el-GR" sz="1800" b="0" i="0" u="none" strike="noStrike" baseline="0">
                <a:solidFill>
                  <a:srgbClr val="000000"/>
                </a:solidFill>
                <a:latin typeface="Calibri" panose="020F0502020204030204" pitchFamily="34" charset="0"/>
              </a:rPr>
              <a:t>Βιοντίζελ </a:t>
            </a:r>
            <a:r>
              <a:rPr lang="en-US" sz="1800" b="0" i="0" u="none" strike="noStrike" baseline="0">
                <a:solidFill>
                  <a:srgbClr val="000000"/>
                </a:solidFill>
                <a:latin typeface="Calibri" panose="020F0502020204030204" pitchFamily="34" charset="0"/>
              </a:rPr>
              <a:t>HVO &amp; SAF – </a:t>
            </a:r>
            <a:r>
              <a:rPr lang="el-GR" sz="1800" b="0" i="0" u="none" strike="noStrike" baseline="0">
                <a:solidFill>
                  <a:srgbClr val="000000"/>
                </a:solidFill>
                <a:latin typeface="Calibri" panose="020F0502020204030204" pitchFamily="34" charset="0"/>
              </a:rPr>
              <a:t>κόστος και εκπομπές </a:t>
            </a:r>
            <a:r>
              <a:rPr lang="en-US" sz="1800" b="0" i="0" u="none" strike="noStrike" baseline="0">
                <a:solidFill>
                  <a:srgbClr val="000000"/>
                </a:solidFill>
                <a:latin typeface="Calibri" panose="020F0502020204030204" pitchFamily="34" charset="0"/>
              </a:rPr>
              <a:t>CO₂	</a:t>
            </a:r>
            <a:r>
              <a:rPr lang="en-US" sz="1800" b="0" i="0" u="sng" strike="noStrike" baseline="0">
                <a:solidFill>
                  <a:srgbClr val="0000FF"/>
                </a:solidFill>
                <a:latin typeface="Calibri" panose="020F0502020204030204" pitchFamily="34" charset="0"/>
                <a:hlinkClick r:id="rId7"/>
              </a:rPr>
              <a:t>https://www.neste.com/products/all-products/renewable-diesel</a:t>
            </a:r>
            <a:r>
              <a:rPr lang="en-US" sz="1800" b="0" i="0" u="none" strike="noStrike" baseline="0">
                <a:solidFill>
                  <a:srgbClr val="000000"/>
                </a:solidFill>
                <a:latin typeface="Calibri" panose="020F0502020204030204" pitchFamily="34" charset="0"/>
                <a:hlinkClick r:id="rId7"/>
              </a:rPr>
              <a:t>					</a:t>
            </a:r>
          </a:p>
          <a:p>
            <a:r>
              <a:rPr lang="en-US" sz="1800" b="0" i="0" u="none" strike="noStrike" baseline="0">
                <a:solidFill>
                  <a:srgbClr val="000000"/>
                </a:solidFill>
                <a:latin typeface="Calibri" panose="020F0502020204030204" pitchFamily="34" charset="0"/>
              </a:rPr>
              <a:t>Shell – Energy Transition Scenarios (2021)	</a:t>
            </a:r>
            <a:r>
              <a:rPr lang="el-GR" sz="1800" b="0" i="0" u="none" strike="noStrike" baseline="0">
                <a:solidFill>
                  <a:srgbClr val="000000"/>
                </a:solidFill>
                <a:latin typeface="Calibri" panose="020F0502020204030204" pitchFamily="34" charset="0"/>
              </a:rPr>
              <a:t>Ενεργειακή στρατηγική &amp; συνθετικά καύσιμα	</a:t>
            </a:r>
            <a:r>
              <a:rPr lang="en-US" sz="1800" b="0" i="0" u="sng" strike="noStrike" baseline="0">
                <a:solidFill>
                  <a:srgbClr val="0000FF"/>
                </a:solidFill>
                <a:latin typeface="Calibri" panose="020F0502020204030204" pitchFamily="34" charset="0"/>
                <a:hlinkClick r:id="rId8"/>
              </a:rPr>
              <a:t>https://www.shell.com/scenarios</a:t>
            </a:r>
            <a:r>
              <a:rPr lang="en-US" sz="1800" b="0" i="0" u="none" strike="noStrike" baseline="0">
                <a:solidFill>
                  <a:srgbClr val="000000"/>
                </a:solidFill>
                <a:latin typeface="Calibri" panose="020F0502020204030204" pitchFamily="34" charset="0"/>
                <a:hlinkClick r:id="rId8"/>
              </a:rPr>
              <a:t>					</a:t>
            </a:r>
          </a:p>
          <a:p>
            <a:r>
              <a:rPr lang="en-US" sz="1800" b="0" i="0" u="none" strike="noStrike" baseline="0">
                <a:solidFill>
                  <a:srgbClr val="000000"/>
                </a:solidFill>
                <a:latin typeface="Calibri" panose="020F0502020204030204" pitchFamily="34" charset="0"/>
              </a:rPr>
              <a:t>IEA – Global EV Outlook (2023)	</a:t>
            </a:r>
            <a:r>
              <a:rPr lang="el-GR" sz="1800" b="0" i="0" u="none" strike="noStrike" baseline="0">
                <a:solidFill>
                  <a:srgbClr val="000000"/>
                </a:solidFill>
                <a:latin typeface="Calibri" panose="020F0502020204030204" pitchFamily="34" charset="0"/>
              </a:rPr>
              <a:t>Εκπομπές </a:t>
            </a:r>
            <a:r>
              <a:rPr lang="en-US" sz="1800" b="0" i="0" u="none" strike="noStrike" baseline="0">
                <a:solidFill>
                  <a:srgbClr val="000000"/>
                </a:solidFill>
                <a:latin typeface="Calibri" panose="020F0502020204030204" pitchFamily="34" charset="0"/>
              </a:rPr>
              <a:t>CO₂ </a:t>
            </a:r>
            <a:r>
              <a:rPr lang="el-GR" sz="1800" b="0" i="0" u="none" strike="noStrike" baseline="0">
                <a:solidFill>
                  <a:srgbClr val="000000"/>
                </a:solidFill>
                <a:latin typeface="Calibri" panose="020F0502020204030204" pitchFamily="34" charset="0"/>
              </a:rPr>
              <a:t>ανά λίτρο &amp; </a:t>
            </a:r>
            <a:r>
              <a:rPr lang="en-US" sz="1800" b="0" i="0" u="none" strike="noStrike" baseline="0">
                <a:solidFill>
                  <a:srgbClr val="000000"/>
                </a:solidFill>
                <a:latin typeface="Calibri" panose="020F0502020204030204" pitchFamily="34" charset="0"/>
              </a:rPr>
              <a:t>fuel mix </a:t>
            </a:r>
            <a:r>
              <a:rPr lang="el-GR" sz="1800" b="0" i="0" u="none" strike="noStrike" baseline="0">
                <a:solidFill>
                  <a:srgbClr val="000000"/>
                </a:solidFill>
                <a:latin typeface="Calibri" panose="020F0502020204030204" pitchFamily="34" charset="0"/>
              </a:rPr>
              <a:t>συγκρίσεις	</a:t>
            </a:r>
            <a:r>
              <a:rPr lang="en-US" sz="1800" b="0" i="0" u="sng" strike="noStrike" baseline="0">
                <a:solidFill>
                  <a:srgbClr val="0000FF"/>
                </a:solidFill>
                <a:latin typeface="Calibri" panose="020F0502020204030204" pitchFamily="34" charset="0"/>
                <a:hlinkClick r:id="rId9"/>
              </a:rPr>
              <a:t>https://www.iea.org/reports/global-ev-outlook-2023</a:t>
            </a:r>
            <a:r>
              <a:rPr lang="en-US" sz="1800" b="0" i="0" u="none" strike="noStrike" baseline="0">
                <a:solidFill>
                  <a:srgbClr val="000000"/>
                </a:solidFill>
                <a:latin typeface="Calibri" panose="020F0502020204030204" pitchFamily="34" charset="0"/>
                <a:hlinkClick r:id="rId9"/>
              </a:rPr>
              <a:t>					</a:t>
            </a:r>
          </a:p>
          <a:p>
            <a:endParaRPr lang="en-US"/>
          </a:p>
        </p:txBody>
      </p:sp>
      <p:sp>
        <p:nvSpPr>
          <p:cNvPr id="4" name="Date Placeholder 3">
            <a:extLst>
              <a:ext uri="{FF2B5EF4-FFF2-40B4-BE49-F238E27FC236}">
                <a16:creationId xmlns:a16="http://schemas.microsoft.com/office/drawing/2014/main" id="{AFF03124-1714-5947-FDB9-B862A7591BF4}"/>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1E91F70C-FB62-D006-54B3-06CFF69FEF1B}"/>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C0F0FB12-7932-4457-D9D8-87DD027EC01B}"/>
              </a:ext>
            </a:extLst>
          </p:cNvPr>
          <p:cNvSpPr>
            <a:spLocks noGrp="1"/>
          </p:cNvSpPr>
          <p:nvPr>
            <p:ph type="sldNum" sz="quarter" idx="5"/>
          </p:nvPr>
        </p:nvSpPr>
        <p:spPr/>
        <p:txBody>
          <a:bodyPr/>
          <a:lstStyle/>
          <a:p>
            <a:fld id="{F26CA750-A413-461A-ACF7-A597AE5AD928}" type="slidenum">
              <a:rPr lang="en-US" smtClean="0"/>
              <a:pPr/>
              <a:t>29</a:t>
            </a:fld>
            <a:endParaRPr lang="en-US"/>
          </a:p>
        </p:txBody>
      </p:sp>
    </p:spTree>
    <p:extLst>
      <p:ext uri="{BB962C8B-B14F-4D97-AF65-F5344CB8AC3E}">
        <p14:creationId xmlns:p14="http://schemas.microsoft.com/office/powerpoint/2010/main" val="3225943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FC083-5B63-6238-F0E4-E89C61D59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6DDCD-58A9-49BE-04E3-BE902A19A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CB85C-7F31-5223-A566-EDA24D41D60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87356DE-1C5A-C8EF-1C69-B6DE3ABEDE0B}"/>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E8B8E7E9-0B44-3BAA-F706-114A0C9A952F}"/>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D9D0524-50EA-2E34-8511-DEB24E27D03D}"/>
              </a:ext>
            </a:extLst>
          </p:cNvPr>
          <p:cNvSpPr>
            <a:spLocks noGrp="1"/>
          </p:cNvSpPr>
          <p:nvPr>
            <p:ph type="sldNum" sz="quarter" idx="5"/>
          </p:nvPr>
        </p:nvSpPr>
        <p:spPr/>
        <p:txBody>
          <a:bodyPr/>
          <a:lstStyle/>
          <a:p>
            <a:fld id="{F26CA750-A413-461A-ACF7-A597AE5AD928}" type="slidenum">
              <a:rPr lang="en-US" smtClean="0"/>
              <a:pPr/>
              <a:t>4</a:t>
            </a:fld>
            <a:endParaRPr lang="en-US"/>
          </a:p>
        </p:txBody>
      </p:sp>
    </p:spTree>
    <p:extLst>
      <p:ext uri="{BB962C8B-B14F-4D97-AF65-F5344CB8AC3E}">
        <p14:creationId xmlns:p14="http://schemas.microsoft.com/office/powerpoint/2010/main" val="668020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10DC5-CA56-EF04-BE2D-4E4401DA8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13AB5-7144-0A7B-D094-F5CBDFA9A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2E6EE-B084-C733-686E-0BAB2AD6892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6C2DA43-E4A5-997B-AF5A-12CCF509B23D}"/>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ACB9DCD2-924A-6796-8378-086DDE06F158}"/>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C14AFE31-BE4E-A616-8E5F-CC19CCDA3243}"/>
              </a:ext>
            </a:extLst>
          </p:cNvPr>
          <p:cNvSpPr>
            <a:spLocks noGrp="1"/>
          </p:cNvSpPr>
          <p:nvPr>
            <p:ph type="sldNum" sz="quarter" idx="5"/>
          </p:nvPr>
        </p:nvSpPr>
        <p:spPr/>
        <p:txBody>
          <a:bodyPr/>
          <a:lstStyle/>
          <a:p>
            <a:fld id="{F26CA750-A413-461A-ACF7-A597AE5AD928}" type="slidenum">
              <a:rPr lang="en-US" smtClean="0"/>
              <a:pPr/>
              <a:t>30</a:t>
            </a:fld>
            <a:endParaRPr lang="en-US"/>
          </a:p>
        </p:txBody>
      </p:sp>
    </p:spTree>
    <p:extLst>
      <p:ext uri="{BB962C8B-B14F-4D97-AF65-F5344CB8AC3E}">
        <p14:creationId xmlns:p14="http://schemas.microsoft.com/office/powerpoint/2010/main" val="3607591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D2BB2-CF36-AA27-24AA-92BD18C3E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9A5C3-F0E0-DBF4-B919-85C82CE42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9CD675-4F19-6EF4-FB95-E3302616AFDB}"/>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740CCEB-5CE0-E304-E9D4-9D23712A6FB4}"/>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BBE428FF-ECC5-E46D-6AC0-FB3671382255}"/>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CEDD4280-6876-DDD8-5566-AB9AF210EB77}"/>
              </a:ext>
            </a:extLst>
          </p:cNvPr>
          <p:cNvSpPr>
            <a:spLocks noGrp="1"/>
          </p:cNvSpPr>
          <p:nvPr>
            <p:ph type="sldNum" sz="quarter" idx="5"/>
          </p:nvPr>
        </p:nvSpPr>
        <p:spPr/>
        <p:txBody>
          <a:bodyPr/>
          <a:lstStyle/>
          <a:p>
            <a:fld id="{F26CA750-A413-461A-ACF7-A597AE5AD928}" type="slidenum">
              <a:rPr lang="en-US" smtClean="0"/>
              <a:pPr/>
              <a:t>31</a:t>
            </a:fld>
            <a:endParaRPr lang="en-US"/>
          </a:p>
        </p:txBody>
      </p:sp>
    </p:spTree>
    <p:extLst>
      <p:ext uri="{BB962C8B-B14F-4D97-AF65-F5344CB8AC3E}">
        <p14:creationId xmlns:p14="http://schemas.microsoft.com/office/powerpoint/2010/main" val="1980289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EDF5D-36D5-B1CA-6BCF-EFE898430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92D3A-DA37-2726-3706-71DDD08839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B4201-6BFB-8573-B508-BE8A08E12CE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13F281D-60FC-413B-4B00-EC00CD0C1C3A}"/>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4A0E7FB7-91BC-6179-C4E9-0D9815DA2B5C}"/>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8D1DD5C3-7CB9-65D7-2ED1-77F7BCCDC32F}"/>
              </a:ext>
            </a:extLst>
          </p:cNvPr>
          <p:cNvSpPr>
            <a:spLocks noGrp="1"/>
          </p:cNvSpPr>
          <p:nvPr>
            <p:ph type="sldNum" sz="quarter" idx="5"/>
          </p:nvPr>
        </p:nvSpPr>
        <p:spPr/>
        <p:txBody>
          <a:bodyPr/>
          <a:lstStyle/>
          <a:p>
            <a:fld id="{F26CA750-A413-461A-ACF7-A597AE5AD928}" type="slidenum">
              <a:rPr lang="en-US" smtClean="0"/>
              <a:pPr/>
              <a:t>32</a:t>
            </a:fld>
            <a:endParaRPr lang="en-US"/>
          </a:p>
        </p:txBody>
      </p:sp>
    </p:spTree>
    <p:extLst>
      <p:ext uri="{BB962C8B-B14F-4D97-AF65-F5344CB8AC3E}">
        <p14:creationId xmlns:p14="http://schemas.microsoft.com/office/powerpoint/2010/main" val="3499044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95065-D3E1-CD79-2526-4369CB888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07D57-7FAF-3E81-C697-BE47E94F8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205FFB-6040-F2F3-82B7-6F50D75E388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7F5F498-3CFD-BD77-1E57-1C13D99F866D}"/>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2DB1878A-1221-6115-7EC0-7C06C700DED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E2782C06-EE26-531D-BEBC-CD12CBD7E679}"/>
              </a:ext>
            </a:extLst>
          </p:cNvPr>
          <p:cNvSpPr>
            <a:spLocks noGrp="1"/>
          </p:cNvSpPr>
          <p:nvPr>
            <p:ph type="sldNum" sz="quarter" idx="5"/>
          </p:nvPr>
        </p:nvSpPr>
        <p:spPr/>
        <p:txBody>
          <a:bodyPr/>
          <a:lstStyle/>
          <a:p>
            <a:fld id="{F26CA750-A413-461A-ACF7-A597AE5AD928}" type="slidenum">
              <a:rPr lang="en-US" smtClean="0"/>
              <a:pPr/>
              <a:t>33</a:t>
            </a:fld>
            <a:endParaRPr lang="en-US"/>
          </a:p>
        </p:txBody>
      </p:sp>
    </p:spTree>
    <p:extLst>
      <p:ext uri="{BB962C8B-B14F-4D97-AF65-F5344CB8AC3E}">
        <p14:creationId xmlns:p14="http://schemas.microsoft.com/office/powerpoint/2010/main" val="261571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34030-70C7-2818-D057-464045F59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CD2CB-C532-2967-34C7-C5FB7B403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7E122-D45F-71A2-99D2-9AA75CD5146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42E5379-C699-8C98-0CD5-DE5B50E305EB}"/>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42982229-5E6E-06A0-8318-5AE688AF0E62}"/>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A4F07503-93C1-F596-210C-453597864E1D}"/>
              </a:ext>
            </a:extLst>
          </p:cNvPr>
          <p:cNvSpPr>
            <a:spLocks noGrp="1"/>
          </p:cNvSpPr>
          <p:nvPr>
            <p:ph type="sldNum" sz="quarter" idx="5"/>
          </p:nvPr>
        </p:nvSpPr>
        <p:spPr/>
        <p:txBody>
          <a:bodyPr/>
          <a:lstStyle/>
          <a:p>
            <a:fld id="{F26CA750-A413-461A-ACF7-A597AE5AD928}" type="slidenum">
              <a:rPr lang="en-US" smtClean="0"/>
              <a:pPr/>
              <a:t>34</a:t>
            </a:fld>
            <a:endParaRPr lang="en-US"/>
          </a:p>
        </p:txBody>
      </p:sp>
    </p:spTree>
    <p:extLst>
      <p:ext uri="{BB962C8B-B14F-4D97-AF65-F5344CB8AC3E}">
        <p14:creationId xmlns:p14="http://schemas.microsoft.com/office/powerpoint/2010/main" val="152501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FC083-5B63-6238-F0E4-E89C61D59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6DDCD-58A9-49BE-04E3-BE902A19A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CB85C-7F31-5223-A566-EDA24D41D60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87356DE-1C5A-C8EF-1C69-B6DE3ABEDE0B}"/>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E8B8E7E9-0B44-3BAA-F706-114A0C9A952F}"/>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D9D0524-50EA-2E34-8511-DEB24E27D03D}"/>
              </a:ext>
            </a:extLst>
          </p:cNvPr>
          <p:cNvSpPr>
            <a:spLocks noGrp="1"/>
          </p:cNvSpPr>
          <p:nvPr>
            <p:ph type="sldNum" sz="quarter" idx="5"/>
          </p:nvPr>
        </p:nvSpPr>
        <p:spPr/>
        <p:txBody>
          <a:bodyPr/>
          <a:lstStyle/>
          <a:p>
            <a:fld id="{F26CA750-A413-461A-ACF7-A597AE5AD928}" type="slidenum">
              <a:rPr lang="en-US" smtClean="0"/>
              <a:pPr/>
              <a:t>5</a:t>
            </a:fld>
            <a:endParaRPr lang="en-US"/>
          </a:p>
        </p:txBody>
      </p:sp>
    </p:spTree>
    <p:extLst>
      <p:ext uri="{BB962C8B-B14F-4D97-AF65-F5344CB8AC3E}">
        <p14:creationId xmlns:p14="http://schemas.microsoft.com/office/powerpoint/2010/main" val="305905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6</a:t>
            </a:fld>
            <a:endParaRPr lang="en-US"/>
          </a:p>
        </p:txBody>
      </p:sp>
    </p:spTree>
    <p:extLst>
      <p:ext uri="{BB962C8B-B14F-4D97-AF65-F5344CB8AC3E}">
        <p14:creationId xmlns:p14="http://schemas.microsoft.com/office/powerpoint/2010/main" val="1795933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l-GR" b="0" i="0">
                <a:solidFill>
                  <a:srgbClr val="202122"/>
                </a:solidFill>
                <a:effectLst/>
                <a:latin typeface="Arial" panose="020B0604020202020204" pitchFamily="34" charset="0"/>
              </a:rPr>
              <a:t>Ο </a:t>
            </a:r>
            <a:r>
              <a:rPr lang="el-GR" b="1" i="0">
                <a:solidFill>
                  <a:srgbClr val="202122"/>
                </a:solidFill>
                <a:effectLst/>
                <a:latin typeface="Arial" panose="020B0604020202020204" pitchFamily="34" charset="0"/>
              </a:rPr>
              <a:t>Πόλεμος του Γιομ Κιπούρ</a:t>
            </a:r>
            <a:r>
              <a:rPr lang="el-GR" b="0" i="0">
                <a:solidFill>
                  <a:srgbClr val="202122"/>
                </a:solidFill>
                <a:effectLst/>
                <a:latin typeface="Arial" panose="020B0604020202020204" pitchFamily="34" charset="0"/>
              </a:rPr>
              <a:t>, ή αλλιώς </a:t>
            </a:r>
            <a:r>
              <a:rPr lang="el-GR" b="1" i="0">
                <a:solidFill>
                  <a:srgbClr val="202122"/>
                </a:solidFill>
                <a:effectLst/>
                <a:latin typeface="Arial" panose="020B0604020202020204" pitchFamily="34" charset="0"/>
              </a:rPr>
              <a:t>Δ' Αραβοϊσραηλινός Πόλεμος</a:t>
            </a:r>
            <a:r>
              <a:rPr lang="el-GR" b="0" i="0">
                <a:solidFill>
                  <a:srgbClr val="202122"/>
                </a:solidFill>
                <a:effectLst/>
                <a:latin typeface="Arial" panose="020B0604020202020204" pitchFamily="34" charset="0"/>
              </a:rPr>
              <a:t>, που έλαβε χώρα τον Οκτώβριο του </a:t>
            </a:r>
            <a:r>
              <a:rPr lang="el-GR" b="0" i="0" u="none" strike="noStrike">
                <a:solidFill>
                  <a:srgbClr val="3366CC"/>
                </a:solidFill>
                <a:effectLst/>
                <a:latin typeface="Arial" panose="020B0604020202020204" pitchFamily="34" charset="0"/>
                <a:hlinkClick r:id="rId3" tooltip="1973"/>
              </a:rPr>
              <a:t>1973</a:t>
            </a:r>
            <a:r>
              <a:rPr lang="el-GR" b="0" i="0">
                <a:solidFill>
                  <a:srgbClr val="202122"/>
                </a:solidFill>
                <a:effectLst/>
                <a:latin typeface="Arial" panose="020B0604020202020204" pitchFamily="34" charset="0"/>
              </a:rPr>
              <a:t>, ήταν ο τελευταίος της σειράς των αραβοϊσραηλινών πολέμων, εξαιρουμένων των εισβολών στον </a:t>
            </a:r>
            <a:r>
              <a:rPr lang="el-GR" b="0" i="0" u="none" strike="noStrike">
                <a:solidFill>
                  <a:srgbClr val="3366CC"/>
                </a:solidFill>
                <a:effectLst/>
                <a:latin typeface="Arial" panose="020B0604020202020204" pitchFamily="34" charset="0"/>
                <a:hlinkClick r:id="rId4" tooltip="Λίβανος"/>
              </a:rPr>
              <a:t>Λίβανο</a:t>
            </a:r>
            <a:r>
              <a:rPr lang="el-GR" b="0" i="0">
                <a:solidFill>
                  <a:srgbClr val="202122"/>
                </a:solidFill>
                <a:effectLst/>
                <a:latin typeface="Arial" panose="020B0604020202020204" pitchFamily="34" charset="0"/>
              </a:rPr>
              <a:t> το 1982 και το 2006 και των εισβολών σε παλαιστινιακά εδάφη, όπως στη Γάζα το 2008 και το 2014.</a:t>
            </a:r>
          </a:p>
          <a:p>
            <a:pPr algn="l">
              <a:buNone/>
            </a:pPr>
            <a:r>
              <a:rPr lang="el-GR" b="0" i="1" u="none" strike="noStrike">
                <a:solidFill>
                  <a:srgbClr val="3366CC"/>
                </a:solidFill>
                <a:effectLst/>
                <a:latin typeface="Arial" panose="020B0604020202020204" pitchFamily="34" charset="0"/>
                <a:hlinkClick r:id="rId5" tooltip="Γιομ Κιπούρ"/>
              </a:rPr>
              <a:t>Γιομ Κιπούρ</a:t>
            </a:r>
            <a:r>
              <a:rPr lang="el-GR" b="0" i="0">
                <a:solidFill>
                  <a:srgbClr val="202122"/>
                </a:solidFill>
                <a:effectLst/>
                <a:latin typeface="Arial" panose="020B0604020202020204" pitchFamily="34" charset="0"/>
              </a:rPr>
              <a:t> ονομάζεται η ισραηλινή εορτή του Εξιλασμού.</a:t>
            </a:r>
          </a:p>
          <a:p>
            <a:pPr algn="l"/>
            <a:r>
              <a:rPr lang="el-GR" b="0" i="0">
                <a:solidFill>
                  <a:srgbClr val="202122"/>
                </a:solidFill>
                <a:effectLst/>
                <a:latin typeface="Arial" panose="020B0604020202020204" pitchFamily="34" charset="0"/>
              </a:rPr>
              <a:t>Η πολυσήμαντη αυτή πολεμική σύρραξη διεξήχθη από τις 6 έως τις 26 Οκτωβρίου 1973, από έναν συνασπισμό αραβικών κρατών, υπό την ηγεσία της Αιγύπτου και της Συρίας, εναντίον του Ισραήλ. </a:t>
            </a:r>
          </a:p>
          <a:p>
            <a:endParaRPr lang="en-US"/>
          </a:p>
        </p:txBody>
      </p:sp>
      <p:sp>
        <p:nvSpPr>
          <p:cNvPr id="4" name="Date Placeholder 3"/>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8</a:t>
            </a:fld>
            <a:endParaRPr lang="en-US"/>
          </a:p>
        </p:txBody>
      </p:sp>
    </p:spTree>
    <p:extLst>
      <p:ext uri="{BB962C8B-B14F-4D97-AF65-F5344CB8AC3E}">
        <p14:creationId xmlns:p14="http://schemas.microsoft.com/office/powerpoint/2010/main" val="50468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2865-9714-65D3-341D-0E12A8AF7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5511A-23FA-78F8-3974-259E8C8C8D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F8F0E8-CA9A-A133-AE47-AC82ECBB69E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34C6651-3F67-699B-1D2B-2C981C52218B}"/>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EA1BEA2F-A071-2353-F966-3CD5C9DB2D02}"/>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793BC73E-416C-B97F-A62C-8F9FB2BB4A12}"/>
              </a:ext>
            </a:extLst>
          </p:cNvPr>
          <p:cNvSpPr>
            <a:spLocks noGrp="1"/>
          </p:cNvSpPr>
          <p:nvPr>
            <p:ph type="sldNum" sz="quarter" idx="5"/>
          </p:nvPr>
        </p:nvSpPr>
        <p:spPr/>
        <p:txBody>
          <a:bodyPr/>
          <a:lstStyle/>
          <a:p>
            <a:fld id="{F26CA750-A413-461A-ACF7-A597AE5AD928}" type="slidenum">
              <a:rPr lang="en-US" smtClean="0"/>
              <a:pPr/>
              <a:t>10</a:t>
            </a:fld>
            <a:endParaRPr lang="en-US"/>
          </a:p>
        </p:txBody>
      </p:sp>
    </p:spTree>
    <p:extLst>
      <p:ext uri="{BB962C8B-B14F-4D97-AF65-F5344CB8AC3E}">
        <p14:creationId xmlns:p14="http://schemas.microsoft.com/office/powerpoint/2010/main" val="2876267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1CEA3-5620-D906-63E0-12B140FE0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31FA3-D05E-CEBF-82D0-009EBE738F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AEA6D-0118-1D8C-ED12-DF92116E43F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F6552D5-9F57-929A-1793-3986F365F0AA}"/>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9E613101-27F9-C033-1051-9607EE92D005}"/>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762F6C52-4C7D-A6B2-6263-36104804878A}"/>
              </a:ext>
            </a:extLst>
          </p:cNvPr>
          <p:cNvSpPr>
            <a:spLocks noGrp="1"/>
          </p:cNvSpPr>
          <p:nvPr>
            <p:ph type="sldNum" sz="quarter" idx="5"/>
          </p:nvPr>
        </p:nvSpPr>
        <p:spPr/>
        <p:txBody>
          <a:bodyPr/>
          <a:lstStyle/>
          <a:p>
            <a:fld id="{F26CA750-A413-461A-ACF7-A597AE5AD928}" type="slidenum">
              <a:rPr lang="en-US" smtClean="0"/>
              <a:pPr/>
              <a:t>11</a:t>
            </a:fld>
            <a:endParaRPr lang="en-US"/>
          </a:p>
        </p:txBody>
      </p:sp>
    </p:spTree>
    <p:extLst>
      <p:ext uri="{BB962C8B-B14F-4D97-AF65-F5344CB8AC3E}">
        <p14:creationId xmlns:p14="http://schemas.microsoft.com/office/powerpoint/2010/main" val="312096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6CC29-D9C9-22BB-982C-2BB83C81C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CB252-2B8D-9E80-5DCC-C91CF8464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566002-317F-2C33-C4AB-15C914D3A2C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231AC7EC-03B7-7EC0-9F7D-47B7EEE94965}"/>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1505518E-7729-C914-B669-49FD9226BDAB}"/>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CF0BB3BB-B7FF-CA52-9051-0120A649A273}"/>
              </a:ext>
            </a:extLst>
          </p:cNvPr>
          <p:cNvSpPr>
            <a:spLocks noGrp="1"/>
          </p:cNvSpPr>
          <p:nvPr>
            <p:ph type="sldNum" sz="quarter" idx="5"/>
          </p:nvPr>
        </p:nvSpPr>
        <p:spPr/>
        <p:txBody>
          <a:bodyPr/>
          <a:lstStyle/>
          <a:p>
            <a:fld id="{F26CA750-A413-461A-ACF7-A597AE5AD928}" type="slidenum">
              <a:rPr lang="en-US" smtClean="0"/>
              <a:pPr/>
              <a:t>12</a:t>
            </a:fld>
            <a:endParaRPr lang="en-US"/>
          </a:p>
        </p:txBody>
      </p:sp>
    </p:spTree>
    <p:extLst>
      <p:ext uri="{BB962C8B-B14F-4D97-AF65-F5344CB8AC3E}">
        <p14:creationId xmlns:p14="http://schemas.microsoft.com/office/powerpoint/2010/main" val="298225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CF12F-7F02-98C0-B0ED-7C4ABE894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678E7-7A4E-BCE1-A4CC-FBCC0415D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EB263-14EE-E0B5-C5DE-E3CCB2BF7DBF}"/>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117A7FA-89B0-2E01-7E56-FADD6C776ADB}"/>
              </a:ext>
            </a:extLst>
          </p:cNvPr>
          <p:cNvSpPr>
            <a:spLocks noGrp="1"/>
          </p:cNvSpPr>
          <p:nvPr>
            <p:ph type="dt" idx="1"/>
          </p:nvPr>
        </p:nvSpPr>
        <p:spPr/>
        <p:txBody>
          <a:bodyPr/>
          <a:lstStyle/>
          <a:p>
            <a:fld id="{6607EEFA-5124-401B-966B-54180F6B453D}" type="datetime1">
              <a:rPr lang="en-US" smtClean="0"/>
              <a:t>5/22/2025</a:t>
            </a:fld>
            <a:endParaRPr lang="en-US"/>
          </a:p>
        </p:txBody>
      </p:sp>
      <p:sp>
        <p:nvSpPr>
          <p:cNvPr id="5" name="Footer Placeholder 4">
            <a:extLst>
              <a:ext uri="{FF2B5EF4-FFF2-40B4-BE49-F238E27FC236}">
                <a16:creationId xmlns:a16="http://schemas.microsoft.com/office/drawing/2014/main" id="{98FCC9A7-D291-4FD1-9284-06E38B0077C7}"/>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98F13C9D-B898-1639-CDD3-E2F4A73C7C33}"/>
              </a:ext>
            </a:extLst>
          </p:cNvPr>
          <p:cNvSpPr>
            <a:spLocks noGrp="1"/>
          </p:cNvSpPr>
          <p:nvPr>
            <p:ph type="sldNum" sz="quarter" idx="5"/>
          </p:nvPr>
        </p:nvSpPr>
        <p:spPr/>
        <p:txBody>
          <a:bodyPr/>
          <a:lstStyle/>
          <a:p>
            <a:fld id="{F26CA750-A413-461A-ACF7-A597AE5AD928}" type="slidenum">
              <a:rPr lang="en-US" smtClean="0"/>
              <a:pPr/>
              <a:t>13</a:t>
            </a:fld>
            <a:endParaRPr lang="en-US"/>
          </a:p>
        </p:txBody>
      </p:sp>
    </p:spTree>
    <p:extLst>
      <p:ext uri="{BB962C8B-B14F-4D97-AF65-F5344CB8AC3E}">
        <p14:creationId xmlns:p14="http://schemas.microsoft.com/office/powerpoint/2010/main" val="1998854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emf"/><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oleObject" Target="../embeddings/oleObject4.bin"/><Relationship Id="rId7"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jpe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23.bin"/><Relationship Id="rId9" Type="http://schemas.openxmlformats.org/officeDocument/2006/relationships/image" Target="../media/image9.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oleObject" Target="../embeddings/oleObject5.bin"/><Relationship Id="rId7"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3.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5.emf"/><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 Title Slide">
    <p:bg bwMode="gray">
      <p:bgPr>
        <a:gradFill>
          <a:gsLst>
            <a:gs pos="95000">
              <a:srgbClr val="0F56F5"/>
            </a:gs>
            <a:gs pos="0">
              <a:srgbClr val="0032A0"/>
            </a:gs>
          </a:gsLst>
          <a:lin ang="18000000" scaled="0"/>
        </a:grad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F4BA653C-1641-BB25-7F59-7FCB85876516}"/>
              </a:ext>
            </a:extLst>
          </p:cNvPr>
          <p:cNvGraphicFramePr>
            <a:graphicFrameLocks noChangeAspect="1"/>
          </p:cNvGraphicFramePr>
          <p:nvPr userDrawn="1">
            <p:custDataLst>
              <p:tags r:id="rId1"/>
            </p:custDataLst>
            <p:extLst>
              <p:ext uri="{D42A27DB-BD31-4B8C-83A1-F6EECF244321}">
                <p14:modId xmlns:p14="http://schemas.microsoft.com/office/powerpoint/2010/main" val="3409532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6" name="Object 15" hidden="1">
                        <a:extLst>
                          <a:ext uri="{FF2B5EF4-FFF2-40B4-BE49-F238E27FC236}">
                            <a16:creationId xmlns:a16="http://schemas.microsoft.com/office/drawing/2014/main" id="{F4BA653C-1641-BB25-7F59-7FCB858765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Graphic 2">
            <a:extLst>
              <a:ext uri="{FF2B5EF4-FFF2-40B4-BE49-F238E27FC236}">
                <a16:creationId xmlns:a16="http://schemas.microsoft.com/office/drawing/2014/main" id="{BE5C66AF-305F-CE7F-6B7A-A9D983F5E16A}"/>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8440" t="17821" r="32079" b="19515"/>
          <a:stretch>
            <a:fillRect/>
          </a:stretch>
        </p:blipFill>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7F613C12-5054-6404-A3EC-C963EBE4A029}"/>
              </a:ext>
            </a:extLst>
          </p:cNvPr>
          <p:cNvSpPr>
            <a:spLocks noGrp="1"/>
          </p:cNvSpPr>
          <p:nvPr>
            <p:ph type="title" hasCustomPrompt="1"/>
          </p:nvPr>
        </p:nvSpPr>
        <p:spPr bwMode="gray">
          <a:xfrm>
            <a:off x="1233362" y="2065896"/>
            <a:ext cx="8136000" cy="1292662"/>
          </a:xfrm>
        </p:spPr>
        <p:txBody>
          <a:bodyPr vert="horz"/>
          <a:lstStyle>
            <a:lvl1pPr>
              <a:lnSpc>
                <a:spcPct val="100000"/>
              </a:lnSpc>
              <a:defRPr sz="4200">
                <a:solidFill>
                  <a:schemeClr val="bg1"/>
                </a:solidFill>
              </a:defRPr>
            </a:lvl1pPr>
          </a:lstStyle>
          <a:p>
            <a:r>
              <a:rPr lang="en-US" noProof="0"/>
              <a:t>Click to edit presentation title (maximum three lines)</a:t>
            </a:r>
          </a:p>
        </p:txBody>
      </p:sp>
      <p:pic>
        <p:nvPicPr>
          <p:cNvPr id="8" name="Graphic 7">
            <a:extLst>
              <a:ext uri="{FF2B5EF4-FFF2-40B4-BE49-F238E27FC236}">
                <a16:creationId xmlns:a16="http://schemas.microsoft.com/office/drawing/2014/main" id="{7FA00D01-88D2-BB9C-A6D5-F3669956DEE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bwMode="gray">
          <a:xfrm>
            <a:off x="919587" y="1882288"/>
            <a:ext cx="450000" cy="304225"/>
          </a:xfrm>
          <a:prstGeom prst="rect">
            <a:avLst/>
          </a:prstGeom>
        </p:spPr>
      </p:pic>
      <p:sp>
        <p:nvSpPr>
          <p:cNvPr id="11" name="Text Placeholder 10">
            <a:extLst>
              <a:ext uri="{FF2B5EF4-FFF2-40B4-BE49-F238E27FC236}">
                <a16:creationId xmlns:a16="http://schemas.microsoft.com/office/drawing/2014/main" id="{F2447F1F-2883-B030-A7CD-52369D7BA588}"/>
              </a:ext>
            </a:extLst>
          </p:cNvPr>
          <p:cNvSpPr>
            <a:spLocks noGrp="1"/>
          </p:cNvSpPr>
          <p:nvPr>
            <p:ph type="body" sz="quarter" idx="10" hasCustomPrompt="1"/>
          </p:nvPr>
        </p:nvSpPr>
        <p:spPr bwMode="gray">
          <a:xfrm>
            <a:off x="1233362" y="4334542"/>
            <a:ext cx="81360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location, Date (MM/DD/YYYY)</a:t>
            </a:r>
          </a:p>
        </p:txBody>
      </p:sp>
      <p:pic>
        <p:nvPicPr>
          <p:cNvPr id="19" name="Graphic 18">
            <a:extLst>
              <a:ext uri="{FF2B5EF4-FFF2-40B4-BE49-F238E27FC236}">
                <a16:creationId xmlns:a16="http://schemas.microsoft.com/office/drawing/2014/main" id="{7910CD27-75E6-C171-DBC5-99FE94640C7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bwMode="gray">
          <a:xfrm>
            <a:off x="443372" y="478768"/>
            <a:ext cx="2376000" cy="682929"/>
          </a:xfrm>
          <a:prstGeom prst="rect">
            <a:avLst/>
          </a:prstGeom>
        </p:spPr>
      </p:pic>
      <p:sp>
        <p:nvSpPr>
          <p:cNvPr id="60" name="Footer Placeholder 59">
            <a:extLst>
              <a:ext uri="{FF2B5EF4-FFF2-40B4-BE49-F238E27FC236}">
                <a16:creationId xmlns:a16="http://schemas.microsoft.com/office/drawing/2014/main" id="{CFE3FC32-EBB7-6C7B-3BD4-1C988C29C5FB}"/>
              </a:ext>
            </a:extLst>
          </p:cNvPr>
          <p:cNvSpPr>
            <a:spLocks noGrp="1"/>
          </p:cNvSpPr>
          <p:nvPr>
            <p:ph type="ftr" sz="quarter" idx="12"/>
          </p:nvPr>
        </p:nvSpPr>
        <p:spPr bwMode="gray">
          <a:xfrm>
            <a:off x="6276628" y="6263444"/>
            <a:ext cx="5472000" cy="153888"/>
          </a:xfrm>
        </p:spPr>
        <p:txBody>
          <a:bodyPr/>
          <a:lstStyle>
            <a:lvl1pPr algn="r">
              <a:defRPr>
                <a:solidFill>
                  <a:schemeClr val="bg1"/>
                </a:solidFill>
              </a:defRPr>
            </a:lvl1pPr>
          </a:lstStyle>
          <a:p>
            <a:r>
              <a:rPr lang="en-GB"/>
              <a:t>General Division / Division / Department</a:t>
            </a:r>
            <a:endParaRPr lang="en-US"/>
          </a:p>
        </p:txBody>
      </p:sp>
    </p:spTree>
    <p:extLst>
      <p:ext uri="{BB962C8B-B14F-4D97-AF65-F5344CB8AC3E}">
        <p14:creationId xmlns:p14="http://schemas.microsoft.com/office/powerpoint/2010/main" val="383574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Title &amp; Text (two column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4241335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D8D86E4-EA34-4DF4-2917-F927B3AE3B95}"/>
              </a:ext>
            </a:extLst>
          </p:cNvPr>
          <p:cNvSpPr>
            <a:spLocks noGrp="1"/>
          </p:cNvSpPr>
          <p:nvPr>
            <p:ph type="body" sz="quarter" idx="13" hasCustomPrompt="1"/>
          </p:nvPr>
        </p:nvSpPr>
        <p:spPr>
          <a:xfrm>
            <a:off x="442913"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Text Placeholder 13">
            <a:extLst>
              <a:ext uri="{FF2B5EF4-FFF2-40B4-BE49-F238E27FC236}">
                <a16:creationId xmlns:a16="http://schemas.microsoft.com/office/drawing/2014/main" id="{EFFCA73F-FB5F-FDFC-DF1F-7B2B14FE702C}"/>
              </a:ext>
            </a:extLst>
          </p:cNvPr>
          <p:cNvSpPr>
            <a:spLocks noGrp="1"/>
          </p:cNvSpPr>
          <p:nvPr>
            <p:ph type="body" sz="quarter" idx="14" hasCustomPrompt="1"/>
          </p:nvPr>
        </p:nvSpPr>
        <p:spPr>
          <a:xfrm>
            <a:off x="6276020"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91B2AC53-D952-40AA-0690-8F0DB0504D9B}"/>
              </a:ext>
            </a:extLst>
          </p:cNvPr>
          <p:cNvSpPr>
            <a:spLocks noGrp="1"/>
          </p:cNvSpPr>
          <p:nvPr>
            <p:ph type="dt" sz="half" idx="15"/>
          </p:nvPr>
        </p:nvSpPr>
        <p:spPr/>
        <p:txBody>
          <a:bodyPr/>
          <a:lstStyle/>
          <a:p>
            <a:fld id="{FF5429F1-DD4E-4B72-A998-E41442BA40CC}" type="datetime1">
              <a:rPr lang="en-GB" smtClean="0"/>
              <a:t>22/05/2025</a:t>
            </a:fld>
            <a:endParaRPr lang="en-US"/>
          </a:p>
        </p:txBody>
      </p:sp>
      <p:sp>
        <p:nvSpPr>
          <p:cNvPr id="3" name="Footer Placeholder 2">
            <a:extLst>
              <a:ext uri="{FF2B5EF4-FFF2-40B4-BE49-F238E27FC236}">
                <a16:creationId xmlns:a16="http://schemas.microsoft.com/office/drawing/2014/main" id="{E2AEA25C-0C8B-106D-ECA1-BF8CA290766D}"/>
              </a:ext>
            </a:extLst>
          </p:cNvPr>
          <p:cNvSpPr>
            <a:spLocks noGrp="1"/>
          </p:cNvSpPr>
          <p:nvPr>
            <p:ph type="ftr" sz="quarter" idx="16"/>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1A0FA21-888A-2A93-0C9B-D8161F526E88}"/>
              </a:ext>
            </a:extLst>
          </p:cNvPr>
          <p:cNvSpPr>
            <a:spLocks noGrp="1"/>
          </p:cNvSpPr>
          <p:nvPr>
            <p:ph type="sldNum" sz="quarter" idx="17"/>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632489B0-78E8-0F75-27F6-3A34392DC868}"/>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72684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 Title &amp; Text (three colum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3310809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13">
            <a:extLst>
              <a:ext uri="{FF2B5EF4-FFF2-40B4-BE49-F238E27FC236}">
                <a16:creationId xmlns:a16="http://schemas.microsoft.com/office/drawing/2014/main" id="{E06521DA-F11B-F222-2CA9-1B7DB95E2B09}"/>
              </a:ext>
            </a:extLst>
          </p:cNvPr>
          <p:cNvSpPr>
            <a:spLocks noGrp="1"/>
          </p:cNvSpPr>
          <p:nvPr>
            <p:ph type="body" sz="quarter" idx="13" hasCustomPrompt="1"/>
          </p:nvPr>
        </p:nvSpPr>
        <p:spPr>
          <a:xfrm>
            <a:off x="442913" y="1881188"/>
            <a:ext cx="3529012"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6" name="Text Placeholder 13">
            <a:extLst>
              <a:ext uri="{FF2B5EF4-FFF2-40B4-BE49-F238E27FC236}">
                <a16:creationId xmlns:a16="http://schemas.microsoft.com/office/drawing/2014/main" id="{87731A69-DA19-527D-8FB9-961D53CCC1D0}"/>
              </a:ext>
            </a:extLst>
          </p:cNvPr>
          <p:cNvSpPr>
            <a:spLocks noGrp="1"/>
          </p:cNvSpPr>
          <p:nvPr>
            <p:ph type="body" sz="quarter" idx="20" hasCustomPrompt="1"/>
          </p:nvPr>
        </p:nvSpPr>
        <p:spPr>
          <a:xfrm>
            <a:off x="4331184" y="1881188"/>
            <a:ext cx="3529012"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7" name="Text Placeholder 13">
            <a:extLst>
              <a:ext uri="{FF2B5EF4-FFF2-40B4-BE49-F238E27FC236}">
                <a16:creationId xmlns:a16="http://schemas.microsoft.com/office/drawing/2014/main" id="{CCA3B4E5-BFB5-0497-2B61-D520384EE8D1}"/>
              </a:ext>
            </a:extLst>
          </p:cNvPr>
          <p:cNvSpPr>
            <a:spLocks noGrp="1"/>
          </p:cNvSpPr>
          <p:nvPr>
            <p:ph type="body" sz="quarter" idx="21" hasCustomPrompt="1"/>
          </p:nvPr>
        </p:nvSpPr>
        <p:spPr>
          <a:xfrm>
            <a:off x="8219616" y="1881188"/>
            <a:ext cx="3529012"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p>
            <a:fld id="{0415464A-819A-4ABE-A215-763F57629C46}" type="datetime1">
              <a:rPr lang="en-GB" smtClean="0"/>
              <a:t>22/05/2025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2606258123"/>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51" userDrawn="1">
          <p15:clr>
            <a:srgbClr val="FBAE40"/>
          </p15:clr>
        </p15:guide>
        <p15:guide id="4" pos="517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mp; Text (two columns), Logo">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83335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3A202A16-2CAC-7591-BDEE-AD402E6B6FE2}"/>
              </a:ext>
            </a:extLst>
          </p:cNvPr>
          <p:cNvSpPr>
            <a:spLocks noGrp="1"/>
          </p:cNvSpPr>
          <p:nvPr>
            <p:ph type="title" hasCustomPrompt="1"/>
          </p:nvPr>
        </p:nvSpPr>
        <p:spPr>
          <a:xfrm>
            <a:off x="443372" y="1551148"/>
            <a:ext cx="11305716" cy="984885"/>
          </a:xfrm>
        </p:spPr>
        <p:txBody>
          <a:bodyPr vert="horz"/>
          <a:lstStyle>
            <a:lvl1pPr>
              <a:lnSpc>
                <a:spcPct val="100000"/>
              </a:lnSpc>
              <a:defRPr/>
            </a:lvl1pPr>
          </a:lstStyle>
          <a:p>
            <a:r>
              <a:rPr lang="en-US"/>
              <a:t>Click to edit slide title </a:t>
            </a:r>
            <a:br>
              <a:rPr lang="en-US"/>
            </a:br>
            <a:r>
              <a:rPr lang="en-US"/>
              <a:t>(maximum two lines)</a:t>
            </a:r>
            <a:endParaRPr lang="de-DE"/>
          </a:p>
        </p:txBody>
      </p:sp>
      <p:sp>
        <p:nvSpPr>
          <p:cNvPr id="14" name="Text Placeholder 13">
            <a:extLst>
              <a:ext uri="{FF2B5EF4-FFF2-40B4-BE49-F238E27FC236}">
                <a16:creationId xmlns:a16="http://schemas.microsoft.com/office/drawing/2014/main" id="{3D8D86E4-EA34-4DF4-2917-F927B3AE3B95}"/>
              </a:ext>
            </a:extLst>
          </p:cNvPr>
          <p:cNvSpPr>
            <a:spLocks noGrp="1"/>
          </p:cNvSpPr>
          <p:nvPr>
            <p:ph type="body" sz="quarter" idx="13" hasCustomPrompt="1"/>
          </p:nvPr>
        </p:nvSpPr>
        <p:spPr>
          <a:xfrm>
            <a:off x="442913" y="3105150"/>
            <a:ext cx="5473700" cy="2771775"/>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Text Placeholder 13">
            <a:extLst>
              <a:ext uri="{FF2B5EF4-FFF2-40B4-BE49-F238E27FC236}">
                <a16:creationId xmlns:a16="http://schemas.microsoft.com/office/drawing/2014/main" id="{EFFCA73F-FB5F-FDFC-DF1F-7B2B14FE702C}"/>
              </a:ext>
            </a:extLst>
          </p:cNvPr>
          <p:cNvSpPr>
            <a:spLocks noGrp="1"/>
          </p:cNvSpPr>
          <p:nvPr>
            <p:ph type="body" sz="quarter" idx="14" hasCustomPrompt="1"/>
          </p:nvPr>
        </p:nvSpPr>
        <p:spPr>
          <a:xfrm>
            <a:off x="6276020" y="3105150"/>
            <a:ext cx="5473700" cy="2771775"/>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91B2AC53-D952-40AA-0690-8F0DB0504D9B}"/>
              </a:ext>
            </a:extLst>
          </p:cNvPr>
          <p:cNvSpPr>
            <a:spLocks noGrp="1"/>
          </p:cNvSpPr>
          <p:nvPr>
            <p:ph type="dt" sz="half" idx="15"/>
          </p:nvPr>
        </p:nvSpPr>
        <p:spPr>
          <a:xfrm>
            <a:off x="11028548" y="6258962"/>
            <a:ext cx="720080" cy="153888"/>
          </a:xfrm>
        </p:spPr>
        <p:txBody>
          <a:bodyPr/>
          <a:lstStyle/>
          <a:p>
            <a:fld id="{7FC83122-FF18-47D5-9032-D91559B3616E}" type="datetime1">
              <a:rPr lang="en-GB" smtClean="0"/>
              <a:t>22/05/2025</a:t>
            </a:fld>
            <a:endParaRPr lang="en-US"/>
          </a:p>
        </p:txBody>
      </p:sp>
      <p:sp>
        <p:nvSpPr>
          <p:cNvPr id="3" name="Footer Placeholder 2">
            <a:extLst>
              <a:ext uri="{FF2B5EF4-FFF2-40B4-BE49-F238E27FC236}">
                <a16:creationId xmlns:a16="http://schemas.microsoft.com/office/drawing/2014/main" id="{E2AEA25C-0C8B-106D-ECA1-BF8CA290766D}"/>
              </a:ext>
            </a:extLst>
          </p:cNvPr>
          <p:cNvSpPr>
            <a:spLocks noGrp="1"/>
          </p:cNvSpPr>
          <p:nvPr>
            <p:ph type="ftr" sz="quarter" idx="16"/>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1A0FA21-888A-2A93-0C9B-D8161F526E88}"/>
              </a:ext>
            </a:extLst>
          </p:cNvPr>
          <p:cNvSpPr>
            <a:spLocks noGrp="1"/>
          </p:cNvSpPr>
          <p:nvPr>
            <p:ph type="sldNum" sz="quarter" idx="17"/>
          </p:nvPr>
        </p:nvSpPr>
        <p:spPr/>
        <p:txBody>
          <a:bodyPr/>
          <a:lstStyle/>
          <a:p>
            <a:fld id="{4531D9DC-ADF0-4D0A-8902-0133E3C6D94B}" type="slidenum">
              <a:rPr lang="en-US" smtClean="0"/>
              <a:pPr/>
              <a:t>‹#›</a:t>
            </a:fld>
            <a:endParaRPr lang="en-US"/>
          </a:p>
        </p:txBody>
      </p:sp>
      <p:pic>
        <p:nvPicPr>
          <p:cNvPr id="23" name="Graphic 22">
            <a:extLst>
              <a:ext uri="{FF2B5EF4-FFF2-40B4-BE49-F238E27FC236}">
                <a16:creationId xmlns:a16="http://schemas.microsoft.com/office/drawing/2014/main" id="{81E2478B-0B2F-95F3-5466-55FCA7E4D86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443372" y="478326"/>
            <a:ext cx="1690873" cy="486000"/>
          </a:xfrm>
          <a:prstGeom prst="rect">
            <a:avLst/>
          </a:prstGeom>
        </p:spPr>
      </p:pic>
    </p:spTree>
    <p:extLst>
      <p:ext uri="{BB962C8B-B14F-4D97-AF65-F5344CB8AC3E}">
        <p14:creationId xmlns:p14="http://schemas.microsoft.com/office/powerpoint/2010/main" val="148546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blue)">
    <p:bg bwMode="gray">
      <p:bgPr>
        <a:solidFill>
          <a:schemeClr val="accent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51A880E-4578-4BCB-4567-A6CFA4FD148A}"/>
              </a:ext>
            </a:extLst>
          </p:cNvPr>
          <p:cNvGraphicFramePr>
            <a:graphicFrameLocks noChangeAspect="1"/>
          </p:cNvGraphicFramePr>
          <p:nvPr userDrawn="1">
            <p:custDataLst>
              <p:tags r:id="rId1"/>
            </p:custDataLst>
            <p:extLst>
              <p:ext uri="{D42A27DB-BD31-4B8C-83A1-F6EECF244321}">
                <p14:modId xmlns:p14="http://schemas.microsoft.com/office/powerpoint/2010/main" val="3779553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951A880E-4578-4BCB-4567-A6CFA4FD14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a:extLst>
              <a:ext uri="{FF2B5EF4-FFF2-40B4-BE49-F238E27FC236}">
                <a16:creationId xmlns:a16="http://schemas.microsoft.com/office/drawing/2014/main" id="{72082EE6-CD78-3F8B-C114-E8CF48E7C660}"/>
              </a:ext>
            </a:extLst>
          </p:cNvPr>
          <p:cNvSpPr>
            <a:spLocks noGrp="1"/>
          </p:cNvSpPr>
          <p:nvPr>
            <p:ph type="dt" sz="half" idx="10"/>
          </p:nvPr>
        </p:nvSpPr>
        <p:spPr/>
        <p:txBody>
          <a:bodyPr/>
          <a:lstStyle>
            <a:lvl1pPr>
              <a:defRPr>
                <a:solidFill>
                  <a:schemeClr val="bg1"/>
                </a:solidFill>
              </a:defRPr>
            </a:lvl1pPr>
          </a:lstStyle>
          <a:p>
            <a:fld id="{B793A68E-60E3-445E-89B8-229E864A3C5B}" type="datetime1">
              <a:rPr lang="en-GB" smtClean="0"/>
              <a:t>22/05/2025</a:t>
            </a:fld>
            <a:endParaRPr lang="en-US"/>
          </a:p>
        </p:txBody>
      </p:sp>
      <p:sp>
        <p:nvSpPr>
          <p:cNvPr id="8" name="Footer Placeholder 7">
            <a:extLst>
              <a:ext uri="{FF2B5EF4-FFF2-40B4-BE49-F238E27FC236}">
                <a16:creationId xmlns:a16="http://schemas.microsoft.com/office/drawing/2014/main" id="{48C9C312-F415-2217-0509-081EAE52C552}"/>
              </a:ext>
            </a:extLst>
          </p:cNvPr>
          <p:cNvSpPr>
            <a:spLocks noGrp="1"/>
          </p:cNvSpPr>
          <p:nvPr>
            <p:ph type="ftr" sz="quarter" idx="11"/>
          </p:nvPr>
        </p:nvSpPr>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3C3E4A83-24E3-A9B9-E3C0-FB781AB3519E}"/>
              </a:ext>
            </a:extLst>
          </p:cNvPr>
          <p:cNvSpPr>
            <a:spLocks noGrp="1"/>
          </p:cNvSpPr>
          <p:nvPr>
            <p:ph type="sldNum" sz="quarter" idx="12"/>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1" name="Title 10">
            <a:extLst>
              <a:ext uri="{FF2B5EF4-FFF2-40B4-BE49-F238E27FC236}">
                <a16:creationId xmlns:a16="http://schemas.microsoft.com/office/drawing/2014/main" id="{F257E147-0432-992A-4999-0165CE728AD9}"/>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3" name="Picture 2">
            <a:extLst>
              <a:ext uri="{FF2B5EF4-FFF2-40B4-BE49-F238E27FC236}">
                <a16:creationId xmlns:a16="http://schemas.microsoft.com/office/drawing/2014/main" id="{DA558801-8FF4-4CF2-0390-A1863422E95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2699965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 Title &amp; Text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3407859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C5041275-D171-5EBB-179C-B1B7C2DF09C1}"/>
              </a:ext>
            </a:extLst>
          </p:cNvPr>
          <p:cNvSpPr>
            <a:spLocks noGrp="1"/>
          </p:cNvSpPr>
          <p:nvPr>
            <p:ph type="dt" sz="half" idx="14"/>
          </p:nvPr>
        </p:nvSpPr>
        <p:spPr/>
        <p:txBody>
          <a:bodyPr/>
          <a:lstStyle>
            <a:lvl1pPr>
              <a:defRPr>
                <a:solidFill>
                  <a:schemeClr val="bg1"/>
                </a:solidFill>
              </a:defRPr>
            </a:lvl1pPr>
          </a:lstStyle>
          <a:p>
            <a:fld id="{FB748F0D-0897-4749-AF42-157077E42B5B}" type="datetime1">
              <a:rPr lang="en-GB" smtClean="0"/>
              <a:t>22/05/2025</a:t>
            </a:fld>
            <a:endParaRPr lang="en-US"/>
          </a:p>
        </p:txBody>
      </p:sp>
      <p:sp>
        <p:nvSpPr>
          <p:cNvPr id="5" name="Footer Placeholder 4">
            <a:extLst>
              <a:ext uri="{FF2B5EF4-FFF2-40B4-BE49-F238E27FC236}">
                <a16:creationId xmlns:a16="http://schemas.microsoft.com/office/drawing/2014/main" id="{E8380A58-A7CE-184E-339F-1FA31E15931B}"/>
              </a:ext>
            </a:extLst>
          </p:cNvPr>
          <p:cNvSpPr>
            <a:spLocks noGrp="1"/>
          </p:cNvSpPr>
          <p:nvPr>
            <p:ph type="ftr" sz="quarter" idx="15"/>
          </p:nvPr>
        </p:nvSpPr>
        <p:spPr/>
        <p:txBody>
          <a:bodyPr/>
          <a:lstStyle>
            <a:lvl1pPr>
              <a:defRPr>
                <a:solidFill>
                  <a:schemeClr val="bg1"/>
                </a:solidFill>
              </a:defRPr>
            </a:lvl1p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C484DC5A-73D9-BBD5-8C06-8DEC31EB8104}"/>
              </a:ext>
            </a:extLst>
          </p:cNvPr>
          <p:cNvSpPr>
            <a:spLocks noGrp="1"/>
          </p:cNvSpPr>
          <p:nvPr>
            <p:ph type="sldNum" sz="quarter" idx="16"/>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8" name="Title 7">
            <a:extLst>
              <a:ext uri="{FF2B5EF4-FFF2-40B4-BE49-F238E27FC236}">
                <a16:creationId xmlns:a16="http://schemas.microsoft.com/office/drawing/2014/main" id="{CAEBA570-1376-DE98-03FD-87409A018059}"/>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3" name="Picture 2">
            <a:extLst>
              <a:ext uri="{FF2B5EF4-FFF2-40B4-BE49-F238E27FC236}">
                <a16:creationId xmlns:a16="http://schemas.microsoft.com/office/drawing/2014/main" id="{9836A18E-DC5A-D7A0-EBFC-19B8990832B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240977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 Title &amp; Text two columns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1154337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D8D86E4-EA34-4DF4-2917-F927B3AE3B95}"/>
              </a:ext>
            </a:extLst>
          </p:cNvPr>
          <p:cNvSpPr>
            <a:spLocks noGrp="1"/>
          </p:cNvSpPr>
          <p:nvPr>
            <p:ph type="body" sz="quarter" idx="13"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Text Placeholder 13">
            <a:extLst>
              <a:ext uri="{FF2B5EF4-FFF2-40B4-BE49-F238E27FC236}">
                <a16:creationId xmlns:a16="http://schemas.microsoft.com/office/drawing/2014/main" id="{EFFCA73F-FB5F-FDFC-DF1F-7B2B14FE702C}"/>
              </a:ext>
            </a:extLst>
          </p:cNvPr>
          <p:cNvSpPr>
            <a:spLocks noGrp="1"/>
          </p:cNvSpPr>
          <p:nvPr>
            <p:ph type="body" sz="quarter" idx="14" hasCustomPrompt="1"/>
          </p:nvPr>
        </p:nvSpPr>
        <p:spPr>
          <a:xfrm>
            <a:off x="6276020"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3" name="Date Placeholder 2">
            <a:extLst>
              <a:ext uri="{FF2B5EF4-FFF2-40B4-BE49-F238E27FC236}">
                <a16:creationId xmlns:a16="http://schemas.microsoft.com/office/drawing/2014/main" id="{E0DB09C1-7837-2412-9BE8-C2B74C12BB4A}"/>
              </a:ext>
            </a:extLst>
          </p:cNvPr>
          <p:cNvSpPr>
            <a:spLocks noGrp="1"/>
          </p:cNvSpPr>
          <p:nvPr>
            <p:ph type="dt" sz="half" idx="15"/>
          </p:nvPr>
        </p:nvSpPr>
        <p:spPr/>
        <p:txBody>
          <a:bodyPr/>
          <a:lstStyle>
            <a:lvl1pPr>
              <a:defRPr>
                <a:solidFill>
                  <a:schemeClr val="bg1"/>
                </a:solidFill>
              </a:defRPr>
            </a:lvl1pPr>
          </a:lstStyle>
          <a:p>
            <a:fld id="{23AD3AF3-662D-4935-9942-F0565C25FF0C}" type="datetime1">
              <a:rPr lang="en-GB" smtClean="0"/>
              <a:t>22/05/2025</a:t>
            </a:fld>
            <a:endParaRPr lang="en-US"/>
          </a:p>
        </p:txBody>
      </p:sp>
      <p:sp>
        <p:nvSpPr>
          <p:cNvPr id="4" name="Footer Placeholder 3">
            <a:extLst>
              <a:ext uri="{FF2B5EF4-FFF2-40B4-BE49-F238E27FC236}">
                <a16:creationId xmlns:a16="http://schemas.microsoft.com/office/drawing/2014/main" id="{0DFBDB4C-C6FA-1D1C-2066-066A0457E7A8}"/>
              </a:ext>
            </a:extLst>
          </p:cNvPr>
          <p:cNvSpPr>
            <a:spLocks noGrp="1"/>
          </p:cNvSpPr>
          <p:nvPr>
            <p:ph type="ftr" sz="quarter" idx="16"/>
          </p:nvPr>
        </p:nvSpPr>
        <p:spPr/>
        <p:txBody>
          <a:bodyPr/>
          <a:lstStyle>
            <a:lvl1pPr>
              <a:defRPr>
                <a:solidFill>
                  <a:schemeClr val="bg1"/>
                </a:solidFill>
              </a:defRPr>
            </a:lvl1pPr>
          </a:lstStyle>
          <a:p>
            <a:r>
              <a:rPr lang="en-US"/>
              <a:t>Placeholder for the presentation title (Insert → header and footer)</a:t>
            </a:r>
          </a:p>
        </p:txBody>
      </p:sp>
      <p:sp>
        <p:nvSpPr>
          <p:cNvPr id="5" name="Slide Number Placeholder 4">
            <a:extLst>
              <a:ext uri="{FF2B5EF4-FFF2-40B4-BE49-F238E27FC236}">
                <a16:creationId xmlns:a16="http://schemas.microsoft.com/office/drawing/2014/main" id="{3188D962-4877-5BA4-5200-B28BDABD4B39}"/>
              </a:ext>
            </a:extLst>
          </p:cNvPr>
          <p:cNvSpPr>
            <a:spLocks noGrp="1"/>
          </p:cNvSpPr>
          <p:nvPr>
            <p:ph type="sldNum" sz="quarter" idx="17"/>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89FE51BB-D8FA-7440-D454-EBFC704FAC0B}"/>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7" name="Picture 6">
            <a:extLst>
              <a:ext uri="{FF2B5EF4-FFF2-40B4-BE49-F238E27FC236}">
                <a16:creationId xmlns:a16="http://schemas.microsoft.com/office/drawing/2014/main" id="{60D3AA67-CF63-E95B-415C-73DCF8F96B6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330572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Title &amp; Text three columns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3269772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13">
            <a:extLst>
              <a:ext uri="{FF2B5EF4-FFF2-40B4-BE49-F238E27FC236}">
                <a16:creationId xmlns:a16="http://schemas.microsoft.com/office/drawing/2014/main" id="{E06521DA-F11B-F222-2CA9-1B7DB95E2B09}"/>
              </a:ext>
            </a:extLst>
          </p:cNvPr>
          <p:cNvSpPr>
            <a:spLocks noGrp="1"/>
          </p:cNvSpPr>
          <p:nvPr>
            <p:ph type="body" sz="quarter" idx="13" hasCustomPrompt="1"/>
          </p:nvPr>
        </p:nvSpPr>
        <p:spPr>
          <a:xfrm>
            <a:off x="442913" y="1881188"/>
            <a:ext cx="3529012" cy="3995737"/>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6" name="Text Placeholder 13">
            <a:extLst>
              <a:ext uri="{FF2B5EF4-FFF2-40B4-BE49-F238E27FC236}">
                <a16:creationId xmlns:a16="http://schemas.microsoft.com/office/drawing/2014/main" id="{87731A69-DA19-527D-8FB9-961D53CCC1D0}"/>
              </a:ext>
            </a:extLst>
          </p:cNvPr>
          <p:cNvSpPr>
            <a:spLocks noGrp="1"/>
          </p:cNvSpPr>
          <p:nvPr>
            <p:ph type="body" sz="quarter" idx="20" hasCustomPrompt="1"/>
          </p:nvPr>
        </p:nvSpPr>
        <p:spPr>
          <a:xfrm>
            <a:off x="4331184" y="1881188"/>
            <a:ext cx="3529012" cy="3995737"/>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7" name="Text Placeholder 13">
            <a:extLst>
              <a:ext uri="{FF2B5EF4-FFF2-40B4-BE49-F238E27FC236}">
                <a16:creationId xmlns:a16="http://schemas.microsoft.com/office/drawing/2014/main" id="{CCA3B4E5-BFB5-0497-2B61-D520384EE8D1}"/>
              </a:ext>
            </a:extLst>
          </p:cNvPr>
          <p:cNvSpPr>
            <a:spLocks noGrp="1"/>
          </p:cNvSpPr>
          <p:nvPr>
            <p:ph type="body" sz="quarter" idx="21" hasCustomPrompt="1"/>
          </p:nvPr>
        </p:nvSpPr>
        <p:spPr>
          <a:xfrm>
            <a:off x="8219616" y="1881188"/>
            <a:ext cx="3529012" cy="3995737"/>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3" name="Date Placeholder 2">
            <a:extLst>
              <a:ext uri="{FF2B5EF4-FFF2-40B4-BE49-F238E27FC236}">
                <a16:creationId xmlns:a16="http://schemas.microsoft.com/office/drawing/2014/main" id="{EDE3EA50-352E-3FC1-0A4C-0F9A6095F4F4}"/>
              </a:ext>
            </a:extLst>
          </p:cNvPr>
          <p:cNvSpPr>
            <a:spLocks noGrp="1"/>
          </p:cNvSpPr>
          <p:nvPr>
            <p:ph type="dt" sz="half" idx="22"/>
          </p:nvPr>
        </p:nvSpPr>
        <p:spPr/>
        <p:txBody>
          <a:bodyPr/>
          <a:lstStyle>
            <a:lvl1pPr>
              <a:defRPr>
                <a:solidFill>
                  <a:schemeClr val="bg1"/>
                </a:solidFill>
              </a:defRPr>
            </a:lvl1pPr>
          </a:lstStyle>
          <a:p>
            <a:fld id="{48DC6FE1-3514-4E6D-8CDF-A86EDD45B956}" type="datetime1">
              <a:rPr lang="en-GB" smtClean="0"/>
              <a:t>22/05/2025</a:t>
            </a:fld>
            <a:endParaRPr lang="en-US"/>
          </a:p>
        </p:txBody>
      </p:sp>
      <p:sp>
        <p:nvSpPr>
          <p:cNvPr id="4" name="Footer Placeholder 3">
            <a:extLst>
              <a:ext uri="{FF2B5EF4-FFF2-40B4-BE49-F238E27FC236}">
                <a16:creationId xmlns:a16="http://schemas.microsoft.com/office/drawing/2014/main" id="{569E6FAE-1DF7-049F-34DC-FCAA8D63F32D}"/>
              </a:ext>
            </a:extLst>
          </p:cNvPr>
          <p:cNvSpPr>
            <a:spLocks noGrp="1"/>
          </p:cNvSpPr>
          <p:nvPr>
            <p:ph type="ftr" sz="quarter" idx="23"/>
          </p:nvPr>
        </p:nvSpPr>
        <p:spPr/>
        <p:txBody>
          <a:bodyPr/>
          <a:lstStyle>
            <a:lvl1pPr>
              <a:defRPr>
                <a:solidFill>
                  <a:schemeClr val="bg1"/>
                </a:solidFill>
              </a:defRPr>
            </a:lvl1pPr>
          </a:lstStyle>
          <a:p>
            <a:r>
              <a:rPr lang="en-US"/>
              <a:t>Placeholder for the presentation title (Insert → header and footer)</a:t>
            </a:r>
          </a:p>
        </p:txBody>
      </p:sp>
      <p:sp>
        <p:nvSpPr>
          <p:cNvPr id="5" name="Slide Number Placeholder 4">
            <a:extLst>
              <a:ext uri="{FF2B5EF4-FFF2-40B4-BE49-F238E27FC236}">
                <a16:creationId xmlns:a16="http://schemas.microsoft.com/office/drawing/2014/main" id="{F933891B-6988-1CA8-DCF1-C72599B70BD3}"/>
              </a:ext>
            </a:extLst>
          </p:cNvPr>
          <p:cNvSpPr>
            <a:spLocks noGrp="1"/>
          </p:cNvSpPr>
          <p:nvPr>
            <p:ph type="sldNum" sz="quarter" idx="24"/>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5D9447B7-8759-7447-C6E6-3A02BDDAB61A}"/>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7" name="Picture 6">
            <a:extLst>
              <a:ext uri="{FF2B5EF4-FFF2-40B4-BE49-F238E27FC236}">
                <a16:creationId xmlns:a16="http://schemas.microsoft.com/office/drawing/2014/main" id="{33905F99-7B2B-0B79-3E2F-557EE9094D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1687821206"/>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 Title &amp; Text (two columns) ,Logo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913723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3A202A16-2CAC-7591-BDEE-AD402E6B6FE2}"/>
              </a:ext>
            </a:extLst>
          </p:cNvPr>
          <p:cNvSpPr>
            <a:spLocks noGrp="1"/>
          </p:cNvSpPr>
          <p:nvPr>
            <p:ph type="title" hasCustomPrompt="1"/>
          </p:nvPr>
        </p:nvSpPr>
        <p:spPr>
          <a:xfrm>
            <a:off x="443372" y="1551148"/>
            <a:ext cx="11305716" cy="984885"/>
          </a:xfrm>
        </p:spPr>
        <p:txBody>
          <a:bodyPr vert="horz"/>
          <a:lstStyle>
            <a:lvl1pPr>
              <a:lnSpc>
                <a:spcPct val="100000"/>
              </a:lnSpc>
              <a:defRPr>
                <a:solidFill>
                  <a:schemeClr val="bg1"/>
                </a:solidFill>
              </a:defRPr>
            </a:lvl1pPr>
          </a:lstStyle>
          <a:p>
            <a:r>
              <a:rPr lang="en-US"/>
              <a:t>Click to edit slide title </a:t>
            </a:r>
            <a:br>
              <a:rPr lang="en-US"/>
            </a:br>
            <a:r>
              <a:rPr lang="en-US"/>
              <a:t>(maximum two lines)</a:t>
            </a:r>
            <a:endParaRPr lang="de-DE"/>
          </a:p>
        </p:txBody>
      </p:sp>
      <p:sp>
        <p:nvSpPr>
          <p:cNvPr id="2" name="Date Placeholder 1">
            <a:extLst>
              <a:ext uri="{FF2B5EF4-FFF2-40B4-BE49-F238E27FC236}">
                <a16:creationId xmlns:a16="http://schemas.microsoft.com/office/drawing/2014/main" id="{91B2AC53-D952-40AA-0690-8F0DB0504D9B}"/>
              </a:ext>
            </a:extLst>
          </p:cNvPr>
          <p:cNvSpPr>
            <a:spLocks noGrp="1"/>
          </p:cNvSpPr>
          <p:nvPr>
            <p:ph type="dt" sz="half" idx="15"/>
          </p:nvPr>
        </p:nvSpPr>
        <p:spPr>
          <a:xfrm>
            <a:off x="11028548" y="6258962"/>
            <a:ext cx="720080" cy="153888"/>
          </a:xfrm>
        </p:spPr>
        <p:txBody>
          <a:bodyPr/>
          <a:lstStyle>
            <a:lvl1pPr>
              <a:defRPr>
                <a:solidFill>
                  <a:schemeClr val="bg1"/>
                </a:solidFill>
              </a:defRPr>
            </a:lvl1pPr>
          </a:lstStyle>
          <a:p>
            <a:fld id="{6204C6CD-4504-438F-9B9B-CCFBC1CBA0E5}" type="datetime1">
              <a:rPr lang="en-GB" smtClean="0"/>
              <a:t>22/05/2025</a:t>
            </a:fld>
            <a:endParaRPr lang="en-US"/>
          </a:p>
        </p:txBody>
      </p:sp>
      <p:sp>
        <p:nvSpPr>
          <p:cNvPr id="3" name="Footer Placeholder 2">
            <a:extLst>
              <a:ext uri="{FF2B5EF4-FFF2-40B4-BE49-F238E27FC236}">
                <a16:creationId xmlns:a16="http://schemas.microsoft.com/office/drawing/2014/main" id="{E2AEA25C-0C8B-106D-ECA1-BF8CA290766D}"/>
              </a:ext>
            </a:extLst>
          </p:cNvPr>
          <p:cNvSpPr>
            <a:spLocks noGrp="1"/>
          </p:cNvSpPr>
          <p:nvPr>
            <p:ph type="ftr" sz="quarter" idx="16"/>
          </p:nvPr>
        </p:nvSpPr>
        <p:spPr/>
        <p:txBody>
          <a:bodyPr/>
          <a:lstStyle>
            <a:lvl1pPr>
              <a:defRPr>
                <a:solidFill>
                  <a:schemeClr val="bg1"/>
                </a:solidFill>
              </a:defRPr>
            </a:lvl1p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1A0FA21-888A-2A93-0C9B-D8161F526E88}"/>
              </a:ext>
            </a:extLst>
          </p:cNvPr>
          <p:cNvSpPr>
            <a:spLocks noGrp="1"/>
          </p:cNvSpPr>
          <p:nvPr>
            <p:ph type="sldNum" sz="quarter" idx="17"/>
          </p:nvPr>
        </p:nvSpPr>
        <p:spPr/>
        <p:txBody>
          <a:bodyPr/>
          <a:lstStyle>
            <a:lvl1pPr>
              <a:defRPr>
                <a:solidFill>
                  <a:schemeClr val="bg1"/>
                </a:solidFill>
              </a:defRPr>
            </a:lvl1pPr>
          </a:lstStyle>
          <a:p>
            <a:fld id="{4531D9DC-ADF0-4D0A-8902-0133E3C6D94B}" type="slidenum">
              <a:rPr lang="en-US" smtClean="0"/>
              <a:pPr/>
              <a:t>‹#›</a:t>
            </a:fld>
            <a:endParaRPr lang="en-US"/>
          </a:p>
        </p:txBody>
      </p:sp>
      <p:pic>
        <p:nvPicPr>
          <p:cNvPr id="6" name="Graphic 5">
            <a:extLst>
              <a:ext uri="{FF2B5EF4-FFF2-40B4-BE49-F238E27FC236}">
                <a16:creationId xmlns:a16="http://schemas.microsoft.com/office/drawing/2014/main" id="{C07ECC1D-2D01-CC67-0114-98365E21FAF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invGray">
          <a:xfrm>
            <a:off x="442800" y="478800"/>
            <a:ext cx="1690876" cy="486000"/>
          </a:xfrm>
          <a:prstGeom prst="rect">
            <a:avLst/>
          </a:prstGeom>
        </p:spPr>
      </p:pic>
      <p:sp>
        <p:nvSpPr>
          <p:cNvPr id="5" name="Text Placeholder 13">
            <a:extLst>
              <a:ext uri="{FF2B5EF4-FFF2-40B4-BE49-F238E27FC236}">
                <a16:creationId xmlns:a16="http://schemas.microsoft.com/office/drawing/2014/main" id="{AFA834BD-2E12-A137-AB7B-FBBE1D90795D}"/>
              </a:ext>
            </a:extLst>
          </p:cNvPr>
          <p:cNvSpPr>
            <a:spLocks noGrp="1"/>
          </p:cNvSpPr>
          <p:nvPr>
            <p:ph type="body" sz="quarter" idx="13" hasCustomPrompt="1"/>
          </p:nvPr>
        </p:nvSpPr>
        <p:spPr>
          <a:xfrm>
            <a:off x="442913" y="3105150"/>
            <a:ext cx="5473700" cy="2771775"/>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7" name="Text Placeholder 13">
            <a:extLst>
              <a:ext uri="{FF2B5EF4-FFF2-40B4-BE49-F238E27FC236}">
                <a16:creationId xmlns:a16="http://schemas.microsoft.com/office/drawing/2014/main" id="{15778897-3673-1BAB-2525-09549CAB0E70}"/>
              </a:ext>
            </a:extLst>
          </p:cNvPr>
          <p:cNvSpPr>
            <a:spLocks noGrp="1"/>
          </p:cNvSpPr>
          <p:nvPr>
            <p:ph type="body" sz="quarter" idx="14" hasCustomPrompt="1"/>
          </p:nvPr>
        </p:nvSpPr>
        <p:spPr>
          <a:xfrm>
            <a:off x="6276020" y="3105150"/>
            <a:ext cx="5473700" cy="2771775"/>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947645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mp; Image (brigh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A45911B5-A26C-46AE-6F01-8A86570BBA97}"/>
              </a:ext>
            </a:extLst>
          </p:cNvPr>
          <p:cNvSpPr>
            <a:spLocks noGrp="1"/>
          </p:cNvSpPr>
          <p:nvPr>
            <p:ph type="pic" sz="quarter" idx="19" hasCustomPrompt="1"/>
          </p:nvPr>
        </p:nvSpPr>
        <p:spPr>
          <a:xfrm>
            <a:off x="0" y="0"/>
            <a:ext cx="12192000" cy="6858000"/>
          </a:xfrm>
          <a:solidFill>
            <a:schemeClr val="bg2"/>
          </a:solidFill>
        </p:spPr>
        <p:txBody>
          <a:bodyPr lIns="36000" tIns="72000" anchor="t"/>
          <a:lstStyle>
            <a:lvl1pPr>
              <a:defRPr sz="1200" b="0">
                <a:solidFill>
                  <a:schemeClr val="tx1"/>
                </a:solidFill>
              </a:defRPr>
            </a:lvl1pPr>
            <a:lvl2pPr algn="l">
              <a:spcBef>
                <a:spcPts val="0"/>
              </a:spcBef>
              <a:defRPr lang="en-US" dirty="0"/>
            </a:lvl2pPr>
          </a:lstStyle>
          <a:p>
            <a:pPr lvl="0"/>
            <a:r>
              <a:rPr lang="en-US"/>
              <a:t>To insert a background image: Please click on the image placeholder and select an image by clicking on the “Insert” tab and choosing the “Pictures” command.</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1084837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C658B36A-743E-4F86-AA45-6662286C60DE}" type="datetime1">
              <a:rPr lang="en-GB" smtClean="0"/>
              <a:t>22/05/2025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11" name="Title 10">
            <a:extLst>
              <a:ext uri="{FF2B5EF4-FFF2-40B4-BE49-F238E27FC236}">
                <a16:creationId xmlns:a16="http://schemas.microsoft.com/office/drawing/2014/main" id="{2B2AEE01-9A55-76A6-8906-CC3C7292F5A8}"/>
              </a:ext>
            </a:extLst>
          </p:cNvPr>
          <p:cNvSpPr>
            <a:spLocks noGrp="1"/>
          </p:cNvSpPr>
          <p:nvPr>
            <p:ph type="title" hasCustomPrompt="1"/>
          </p:nvPr>
        </p:nvSpPr>
        <p:spPr>
          <a:xfrm>
            <a:off x="443372" y="379660"/>
            <a:ext cx="11305716" cy="984885"/>
          </a:xfrm>
        </p:spPr>
        <p:txBody>
          <a:bodyPr vert="horz"/>
          <a:lstStyle>
            <a:lvl1pPr>
              <a:defRPr/>
            </a:lvl1pPr>
          </a:lstStyle>
          <a:p>
            <a:r>
              <a:rPr lang="en-US" noProof="0"/>
              <a:t>Click to edit </a:t>
            </a:r>
            <a:r>
              <a:rPr lang="en-US"/>
              <a:t>slide title </a:t>
            </a:r>
            <a:br>
              <a:rPr lang="en-US"/>
            </a:br>
            <a:r>
              <a:rPr lang="en-US"/>
              <a:t>(maximum two lines)</a:t>
            </a:r>
            <a:endParaRPr lang="de-DE"/>
          </a:p>
        </p:txBody>
      </p:sp>
      <p:sp>
        <p:nvSpPr>
          <p:cNvPr id="15" name="Text Placeholder 14">
            <a:extLst>
              <a:ext uri="{FF2B5EF4-FFF2-40B4-BE49-F238E27FC236}">
                <a16:creationId xmlns:a16="http://schemas.microsoft.com/office/drawing/2014/main" id="{F7E9D5DF-4C04-15C3-49BE-3CCCE1D585C3}"/>
              </a:ext>
            </a:extLst>
          </p:cNvPr>
          <p:cNvSpPr>
            <a:spLocks noGrp="1"/>
          </p:cNvSpPr>
          <p:nvPr>
            <p:ph type="body" sz="quarter" idx="20"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538867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mp; Image (dark)">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FED6BFC-551A-D9EA-2E13-F9AF4A235AF4}"/>
              </a:ext>
            </a:extLst>
          </p:cNvPr>
          <p:cNvSpPr>
            <a:spLocks noGrp="1"/>
          </p:cNvSpPr>
          <p:nvPr>
            <p:ph type="pic" sz="quarter" idx="19" hasCustomPrompt="1"/>
          </p:nvPr>
        </p:nvSpPr>
        <p:spPr>
          <a:xfrm>
            <a:off x="0" y="0"/>
            <a:ext cx="12192000" cy="6858000"/>
          </a:xfrm>
          <a:solidFill>
            <a:schemeClr val="tx2"/>
          </a:solidFill>
        </p:spPr>
        <p:txBody>
          <a:bodyPr lIns="36000" tIns="72000" anchor="t"/>
          <a:lstStyle>
            <a:lvl1pPr>
              <a:defRPr sz="1200" b="0">
                <a:solidFill>
                  <a:schemeClr val="bg1"/>
                </a:solidFill>
              </a:defRPr>
            </a:lvl1pPr>
            <a:lvl2pPr algn="l">
              <a:spcBef>
                <a:spcPts val="0"/>
              </a:spcBef>
              <a:defRPr>
                <a:solidFill>
                  <a:schemeClr val="bg1"/>
                </a:solidFill>
              </a:defRPr>
            </a:lvl2pPr>
          </a:lstStyle>
          <a:p>
            <a:pPr lvl="0"/>
            <a:r>
              <a:rPr lang="en-US"/>
              <a:t>To insert a background image: Please click on the image placeholder and select an image by clicking on the “Insert” tab and choosing the “Pictures” command.</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2968990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lvl1pPr>
              <a:defRPr>
                <a:solidFill>
                  <a:schemeClr val="bg1"/>
                </a:solidFill>
              </a:defRPr>
            </a:lvl1pPr>
          </a:lstStyle>
          <a:p>
            <a:fld id="{878FF03C-187C-4794-BC1C-4D34735945EA}" type="datetime1">
              <a:rPr lang="en-GB" smtClean="0"/>
              <a:t>22/05/2025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lvl1pPr>
              <a:defRPr>
                <a:solidFill>
                  <a:schemeClr val="bg1"/>
                </a:solidFill>
              </a:defRPr>
            </a:lvl1p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8" name="Title 7">
            <a:extLst>
              <a:ext uri="{FF2B5EF4-FFF2-40B4-BE49-F238E27FC236}">
                <a16:creationId xmlns:a16="http://schemas.microsoft.com/office/drawing/2014/main" id="{166C928D-67FF-6510-ABEF-E1CDA23E8332}"/>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a:t>Click to edit slide title </a:t>
            </a:r>
            <a:br>
              <a:rPr lang="en-US"/>
            </a:br>
            <a:r>
              <a:rPr lang="en-US"/>
              <a:t>(maximum two lines)</a:t>
            </a:r>
            <a:endParaRPr lang="de-DE"/>
          </a:p>
        </p:txBody>
      </p:sp>
      <p:sp>
        <p:nvSpPr>
          <p:cNvPr id="9" name="Text Placeholder 14">
            <a:extLst>
              <a:ext uri="{FF2B5EF4-FFF2-40B4-BE49-F238E27FC236}">
                <a16:creationId xmlns:a16="http://schemas.microsoft.com/office/drawing/2014/main" id="{BF3C9069-5601-3ADB-8A11-33E7109ABE52}"/>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410688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 Title Slide with Image">
    <p:bg bwMode="gray">
      <p:bgPr>
        <a:gradFill>
          <a:gsLst>
            <a:gs pos="95000">
              <a:srgbClr val="50E69B"/>
            </a:gs>
            <a:gs pos="53000">
              <a:srgbClr val="0F56F5"/>
            </a:gs>
            <a:gs pos="15000">
              <a:srgbClr val="0032A0"/>
            </a:gs>
          </a:gsLst>
          <a:lin ang="20220000" scaled="0"/>
        </a:gradFill>
        <a:effectLst/>
      </p:bgPr>
    </p:bg>
    <p:spTree>
      <p:nvGrpSpPr>
        <p:cNvPr id="1" name=""/>
        <p:cNvGrpSpPr/>
        <p:nvPr/>
      </p:nvGrpSpPr>
      <p:grpSpPr>
        <a:xfrm>
          <a:off x="0" y="0"/>
          <a:ext cx="0" cy="0"/>
          <a:chOff x="0" y="0"/>
          <a:chExt cx="0" cy="0"/>
        </a:xfrm>
      </p:grpSpPr>
      <p:sp>
        <p:nvSpPr>
          <p:cNvPr id="6" name="Picture Placeholder 17">
            <a:extLst>
              <a:ext uri="{FF2B5EF4-FFF2-40B4-BE49-F238E27FC236}">
                <a16:creationId xmlns:a16="http://schemas.microsoft.com/office/drawing/2014/main" id="{49236579-B2E3-6582-EC9D-0203808902B7}"/>
              </a:ext>
            </a:extLst>
          </p:cNvPr>
          <p:cNvSpPr>
            <a:spLocks noGrp="1" noChangeAspect="1"/>
          </p:cNvSpPr>
          <p:nvPr>
            <p:ph type="pic" sz="quarter" idx="11" hasCustomPrompt="1"/>
          </p:nvPr>
        </p:nvSpPr>
        <p:spPr bwMode="gray">
          <a:xfrm>
            <a:off x="0" y="1041793"/>
            <a:ext cx="12192000" cy="5816207"/>
          </a:xfrm>
          <a:custGeom>
            <a:avLst/>
            <a:gdLst>
              <a:gd name="connsiteX0" fmla="*/ 9692628 w 12192000"/>
              <a:gd name="connsiteY0" fmla="*/ 0 h 5816207"/>
              <a:gd name="connsiteX1" fmla="*/ 12192000 w 12192000"/>
              <a:gd name="connsiteY1" fmla="*/ 0 h 5816207"/>
              <a:gd name="connsiteX2" fmla="*/ 12192000 w 12192000"/>
              <a:gd name="connsiteY2" fmla="*/ 3303702 h 5816207"/>
              <a:gd name="connsiteX3" fmla="*/ 9739407 w 12192000"/>
              <a:gd name="connsiteY3" fmla="*/ 3303702 h 5816207"/>
              <a:gd name="connsiteX4" fmla="*/ 9739298 w 12192000"/>
              <a:gd name="connsiteY4" fmla="*/ 3303811 h 5816207"/>
              <a:gd name="connsiteX5" fmla="*/ 7535017 w 12192000"/>
              <a:gd name="connsiteY5" fmla="*/ 5334465 h 5816207"/>
              <a:gd name="connsiteX6" fmla="*/ 7495024 w 12192000"/>
              <a:gd name="connsiteY6" fmla="*/ 5693523 h 5816207"/>
              <a:gd name="connsiteX7" fmla="*/ 7480402 w 12192000"/>
              <a:gd name="connsiteY7" fmla="*/ 5816207 h 5816207"/>
              <a:gd name="connsiteX8" fmla="*/ 0 w 12192000"/>
              <a:gd name="connsiteY8" fmla="*/ 5816207 h 5816207"/>
              <a:gd name="connsiteX9" fmla="*/ 0 w 12192000"/>
              <a:gd name="connsiteY9" fmla="*/ 4657254 h 5816207"/>
              <a:gd name="connsiteX10" fmla="*/ 5393617 w 12192000"/>
              <a:gd name="connsiteY10" fmla="*/ 4657254 h 5816207"/>
              <a:gd name="connsiteX11" fmla="*/ 7568959 w 12192000"/>
              <a:gd name="connsiteY11" fmla="*/ 2784453 h 5816207"/>
              <a:gd name="connsiteX12" fmla="*/ 7704619 w 12192000"/>
              <a:gd name="connsiteY12" fmla="*/ 1675785 h 5816207"/>
              <a:gd name="connsiteX13" fmla="*/ 9692628 w 12192000"/>
              <a:gd name="connsiteY13" fmla="*/ 0 h 581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816207">
                <a:moveTo>
                  <a:pt x="9692628" y="0"/>
                </a:moveTo>
                <a:lnTo>
                  <a:pt x="12192000" y="0"/>
                </a:lnTo>
                <a:lnTo>
                  <a:pt x="12192000" y="3303702"/>
                </a:lnTo>
                <a:lnTo>
                  <a:pt x="9739407" y="3303702"/>
                </a:lnTo>
                <a:lnTo>
                  <a:pt x="9739298" y="3303811"/>
                </a:lnTo>
                <a:cubicBezTo>
                  <a:pt x="8233333" y="3303811"/>
                  <a:pt x="7669698" y="4086656"/>
                  <a:pt x="7535017" y="5334465"/>
                </a:cubicBezTo>
                <a:cubicBezTo>
                  <a:pt x="7535017" y="5334465"/>
                  <a:pt x="7518210" y="5494603"/>
                  <a:pt x="7495024" y="5693523"/>
                </a:cubicBezTo>
                <a:lnTo>
                  <a:pt x="7480402" y="5816207"/>
                </a:lnTo>
                <a:lnTo>
                  <a:pt x="0" y="5816207"/>
                </a:lnTo>
                <a:lnTo>
                  <a:pt x="0" y="4657254"/>
                </a:lnTo>
                <a:lnTo>
                  <a:pt x="5393617" y="4657254"/>
                </a:lnTo>
                <a:cubicBezTo>
                  <a:pt x="6890662" y="4657254"/>
                  <a:pt x="7420028" y="3844710"/>
                  <a:pt x="7568959" y="2784453"/>
                </a:cubicBezTo>
                <a:cubicBezTo>
                  <a:pt x="7607906" y="2507911"/>
                  <a:pt x="7653597" y="1986050"/>
                  <a:pt x="7704619" y="1675785"/>
                </a:cubicBezTo>
                <a:cubicBezTo>
                  <a:pt x="7879008" y="610741"/>
                  <a:pt x="8501607" y="47105"/>
                  <a:pt x="9692628" y="0"/>
                </a:cubicBezTo>
                <a:close/>
              </a:path>
            </a:pathLst>
          </a:custGeom>
          <a:solidFill>
            <a:schemeClr val="bg2"/>
          </a:solidFill>
        </p:spPr>
        <p:txBody>
          <a:bodyPr wrap="square" lIns="72000" tIns="72000" rIns="72000" bIns="72000" anchor="b">
            <a:noAutofit/>
          </a:bodyPr>
          <a:lstStyle>
            <a:lvl1pPr algn="l">
              <a:lnSpc>
                <a:spcPct val="100000"/>
              </a:lnSpc>
              <a:defRPr/>
            </a:lvl1pPr>
            <a:lvl2pPr>
              <a:defRPr sz="1200" b="0">
                <a:solidFill>
                  <a:schemeClr val="accent1"/>
                </a:solidFill>
              </a:defRPr>
            </a:lvl2pPr>
          </a:lstStyle>
          <a:p>
            <a:pPr lvl="1"/>
            <a:r>
              <a:rPr lang="en-US" noProof="0"/>
              <a:t>Insert an image by clicking on the “Insert” tab and choosing the “Pictures” command.</a:t>
            </a:r>
          </a:p>
        </p:txBody>
      </p:sp>
      <p:graphicFrame>
        <p:nvGraphicFramePr>
          <p:cNvPr id="38" name="Object 37" hidden="1">
            <a:extLst>
              <a:ext uri="{FF2B5EF4-FFF2-40B4-BE49-F238E27FC236}">
                <a16:creationId xmlns:a16="http://schemas.microsoft.com/office/drawing/2014/main" id="{9C0882EA-739F-210C-99EC-D75135352957}"/>
              </a:ext>
            </a:extLst>
          </p:cNvPr>
          <p:cNvGraphicFramePr>
            <a:graphicFrameLocks noChangeAspect="1"/>
          </p:cNvGraphicFramePr>
          <p:nvPr userDrawn="1">
            <p:custDataLst>
              <p:tags r:id="rId1"/>
            </p:custDataLst>
            <p:extLst>
              <p:ext uri="{D42A27DB-BD31-4B8C-83A1-F6EECF244321}">
                <p14:modId xmlns:p14="http://schemas.microsoft.com/office/powerpoint/2010/main" val="3214137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38" name="Object 37" hidden="1">
                        <a:extLst>
                          <a:ext uri="{FF2B5EF4-FFF2-40B4-BE49-F238E27FC236}">
                            <a16:creationId xmlns:a16="http://schemas.microsoft.com/office/drawing/2014/main" id="{9C0882EA-739F-210C-99EC-D751353529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613C12-5054-6404-A3EC-C963EBE4A029}"/>
              </a:ext>
            </a:extLst>
          </p:cNvPr>
          <p:cNvSpPr>
            <a:spLocks noGrp="1"/>
          </p:cNvSpPr>
          <p:nvPr>
            <p:ph type="title" hasCustomPrompt="1"/>
          </p:nvPr>
        </p:nvSpPr>
        <p:spPr bwMode="gray">
          <a:xfrm>
            <a:off x="1233362" y="2066400"/>
            <a:ext cx="5616000" cy="1938992"/>
          </a:xfrm>
        </p:spPr>
        <p:txBody>
          <a:bodyPr vert="horz"/>
          <a:lstStyle>
            <a:lvl1pPr>
              <a:lnSpc>
                <a:spcPct val="100000"/>
              </a:lnSpc>
              <a:defRPr sz="4200">
                <a:solidFill>
                  <a:schemeClr val="bg1"/>
                </a:solidFill>
              </a:defRPr>
            </a:lvl1pPr>
          </a:lstStyle>
          <a:p>
            <a:r>
              <a:rPr lang="en-US" noProof="0"/>
              <a:t>Click to edit  presentation title </a:t>
            </a:r>
            <a:br>
              <a:rPr lang="en-US" noProof="0"/>
            </a:br>
            <a:r>
              <a:rPr lang="en-US" noProof="0"/>
              <a:t>(max. three lines)</a:t>
            </a:r>
          </a:p>
        </p:txBody>
      </p:sp>
      <p:pic>
        <p:nvPicPr>
          <p:cNvPr id="35" name="Graphic 34">
            <a:extLst>
              <a:ext uri="{FF2B5EF4-FFF2-40B4-BE49-F238E27FC236}">
                <a16:creationId xmlns:a16="http://schemas.microsoft.com/office/drawing/2014/main" id="{E0AB40B6-9C29-3031-5E1F-AD88DA7370AD}"/>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919587" y="1882288"/>
            <a:ext cx="450000" cy="304225"/>
          </a:xfrm>
          <a:prstGeom prst="rect">
            <a:avLst/>
          </a:prstGeom>
        </p:spPr>
      </p:pic>
      <p:sp>
        <p:nvSpPr>
          <p:cNvPr id="36" name="Text Placeholder 10">
            <a:extLst>
              <a:ext uri="{FF2B5EF4-FFF2-40B4-BE49-F238E27FC236}">
                <a16:creationId xmlns:a16="http://schemas.microsoft.com/office/drawing/2014/main" id="{36ED798B-DCF6-0BC2-0064-B9DD07ACDE9B}"/>
              </a:ext>
            </a:extLst>
          </p:cNvPr>
          <p:cNvSpPr>
            <a:spLocks noGrp="1"/>
          </p:cNvSpPr>
          <p:nvPr>
            <p:ph type="body" sz="quarter" idx="10" hasCustomPrompt="1"/>
          </p:nvPr>
        </p:nvSpPr>
        <p:spPr bwMode="gray">
          <a:xfrm>
            <a:off x="1233362" y="4334542"/>
            <a:ext cx="5616000" cy="246221"/>
          </a:xfrm>
        </p:spPr>
        <p:txBody>
          <a:bodyPr wrap="square">
            <a:spAutoFit/>
          </a:bodyPr>
          <a:lstStyle>
            <a:lvl1pPr marL="0" indent="0">
              <a:lnSpc>
                <a:spcPct val="100000"/>
              </a:lnSpc>
              <a:buFont typeface="Arial" panose="020B0604020202020204" pitchFamily="34" charset="0"/>
              <a:buNone/>
              <a:defRPr sz="16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the Location, Date (MM/DD/YYYY)</a:t>
            </a:r>
          </a:p>
        </p:txBody>
      </p:sp>
      <p:sp>
        <p:nvSpPr>
          <p:cNvPr id="3" name="Footer Placeholder 59">
            <a:extLst>
              <a:ext uri="{FF2B5EF4-FFF2-40B4-BE49-F238E27FC236}">
                <a16:creationId xmlns:a16="http://schemas.microsoft.com/office/drawing/2014/main" id="{3EC1501B-F2CA-6AA4-BC63-D11AAF997D87}"/>
              </a:ext>
            </a:extLst>
          </p:cNvPr>
          <p:cNvSpPr>
            <a:spLocks noGrp="1"/>
          </p:cNvSpPr>
          <p:nvPr>
            <p:ph type="ftr" sz="quarter" idx="12"/>
          </p:nvPr>
        </p:nvSpPr>
        <p:spPr bwMode="gray">
          <a:xfrm>
            <a:off x="6276628" y="6263444"/>
            <a:ext cx="5472000" cy="153888"/>
          </a:xfrm>
        </p:spPr>
        <p:txBody>
          <a:bodyPr/>
          <a:lstStyle>
            <a:lvl1pPr algn="r">
              <a:defRPr>
                <a:solidFill>
                  <a:schemeClr val="bg1"/>
                </a:solidFill>
              </a:defRPr>
            </a:lvl1pPr>
          </a:lstStyle>
          <a:p>
            <a:r>
              <a:rPr lang="en-GB"/>
              <a:t>General Division / Division / Department</a:t>
            </a:r>
            <a:endParaRPr lang="en-US"/>
          </a:p>
        </p:txBody>
      </p:sp>
    </p:spTree>
    <p:extLst>
      <p:ext uri="{BB962C8B-B14F-4D97-AF65-F5344CB8AC3E}">
        <p14:creationId xmlns:p14="http://schemas.microsoft.com/office/powerpoint/2010/main" val="201666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 Title, Text Quote &amp; Image (bright)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609600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024" cy="1938992"/>
          </a:xfrm>
        </p:spPr>
        <p:txBody>
          <a:bodyPr wrap="square" anchor="ctr">
            <a:spAutoFit/>
          </a:bodyPr>
          <a:lstStyle>
            <a:lvl1pPr marL="0" indent="0">
              <a:lnSpc>
                <a:spcPct val="100000"/>
              </a:lnSpc>
              <a:buFont typeface="Arial" panose="020B0604020202020204" pitchFamily="34" charset="0"/>
              <a:buNone/>
              <a:defRPr sz="4200" b="1">
                <a:solidFill>
                  <a:schemeClr val="bg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9DAA4E81-3667-47D5-AE52-F570DC487E7A}" type="datetime1">
              <a:rPr lang="en-GB" smtClean="0"/>
              <a:t>22/05/2025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lvl1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024" cy="184666"/>
          </a:xfrm>
        </p:spPr>
        <p:txBody>
          <a:bodyPr wrap="square">
            <a:spAutoFit/>
          </a:bodyPr>
          <a:lstStyle>
            <a:lvl1pPr marL="0" indent="0">
              <a:lnSpc>
                <a:spcPct val="100000"/>
              </a:lnSpc>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3" name="Text Placeholder 14">
            <a:extLst>
              <a:ext uri="{FF2B5EF4-FFF2-40B4-BE49-F238E27FC236}">
                <a16:creationId xmlns:a16="http://schemas.microsoft.com/office/drawing/2014/main" id="{C50D4B94-E140-367E-1CCC-708F494CA460}"/>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2560737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 Title, Text Quote &amp; Image (dark)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609600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484" cy="1938992"/>
          </a:xfrm>
        </p:spPr>
        <p:txBody>
          <a:bodyPr wrap="square" anchor="ctr">
            <a:spAutoFit/>
          </a:bodyPr>
          <a:lstStyle>
            <a:lvl1pPr marL="0" indent="0">
              <a:lnSpc>
                <a:spcPct val="100000"/>
              </a:lnSpc>
              <a:buFont typeface="Arial" panose="020B0604020202020204" pitchFamily="34" charset="0"/>
              <a:buNone/>
              <a:defRPr sz="4200" b="1">
                <a:solidFill>
                  <a:schemeClr val="bg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95D4C1F1-178F-444C-A6BB-D6A5C3EF5073}" type="datetime1">
              <a:rPr lang="en-GB" smtClean="0"/>
              <a:t>22/05/2025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484" cy="184666"/>
          </a:xfrm>
        </p:spPr>
        <p:txBody>
          <a:bodyPr wrap="square">
            <a:spAutoFit/>
          </a:bodyPr>
          <a:lstStyle>
            <a:lvl1pPr marL="0" indent="0">
              <a:lnSpc>
                <a:spcPct val="100000"/>
              </a:lnSpc>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4" name="Text Placeholder 14">
            <a:extLst>
              <a:ext uri="{FF2B5EF4-FFF2-40B4-BE49-F238E27FC236}">
                <a16:creationId xmlns:a16="http://schemas.microsoft.com/office/drawing/2014/main" id="{CDA2F3B7-337C-EBF5-B959-649093902F67}"/>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1517786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amp; 1/2 Image (brigh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A1DD2C02-4F6F-43E0-A577-FB71D31AD4CD}" type="datetime1">
              <a:rPr lang="en-GB" smtClean="0"/>
              <a:t>22/05/2025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ext Placeholder 14">
            <a:extLst>
              <a:ext uri="{FF2B5EF4-FFF2-40B4-BE49-F238E27FC236}">
                <a16:creationId xmlns:a16="http://schemas.microsoft.com/office/drawing/2014/main" id="{D029107A-A02B-1CCB-EA62-F29254388960}"/>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670333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mp; 1/2 Image (dark)">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9054699C-4D03-4954-B7BD-C08D9DAB41E2}" type="datetime1">
              <a:rPr lang="en-GB" smtClean="0"/>
              <a:t>22/05/2025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14">
            <a:extLst>
              <a:ext uri="{FF2B5EF4-FFF2-40B4-BE49-F238E27FC236}">
                <a16:creationId xmlns:a16="http://schemas.microsoft.com/office/drawing/2014/main" id="{94A2EA91-F3CF-5CCF-E6D3-F97AFCF6DE36}"/>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1900328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 Title, Images &amp; Text (white/three colum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2123896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p>
            <a:fld id="{B2CCC1B1-7B46-4E2A-8305-56076DE7A56A}" type="datetime1">
              <a:rPr lang="en-GB" smtClean="0"/>
              <a:t>22/05/2025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20" name="Picture Placeholder 19">
            <a:extLst>
              <a:ext uri="{FF2B5EF4-FFF2-40B4-BE49-F238E27FC236}">
                <a16:creationId xmlns:a16="http://schemas.microsoft.com/office/drawing/2014/main" id="{461F4E20-3D9A-FD75-8CFA-977E036A506D}"/>
              </a:ext>
            </a:extLst>
          </p:cNvPr>
          <p:cNvSpPr>
            <a:spLocks noGrp="1"/>
          </p:cNvSpPr>
          <p:nvPr>
            <p:ph type="pic" sz="quarter" idx="27" hasCustomPrompt="1"/>
          </p:nvPr>
        </p:nvSpPr>
        <p:spPr>
          <a:xfrm>
            <a:off x="442913" y="1880828"/>
            <a:ext cx="3529012" cy="1979612"/>
          </a:xfrm>
          <a:solidFill>
            <a:schemeClr val="bg2"/>
          </a:solidFill>
        </p:spPr>
        <p:txBody>
          <a:bodyPr lIns="72000" tIns="288000" rIns="72000" bIns="72000"/>
          <a:lstStyle>
            <a:lvl1pPr algn="ctr">
              <a:spcBef>
                <a:spcPts val="0"/>
              </a:spcBef>
              <a:defRPr/>
            </a:lvl1pPr>
            <a:lvl2pPr algn="ctr">
              <a:spcBef>
                <a:spcPts val="0"/>
              </a:spcBef>
              <a:defRPr sz="1400">
                <a:solidFill>
                  <a:schemeClr val="accent1"/>
                </a:solidFill>
              </a:defRPr>
            </a:lvl2pPr>
          </a:lstStyle>
          <a:p>
            <a:pPr lvl="1"/>
            <a:r>
              <a:rPr lang="en-US"/>
              <a:t>Add image by clicking on icon</a:t>
            </a:r>
          </a:p>
          <a:p>
            <a:endParaRPr lang="de-DE"/>
          </a:p>
        </p:txBody>
      </p:sp>
      <p:sp>
        <p:nvSpPr>
          <p:cNvPr id="21" name="Picture Placeholder 19">
            <a:extLst>
              <a:ext uri="{FF2B5EF4-FFF2-40B4-BE49-F238E27FC236}">
                <a16:creationId xmlns:a16="http://schemas.microsoft.com/office/drawing/2014/main" id="{ECACB6E0-9E1C-83DB-1009-E727BD836D4D}"/>
              </a:ext>
            </a:extLst>
          </p:cNvPr>
          <p:cNvSpPr>
            <a:spLocks noGrp="1"/>
          </p:cNvSpPr>
          <p:nvPr>
            <p:ph type="pic" sz="quarter" idx="28" hasCustomPrompt="1"/>
          </p:nvPr>
        </p:nvSpPr>
        <p:spPr>
          <a:xfrm>
            <a:off x="4331804" y="1880828"/>
            <a:ext cx="3529012" cy="1979612"/>
          </a:xfrm>
          <a:solidFill>
            <a:schemeClr val="bg2"/>
          </a:solidFill>
        </p:spPr>
        <p:txBody>
          <a:bodyPr lIns="72000" tIns="288000" rIns="72000" bIns="72000"/>
          <a:lstStyle>
            <a:lvl1pPr algn="ctr">
              <a:spcBef>
                <a:spcPts val="0"/>
              </a:spcBef>
              <a:defRPr/>
            </a:lvl1pPr>
            <a:lvl2pPr algn="ctr">
              <a:spcBef>
                <a:spcPts val="0"/>
              </a:spcBef>
              <a:defRPr sz="1400">
                <a:solidFill>
                  <a:schemeClr val="accent1"/>
                </a:solidFill>
              </a:defRPr>
            </a:lvl2pPr>
          </a:lstStyle>
          <a:p>
            <a:pPr lvl="1"/>
            <a:r>
              <a:rPr lang="en-US"/>
              <a:t>Add image by clicking on icon</a:t>
            </a:r>
          </a:p>
          <a:p>
            <a:endParaRPr lang="de-DE"/>
          </a:p>
        </p:txBody>
      </p:sp>
      <p:sp>
        <p:nvSpPr>
          <p:cNvPr id="22" name="Picture Placeholder 19">
            <a:extLst>
              <a:ext uri="{FF2B5EF4-FFF2-40B4-BE49-F238E27FC236}">
                <a16:creationId xmlns:a16="http://schemas.microsoft.com/office/drawing/2014/main" id="{6F9EBF0C-81D9-147A-3364-E60C7CF45113}"/>
              </a:ext>
            </a:extLst>
          </p:cNvPr>
          <p:cNvSpPr>
            <a:spLocks noGrp="1"/>
          </p:cNvSpPr>
          <p:nvPr>
            <p:ph type="pic" sz="quarter" idx="29" hasCustomPrompt="1"/>
          </p:nvPr>
        </p:nvSpPr>
        <p:spPr>
          <a:xfrm>
            <a:off x="8220236" y="1880828"/>
            <a:ext cx="3529012" cy="1979612"/>
          </a:xfrm>
          <a:solidFill>
            <a:schemeClr val="bg2"/>
          </a:solidFill>
        </p:spPr>
        <p:txBody>
          <a:bodyPr lIns="72000" tIns="288000" rIns="72000" bIns="72000"/>
          <a:lstStyle>
            <a:lvl1pPr algn="ctr">
              <a:spcBef>
                <a:spcPts val="0"/>
              </a:spcBef>
              <a:defRPr/>
            </a:lvl1pPr>
            <a:lvl2pPr algn="ctr">
              <a:spcBef>
                <a:spcPts val="0"/>
              </a:spcBef>
              <a:defRPr sz="1400">
                <a:solidFill>
                  <a:schemeClr val="accent1"/>
                </a:solidFill>
              </a:defRPr>
            </a:lvl2pPr>
          </a:lstStyle>
          <a:p>
            <a:pPr lvl="1"/>
            <a:r>
              <a:rPr lang="en-US"/>
              <a:t>Add image by clicking on icon</a:t>
            </a:r>
          </a:p>
          <a:p>
            <a:endParaRPr lang="de-DE"/>
          </a:p>
        </p:txBody>
      </p:sp>
      <p:sp>
        <p:nvSpPr>
          <p:cNvPr id="6" name="Text Placeholder 13">
            <a:extLst>
              <a:ext uri="{FF2B5EF4-FFF2-40B4-BE49-F238E27FC236}">
                <a16:creationId xmlns:a16="http://schemas.microsoft.com/office/drawing/2014/main" id="{8DA91E65-BAC9-35A0-B281-F84DCB058376}"/>
              </a:ext>
            </a:extLst>
          </p:cNvPr>
          <p:cNvSpPr>
            <a:spLocks noGrp="1"/>
          </p:cNvSpPr>
          <p:nvPr>
            <p:ph type="body" sz="quarter" idx="13" hasCustomPrompt="1"/>
          </p:nvPr>
        </p:nvSpPr>
        <p:spPr>
          <a:xfrm>
            <a:off x="442913" y="4175082"/>
            <a:ext cx="3529012" cy="1701843"/>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8" name="Text Placeholder 13">
            <a:extLst>
              <a:ext uri="{FF2B5EF4-FFF2-40B4-BE49-F238E27FC236}">
                <a16:creationId xmlns:a16="http://schemas.microsoft.com/office/drawing/2014/main" id="{95FBD360-5231-B30C-CC97-B2FA6E24ADE8}"/>
              </a:ext>
            </a:extLst>
          </p:cNvPr>
          <p:cNvSpPr>
            <a:spLocks noGrp="1"/>
          </p:cNvSpPr>
          <p:nvPr>
            <p:ph type="body" sz="quarter" idx="20" hasCustomPrompt="1"/>
          </p:nvPr>
        </p:nvSpPr>
        <p:spPr>
          <a:xfrm>
            <a:off x="4331184" y="4175082"/>
            <a:ext cx="3529012" cy="1701843"/>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2" name="Text Placeholder 13">
            <a:extLst>
              <a:ext uri="{FF2B5EF4-FFF2-40B4-BE49-F238E27FC236}">
                <a16:creationId xmlns:a16="http://schemas.microsoft.com/office/drawing/2014/main" id="{7BD3398C-263C-F5D3-3D8C-FF28537E66A8}"/>
              </a:ext>
            </a:extLst>
          </p:cNvPr>
          <p:cNvSpPr>
            <a:spLocks noGrp="1"/>
          </p:cNvSpPr>
          <p:nvPr>
            <p:ph type="body" sz="quarter" idx="21" hasCustomPrompt="1"/>
          </p:nvPr>
        </p:nvSpPr>
        <p:spPr>
          <a:xfrm>
            <a:off x="8219616" y="4175082"/>
            <a:ext cx="3529012" cy="1701843"/>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4234863870"/>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 Title, Text, Quote &amp; Image (blue/bright)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024" cy="1938992"/>
          </a:xfrm>
        </p:spPr>
        <p:txBody>
          <a:bodyPr wrap="square" anchor="ctr">
            <a:spAutoFit/>
          </a:bodyPr>
          <a:lstStyle>
            <a:lvl1pPr marL="0" indent="0">
              <a:lnSpc>
                <a:spcPct val="100000"/>
              </a:lnSpc>
              <a:buFont typeface="Arial" panose="020B0604020202020204" pitchFamily="34" charset="0"/>
              <a:buNone/>
              <a:defRPr sz="4200" b="1">
                <a:solidFill>
                  <a:schemeClr val="accent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E1DB7BED-1188-42BF-A643-C0EFCAF52E17}" type="datetime1">
              <a:rPr lang="en-GB" smtClean="0"/>
              <a:t>22/05/2025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024" cy="184666"/>
          </a:xfrm>
        </p:spPr>
        <p:txBody>
          <a:bodyPr wrap="square">
            <a:spAutoFit/>
          </a:bodyPr>
          <a:lstStyle>
            <a:lvl1pPr marL="0" indent="0">
              <a:lnSpc>
                <a:spcPct val="100000"/>
              </a:lnSpc>
              <a:buFont typeface="Arial" panose="020B0604020202020204" pitchFamily="34" charset="0"/>
              <a:buNone/>
              <a:defRPr sz="1200" b="0">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2" name="Text Placeholder 14">
            <a:extLst>
              <a:ext uri="{FF2B5EF4-FFF2-40B4-BE49-F238E27FC236}">
                <a16:creationId xmlns:a16="http://schemas.microsoft.com/office/drawing/2014/main" id="{E41E84A2-815A-E084-57F0-344251AAE7BF}"/>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4239326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 Title, Text, Quote &amp; Image (blue/dark)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024" cy="1938992"/>
          </a:xfrm>
        </p:spPr>
        <p:txBody>
          <a:bodyPr wrap="square" anchor="ctr">
            <a:spAutoFit/>
          </a:bodyPr>
          <a:lstStyle>
            <a:lvl1pPr marL="0" indent="0">
              <a:lnSpc>
                <a:spcPct val="100000"/>
              </a:lnSpc>
              <a:buFont typeface="Arial" panose="020B0604020202020204" pitchFamily="34" charset="0"/>
              <a:buNone/>
              <a:defRPr sz="4200" b="1">
                <a:solidFill>
                  <a:schemeClr val="accent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5E9A8A12-53B1-46C3-A116-9E3D0451F073}" type="datetime1">
              <a:rPr lang="en-GB" smtClean="0"/>
              <a:t>22/05/2025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024" cy="184666"/>
          </a:xfrm>
        </p:spPr>
        <p:txBody>
          <a:bodyPr wrap="square">
            <a:spAutoFit/>
          </a:bodyPr>
          <a:lstStyle>
            <a:lvl1pPr marL="0" indent="0">
              <a:lnSpc>
                <a:spcPct val="100000"/>
              </a:lnSpc>
              <a:buFont typeface="Arial" panose="020B0604020202020204" pitchFamily="34" charset="0"/>
              <a:buNone/>
              <a:defRPr sz="1200" b="0">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4" name="Text Placeholder 14">
            <a:extLst>
              <a:ext uri="{FF2B5EF4-FFF2-40B4-BE49-F238E27FC236}">
                <a16:creationId xmlns:a16="http://schemas.microsoft.com/office/drawing/2014/main" id="{39387BED-7687-1FDE-151A-E3E4DE8660BF}"/>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3473227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 Title, Text &amp; 1/2 Image (blue/bright)">
    <p:bg bwMode="gray">
      <p:bgPr>
        <a:solidFill>
          <a:schemeClr val="accent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AF54DC58-F2AF-4223-BFC2-7636316C6EE1}" type="datetime1">
              <a:rPr lang="en-GB" smtClean="0"/>
              <a:t>22/05/2025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ext Placeholder 14">
            <a:extLst>
              <a:ext uri="{FF2B5EF4-FFF2-40B4-BE49-F238E27FC236}">
                <a16:creationId xmlns:a16="http://schemas.microsoft.com/office/drawing/2014/main" id="{9DB821E3-7AD5-2A50-2937-4D542F800644}"/>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3912344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 Title, Text &amp; 1/2 Image (blue/dark)">
    <p:bg bwMode="gray">
      <p:bgPr>
        <a:solidFill>
          <a:schemeClr val="accent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1EC1084D-3547-4FE9-A50D-015207819B33}" type="datetime1">
              <a:rPr lang="en-GB" smtClean="0"/>
              <a:t>22/05/2025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14">
            <a:extLst>
              <a:ext uri="{FF2B5EF4-FFF2-40B4-BE49-F238E27FC236}">
                <a16:creationId xmlns:a16="http://schemas.microsoft.com/office/drawing/2014/main" id="{276F8614-5C75-29B6-1184-08348104C74C}"/>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1451251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 Title, Images &amp; Text (blue/three columns)">
    <p:bg bwMode="gray">
      <p:bgPr>
        <a:solidFill>
          <a:schemeClr val="accent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2123896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lvl1pPr>
              <a:defRPr>
                <a:solidFill>
                  <a:schemeClr val="bg1"/>
                </a:solidFill>
              </a:defRPr>
            </a:lvl1pPr>
          </a:lstStyle>
          <a:p>
            <a:fld id="{DE580332-3123-4876-82DC-035C36CD3F0D}" type="datetime1">
              <a:rPr lang="en-GB" smtClean="0"/>
              <a:t>22/05/2025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lvl1pPr>
              <a:defRPr>
                <a:solidFill>
                  <a:schemeClr val="bg1"/>
                </a:solidFill>
              </a:defRPr>
            </a:lvl1p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a:t>Click to edit slide title </a:t>
            </a:r>
            <a:br>
              <a:rPr lang="en-US"/>
            </a:br>
            <a:r>
              <a:rPr lang="en-US"/>
              <a:t>(maximum two lines)</a:t>
            </a:r>
            <a:endParaRPr lang="de-DE"/>
          </a:p>
        </p:txBody>
      </p:sp>
      <p:sp>
        <p:nvSpPr>
          <p:cNvPr id="20" name="Picture Placeholder 19">
            <a:extLst>
              <a:ext uri="{FF2B5EF4-FFF2-40B4-BE49-F238E27FC236}">
                <a16:creationId xmlns:a16="http://schemas.microsoft.com/office/drawing/2014/main" id="{461F4E20-3D9A-FD75-8CFA-977E036A506D}"/>
              </a:ext>
            </a:extLst>
          </p:cNvPr>
          <p:cNvSpPr>
            <a:spLocks noGrp="1"/>
          </p:cNvSpPr>
          <p:nvPr>
            <p:ph type="pic" sz="quarter" idx="27" hasCustomPrompt="1"/>
          </p:nvPr>
        </p:nvSpPr>
        <p:spPr>
          <a:xfrm>
            <a:off x="442913" y="1880828"/>
            <a:ext cx="3529012" cy="1979612"/>
          </a:xfrm>
          <a:solidFill>
            <a:schemeClr val="bg2"/>
          </a:solidFill>
        </p:spPr>
        <p:txBody>
          <a:bodyPr lIns="72000" tIns="288000" rIns="72000" bIns="72000"/>
          <a:lstStyle>
            <a:lvl1pPr algn="ctr">
              <a:defRPr sz="1400" b="0">
                <a:solidFill>
                  <a:schemeClr val="accent1"/>
                </a:solidFill>
              </a:defRPr>
            </a:lvl1pPr>
            <a:lvl2pPr algn="ctr">
              <a:defRPr sz="1400">
                <a:solidFill>
                  <a:schemeClr val="accent1"/>
                </a:solidFill>
              </a:defRPr>
            </a:lvl2pPr>
          </a:lstStyle>
          <a:p>
            <a:pPr lvl="0"/>
            <a:r>
              <a:rPr lang="en-US"/>
              <a:t>Add image by clicking on icon</a:t>
            </a:r>
          </a:p>
          <a:p>
            <a:endParaRPr lang="de-DE"/>
          </a:p>
        </p:txBody>
      </p:sp>
      <p:sp>
        <p:nvSpPr>
          <p:cNvPr id="21" name="Picture Placeholder 19">
            <a:extLst>
              <a:ext uri="{FF2B5EF4-FFF2-40B4-BE49-F238E27FC236}">
                <a16:creationId xmlns:a16="http://schemas.microsoft.com/office/drawing/2014/main" id="{ECACB6E0-9E1C-83DB-1009-E727BD836D4D}"/>
              </a:ext>
            </a:extLst>
          </p:cNvPr>
          <p:cNvSpPr>
            <a:spLocks noGrp="1"/>
          </p:cNvSpPr>
          <p:nvPr>
            <p:ph type="pic" sz="quarter" idx="28" hasCustomPrompt="1"/>
          </p:nvPr>
        </p:nvSpPr>
        <p:spPr>
          <a:xfrm>
            <a:off x="4331804" y="1880828"/>
            <a:ext cx="3529012" cy="1979612"/>
          </a:xfrm>
          <a:solidFill>
            <a:schemeClr val="bg2"/>
          </a:solidFill>
        </p:spPr>
        <p:txBody>
          <a:bodyPr lIns="72000" tIns="288000" rIns="72000" bIns="72000"/>
          <a:lstStyle>
            <a:lvl1pPr algn="ctr">
              <a:defRPr sz="1400" b="0">
                <a:solidFill>
                  <a:schemeClr val="accent1"/>
                </a:solidFill>
              </a:defRPr>
            </a:lvl1pPr>
            <a:lvl2pPr algn="ctr">
              <a:defRPr sz="1400">
                <a:solidFill>
                  <a:schemeClr val="accent1"/>
                </a:solidFill>
              </a:defRPr>
            </a:lvl2pPr>
          </a:lstStyle>
          <a:p>
            <a:pPr lvl="0"/>
            <a:r>
              <a:rPr lang="en-US"/>
              <a:t>Add image by clicking on icon</a:t>
            </a:r>
          </a:p>
          <a:p>
            <a:endParaRPr lang="de-DE"/>
          </a:p>
        </p:txBody>
      </p:sp>
      <p:sp>
        <p:nvSpPr>
          <p:cNvPr id="22" name="Picture Placeholder 19">
            <a:extLst>
              <a:ext uri="{FF2B5EF4-FFF2-40B4-BE49-F238E27FC236}">
                <a16:creationId xmlns:a16="http://schemas.microsoft.com/office/drawing/2014/main" id="{6F9EBF0C-81D9-147A-3364-E60C7CF45113}"/>
              </a:ext>
            </a:extLst>
          </p:cNvPr>
          <p:cNvSpPr>
            <a:spLocks noGrp="1"/>
          </p:cNvSpPr>
          <p:nvPr>
            <p:ph type="pic" sz="quarter" idx="29" hasCustomPrompt="1"/>
          </p:nvPr>
        </p:nvSpPr>
        <p:spPr>
          <a:xfrm>
            <a:off x="8220236" y="1880828"/>
            <a:ext cx="3529012" cy="1979612"/>
          </a:xfrm>
          <a:solidFill>
            <a:schemeClr val="bg2"/>
          </a:solidFill>
        </p:spPr>
        <p:txBody>
          <a:bodyPr lIns="72000" tIns="288000" rIns="72000" bIns="72000"/>
          <a:lstStyle>
            <a:lvl1pPr algn="ctr">
              <a:defRPr sz="1400" b="0">
                <a:solidFill>
                  <a:schemeClr val="accent1"/>
                </a:solidFill>
              </a:defRPr>
            </a:lvl1pPr>
            <a:lvl2pPr algn="ctr">
              <a:defRPr sz="1400">
                <a:solidFill>
                  <a:schemeClr val="accent1"/>
                </a:solidFill>
              </a:defRPr>
            </a:lvl2pPr>
          </a:lstStyle>
          <a:p>
            <a:pPr lvl="0"/>
            <a:r>
              <a:rPr lang="en-US"/>
              <a:t>Add image by clicking on icon</a:t>
            </a:r>
          </a:p>
          <a:p>
            <a:endParaRPr lang="de-DE"/>
          </a:p>
        </p:txBody>
      </p:sp>
      <p:sp>
        <p:nvSpPr>
          <p:cNvPr id="8" name="Text Placeholder 13">
            <a:extLst>
              <a:ext uri="{FF2B5EF4-FFF2-40B4-BE49-F238E27FC236}">
                <a16:creationId xmlns:a16="http://schemas.microsoft.com/office/drawing/2014/main" id="{5C9F62CD-F2A3-A408-B558-1B79296F7126}"/>
              </a:ext>
            </a:extLst>
          </p:cNvPr>
          <p:cNvSpPr>
            <a:spLocks noGrp="1"/>
          </p:cNvSpPr>
          <p:nvPr>
            <p:ph type="body" sz="quarter" idx="13" hasCustomPrompt="1"/>
          </p:nvPr>
        </p:nvSpPr>
        <p:spPr>
          <a:xfrm>
            <a:off x="442913" y="4175082"/>
            <a:ext cx="3529012" cy="1701843"/>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1" name="Text Placeholder 13">
            <a:extLst>
              <a:ext uri="{FF2B5EF4-FFF2-40B4-BE49-F238E27FC236}">
                <a16:creationId xmlns:a16="http://schemas.microsoft.com/office/drawing/2014/main" id="{8B138EFC-7547-63FD-2341-EE37FB3A1CD2}"/>
              </a:ext>
            </a:extLst>
          </p:cNvPr>
          <p:cNvSpPr>
            <a:spLocks noGrp="1"/>
          </p:cNvSpPr>
          <p:nvPr>
            <p:ph type="body" sz="quarter" idx="20" hasCustomPrompt="1"/>
          </p:nvPr>
        </p:nvSpPr>
        <p:spPr>
          <a:xfrm>
            <a:off x="4331184" y="4175082"/>
            <a:ext cx="3529012" cy="1701843"/>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3" name="Text Placeholder 13">
            <a:extLst>
              <a:ext uri="{FF2B5EF4-FFF2-40B4-BE49-F238E27FC236}">
                <a16:creationId xmlns:a16="http://schemas.microsoft.com/office/drawing/2014/main" id="{C15BDC80-D17A-8B1D-27E4-09CFF54B2067}"/>
              </a:ext>
            </a:extLst>
          </p:cNvPr>
          <p:cNvSpPr>
            <a:spLocks noGrp="1"/>
          </p:cNvSpPr>
          <p:nvPr>
            <p:ph type="body" sz="quarter" idx="21" hasCustomPrompt="1"/>
          </p:nvPr>
        </p:nvSpPr>
        <p:spPr>
          <a:xfrm>
            <a:off x="8219616" y="4175082"/>
            <a:ext cx="3529012" cy="1701843"/>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pic>
        <p:nvPicPr>
          <p:cNvPr id="12" name="Picture 11">
            <a:extLst>
              <a:ext uri="{FF2B5EF4-FFF2-40B4-BE49-F238E27FC236}">
                <a16:creationId xmlns:a16="http://schemas.microsoft.com/office/drawing/2014/main" id="{747B0ACE-4FFE-3904-A877-73A01AF5D9A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3615264032"/>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 Agenda">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FD52C55-A39F-10FF-4828-35713A81AA3C}"/>
              </a:ext>
            </a:extLst>
          </p:cNvPr>
          <p:cNvGraphicFramePr>
            <a:graphicFrameLocks noChangeAspect="1"/>
          </p:cNvGraphicFramePr>
          <p:nvPr userDrawn="1">
            <p:custDataLst>
              <p:tags r:id="rId1"/>
            </p:custDataLst>
            <p:extLst>
              <p:ext uri="{D42A27DB-BD31-4B8C-83A1-F6EECF244321}">
                <p14:modId xmlns:p14="http://schemas.microsoft.com/office/powerpoint/2010/main" val="2297310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8" name="Object 7" hidden="1">
                        <a:extLst>
                          <a:ext uri="{FF2B5EF4-FFF2-40B4-BE49-F238E27FC236}">
                            <a16:creationId xmlns:a16="http://schemas.microsoft.com/office/drawing/2014/main" id="{EFD52C55-A39F-10FF-4828-35713A81AA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Graphic 23">
            <a:extLst>
              <a:ext uri="{FF2B5EF4-FFF2-40B4-BE49-F238E27FC236}">
                <a16:creationId xmlns:a16="http://schemas.microsoft.com/office/drawing/2014/main" id="{933036C1-CC23-79CA-85F4-FCFFA1A1F0E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9343" t="13399" r="26901" b="18556"/>
          <a:stretch>
            <a:fillRect/>
          </a:stretch>
        </p:blipFill>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 name="Text Placeholder 10">
            <a:extLst>
              <a:ext uri="{FF2B5EF4-FFF2-40B4-BE49-F238E27FC236}">
                <a16:creationId xmlns:a16="http://schemas.microsoft.com/office/drawing/2014/main" id="{105A58E4-3146-0240-F0B7-627E5BF9CA3A}"/>
              </a:ext>
            </a:extLst>
          </p:cNvPr>
          <p:cNvSpPr>
            <a:spLocks noGrp="1"/>
          </p:cNvSpPr>
          <p:nvPr>
            <p:ph type="body" sz="quarter" idx="11" hasCustomPrompt="1"/>
          </p:nvPr>
        </p:nvSpPr>
        <p:spPr bwMode="gray">
          <a:xfrm>
            <a:off x="443372" y="1882800"/>
            <a:ext cx="3528000" cy="569387"/>
          </a:xfrm>
        </p:spPr>
        <p:txBody>
          <a:bodyPr wrap="square">
            <a:spAutoFit/>
          </a:bodyPr>
          <a:lstStyle>
            <a:lvl1pPr marL="252000" indent="-252000">
              <a:lnSpc>
                <a:spcPct val="100000"/>
              </a:lnSpc>
              <a:spcAft>
                <a:spcPts val="0"/>
              </a:spcAft>
              <a:buFont typeface="+mj-lt"/>
              <a:buAutoNum type="arabicPeriod"/>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highlight>
                  <a:srgbClr val="FF0000"/>
                </a:highlight>
              </a:defRPr>
            </a:lvl3pPr>
            <a:lvl4pPr marL="252000" indent="0">
              <a:lnSpc>
                <a:spcPct val="100000"/>
              </a:lnSpc>
              <a:spcBef>
                <a:spcPts val="200"/>
              </a:spcBef>
              <a:buNone/>
              <a:defRPr sz="1600">
                <a:solidFill>
                  <a:schemeClr val="accent1"/>
                </a:solidFill>
                <a:highlight>
                  <a:srgbClr val="FF0000"/>
                </a:highlight>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1.1 Click to edit subpoint</a:t>
            </a:r>
          </a:p>
        </p:txBody>
      </p:sp>
      <p:sp>
        <p:nvSpPr>
          <p:cNvPr id="17" name="Text Placeholder 10">
            <a:extLst>
              <a:ext uri="{FF2B5EF4-FFF2-40B4-BE49-F238E27FC236}">
                <a16:creationId xmlns:a16="http://schemas.microsoft.com/office/drawing/2014/main" id="{1D9B2E04-0F44-CBFA-894A-0B0096469B8E}"/>
              </a:ext>
            </a:extLst>
          </p:cNvPr>
          <p:cNvSpPr>
            <a:spLocks noGrp="1"/>
          </p:cNvSpPr>
          <p:nvPr>
            <p:ph type="body" sz="quarter" idx="19" hasCustomPrompt="1"/>
          </p:nvPr>
        </p:nvSpPr>
        <p:spPr bwMode="gray">
          <a:xfrm>
            <a:off x="443372" y="3693420"/>
            <a:ext cx="3528000" cy="569387"/>
          </a:xfrm>
        </p:spPr>
        <p:txBody>
          <a:bodyPr wrap="square">
            <a:spAutoFit/>
          </a:bodyPr>
          <a:lstStyle>
            <a:lvl1pPr marL="252000" indent="-252000">
              <a:lnSpc>
                <a:spcPct val="100000"/>
              </a:lnSpc>
              <a:spcAft>
                <a:spcPts val="0"/>
              </a:spcAft>
              <a:buFont typeface="+mj-lt"/>
              <a:buAutoNum type="arabicPeriod" startAt="2"/>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2.1 Click to edit subpoint</a:t>
            </a:r>
          </a:p>
        </p:txBody>
      </p:sp>
      <p:sp>
        <p:nvSpPr>
          <p:cNvPr id="18" name="Text Placeholder 10">
            <a:extLst>
              <a:ext uri="{FF2B5EF4-FFF2-40B4-BE49-F238E27FC236}">
                <a16:creationId xmlns:a16="http://schemas.microsoft.com/office/drawing/2014/main" id="{6A3DE39E-151B-E2D7-3F18-49318C08F5C3}"/>
              </a:ext>
            </a:extLst>
          </p:cNvPr>
          <p:cNvSpPr>
            <a:spLocks noGrp="1"/>
          </p:cNvSpPr>
          <p:nvPr>
            <p:ph type="body" sz="quarter" idx="20" hasCustomPrompt="1"/>
          </p:nvPr>
        </p:nvSpPr>
        <p:spPr bwMode="gray">
          <a:xfrm>
            <a:off x="4331804" y="1882800"/>
            <a:ext cx="3528000" cy="569387"/>
          </a:xfrm>
        </p:spPr>
        <p:txBody>
          <a:bodyPr wrap="square">
            <a:spAutoFit/>
          </a:bodyPr>
          <a:lstStyle>
            <a:lvl1pPr marL="252000" indent="-252000">
              <a:lnSpc>
                <a:spcPct val="100000"/>
              </a:lnSpc>
              <a:spcAft>
                <a:spcPts val="0"/>
              </a:spcAft>
              <a:buFont typeface="+mj-lt"/>
              <a:buAutoNum type="arabicPeriod" startAt="3"/>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3.1 Click to edit subpoint</a:t>
            </a:r>
          </a:p>
        </p:txBody>
      </p:sp>
      <p:sp>
        <p:nvSpPr>
          <p:cNvPr id="19" name="Text Placeholder 10">
            <a:extLst>
              <a:ext uri="{FF2B5EF4-FFF2-40B4-BE49-F238E27FC236}">
                <a16:creationId xmlns:a16="http://schemas.microsoft.com/office/drawing/2014/main" id="{4F668B5E-D5CC-8904-28E4-CD8138A5F377}"/>
              </a:ext>
            </a:extLst>
          </p:cNvPr>
          <p:cNvSpPr>
            <a:spLocks noGrp="1"/>
          </p:cNvSpPr>
          <p:nvPr>
            <p:ph type="body" sz="quarter" idx="21" hasCustomPrompt="1"/>
          </p:nvPr>
        </p:nvSpPr>
        <p:spPr bwMode="gray">
          <a:xfrm>
            <a:off x="4331804" y="3693420"/>
            <a:ext cx="3528000" cy="569387"/>
          </a:xfrm>
        </p:spPr>
        <p:txBody>
          <a:bodyPr wrap="square">
            <a:spAutoFit/>
          </a:bodyPr>
          <a:lstStyle>
            <a:lvl1pPr marL="252000" indent="-252000">
              <a:lnSpc>
                <a:spcPct val="100000"/>
              </a:lnSpc>
              <a:spcAft>
                <a:spcPts val="0"/>
              </a:spcAft>
              <a:buFont typeface="+mj-lt"/>
              <a:buAutoNum type="arabicPeriod" startAt="4"/>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4.1 Click to edit subpoint</a:t>
            </a:r>
          </a:p>
        </p:txBody>
      </p:sp>
      <p:sp>
        <p:nvSpPr>
          <p:cNvPr id="20" name="Text Placeholder 10">
            <a:extLst>
              <a:ext uri="{FF2B5EF4-FFF2-40B4-BE49-F238E27FC236}">
                <a16:creationId xmlns:a16="http://schemas.microsoft.com/office/drawing/2014/main" id="{CA4D94C5-F870-D03B-96F2-C9E1082289F6}"/>
              </a:ext>
            </a:extLst>
          </p:cNvPr>
          <p:cNvSpPr>
            <a:spLocks noGrp="1"/>
          </p:cNvSpPr>
          <p:nvPr>
            <p:ph type="body" sz="quarter" idx="22" hasCustomPrompt="1"/>
          </p:nvPr>
        </p:nvSpPr>
        <p:spPr bwMode="gray">
          <a:xfrm>
            <a:off x="8220236" y="1882800"/>
            <a:ext cx="3528000" cy="569387"/>
          </a:xfrm>
        </p:spPr>
        <p:txBody>
          <a:bodyPr wrap="square">
            <a:spAutoFit/>
          </a:bodyPr>
          <a:lstStyle>
            <a:lvl1pPr marL="252000" indent="-252000">
              <a:lnSpc>
                <a:spcPct val="100000"/>
              </a:lnSpc>
              <a:spcAft>
                <a:spcPts val="0"/>
              </a:spcAft>
              <a:buFont typeface="+mj-lt"/>
              <a:buAutoNum type="arabicPeriod" startAt="5"/>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5.1 Click to edit subpoint</a:t>
            </a:r>
          </a:p>
        </p:txBody>
      </p:sp>
      <p:sp>
        <p:nvSpPr>
          <p:cNvPr id="21" name="Text Placeholder 10">
            <a:extLst>
              <a:ext uri="{FF2B5EF4-FFF2-40B4-BE49-F238E27FC236}">
                <a16:creationId xmlns:a16="http://schemas.microsoft.com/office/drawing/2014/main" id="{4CD7366E-5AB0-83BC-C18B-9F94BFB4080C}"/>
              </a:ext>
            </a:extLst>
          </p:cNvPr>
          <p:cNvSpPr>
            <a:spLocks noGrp="1"/>
          </p:cNvSpPr>
          <p:nvPr>
            <p:ph type="body" sz="quarter" idx="23" hasCustomPrompt="1"/>
          </p:nvPr>
        </p:nvSpPr>
        <p:spPr bwMode="gray">
          <a:xfrm>
            <a:off x="8220236" y="3693420"/>
            <a:ext cx="3528000" cy="569387"/>
          </a:xfrm>
        </p:spPr>
        <p:txBody>
          <a:bodyPr wrap="square">
            <a:spAutoFit/>
          </a:bodyPr>
          <a:lstStyle>
            <a:lvl1pPr marL="252000" indent="-252000">
              <a:lnSpc>
                <a:spcPct val="100000"/>
              </a:lnSpc>
              <a:spcAft>
                <a:spcPts val="0"/>
              </a:spcAft>
              <a:buFont typeface="+mj-lt"/>
              <a:buAutoNum type="arabicPeriod" startAt="6"/>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6.1 Click to edit subpoint</a:t>
            </a:r>
          </a:p>
        </p:txBody>
      </p:sp>
      <p:sp>
        <p:nvSpPr>
          <p:cNvPr id="6" name="Title 5">
            <a:extLst>
              <a:ext uri="{FF2B5EF4-FFF2-40B4-BE49-F238E27FC236}">
                <a16:creationId xmlns:a16="http://schemas.microsoft.com/office/drawing/2014/main" id="{2B5ACACE-0D64-8BFB-30C3-1CD614ECB6AD}"/>
              </a:ext>
            </a:extLst>
          </p:cNvPr>
          <p:cNvSpPr>
            <a:spLocks noGrp="1"/>
          </p:cNvSpPr>
          <p:nvPr>
            <p:ph type="title" hasCustomPrompt="1"/>
          </p:nvPr>
        </p:nvSpPr>
        <p:spPr>
          <a:xfrm>
            <a:off x="443372" y="379660"/>
            <a:ext cx="11305716" cy="492443"/>
          </a:xfrm>
        </p:spPr>
        <p:txBody>
          <a:bodyPr/>
          <a:lstStyle>
            <a:lvl1pPr>
              <a:defRPr/>
            </a:lvl1pPr>
          </a:lstStyle>
          <a:p>
            <a:r>
              <a:rPr lang="en-US"/>
              <a:t>Click to edit agenda placeholder</a:t>
            </a:r>
            <a:endParaRPr lang="en-GB"/>
          </a:p>
        </p:txBody>
      </p:sp>
      <p:sp>
        <p:nvSpPr>
          <p:cNvPr id="5" name="Slide Number Placeholder 4">
            <a:extLst>
              <a:ext uri="{FF2B5EF4-FFF2-40B4-BE49-F238E27FC236}">
                <a16:creationId xmlns:a16="http://schemas.microsoft.com/office/drawing/2014/main" id="{6A2C8B6F-21E4-080F-52DF-BC417C9542DF}"/>
              </a:ext>
            </a:extLst>
          </p:cNvPr>
          <p:cNvSpPr>
            <a:spLocks noGrp="1"/>
          </p:cNvSpPr>
          <p:nvPr>
            <p:ph type="sldNum" sz="quarter" idx="12"/>
          </p:nvPr>
        </p:nvSpPr>
        <p:spPr bwMode="gray"/>
        <p:txBody>
          <a:bodyPr/>
          <a:lstStyle/>
          <a:p>
            <a:fld id="{4531D9DC-ADF0-4D0A-8902-0133E3C6D94B}" type="slidenum">
              <a:rPr lang="en-US" noProof="0" smtClean="0"/>
              <a:pPr/>
              <a:t>‹#›</a:t>
            </a:fld>
            <a:endParaRPr lang="en-US" noProof="0"/>
          </a:p>
        </p:txBody>
      </p:sp>
      <p:pic>
        <p:nvPicPr>
          <p:cNvPr id="9" name="Graphic 8">
            <a:extLst>
              <a:ext uri="{FF2B5EF4-FFF2-40B4-BE49-F238E27FC236}">
                <a16:creationId xmlns:a16="http://schemas.microsoft.com/office/drawing/2014/main" id="{89C872B5-7A2B-0D7E-AE50-D0D02F54E7B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04312" y="5860149"/>
            <a:ext cx="2722463" cy="552701"/>
          </a:xfrm>
          <a:prstGeom prst="rect">
            <a:avLst/>
          </a:prstGeom>
        </p:spPr>
      </p:pic>
    </p:spTree>
    <p:extLst>
      <p:ext uri="{BB962C8B-B14F-4D97-AF65-F5344CB8AC3E}">
        <p14:creationId xmlns:p14="http://schemas.microsoft.com/office/powerpoint/2010/main" val="2220696106"/>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51" userDrawn="1">
          <p15:clr>
            <a:srgbClr val="FBAE40"/>
          </p15:clr>
        </p15:guide>
        <p15:guide id="4" pos="517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 Title, Text &amp; Chart 01">
    <p:spTree>
      <p:nvGrpSpPr>
        <p:cNvPr id="1" name=""/>
        <p:cNvGrpSpPr/>
        <p:nvPr/>
      </p:nvGrpSpPr>
      <p:grpSpPr>
        <a:xfrm>
          <a:off x="0" y="0"/>
          <a:ext cx="0" cy="0"/>
          <a:chOff x="0" y="0"/>
          <a:chExt cx="0" cy="0"/>
        </a:xfrm>
      </p:grpSpPr>
      <p:sp>
        <p:nvSpPr>
          <p:cNvPr id="13" name="Chart Placeholder 12">
            <a:extLst>
              <a:ext uri="{FF2B5EF4-FFF2-40B4-BE49-F238E27FC236}">
                <a16:creationId xmlns:a16="http://schemas.microsoft.com/office/drawing/2014/main" id="{3DDEB791-8367-5530-3552-28F180A4BE20}"/>
              </a:ext>
            </a:extLst>
          </p:cNvPr>
          <p:cNvSpPr>
            <a:spLocks noGrp="1"/>
          </p:cNvSpPr>
          <p:nvPr>
            <p:ph type="chart" sz="quarter" idx="19" hasCustomPrompt="1"/>
          </p:nvPr>
        </p:nvSpPr>
        <p:spPr>
          <a:xfrm>
            <a:off x="6275388" y="2451600"/>
            <a:ext cx="5473700" cy="3420000"/>
          </a:xfrm>
          <a:noFill/>
        </p:spPr>
        <p:txBody>
          <a:bodyPr/>
          <a:lstStyle>
            <a:lvl1pPr>
              <a:defRPr sz="1400" b="0"/>
            </a:lvl1pPr>
          </a:lstStyle>
          <a:p>
            <a:pPr lvl="0"/>
            <a:r>
              <a:rPr lang="en-AU"/>
              <a:t>Add chart by clicking on icon</a:t>
            </a:r>
            <a:endParaRPr lang="en-GB"/>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6"/>
            <a:ext cx="5473700" cy="378000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22/05/2025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10" name="Text Placeholder 10">
            <a:extLst>
              <a:ext uri="{FF2B5EF4-FFF2-40B4-BE49-F238E27FC236}">
                <a16:creationId xmlns:a16="http://schemas.microsoft.com/office/drawing/2014/main" id="{C374AB3A-EECD-9FF6-A93A-D999F37647D6}"/>
              </a:ext>
            </a:extLst>
          </p:cNvPr>
          <p:cNvSpPr>
            <a:spLocks noGrp="1"/>
          </p:cNvSpPr>
          <p:nvPr>
            <p:ph type="body" sz="quarter" idx="17" hasCustomPrompt="1"/>
          </p:nvPr>
        </p:nvSpPr>
        <p:spPr bwMode="invGray">
          <a:xfrm>
            <a:off x="6276020" y="1881188"/>
            <a:ext cx="5469432"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11" name="Text Placeholder 10">
            <a:extLst>
              <a:ext uri="{FF2B5EF4-FFF2-40B4-BE49-F238E27FC236}">
                <a16:creationId xmlns:a16="http://schemas.microsoft.com/office/drawing/2014/main" id="{C9397BF2-B717-2CA0-CF5F-AE044D12234F}"/>
              </a:ext>
            </a:extLst>
          </p:cNvPr>
          <p:cNvSpPr>
            <a:spLocks noGrp="1"/>
          </p:cNvSpPr>
          <p:nvPr>
            <p:ph type="body" sz="quarter" idx="18" hasCustomPrompt="1"/>
          </p:nvPr>
        </p:nvSpPr>
        <p:spPr bwMode="invGray">
          <a:xfrm>
            <a:off x="6276020" y="2153654"/>
            <a:ext cx="54684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5" name="Text Placeholder 10">
            <a:extLst>
              <a:ext uri="{FF2B5EF4-FFF2-40B4-BE49-F238E27FC236}">
                <a16:creationId xmlns:a16="http://schemas.microsoft.com/office/drawing/2014/main" id="{8A311775-1AFE-5BFC-7D17-DE9D55643FB2}"/>
              </a:ext>
            </a:extLst>
          </p:cNvPr>
          <p:cNvSpPr>
            <a:spLocks noGrp="1"/>
          </p:cNvSpPr>
          <p:nvPr>
            <p:ph type="body" sz="quarter" idx="20" hasCustomPrompt="1"/>
          </p:nvPr>
        </p:nvSpPr>
        <p:spPr bwMode="invGray">
          <a:xfrm>
            <a:off x="442800" y="5723037"/>
            <a:ext cx="5468400" cy="153888"/>
          </a:xfrm>
          <a:noFill/>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Tree>
    <p:extLst>
      <p:ext uri="{BB962C8B-B14F-4D97-AF65-F5344CB8AC3E}">
        <p14:creationId xmlns:p14="http://schemas.microsoft.com/office/powerpoint/2010/main" val="2657063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 Title, Text &amp; Chart 02">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3310809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13">
            <a:extLst>
              <a:ext uri="{FF2B5EF4-FFF2-40B4-BE49-F238E27FC236}">
                <a16:creationId xmlns:a16="http://schemas.microsoft.com/office/drawing/2014/main" id="{E06521DA-F11B-F222-2CA9-1B7DB95E2B09}"/>
              </a:ext>
            </a:extLst>
          </p:cNvPr>
          <p:cNvSpPr>
            <a:spLocks noGrp="1"/>
          </p:cNvSpPr>
          <p:nvPr>
            <p:ph type="body" sz="quarter" idx="13" hasCustomPrompt="1"/>
          </p:nvPr>
        </p:nvSpPr>
        <p:spPr>
          <a:xfrm>
            <a:off x="442913" y="1881189"/>
            <a:ext cx="3529012" cy="3780000"/>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p>
            <a:fld id="{0415464A-819A-4ABE-A215-763F57629C46}" type="datetime1">
              <a:rPr lang="en-GB" smtClean="0"/>
              <a:t>22/05/2025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5" name="Text Placeholder 10">
            <a:extLst>
              <a:ext uri="{FF2B5EF4-FFF2-40B4-BE49-F238E27FC236}">
                <a16:creationId xmlns:a16="http://schemas.microsoft.com/office/drawing/2014/main" id="{1498A2AB-8D96-47A3-13FF-85FDD837CA29}"/>
              </a:ext>
            </a:extLst>
          </p:cNvPr>
          <p:cNvSpPr>
            <a:spLocks noGrp="1"/>
          </p:cNvSpPr>
          <p:nvPr>
            <p:ph type="body" sz="quarter" idx="17" hasCustomPrompt="1"/>
          </p:nvPr>
        </p:nvSpPr>
        <p:spPr bwMode="invGray">
          <a:xfrm>
            <a:off x="4332288" y="1881188"/>
            <a:ext cx="7413164"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6" name="Text Placeholder 10">
            <a:extLst>
              <a:ext uri="{FF2B5EF4-FFF2-40B4-BE49-F238E27FC236}">
                <a16:creationId xmlns:a16="http://schemas.microsoft.com/office/drawing/2014/main" id="{A42CE36F-0E28-0E78-4EAF-E83A3B440AAF}"/>
              </a:ext>
            </a:extLst>
          </p:cNvPr>
          <p:cNvSpPr>
            <a:spLocks noGrp="1"/>
          </p:cNvSpPr>
          <p:nvPr>
            <p:ph type="body" sz="quarter" idx="18" hasCustomPrompt="1"/>
          </p:nvPr>
        </p:nvSpPr>
        <p:spPr bwMode="invGray">
          <a:xfrm>
            <a:off x="4332655" y="2153654"/>
            <a:ext cx="7411765"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8" name="Chart Placeholder 12">
            <a:extLst>
              <a:ext uri="{FF2B5EF4-FFF2-40B4-BE49-F238E27FC236}">
                <a16:creationId xmlns:a16="http://schemas.microsoft.com/office/drawing/2014/main" id="{0D28D82E-3BBE-8C56-E8BE-F9E349A0FE27}"/>
              </a:ext>
            </a:extLst>
          </p:cNvPr>
          <p:cNvSpPr>
            <a:spLocks noGrp="1"/>
          </p:cNvSpPr>
          <p:nvPr>
            <p:ph type="chart" sz="quarter" idx="19" hasCustomPrompt="1"/>
          </p:nvPr>
        </p:nvSpPr>
        <p:spPr>
          <a:xfrm>
            <a:off x="4332288" y="2457272"/>
            <a:ext cx="7416800" cy="3420000"/>
          </a:xfrm>
          <a:noFill/>
        </p:spPr>
        <p:txBody>
          <a:bodyPr/>
          <a:lstStyle>
            <a:lvl1pPr>
              <a:defRPr sz="1400" b="0"/>
            </a:lvl1pPr>
          </a:lstStyle>
          <a:p>
            <a:pPr lvl="0"/>
            <a:r>
              <a:rPr lang="en-US"/>
              <a:t>Add chart by clicking on icon</a:t>
            </a:r>
          </a:p>
        </p:txBody>
      </p:sp>
      <p:sp>
        <p:nvSpPr>
          <p:cNvPr id="9" name="Text Placeholder 10">
            <a:extLst>
              <a:ext uri="{FF2B5EF4-FFF2-40B4-BE49-F238E27FC236}">
                <a16:creationId xmlns:a16="http://schemas.microsoft.com/office/drawing/2014/main" id="{E4BAB8CC-F0EE-985F-CB94-ED441DCCBBBB}"/>
              </a:ext>
            </a:extLst>
          </p:cNvPr>
          <p:cNvSpPr>
            <a:spLocks noGrp="1"/>
          </p:cNvSpPr>
          <p:nvPr>
            <p:ph type="body" sz="quarter" idx="20" hasCustomPrompt="1"/>
          </p:nvPr>
        </p:nvSpPr>
        <p:spPr bwMode="invGray">
          <a:xfrm>
            <a:off x="442800" y="5723384"/>
            <a:ext cx="3528000" cy="153888"/>
          </a:xfrm>
          <a:noFill/>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Tree>
    <p:extLst>
      <p:ext uri="{BB962C8B-B14F-4D97-AF65-F5344CB8AC3E}">
        <p14:creationId xmlns:p14="http://schemas.microsoft.com/office/powerpoint/2010/main" val="3995951846"/>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two Charts">
    <p:spTree>
      <p:nvGrpSpPr>
        <p:cNvPr id="1" name=""/>
        <p:cNvGrpSpPr/>
        <p:nvPr/>
      </p:nvGrpSpPr>
      <p:grpSpPr>
        <a:xfrm>
          <a:off x="0" y="0"/>
          <a:ext cx="0" cy="0"/>
          <a:chOff x="0" y="0"/>
          <a:chExt cx="0" cy="0"/>
        </a:xfrm>
      </p:grpSpPr>
      <p:sp>
        <p:nvSpPr>
          <p:cNvPr id="9" name="Chart Placeholder 12">
            <a:extLst>
              <a:ext uri="{FF2B5EF4-FFF2-40B4-BE49-F238E27FC236}">
                <a16:creationId xmlns:a16="http://schemas.microsoft.com/office/drawing/2014/main" id="{604E5090-913A-FFE4-64D2-778D5F9AAC2C}"/>
              </a:ext>
            </a:extLst>
          </p:cNvPr>
          <p:cNvSpPr>
            <a:spLocks noGrp="1"/>
          </p:cNvSpPr>
          <p:nvPr>
            <p:ph type="chart" sz="quarter" idx="23" hasCustomPrompt="1"/>
          </p:nvPr>
        </p:nvSpPr>
        <p:spPr>
          <a:xfrm>
            <a:off x="442913" y="2458800"/>
            <a:ext cx="5473700" cy="3204000"/>
          </a:xfrm>
          <a:noFill/>
        </p:spPr>
        <p:txBody>
          <a:bodyPr/>
          <a:lstStyle>
            <a:lvl1pPr>
              <a:defRPr sz="1400" b="0"/>
            </a:lvl1pPr>
          </a:lstStyle>
          <a:p>
            <a:pPr lvl="0"/>
            <a:r>
              <a:rPr lang="en-US"/>
              <a:t>Add chart by clicking on icon</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22/05/2025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10" name="Text Placeholder 10">
            <a:extLst>
              <a:ext uri="{FF2B5EF4-FFF2-40B4-BE49-F238E27FC236}">
                <a16:creationId xmlns:a16="http://schemas.microsoft.com/office/drawing/2014/main" id="{C374AB3A-EECD-9FF6-A93A-D999F37647D6}"/>
              </a:ext>
            </a:extLst>
          </p:cNvPr>
          <p:cNvSpPr>
            <a:spLocks noGrp="1"/>
          </p:cNvSpPr>
          <p:nvPr>
            <p:ph type="body" sz="quarter" idx="17" hasCustomPrompt="1"/>
          </p:nvPr>
        </p:nvSpPr>
        <p:spPr bwMode="invGray">
          <a:xfrm>
            <a:off x="6276020" y="1881188"/>
            <a:ext cx="5469432"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11" name="Text Placeholder 10">
            <a:extLst>
              <a:ext uri="{FF2B5EF4-FFF2-40B4-BE49-F238E27FC236}">
                <a16:creationId xmlns:a16="http://schemas.microsoft.com/office/drawing/2014/main" id="{C9397BF2-B717-2CA0-CF5F-AE044D12234F}"/>
              </a:ext>
            </a:extLst>
          </p:cNvPr>
          <p:cNvSpPr>
            <a:spLocks noGrp="1"/>
          </p:cNvSpPr>
          <p:nvPr>
            <p:ph type="body" sz="quarter" idx="18" hasCustomPrompt="1"/>
          </p:nvPr>
        </p:nvSpPr>
        <p:spPr bwMode="invGray">
          <a:xfrm>
            <a:off x="6276020" y="2153654"/>
            <a:ext cx="54684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3" name="Chart Placeholder 12">
            <a:extLst>
              <a:ext uri="{FF2B5EF4-FFF2-40B4-BE49-F238E27FC236}">
                <a16:creationId xmlns:a16="http://schemas.microsoft.com/office/drawing/2014/main" id="{3DDEB791-8367-5530-3552-28F180A4BE20}"/>
              </a:ext>
            </a:extLst>
          </p:cNvPr>
          <p:cNvSpPr>
            <a:spLocks noGrp="1"/>
          </p:cNvSpPr>
          <p:nvPr>
            <p:ph type="chart" sz="quarter" idx="19" hasCustomPrompt="1"/>
          </p:nvPr>
        </p:nvSpPr>
        <p:spPr>
          <a:xfrm>
            <a:off x="6275388" y="2458800"/>
            <a:ext cx="5473700" cy="3204000"/>
          </a:xfrm>
          <a:noFill/>
        </p:spPr>
        <p:txBody>
          <a:bodyPr/>
          <a:lstStyle>
            <a:lvl1pPr>
              <a:defRPr sz="1400" b="0"/>
            </a:lvl1pPr>
          </a:lstStyle>
          <a:p>
            <a:pPr lvl="0"/>
            <a:r>
              <a:rPr lang="en-US"/>
              <a:t>Add chart by clicking on icon</a:t>
            </a:r>
          </a:p>
        </p:txBody>
      </p:sp>
      <p:sp>
        <p:nvSpPr>
          <p:cNvPr id="5" name="Text Placeholder 10">
            <a:extLst>
              <a:ext uri="{FF2B5EF4-FFF2-40B4-BE49-F238E27FC236}">
                <a16:creationId xmlns:a16="http://schemas.microsoft.com/office/drawing/2014/main" id="{91306284-640A-C80E-4B66-F6C89764A66D}"/>
              </a:ext>
            </a:extLst>
          </p:cNvPr>
          <p:cNvSpPr>
            <a:spLocks noGrp="1"/>
          </p:cNvSpPr>
          <p:nvPr>
            <p:ph type="body" sz="quarter" idx="21" hasCustomPrompt="1"/>
          </p:nvPr>
        </p:nvSpPr>
        <p:spPr bwMode="invGray">
          <a:xfrm>
            <a:off x="443545" y="1880828"/>
            <a:ext cx="5469432"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8" name="Text Placeholder 10">
            <a:extLst>
              <a:ext uri="{FF2B5EF4-FFF2-40B4-BE49-F238E27FC236}">
                <a16:creationId xmlns:a16="http://schemas.microsoft.com/office/drawing/2014/main" id="{7FD7EC95-6C92-7EF3-2B71-332E888845D7}"/>
              </a:ext>
            </a:extLst>
          </p:cNvPr>
          <p:cNvSpPr>
            <a:spLocks noGrp="1"/>
          </p:cNvSpPr>
          <p:nvPr>
            <p:ph type="body" sz="quarter" idx="22" hasCustomPrompt="1"/>
          </p:nvPr>
        </p:nvSpPr>
        <p:spPr bwMode="invGray">
          <a:xfrm>
            <a:off x="443545" y="2153294"/>
            <a:ext cx="54684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5" name="Text Placeholder 10">
            <a:extLst>
              <a:ext uri="{FF2B5EF4-FFF2-40B4-BE49-F238E27FC236}">
                <a16:creationId xmlns:a16="http://schemas.microsoft.com/office/drawing/2014/main" id="{8A311775-1AFE-5BFC-7D17-DE9D55643FB2}"/>
              </a:ext>
            </a:extLst>
          </p:cNvPr>
          <p:cNvSpPr>
            <a:spLocks noGrp="1"/>
          </p:cNvSpPr>
          <p:nvPr>
            <p:ph type="body" sz="quarter" idx="20" hasCustomPrompt="1"/>
          </p:nvPr>
        </p:nvSpPr>
        <p:spPr bwMode="invGray">
          <a:xfrm>
            <a:off x="442800" y="5723384"/>
            <a:ext cx="5468400" cy="153888"/>
          </a:xfrm>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
        <p:nvSpPr>
          <p:cNvPr id="12" name="Text Placeholder 14">
            <a:extLst>
              <a:ext uri="{FF2B5EF4-FFF2-40B4-BE49-F238E27FC236}">
                <a16:creationId xmlns:a16="http://schemas.microsoft.com/office/drawing/2014/main" id="{A408ADD3-AF85-29E6-5A8B-C7F64809C3AF}"/>
              </a:ext>
            </a:extLst>
          </p:cNvPr>
          <p:cNvSpPr>
            <a:spLocks noGrp="1"/>
          </p:cNvSpPr>
          <p:nvPr>
            <p:ph type="body" sz="quarter" idx="24"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
        <p:nvSpPr>
          <p:cNvPr id="16" name="Text Placeholder 10">
            <a:extLst>
              <a:ext uri="{FF2B5EF4-FFF2-40B4-BE49-F238E27FC236}">
                <a16:creationId xmlns:a16="http://schemas.microsoft.com/office/drawing/2014/main" id="{37C8048A-733E-655B-FEF3-4EC8F09BE3F4}"/>
              </a:ext>
            </a:extLst>
          </p:cNvPr>
          <p:cNvSpPr>
            <a:spLocks noGrp="1"/>
          </p:cNvSpPr>
          <p:nvPr>
            <p:ph type="body" sz="quarter" idx="25" hasCustomPrompt="1"/>
          </p:nvPr>
        </p:nvSpPr>
        <p:spPr bwMode="invGray">
          <a:xfrm>
            <a:off x="6275388" y="5723384"/>
            <a:ext cx="5468400" cy="153888"/>
          </a:xfrm>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Tree>
    <p:extLst>
      <p:ext uri="{BB962C8B-B14F-4D97-AF65-F5344CB8AC3E}">
        <p14:creationId xmlns:p14="http://schemas.microsoft.com/office/powerpoint/2010/main" val="264440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 Title &amp; Chart">
    <p:spTree>
      <p:nvGrpSpPr>
        <p:cNvPr id="1" name=""/>
        <p:cNvGrpSpPr/>
        <p:nvPr/>
      </p:nvGrpSpPr>
      <p:grpSpPr>
        <a:xfrm>
          <a:off x="0" y="0"/>
          <a:ext cx="0" cy="0"/>
          <a:chOff x="0" y="0"/>
          <a:chExt cx="0" cy="0"/>
        </a:xfrm>
      </p:grpSpPr>
      <p:sp>
        <p:nvSpPr>
          <p:cNvPr id="9" name="Chart Placeholder 12">
            <a:extLst>
              <a:ext uri="{FF2B5EF4-FFF2-40B4-BE49-F238E27FC236}">
                <a16:creationId xmlns:a16="http://schemas.microsoft.com/office/drawing/2014/main" id="{604E5090-913A-FFE4-64D2-778D5F9AAC2C}"/>
              </a:ext>
            </a:extLst>
          </p:cNvPr>
          <p:cNvSpPr>
            <a:spLocks noGrp="1"/>
          </p:cNvSpPr>
          <p:nvPr>
            <p:ph type="chart" sz="quarter" idx="23" hasCustomPrompt="1"/>
          </p:nvPr>
        </p:nvSpPr>
        <p:spPr>
          <a:xfrm>
            <a:off x="442912" y="2458800"/>
            <a:ext cx="11306175" cy="3204000"/>
          </a:xfrm>
          <a:noFill/>
        </p:spPr>
        <p:txBody>
          <a:bodyPr/>
          <a:lstStyle>
            <a:lvl1pPr>
              <a:defRPr sz="1400" b="0"/>
            </a:lvl1pPr>
          </a:lstStyle>
          <a:p>
            <a:pPr lvl="0"/>
            <a:r>
              <a:rPr lang="en-US"/>
              <a:t>Add chart by clicking on icon</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22/05/2025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5" name="Text Placeholder 10">
            <a:extLst>
              <a:ext uri="{FF2B5EF4-FFF2-40B4-BE49-F238E27FC236}">
                <a16:creationId xmlns:a16="http://schemas.microsoft.com/office/drawing/2014/main" id="{91306284-640A-C80E-4B66-F6C89764A66D}"/>
              </a:ext>
            </a:extLst>
          </p:cNvPr>
          <p:cNvSpPr>
            <a:spLocks noGrp="1"/>
          </p:cNvSpPr>
          <p:nvPr>
            <p:ph type="body" sz="quarter" idx="21" hasCustomPrompt="1"/>
          </p:nvPr>
        </p:nvSpPr>
        <p:spPr bwMode="invGray">
          <a:xfrm>
            <a:off x="443545" y="1880828"/>
            <a:ext cx="11303254"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8" name="Text Placeholder 10">
            <a:extLst>
              <a:ext uri="{FF2B5EF4-FFF2-40B4-BE49-F238E27FC236}">
                <a16:creationId xmlns:a16="http://schemas.microsoft.com/office/drawing/2014/main" id="{7FD7EC95-6C92-7EF3-2B71-332E888845D7}"/>
              </a:ext>
            </a:extLst>
          </p:cNvPr>
          <p:cNvSpPr>
            <a:spLocks noGrp="1"/>
          </p:cNvSpPr>
          <p:nvPr>
            <p:ph type="body" sz="quarter" idx="22" hasCustomPrompt="1"/>
          </p:nvPr>
        </p:nvSpPr>
        <p:spPr bwMode="invGray">
          <a:xfrm>
            <a:off x="443544" y="2153294"/>
            <a:ext cx="11303255"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5" name="Text Placeholder 10">
            <a:extLst>
              <a:ext uri="{FF2B5EF4-FFF2-40B4-BE49-F238E27FC236}">
                <a16:creationId xmlns:a16="http://schemas.microsoft.com/office/drawing/2014/main" id="{8A311775-1AFE-5BFC-7D17-DE9D55643FB2}"/>
              </a:ext>
            </a:extLst>
          </p:cNvPr>
          <p:cNvSpPr>
            <a:spLocks noGrp="1"/>
          </p:cNvSpPr>
          <p:nvPr>
            <p:ph type="body" sz="quarter" idx="20" hasCustomPrompt="1"/>
          </p:nvPr>
        </p:nvSpPr>
        <p:spPr bwMode="invGray">
          <a:xfrm>
            <a:off x="442800" y="5723384"/>
            <a:ext cx="11304000" cy="153888"/>
          </a:xfrm>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
        <p:nvSpPr>
          <p:cNvPr id="12" name="Text Placeholder 14">
            <a:extLst>
              <a:ext uri="{FF2B5EF4-FFF2-40B4-BE49-F238E27FC236}">
                <a16:creationId xmlns:a16="http://schemas.microsoft.com/office/drawing/2014/main" id="{A408ADD3-AF85-29E6-5A8B-C7F64809C3AF}"/>
              </a:ext>
            </a:extLst>
          </p:cNvPr>
          <p:cNvSpPr>
            <a:spLocks noGrp="1"/>
          </p:cNvSpPr>
          <p:nvPr>
            <p:ph type="body" sz="quarter" idx="24"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541092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 Final Slide">
    <p:spTree>
      <p:nvGrpSpPr>
        <p:cNvPr id="1" name=""/>
        <p:cNvGrpSpPr/>
        <p:nvPr/>
      </p:nvGrpSpPr>
      <p:grpSpPr>
        <a:xfrm>
          <a:off x="0" y="0"/>
          <a:ext cx="0" cy="0"/>
          <a:chOff x="0" y="0"/>
          <a:chExt cx="0" cy="0"/>
        </a:xfrm>
      </p:grpSpPr>
      <p:pic>
        <p:nvPicPr>
          <p:cNvPr id="11" name="Grafik 2">
            <a:extLst>
              <a:ext uri="{FF2B5EF4-FFF2-40B4-BE49-F238E27FC236}">
                <a16:creationId xmlns:a16="http://schemas.microsoft.com/office/drawing/2014/main" id="{A8DEDE1F-1CE2-DD5B-31B7-8EDA1E8995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38" name="Object 37" hidden="1">
            <a:extLst>
              <a:ext uri="{FF2B5EF4-FFF2-40B4-BE49-F238E27FC236}">
                <a16:creationId xmlns:a16="http://schemas.microsoft.com/office/drawing/2014/main" id="{9C0882EA-739F-210C-99EC-D75135352957}"/>
              </a:ext>
            </a:extLst>
          </p:cNvPr>
          <p:cNvGraphicFramePr>
            <a:graphicFrameLocks noChangeAspect="1"/>
          </p:cNvGraphicFramePr>
          <p:nvPr userDrawn="1">
            <p:custDataLst>
              <p:tags r:id="rId1"/>
            </p:custDataLst>
            <p:extLst>
              <p:ext uri="{D42A27DB-BD31-4B8C-83A1-F6EECF244321}">
                <p14:modId xmlns:p14="http://schemas.microsoft.com/office/powerpoint/2010/main" val="4003889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38" name="Object 37" hidden="1">
                        <a:extLst>
                          <a:ext uri="{FF2B5EF4-FFF2-40B4-BE49-F238E27FC236}">
                            <a16:creationId xmlns:a16="http://schemas.microsoft.com/office/drawing/2014/main" id="{9C0882EA-739F-210C-99EC-D751353529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613C12-5054-6404-A3EC-C963EBE4A029}"/>
              </a:ext>
            </a:extLst>
          </p:cNvPr>
          <p:cNvSpPr>
            <a:spLocks noGrp="1"/>
          </p:cNvSpPr>
          <p:nvPr>
            <p:ph type="title" hasCustomPrompt="1"/>
          </p:nvPr>
        </p:nvSpPr>
        <p:spPr bwMode="invGray">
          <a:xfrm>
            <a:off x="1233362" y="2066400"/>
            <a:ext cx="8136000" cy="646331"/>
          </a:xfrm>
        </p:spPr>
        <p:txBody>
          <a:bodyPr vert="horz"/>
          <a:lstStyle>
            <a:lvl1pPr>
              <a:lnSpc>
                <a:spcPct val="100000"/>
              </a:lnSpc>
              <a:defRPr sz="4200">
                <a:solidFill>
                  <a:schemeClr val="bg1"/>
                </a:solidFill>
              </a:defRPr>
            </a:lvl1pPr>
          </a:lstStyle>
          <a:p>
            <a:r>
              <a:rPr lang="en-US" noProof="0"/>
              <a:t>Thank you</a:t>
            </a:r>
          </a:p>
        </p:txBody>
      </p:sp>
      <p:pic>
        <p:nvPicPr>
          <p:cNvPr id="35" name="Graphic 34">
            <a:extLst>
              <a:ext uri="{FF2B5EF4-FFF2-40B4-BE49-F238E27FC236}">
                <a16:creationId xmlns:a16="http://schemas.microsoft.com/office/drawing/2014/main" id="{E0AB40B6-9C29-3031-5E1F-AD88DA7370A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bwMode="invGray">
          <a:xfrm>
            <a:off x="919587" y="1882288"/>
            <a:ext cx="450000" cy="304225"/>
          </a:xfrm>
          <a:prstGeom prst="rect">
            <a:avLst/>
          </a:prstGeom>
        </p:spPr>
      </p:pic>
      <p:pic>
        <p:nvPicPr>
          <p:cNvPr id="10" name="Graphic 9">
            <a:extLst>
              <a:ext uri="{FF2B5EF4-FFF2-40B4-BE49-F238E27FC236}">
                <a16:creationId xmlns:a16="http://schemas.microsoft.com/office/drawing/2014/main" id="{D0B35D2D-D55D-496C-DA0C-5D73CF881BBB}"/>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gray">
          <a:xfrm>
            <a:off x="-2616968" y="478768"/>
            <a:ext cx="2376000" cy="682929"/>
          </a:xfrm>
          <a:prstGeom prst="rect">
            <a:avLst/>
          </a:prstGeom>
        </p:spPr>
      </p:pic>
      <p:sp>
        <p:nvSpPr>
          <p:cNvPr id="4" name="Text Placeholder 10">
            <a:extLst>
              <a:ext uri="{FF2B5EF4-FFF2-40B4-BE49-F238E27FC236}">
                <a16:creationId xmlns:a16="http://schemas.microsoft.com/office/drawing/2014/main" id="{51D07148-40CA-4B3A-B94A-352B1672951D}"/>
              </a:ext>
            </a:extLst>
          </p:cNvPr>
          <p:cNvSpPr>
            <a:spLocks noGrp="1"/>
          </p:cNvSpPr>
          <p:nvPr>
            <p:ph type="body" sz="quarter" idx="11" hasCustomPrompt="1"/>
          </p:nvPr>
        </p:nvSpPr>
        <p:spPr bwMode="invGray">
          <a:xfrm>
            <a:off x="1233362" y="56916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5" name="Text Placeholder 10">
            <a:extLst>
              <a:ext uri="{FF2B5EF4-FFF2-40B4-BE49-F238E27FC236}">
                <a16:creationId xmlns:a16="http://schemas.microsoft.com/office/drawing/2014/main" id="{3BF8AE22-71AE-2A3D-4CB1-902737C70D82}"/>
              </a:ext>
            </a:extLst>
          </p:cNvPr>
          <p:cNvSpPr>
            <a:spLocks noGrp="1"/>
          </p:cNvSpPr>
          <p:nvPr>
            <p:ph type="body" sz="quarter" idx="12" hasCustomPrompt="1"/>
          </p:nvPr>
        </p:nvSpPr>
        <p:spPr bwMode="invGray">
          <a:xfrm>
            <a:off x="1233362" y="55116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9" name="Text Placeholder 10">
            <a:extLst>
              <a:ext uri="{FF2B5EF4-FFF2-40B4-BE49-F238E27FC236}">
                <a16:creationId xmlns:a16="http://schemas.microsoft.com/office/drawing/2014/main" id="{4A940743-8E14-A392-0914-CC2271A2FD2D}"/>
              </a:ext>
            </a:extLst>
          </p:cNvPr>
          <p:cNvSpPr>
            <a:spLocks noGrp="1"/>
          </p:cNvSpPr>
          <p:nvPr>
            <p:ph type="body" sz="quarter" idx="14" hasCustomPrompt="1"/>
          </p:nvPr>
        </p:nvSpPr>
        <p:spPr bwMode="invGray">
          <a:xfrm>
            <a:off x="1233362" y="60480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12" name="Text Placeholder 10">
            <a:extLst>
              <a:ext uri="{FF2B5EF4-FFF2-40B4-BE49-F238E27FC236}">
                <a16:creationId xmlns:a16="http://schemas.microsoft.com/office/drawing/2014/main" id="{DC86BD44-8520-A95A-73DE-862C20EBE28D}"/>
              </a:ext>
            </a:extLst>
          </p:cNvPr>
          <p:cNvSpPr>
            <a:spLocks noGrp="1"/>
          </p:cNvSpPr>
          <p:nvPr>
            <p:ph type="body" sz="quarter" idx="15" hasCustomPrompt="1"/>
          </p:nvPr>
        </p:nvSpPr>
        <p:spPr bwMode="invGray">
          <a:xfrm>
            <a:off x="1233362" y="62352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13" name="Text Placeholder 10">
            <a:extLst>
              <a:ext uri="{FF2B5EF4-FFF2-40B4-BE49-F238E27FC236}">
                <a16:creationId xmlns:a16="http://schemas.microsoft.com/office/drawing/2014/main" id="{4C7A7962-9CE6-754A-6F77-928E4645413C}"/>
              </a:ext>
            </a:extLst>
          </p:cNvPr>
          <p:cNvSpPr>
            <a:spLocks noGrp="1"/>
          </p:cNvSpPr>
          <p:nvPr>
            <p:ph type="body" sz="quarter" idx="10" hasCustomPrompt="1"/>
          </p:nvPr>
        </p:nvSpPr>
        <p:spPr bwMode="invGray">
          <a:xfrm>
            <a:off x="1233362" y="5328000"/>
            <a:ext cx="8136000" cy="184666"/>
          </a:xfrm>
        </p:spPr>
        <p:txBody>
          <a:bodyPr wrap="square">
            <a:spAutoFit/>
          </a:bodyPr>
          <a:lstStyle>
            <a:lvl1pPr marL="0" indent="0">
              <a:lnSpc>
                <a:spcPct val="100000"/>
              </a:lnSpc>
              <a:spcBef>
                <a:spcPts val="0"/>
              </a:spcBef>
              <a:buFont typeface="Arial" panose="020B0604020202020204" pitchFamily="34" charset="0"/>
              <a:buNone/>
              <a:defRPr sz="1200" b="1">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Tree>
    <p:extLst>
      <p:ext uri="{BB962C8B-B14F-4D97-AF65-F5344CB8AC3E}">
        <p14:creationId xmlns:p14="http://schemas.microsoft.com/office/powerpoint/2010/main" val="1972202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3372" y="379660"/>
            <a:ext cx="11305716" cy="492443"/>
          </a:xfrm>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a:defRPr sz="1000"/>
            </a:lvl1pPr>
          </a:lstStyle>
          <a:p>
            <a:pPr>
              <a:defRPr/>
            </a:pPr>
            <a:fld id="{B91A77A4-4163-4D8C-9F01-CEC769AF33A5}" type="slidenum">
              <a:rPr lang="fr-FR"/>
              <a:pPr>
                <a:defRPr/>
              </a:pPr>
              <a:t>‹#›</a:t>
            </a:fld>
            <a:endParaRPr lang="fr-FR"/>
          </a:p>
        </p:txBody>
      </p:sp>
      <p:sp>
        <p:nvSpPr>
          <p:cNvPr id="5" name="Footer Placeholder 4"/>
          <p:cNvSpPr>
            <a:spLocks noGrp="1"/>
          </p:cNvSpPr>
          <p:nvPr>
            <p:ph type="ftr" sz="quarter" idx="11"/>
          </p:nvPr>
        </p:nvSpPr>
        <p:spPr/>
        <p:txBody>
          <a:bodyPr/>
          <a:lstStyle>
            <a:lvl1pPr>
              <a:defRPr/>
            </a:lvl1pPr>
          </a:lstStyle>
          <a:p>
            <a:pPr>
              <a:defRPr/>
            </a:pPr>
            <a:r>
              <a:rPr lang="en-GB"/>
              <a:t>Kostas Andriosopoulos</a:t>
            </a:r>
          </a:p>
        </p:txBody>
      </p:sp>
    </p:spTree>
    <p:extLst>
      <p:ext uri="{BB962C8B-B14F-4D97-AF65-F5344CB8AC3E}">
        <p14:creationId xmlns:p14="http://schemas.microsoft.com/office/powerpoint/2010/main" val="887224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AD5D53-6107-4828-A328-97406E0EE8D5}"/>
              </a:ext>
            </a:extLst>
          </p:cNvPr>
          <p:cNvSpPr>
            <a:spLocks noGrp="1"/>
          </p:cNvSpPr>
          <p:nvPr>
            <p:ph type="ctrTitle"/>
          </p:nvPr>
        </p:nvSpPr>
        <p:spPr>
          <a:xfrm>
            <a:off x="1524000" y="2124968"/>
            <a:ext cx="9144000" cy="1384995"/>
          </a:xfrm>
        </p:spPr>
        <p:txBody>
          <a:bodyPr anchor="b"/>
          <a:lstStyle>
            <a:lvl1pPr algn="ctr">
              <a:defRPr sz="45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0FEC11A-9C82-426A-AE77-B0E002415642}"/>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AB124ED-DDDF-4AA0-8699-21AA37143378}"/>
              </a:ext>
            </a:extLst>
          </p:cNvPr>
          <p:cNvSpPr>
            <a:spLocks noGrp="1"/>
          </p:cNvSpPr>
          <p:nvPr>
            <p:ph type="dt" sz="half" idx="10"/>
          </p:nvPr>
        </p:nvSpPr>
        <p:spPr/>
        <p:txBody>
          <a:bodyPr/>
          <a:lstStyle/>
          <a:p>
            <a:fld id="{2F04DA5F-1B56-48FD-AFAD-5067CEF691C8}" type="datetimeFigureOut">
              <a:rPr lang="el-GR" smtClean="0"/>
              <a:t>22/5/2025</a:t>
            </a:fld>
            <a:endParaRPr lang="el-GR"/>
          </a:p>
        </p:txBody>
      </p:sp>
      <p:sp>
        <p:nvSpPr>
          <p:cNvPr id="5" name="Θέση υποσέλιδου 4">
            <a:extLst>
              <a:ext uri="{FF2B5EF4-FFF2-40B4-BE49-F238E27FC236}">
                <a16:creationId xmlns:a16="http://schemas.microsoft.com/office/drawing/2014/main" id="{C64CA736-0B6F-4FF3-BF03-47A7B907341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894B02C-60D0-4E41-A0BC-36338B2852A8}"/>
              </a:ext>
            </a:extLst>
          </p:cNvPr>
          <p:cNvSpPr>
            <a:spLocks noGrp="1"/>
          </p:cNvSpPr>
          <p:nvPr>
            <p:ph type="sldNum" sz="quarter" idx="12"/>
          </p:nvPr>
        </p:nvSpPr>
        <p:spPr/>
        <p:txBody>
          <a:bodyPr/>
          <a:lstStyle/>
          <a:p>
            <a:fld id="{193F9082-278A-4659-A01F-F0D8A66D4132}" type="slidenum">
              <a:rPr lang="el-GR" smtClean="0"/>
              <a:t>‹#›</a:t>
            </a:fld>
            <a:endParaRPr lang="el-GR"/>
          </a:p>
        </p:txBody>
      </p:sp>
    </p:spTree>
    <p:extLst>
      <p:ext uri="{BB962C8B-B14F-4D97-AF65-F5344CB8AC3E}">
        <p14:creationId xmlns:p14="http://schemas.microsoft.com/office/powerpoint/2010/main" val="134794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Agenda Longer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FD52C55-A39F-10FF-4828-35713A81AA3C}"/>
              </a:ext>
            </a:extLst>
          </p:cNvPr>
          <p:cNvGraphicFramePr>
            <a:graphicFrameLocks noChangeAspect="1"/>
          </p:cNvGraphicFramePr>
          <p:nvPr userDrawn="1">
            <p:custDataLst>
              <p:tags r:id="rId1"/>
            </p:custDataLst>
            <p:extLst>
              <p:ext uri="{D42A27DB-BD31-4B8C-83A1-F6EECF244321}">
                <p14:modId xmlns:p14="http://schemas.microsoft.com/office/powerpoint/2010/main" val="2215179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8" name="Object 7" hidden="1">
                        <a:extLst>
                          <a:ext uri="{FF2B5EF4-FFF2-40B4-BE49-F238E27FC236}">
                            <a16:creationId xmlns:a16="http://schemas.microsoft.com/office/drawing/2014/main" id="{EFD52C55-A39F-10FF-4828-35713A81AA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Graphic 23">
            <a:extLst>
              <a:ext uri="{FF2B5EF4-FFF2-40B4-BE49-F238E27FC236}">
                <a16:creationId xmlns:a16="http://schemas.microsoft.com/office/drawing/2014/main" id="{933036C1-CC23-79CA-85F4-FCFFA1A1F0E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9343" t="13399" r="26901" b="18556"/>
          <a:stretch>
            <a:fillRect/>
          </a:stretch>
        </p:blipFill>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Slide Number Placeholder 4">
            <a:extLst>
              <a:ext uri="{FF2B5EF4-FFF2-40B4-BE49-F238E27FC236}">
                <a16:creationId xmlns:a16="http://schemas.microsoft.com/office/drawing/2014/main" id="{6A2C8B6F-21E4-080F-52DF-BC417C9542DF}"/>
              </a:ext>
            </a:extLst>
          </p:cNvPr>
          <p:cNvSpPr>
            <a:spLocks noGrp="1"/>
          </p:cNvSpPr>
          <p:nvPr>
            <p:ph type="sldNum" sz="quarter" idx="12"/>
          </p:nvPr>
        </p:nvSpPr>
        <p:spPr bwMode="gray"/>
        <p:txBody>
          <a:bodyPr/>
          <a:lstStyle/>
          <a:p>
            <a:fld id="{4531D9DC-ADF0-4D0A-8902-0133E3C6D94B}" type="slidenum">
              <a:rPr lang="en-US" noProof="0" smtClean="0"/>
              <a:pPr/>
              <a:t>‹#›</a:t>
            </a:fld>
            <a:endParaRPr lang="en-US" noProof="0"/>
          </a:p>
        </p:txBody>
      </p:sp>
      <p:sp>
        <p:nvSpPr>
          <p:cNvPr id="4" name="Text Placeholder 10">
            <a:extLst>
              <a:ext uri="{FF2B5EF4-FFF2-40B4-BE49-F238E27FC236}">
                <a16:creationId xmlns:a16="http://schemas.microsoft.com/office/drawing/2014/main" id="{105A58E4-3146-0240-F0B7-627E5BF9CA3A}"/>
              </a:ext>
            </a:extLst>
          </p:cNvPr>
          <p:cNvSpPr>
            <a:spLocks noGrp="1"/>
          </p:cNvSpPr>
          <p:nvPr>
            <p:ph type="body" sz="quarter" idx="11" hasCustomPrompt="1"/>
          </p:nvPr>
        </p:nvSpPr>
        <p:spPr bwMode="gray">
          <a:xfrm>
            <a:off x="443372" y="1880828"/>
            <a:ext cx="11305716" cy="3996097"/>
          </a:xfrm>
        </p:spPr>
        <p:txBody>
          <a:bodyPr wrap="square">
            <a:noAutofit/>
          </a:bodyPr>
          <a:lstStyle>
            <a:lvl1pPr marL="0" indent="0">
              <a:lnSpc>
                <a:spcPct val="100000"/>
              </a:lnSpc>
              <a:spcBef>
                <a:spcPts val="1200"/>
              </a:spcBef>
              <a:spcAft>
                <a:spcPts val="0"/>
              </a:spcAft>
              <a:buFont typeface="+mj-lt"/>
              <a:buNone/>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marL="252000" marR="0" lvl="0" indent="-252000" algn="l" defTabSz="914400" rtl="0" eaLnBrk="1" fontAlgn="auto" latinLnBrk="0" hangingPunct="1">
              <a:lnSpc>
                <a:spcPct val="100000"/>
              </a:lnSpc>
              <a:spcBef>
                <a:spcPts val="1200"/>
              </a:spcBef>
              <a:spcAft>
                <a:spcPts val="0"/>
              </a:spcAft>
              <a:buClrTx/>
              <a:buSzTx/>
              <a:buFont typeface="+mj-lt"/>
              <a:buAutoNum type="arabicPeriod"/>
              <a:tabLst/>
              <a:defRPr/>
            </a:pPr>
            <a:r>
              <a:rPr lang="en-US"/>
              <a:t>Click to edit agenda point longer text</a:t>
            </a:r>
          </a:p>
        </p:txBody>
      </p:sp>
      <p:sp>
        <p:nvSpPr>
          <p:cNvPr id="17" name="Title 16">
            <a:extLst>
              <a:ext uri="{FF2B5EF4-FFF2-40B4-BE49-F238E27FC236}">
                <a16:creationId xmlns:a16="http://schemas.microsoft.com/office/drawing/2014/main" id="{B6F2F3BE-5C32-75EB-C67F-C51CFAAEA76B}"/>
              </a:ext>
            </a:extLst>
          </p:cNvPr>
          <p:cNvSpPr>
            <a:spLocks noGrp="1"/>
          </p:cNvSpPr>
          <p:nvPr>
            <p:ph type="title" hasCustomPrompt="1"/>
          </p:nvPr>
        </p:nvSpPr>
        <p:spPr>
          <a:xfrm>
            <a:off x="443372" y="379660"/>
            <a:ext cx="11305716" cy="492443"/>
          </a:xfrm>
        </p:spPr>
        <p:txBody>
          <a:bodyPr/>
          <a:lstStyle/>
          <a:p>
            <a:r>
              <a:rPr kumimoji="0" lang="en-US" sz="3200" b="1" i="0" u="none" strike="noStrike" kern="1200" cap="none" spc="0" normalizeH="0" baseline="0" noProof="0">
                <a:ln>
                  <a:noFill/>
                </a:ln>
                <a:solidFill>
                  <a:srgbClr val="0032A0"/>
                </a:solidFill>
                <a:effectLst/>
                <a:uLnTx/>
                <a:uFillTx/>
                <a:latin typeface="The Wave Sans TT"/>
                <a:ea typeface="+mj-ea"/>
                <a:cs typeface="+mj-cs"/>
              </a:rPr>
              <a:t>Click to edit agenda placeholder</a:t>
            </a:r>
            <a:endParaRPr lang="en-GB"/>
          </a:p>
        </p:txBody>
      </p:sp>
      <p:pic>
        <p:nvPicPr>
          <p:cNvPr id="2" name="Graphic 1">
            <a:extLst>
              <a:ext uri="{FF2B5EF4-FFF2-40B4-BE49-F238E27FC236}">
                <a16:creationId xmlns:a16="http://schemas.microsoft.com/office/drawing/2014/main" id="{612A5B05-BCA2-E936-07D3-E927838B940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04312" y="5860149"/>
            <a:ext cx="2722463" cy="552701"/>
          </a:xfrm>
          <a:prstGeom prst="rect">
            <a:avLst/>
          </a:prstGeom>
        </p:spPr>
      </p:pic>
    </p:spTree>
    <p:extLst>
      <p:ext uri="{BB962C8B-B14F-4D97-AF65-F5344CB8AC3E}">
        <p14:creationId xmlns:p14="http://schemas.microsoft.com/office/powerpoint/2010/main" val="489413979"/>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51" userDrawn="1">
          <p15:clr>
            <a:srgbClr val="FBAE40"/>
          </p15:clr>
        </p15:guide>
        <p15:guide id="4" pos="517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 Chapter Divider Blue">
    <p:bg bwMode="gray">
      <p:bgPr>
        <a:solidFill>
          <a:schemeClr val="accent2"/>
        </a:solidFill>
        <a:effectLst/>
      </p:bgPr>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10B1020-4125-1954-D993-375512FD6DA8}"/>
              </a:ext>
            </a:extLst>
          </p:cNvPr>
          <p:cNvGraphicFramePr>
            <a:graphicFrameLocks noChangeAspect="1"/>
          </p:cNvGraphicFramePr>
          <p:nvPr userDrawn="1">
            <p:custDataLst>
              <p:tags r:id="rId1"/>
            </p:custDataLst>
            <p:extLst>
              <p:ext uri="{D42A27DB-BD31-4B8C-83A1-F6EECF244321}">
                <p14:modId xmlns:p14="http://schemas.microsoft.com/office/powerpoint/2010/main" val="778175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4" name="Object 13" hidden="1">
                        <a:extLst>
                          <a:ext uri="{FF2B5EF4-FFF2-40B4-BE49-F238E27FC236}">
                            <a16:creationId xmlns:a16="http://schemas.microsoft.com/office/drawing/2014/main" id="{710B1020-4125-1954-D993-375512FD6D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2ECF42-8FC8-8968-6770-9366AF957340}"/>
              </a:ext>
            </a:extLst>
          </p:cNvPr>
          <p:cNvSpPr>
            <a:spLocks noGrp="1"/>
          </p:cNvSpPr>
          <p:nvPr>
            <p:ph type="title" hasCustomPrompt="1"/>
          </p:nvPr>
        </p:nvSpPr>
        <p:spPr bwMode="gray">
          <a:xfrm>
            <a:off x="1988554" y="1779743"/>
            <a:ext cx="9760534" cy="1661993"/>
          </a:xfrm>
        </p:spPr>
        <p:txBody>
          <a:bodyPr vert="horz"/>
          <a:lstStyle>
            <a:lvl1pPr>
              <a:lnSpc>
                <a:spcPct val="100000"/>
              </a:lnSpc>
              <a:defRPr sz="5400">
                <a:solidFill>
                  <a:schemeClr val="bg1"/>
                </a:solidFill>
              </a:defRPr>
            </a:lvl1pPr>
          </a:lstStyle>
          <a:p>
            <a:r>
              <a:rPr lang="en-US" noProof="0"/>
              <a:t>Click to edit Chapter name (max. three lines of text)</a:t>
            </a:r>
          </a:p>
        </p:txBody>
      </p:sp>
      <p:sp>
        <p:nvSpPr>
          <p:cNvPr id="12" name="Text Placeholder 10">
            <a:extLst>
              <a:ext uri="{FF2B5EF4-FFF2-40B4-BE49-F238E27FC236}">
                <a16:creationId xmlns:a16="http://schemas.microsoft.com/office/drawing/2014/main" id="{04E015B5-2C64-3AC5-B386-C6CC66A10763}"/>
              </a:ext>
            </a:extLst>
          </p:cNvPr>
          <p:cNvSpPr>
            <a:spLocks noGrp="1"/>
          </p:cNvSpPr>
          <p:nvPr>
            <p:ph type="body" sz="quarter" idx="11" hasCustomPrompt="1"/>
          </p:nvPr>
        </p:nvSpPr>
        <p:spPr bwMode="gray">
          <a:xfrm>
            <a:off x="443372" y="1779743"/>
            <a:ext cx="1296000" cy="914096"/>
          </a:xfrm>
        </p:spPr>
        <p:txBody>
          <a:bodyPr wrap="square" anchor="t">
            <a:noAutofit/>
          </a:bodyPr>
          <a:lstStyle>
            <a:lvl1pPr marL="0" indent="0" algn="r">
              <a:lnSpc>
                <a:spcPct val="100000"/>
              </a:lnSpc>
              <a:buFont typeface="Arial" panose="020B0604020202020204" pitchFamily="34" charset="0"/>
              <a:buNone/>
              <a:defRPr sz="5400" b="1">
                <a:solidFill>
                  <a:schemeClr val="bg1"/>
                </a:solidFill>
              </a:defRPr>
            </a:lvl1pPr>
            <a:lvl2pPr marL="0" indent="0" algn="r">
              <a:lnSpc>
                <a:spcPct val="90000"/>
              </a:lnSpc>
              <a:buNone/>
              <a:defRPr sz="6600" b="1">
                <a:solidFill>
                  <a:schemeClr val="bg1"/>
                </a:solidFill>
              </a:defRPr>
            </a:lvl2pPr>
            <a:lvl3pPr marL="0" indent="0" algn="r">
              <a:lnSpc>
                <a:spcPct val="90000"/>
              </a:lnSpc>
              <a:buNone/>
              <a:defRPr sz="6600" b="1">
                <a:solidFill>
                  <a:schemeClr val="bg1"/>
                </a:solidFill>
              </a:defRPr>
            </a:lvl3pPr>
            <a:lvl4pPr marL="0" indent="0" algn="r">
              <a:lnSpc>
                <a:spcPct val="90000"/>
              </a:lnSpc>
              <a:buNone/>
              <a:defRPr sz="6600" b="1">
                <a:solidFill>
                  <a:schemeClr val="bg1"/>
                </a:solidFill>
              </a:defRPr>
            </a:lvl4pPr>
            <a:lvl5pPr marL="0" indent="0" algn="r">
              <a:lnSpc>
                <a:spcPct val="90000"/>
              </a:lnSpc>
              <a:buNone/>
              <a:defRPr sz="6600" b="1">
                <a:solidFill>
                  <a:schemeClr val="bg1"/>
                </a:solidFill>
              </a:defRPr>
            </a:lvl5pPr>
            <a:lvl6pPr marL="0" indent="0" algn="r">
              <a:lnSpc>
                <a:spcPct val="90000"/>
              </a:lnSpc>
              <a:buNone/>
              <a:defRPr sz="6600" b="1">
                <a:solidFill>
                  <a:schemeClr val="bg1"/>
                </a:solidFill>
              </a:defRPr>
            </a:lvl6pPr>
            <a:lvl7pPr marL="0" indent="0" algn="r">
              <a:lnSpc>
                <a:spcPct val="90000"/>
              </a:lnSpc>
              <a:buNone/>
              <a:defRPr sz="6600" b="1">
                <a:solidFill>
                  <a:schemeClr val="bg1"/>
                </a:solidFill>
              </a:defRPr>
            </a:lvl7pPr>
            <a:lvl8pPr marL="0" indent="0" algn="r">
              <a:lnSpc>
                <a:spcPct val="90000"/>
              </a:lnSpc>
              <a:buNone/>
              <a:defRPr sz="6600" b="1">
                <a:solidFill>
                  <a:schemeClr val="bg1"/>
                </a:solidFill>
              </a:defRPr>
            </a:lvl8pPr>
            <a:lvl9pPr marL="0" indent="0" algn="r">
              <a:lnSpc>
                <a:spcPct val="90000"/>
              </a:lnSpc>
              <a:buNone/>
              <a:defRPr sz="6600" b="1">
                <a:solidFill>
                  <a:schemeClr val="bg1"/>
                </a:solidFill>
              </a:defRPr>
            </a:lvl9pPr>
          </a:lstStyle>
          <a:p>
            <a:pPr lvl="0"/>
            <a:r>
              <a:rPr lang="en-US" noProof="0"/>
              <a:t>X.</a:t>
            </a:r>
          </a:p>
        </p:txBody>
      </p:sp>
      <p:sp>
        <p:nvSpPr>
          <p:cNvPr id="9" name="Slide Number Placeholder 8">
            <a:extLst>
              <a:ext uri="{FF2B5EF4-FFF2-40B4-BE49-F238E27FC236}">
                <a16:creationId xmlns:a16="http://schemas.microsoft.com/office/drawing/2014/main" id="{A136C915-2610-E578-AAE8-BFB468F6201F}"/>
              </a:ext>
            </a:extLst>
          </p:cNvPr>
          <p:cNvSpPr>
            <a:spLocks noGrp="1"/>
          </p:cNvSpPr>
          <p:nvPr>
            <p:ph type="sldNum" sz="quarter" idx="14"/>
          </p:nvPr>
        </p:nvSpPr>
        <p:spPr bwMode="gray"/>
        <p:txBody>
          <a:bodyPr/>
          <a:lstStyle>
            <a:lvl1pPr>
              <a:defRPr>
                <a:solidFill>
                  <a:schemeClr val="bg1"/>
                </a:solidFill>
              </a:defRPr>
            </a:lvl1pPr>
          </a:lstStyle>
          <a:p>
            <a:fld id="{4531D9DC-ADF0-4D0A-8902-0133E3C6D94B}" type="slidenum">
              <a:rPr lang="en-US" smtClean="0"/>
              <a:pPr/>
              <a:t>‹#›</a:t>
            </a:fld>
            <a:endParaRPr lang="en-US"/>
          </a:p>
        </p:txBody>
      </p:sp>
      <p:sp>
        <p:nvSpPr>
          <p:cNvPr id="5" name="Date Placeholder 4">
            <a:extLst>
              <a:ext uri="{FF2B5EF4-FFF2-40B4-BE49-F238E27FC236}">
                <a16:creationId xmlns:a16="http://schemas.microsoft.com/office/drawing/2014/main" id="{9C2E9016-C930-BAF0-FB44-B26E6048AE48}"/>
              </a:ext>
            </a:extLst>
          </p:cNvPr>
          <p:cNvSpPr>
            <a:spLocks noGrp="1"/>
          </p:cNvSpPr>
          <p:nvPr>
            <p:ph type="dt" sz="half" idx="15"/>
          </p:nvPr>
        </p:nvSpPr>
        <p:spPr/>
        <p:txBody>
          <a:bodyPr/>
          <a:lstStyle>
            <a:lvl1pPr>
              <a:defRPr>
                <a:solidFill>
                  <a:schemeClr val="bg1"/>
                </a:solidFill>
              </a:defRPr>
            </a:lvl1pPr>
          </a:lstStyle>
          <a:p>
            <a:fld id="{4918A0F0-B9B7-4DA4-8DCA-BD8D99AF4357}" type="datetime1">
              <a:rPr lang="en-GB" smtClean="0"/>
              <a:pPr/>
              <a:t>22/05/2025</a:t>
            </a:fld>
            <a:endParaRPr lang="en-US"/>
          </a:p>
        </p:txBody>
      </p:sp>
      <p:pic>
        <p:nvPicPr>
          <p:cNvPr id="3" name="Picture 2">
            <a:extLst>
              <a:ext uri="{FF2B5EF4-FFF2-40B4-BE49-F238E27FC236}">
                <a16:creationId xmlns:a16="http://schemas.microsoft.com/office/drawing/2014/main" id="{8BA071AF-EA85-3D60-FF8D-FE2146AFF10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3846360562"/>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 Chapter Divider White">
    <p:bg bwMode="gray">
      <p:bgPr>
        <a:solidFill>
          <a:schemeClr val="bg1"/>
        </a:solidFill>
        <a:effectLst/>
      </p:bgPr>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10B1020-4125-1954-D993-375512FD6DA8}"/>
              </a:ext>
            </a:extLst>
          </p:cNvPr>
          <p:cNvGraphicFramePr>
            <a:graphicFrameLocks noChangeAspect="1"/>
          </p:cNvGraphicFramePr>
          <p:nvPr userDrawn="1">
            <p:custDataLst>
              <p:tags r:id="rId1"/>
            </p:custDataLst>
            <p:extLst>
              <p:ext uri="{D42A27DB-BD31-4B8C-83A1-F6EECF244321}">
                <p14:modId xmlns:p14="http://schemas.microsoft.com/office/powerpoint/2010/main" val="4595045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4" name="Object 13" hidden="1">
                        <a:extLst>
                          <a:ext uri="{FF2B5EF4-FFF2-40B4-BE49-F238E27FC236}">
                            <a16:creationId xmlns:a16="http://schemas.microsoft.com/office/drawing/2014/main" id="{710B1020-4125-1954-D993-375512FD6D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2ECF42-8FC8-8968-6770-9366AF957340}"/>
              </a:ext>
            </a:extLst>
          </p:cNvPr>
          <p:cNvSpPr>
            <a:spLocks noGrp="1"/>
          </p:cNvSpPr>
          <p:nvPr>
            <p:ph type="title" hasCustomPrompt="1"/>
          </p:nvPr>
        </p:nvSpPr>
        <p:spPr bwMode="gray">
          <a:xfrm>
            <a:off x="1988554" y="1779743"/>
            <a:ext cx="9760534" cy="1661993"/>
          </a:xfrm>
        </p:spPr>
        <p:txBody>
          <a:bodyPr vert="horz"/>
          <a:lstStyle>
            <a:lvl1pPr>
              <a:lnSpc>
                <a:spcPct val="100000"/>
              </a:lnSpc>
              <a:defRPr sz="5400">
                <a:solidFill>
                  <a:schemeClr val="accent1"/>
                </a:solidFill>
              </a:defRPr>
            </a:lvl1pPr>
          </a:lstStyle>
          <a:p>
            <a:r>
              <a:rPr lang="en-US" noProof="0"/>
              <a:t>Click to edit Chapter name (max. three lines of text)</a:t>
            </a:r>
          </a:p>
        </p:txBody>
      </p:sp>
      <p:sp>
        <p:nvSpPr>
          <p:cNvPr id="12" name="Text Placeholder 10">
            <a:extLst>
              <a:ext uri="{FF2B5EF4-FFF2-40B4-BE49-F238E27FC236}">
                <a16:creationId xmlns:a16="http://schemas.microsoft.com/office/drawing/2014/main" id="{04E015B5-2C64-3AC5-B386-C6CC66A10763}"/>
              </a:ext>
            </a:extLst>
          </p:cNvPr>
          <p:cNvSpPr>
            <a:spLocks noGrp="1"/>
          </p:cNvSpPr>
          <p:nvPr>
            <p:ph type="body" sz="quarter" idx="11" hasCustomPrompt="1"/>
          </p:nvPr>
        </p:nvSpPr>
        <p:spPr bwMode="gray">
          <a:xfrm>
            <a:off x="443372" y="1779743"/>
            <a:ext cx="1296000" cy="914096"/>
          </a:xfrm>
        </p:spPr>
        <p:txBody>
          <a:bodyPr wrap="square" anchor="t">
            <a:noAutofit/>
          </a:bodyPr>
          <a:lstStyle>
            <a:lvl1pPr marL="0" indent="0" algn="r">
              <a:lnSpc>
                <a:spcPct val="100000"/>
              </a:lnSpc>
              <a:buFont typeface="Arial" panose="020B0604020202020204" pitchFamily="34" charset="0"/>
              <a:buNone/>
              <a:defRPr sz="5400" b="1">
                <a:solidFill>
                  <a:schemeClr val="accent1"/>
                </a:solidFill>
              </a:defRPr>
            </a:lvl1pPr>
            <a:lvl2pPr marL="0" indent="0" algn="r">
              <a:lnSpc>
                <a:spcPct val="90000"/>
              </a:lnSpc>
              <a:buNone/>
              <a:defRPr sz="6600" b="1">
                <a:solidFill>
                  <a:schemeClr val="bg1"/>
                </a:solidFill>
              </a:defRPr>
            </a:lvl2pPr>
            <a:lvl3pPr marL="0" indent="0" algn="r">
              <a:lnSpc>
                <a:spcPct val="90000"/>
              </a:lnSpc>
              <a:buNone/>
              <a:defRPr sz="6600" b="1">
                <a:solidFill>
                  <a:schemeClr val="bg1"/>
                </a:solidFill>
              </a:defRPr>
            </a:lvl3pPr>
            <a:lvl4pPr marL="0" indent="0" algn="r">
              <a:lnSpc>
                <a:spcPct val="90000"/>
              </a:lnSpc>
              <a:buNone/>
              <a:defRPr sz="6600" b="1">
                <a:solidFill>
                  <a:schemeClr val="bg1"/>
                </a:solidFill>
              </a:defRPr>
            </a:lvl4pPr>
            <a:lvl5pPr marL="0" indent="0" algn="r">
              <a:lnSpc>
                <a:spcPct val="90000"/>
              </a:lnSpc>
              <a:buNone/>
              <a:defRPr sz="6600" b="1">
                <a:solidFill>
                  <a:schemeClr val="bg1"/>
                </a:solidFill>
              </a:defRPr>
            </a:lvl5pPr>
            <a:lvl6pPr marL="0" indent="0" algn="r">
              <a:lnSpc>
                <a:spcPct val="90000"/>
              </a:lnSpc>
              <a:buNone/>
              <a:defRPr sz="6600" b="1">
                <a:solidFill>
                  <a:schemeClr val="bg1"/>
                </a:solidFill>
              </a:defRPr>
            </a:lvl6pPr>
            <a:lvl7pPr marL="0" indent="0" algn="r">
              <a:lnSpc>
                <a:spcPct val="90000"/>
              </a:lnSpc>
              <a:buNone/>
              <a:defRPr sz="6600" b="1">
                <a:solidFill>
                  <a:schemeClr val="bg1"/>
                </a:solidFill>
              </a:defRPr>
            </a:lvl7pPr>
            <a:lvl8pPr marL="0" indent="0" algn="r">
              <a:lnSpc>
                <a:spcPct val="90000"/>
              </a:lnSpc>
              <a:buNone/>
              <a:defRPr sz="6600" b="1">
                <a:solidFill>
                  <a:schemeClr val="bg1"/>
                </a:solidFill>
              </a:defRPr>
            </a:lvl8pPr>
            <a:lvl9pPr marL="0" indent="0" algn="r">
              <a:lnSpc>
                <a:spcPct val="90000"/>
              </a:lnSpc>
              <a:buNone/>
              <a:defRPr sz="6600" b="1">
                <a:solidFill>
                  <a:schemeClr val="bg1"/>
                </a:solidFill>
              </a:defRPr>
            </a:lvl9pPr>
          </a:lstStyle>
          <a:p>
            <a:pPr lvl="0"/>
            <a:r>
              <a:rPr lang="en-US" noProof="0"/>
              <a:t>X.</a:t>
            </a:r>
          </a:p>
        </p:txBody>
      </p:sp>
      <p:pic>
        <p:nvPicPr>
          <p:cNvPr id="49" name="Picture 48">
            <a:extLst>
              <a:ext uri="{FF2B5EF4-FFF2-40B4-BE49-F238E27FC236}">
                <a16:creationId xmlns:a16="http://schemas.microsoft.com/office/drawing/2014/main" id="{C4F6923B-AD3A-ECD3-13A1-773220C416A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gray">
          <a:xfrm>
            <a:off x="11235600" y="6080400"/>
            <a:ext cx="475271" cy="475200"/>
          </a:xfrm>
          <a:prstGeom prst="rect">
            <a:avLst/>
          </a:prstGeom>
        </p:spPr>
      </p:pic>
      <p:sp>
        <p:nvSpPr>
          <p:cNvPr id="10" name="Slide Number Placeholder 9">
            <a:extLst>
              <a:ext uri="{FF2B5EF4-FFF2-40B4-BE49-F238E27FC236}">
                <a16:creationId xmlns:a16="http://schemas.microsoft.com/office/drawing/2014/main" id="{BD7B5984-E40F-5073-B14C-12C9BF8E642F}"/>
              </a:ext>
            </a:extLst>
          </p:cNvPr>
          <p:cNvSpPr>
            <a:spLocks noGrp="1"/>
          </p:cNvSpPr>
          <p:nvPr>
            <p:ph type="sldNum" sz="quarter" idx="14"/>
          </p:nvPr>
        </p:nvSpPr>
        <p:spPr/>
        <p:txBody>
          <a:bodyPr/>
          <a:lstStyle/>
          <a:p>
            <a:fld id="{4531D9DC-ADF0-4D0A-8902-0133E3C6D94B}" type="slidenum">
              <a:rPr lang="en-US" smtClean="0"/>
              <a:pPr/>
              <a:t>‹#›</a:t>
            </a:fld>
            <a:endParaRPr lang="en-US"/>
          </a:p>
        </p:txBody>
      </p:sp>
      <p:pic>
        <p:nvPicPr>
          <p:cNvPr id="3" name="Graphic 2">
            <a:extLst>
              <a:ext uri="{FF2B5EF4-FFF2-40B4-BE49-F238E27FC236}">
                <a16:creationId xmlns:a16="http://schemas.microsoft.com/office/drawing/2014/main" id="{7BEBA279-F3BB-EBB7-5138-FF97392BADD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3372" y="332656"/>
            <a:ext cx="2722463" cy="552701"/>
          </a:xfrm>
          <a:prstGeom prst="rect">
            <a:avLst/>
          </a:prstGeom>
        </p:spPr>
      </p:pic>
    </p:spTree>
    <p:extLst>
      <p:ext uri="{BB962C8B-B14F-4D97-AF65-F5344CB8AC3E}">
        <p14:creationId xmlns:p14="http://schemas.microsoft.com/office/powerpoint/2010/main" val="237155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 Statement/ Quote/Headline ">
    <p:bg bwMode="auto">
      <p:bgPr>
        <a:solidFill>
          <a:schemeClr val="accent3"/>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39696449-E069-67AA-B16A-A849B454749F}"/>
              </a:ext>
            </a:extLst>
          </p:cNvPr>
          <p:cNvGraphicFramePr>
            <a:graphicFrameLocks noChangeAspect="1"/>
          </p:cNvGraphicFramePr>
          <p:nvPr userDrawn="1">
            <p:custDataLst>
              <p:tags r:id="rId1"/>
            </p:custDataLst>
            <p:extLst>
              <p:ext uri="{D42A27DB-BD31-4B8C-83A1-F6EECF244321}">
                <p14:modId xmlns:p14="http://schemas.microsoft.com/office/powerpoint/2010/main" val="525547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39696449-E069-67AA-B16A-A849B45474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1">
            <a:extLst>
              <a:ext uri="{FF2B5EF4-FFF2-40B4-BE49-F238E27FC236}">
                <a16:creationId xmlns:a16="http://schemas.microsoft.com/office/drawing/2014/main" id="{5FEFF96D-DF35-C2CB-25BF-3452B40587D5}"/>
              </a:ext>
            </a:extLst>
          </p:cNvPr>
          <p:cNvSpPr>
            <a:spLocks noGrp="1"/>
          </p:cNvSpPr>
          <p:nvPr>
            <p:ph type="title" hasCustomPrompt="1"/>
          </p:nvPr>
        </p:nvSpPr>
        <p:spPr bwMode="invGray">
          <a:xfrm>
            <a:off x="1233362" y="1809888"/>
            <a:ext cx="10515726" cy="1292662"/>
          </a:xfrm>
        </p:spPr>
        <p:txBody>
          <a:bodyPr vert="horz"/>
          <a:lstStyle>
            <a:lvl1pPr>
              <a:lnSpc>
                <a:spcPct val="100000"/>
              </a:lnSpc>
              <a:defRPr sz="4200">
                <a:solidFill>
                  <a:schemeClr val="accent1"/>
                </a:solidFill>
              </a:defRPr>
            </a:lvl1pPr>
          </a:lstStyle>
          <a:p>
            <a:r>
              <a:rPr lang="en-US" noProof="0"/>
              <a:t>Click to edit quote/ statement/headline (max. three lines)</a:t>
            </a:r>
          </a:p>
        </p:txBody>
      </p:sp>
      <p:pic>
        <p:nvPicPr>
          <p:cNvPr id="14" name="Graphic 13">
            <a:extLst>
              <a:ext uri="{FF2B5EF4-FFF2-40B4-BE49-F238E27FC236}">
                <a16:creationId xmlns:a16="http://schemas.microsoft.com/office/drawing/2014/main" id="{94501AED-BB0B-9493-9E05-C28457E1993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invGray">
          <a:xfrm>
            <a:off x="919587" y="1629932"/>
            <a:ext cx="450000" cy="304225"/>
          </a:xfrm>
          <a:prstGeom prst="rect">
            <a:avLst/>
          </a:prstGeom>
        </p:spPr>
      </p:pic>
      <p:sp>
        <p:nvSpPr>
          <p:cNvPr id="20" name="Text Placeholder 10">
            <a:extLst>
              <a:ext uri="{FF2B5EF4-FFF2-40B4-BE49-F238E27FC236}">
                <a16:creationId xmlns:a16="http://schemas.microsoft.com/office/drawing/2014/main" id="{F33ED0D4-6744-577A-0C02-A28A1B782632}"/>
              </a:ext>
            </a:extLst>
          </p:cNvPr>
          <p:cNvSpPr>
            <a:spLocks noGrp="1"/>
          </p:cNvSpPr>
          <p:nvPr>
            <p:ph type="body" sz="quarter" idx="14" hasCustomPrompt="1"/>
          </p:nvPr>
        </p:nvSpPr>
        <p:spPr bwMode="invGray">
          <a:xfrm>
            <a:off x="1233488" y="3928836"/>
            <a:ext cx="10515600" cy="184666"/>
          </a:xfrm>
        </p:spPr>
        <p:txBody>
          <a:bodyPr wrap="square">
            <a:spAutoFit/>
          </a:bodyPr>
          <a:lstStyle>
            <a:lvl1pPr marL="0" indent="0">
              <a:lnSpc>
                <a:spcPct val="100000"/>
              </a:lnSpc>
              <a:buFont typeface="Arial" panose="020B0604020202020204" pitchFamily="34" charset="0"/>
              <a:buNone/>
              <a:defRPr sz="1200" b="0">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2" name="Date Placeholder 1">
            <a:extLst>
              <a:ext uri="{FF2B5EF4-FFF2-40B4-BE49-F238E27FC236}">
                <a16:creationId xmlns:a16="http://schemas.microsoft.com/office/drawing/2014/main" id="{FD46D2D0-96AB-E330-1D57-79A95E74EBAD}"/>
              </a:ext>
            </a:extLst>
          </p:cNvPr>
          <p:cNvSpPr>
            <a:spLocks noGrp="1"/>
          </p:cNvSpPr>
          <p:nvPr>
            <p:ph type="dt" sz="half" idx="15"/>
          </p:nvPr>
        </p:nvSpPr>
        <p:spPr/>
        <p:txBody>
          <a:bodyPr/>
          <a:lstStyle/>
          <a:p>
            <a:fld id="{43647D4E-3700-47E3-9E5C-C617EE2CEBE1}" type="datetime1">
              <a:rPr lang="en-GB" smtClean="0"/>
              <a:t>22/05/2025</a:t>
            </a:fld>
            <a:endParaRPr lang="en-US"/>
          </a:p>
        </p:txBody>
      </p:sp>
      <p:sp>
        <p:nvSpPr>
          <p:cNvPr id="3" name="Footer Placeholder 2">
            <a:extLst>
              <a:ext uri="{FF2B5EF4-FFF2-40B4-BE49-F238E27FC236}">
                <a16:creationId xmlns:a16="http://schemas.microsoft.com/office/drawing/2014/main" id="{C51B10E2-5A32-8F8E-DDA6-9B8F0D4D6348}"/>
              </a:ext>
            </a:extLst>
          </p:cNvPr>
          <p:cNvSpPr>
            <a:spLocks noGrp="1"/>
          </p:cNvSpPr>
          <p:nvPr>
            <p:ph type="ftr" sz="quarter" idx="16"/>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5019BFFC-A881-3F50-1A3B-3CDFBC8C09B6}"/>
              </a:ext>
            </a:extLst>
          </p:cNvPr>
          <p:cNvSpPr>
            <a:spLocks noGrp="1"/>
          </p:cNvSpPr>
          <p:nvPr>
            <p:ph type="sldNum" sz="quarter" idx="17"/>
          </p:nvPr>
        </p:nvSpPr>
        <p:spPr/>
        <p:txBody>
          <a:bodyPr/>
          <a:lstStyle/>
          <a:p>
            <a:fld id="{4531D9DC-ADF0-4D0A-8902-0133E3C6D94B}" type="slidenum">
              <a:rPr lang="en-US" smtClean="0"/>
              <a:pPr/>
              <a:t>‹#›</a:t>
            </a:fld>
            <a:endParaRPr lang="en-US"/>
          </a:p>
        </p:txBody>
      </p:sp>
    </p:spTree>
    <p:extLst>
      <p:ext uri="{BB962C8B-B14F-4D97-AF65-F5344CB8AC3E}">
        <p14:creationId xmlns:p14="http://schemas.microsoft.com/office/powerpoint/2010/main" val="4016914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51A880E-4578-4BCB-4567-A6CFA4FD148A}"/>
              </a:ext>
            </a:extLst>
          </p:cNvPr>
          <p:cNvGraphicFramePr>
            <a:graphicFrameLocks noChangeAspect="1"/>
          </p:cNvGraphicFramePr>
          <p:nvPr userDrawn="1">
            <p:custDataLst>
              <p:tags r:id="rId1"/>
            </p:custDataLst>
            <p:extLst>
              <p:ext uri="{D42A27DB-BD31-4B8C-83A1-F6EECF244321}">
                <p14:modId xmlns:p14="http://schemas.microsoft.com/office/powerpoint/2010/main" val="3359921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951A880E-4578-4BCB-4567-A6CFA4FD14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laceholder 7">
            <a:extLst>
              <a:ext uri="{FF2B5EF4-FFF2-40B4-BE49-F238E27FC236}">
                <a16:creationId xmlns:a16="http://schemas.microsoft.com/office/drawing/2014/main" id="{CDAB7CE9-787C-27A4-F300-35C27F3005CF}"/>
              </a:ext>
            </a:extLst>
          </p:cNvPr>
          <p:cNvSpPr>
            <a:spLocks noGrp="1"/>
          </p:cNvSpPr>
          <p:nvPr>
            <p:ph type="sldNum" sz="quarter" idx="12"/>
          </p:nvPr>
        </p:nvSpPr>
        <p:spPr/>
        <p:txBody>
          <a:bodyPr/>
          <a:lstStyle/>
          <a:p>
            <a:fld id="{4531D9DC-ADF0-4D0A-8902-0133E3C6D94B}" type="slidenum">
              <a:rPr lang="en-US" smtClean="0"/>
              <a:pPr/>
              <a:t>‹#›</a:t>
            </a:fld>
            <a:endParaRPr lang="en-US"/>
          </a:p>
        </p:txBody>
      </p:sp>
      <p:sp>
        <p:nvSpPr>
          <p:cNvPr id="12" name="Title 11">
            <a:extLst>
              <a:ext uri="{FF2B5EF4-FFF2-40B4-BE49-F238E27FC236}">
                <a16:creationId xmlns:a16="http://schemas.microsoft.com/office/drawing/2014/main" id="{170AC60B-0A2E-8F12-BD66-ECA449C89456}"/>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139809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Title &amp; Tex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22/05/2025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35215223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oleObject" Target="../embeddings/oleObject1.bin"/><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B67041E-5F4A-C4D2-6862-D0F56C62A445}"/>
              </a:ext>
            </a:extLst>
          </p:cNvPr>
          <p:cNvGraphicFramePr>
            <a:graphicFrameLocks noChangeAspect="1"/>
          </p:cNvGraphicFramePr>
          <p:nvPr userDrawn="1">
            <p:custDataLst>
              <p:tags r:id="rId38"/>
            </p:custDataLst>
            <p:extLst>
              <p:ext uri="{D42A27DB-BD31-4B8C-83A1-F6EECF244321}">
                <p14:modId xmlns:p14="http://schemas.microsoft.com/office/powerpoint/2010/main" val="3069077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425" imgH="426" progId="TCLayout.ActiveDocument.1">
                  <p:embed/>
                </p:oleObj>
              </mc:Choice>
              <mc:Fallback>
                <p:oleObj name="think-cell Slide" r:id="rId39" imgW="425" imgH="426" progId="TCLayout.ActiveDocument.1">
                  <p:embed/>
                  <p:pic>
                    <p:nvPicPr>
                      <p:cNvPr id="8" name="Objekt 7" hidden="1">
                        <a:extLst>
                          <a:ext uri="{FF2B5EF4-FFF2-40B4-BE49-F238E27FC236}">
                            <a16:creationId xmlns:a16="http://schemas.microsoft.com/office/drawing/2014/main" id="{0B67041E-5F4A-C4D2-6862-D0F56C62A445}"/>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DFABD2B5-E255-72D3-605E-7CBB15F574C6}"/>
              </a:ext>
            </a:extLst>
          </p:cNvPr>
          <p:cNvSpPr>
            <a:spLocks noGrp="1"/>
          </p:cNvSpPr>
          <p:nvPr>
            <p:ph type="body" idx="1"/>
          </p:nvPr>
        </p:nvSpPr>
        <p:spPr bwMode="gray">
          <a:xfrm>
            <a:off x="442913" y="1881188"/>
            <a:ext cx="11306175" cy="3995737"/>
          </a:xfrm>
          <a:prstGeom prst="rect">
            <a:avLst/>
          </a:prstGeom>
        </p:spPr>
        <p:txBody>
          <a:bodyPr vert="horz" lIns="0" tIns="0" rIns="0" bIns="0" rtlCol="0">
            <a:noAutofit/>
          </a:body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a:p>
            <a:pPr lvl="1"/>
            <a:endParaRPr lang="en-US" noProof="0"/>
          </a:p>
        </p:txBody>
      </p:sp>
      <p:sp>
        <p:nvSpPr>
          <p:cNvPr id="2" name="Title Placeholder 1">
            <a:extLst>
              <a:ext uri="{FF2B5EF4-FFF2-40B4-BE49-F238E27FC236}">
                <a16:creationId xmlns:a16="http://schemas.microsoft.com/office/drawing/2014/main" id="{34E3B3DD-DC53-6809-587C-4C099F0BEE34}"/>
              </a:ext>
            </a:extLst>
          </p:cNvPr>
          <p:cNvSpPr>
            <a:spLocks noGrp="1"/>
          </p:cNvSpPr>
          <p:nvPr>
            <p:ph type="title"/>
          </p:nvPr>
        </p:nvSpPr>
        <p:spPr bwMode="gray">
          <a:xfrm>
            <a:off x="443372" y="379660"/>
            <a:ext cx="11305716" cy="984885"/>
          </a:xfrm>
          <a:prstGeom prst="rect">
            <a:avLst/>
          </a:prstGeom>
        </p:spPr>
        <p:txBody>
          <a:bodyPr vert="horz" wrap="square" lIns="0" tIns="0" rIns="0" bIns="0" rtlCol="0" anchor="t">
            <a:spAutoFit/>
          </a:bodyPr>
          <a:lstStyle/>
          <a:p>
            <a:r>
              <a:rPr lang="en-US" noProof="0"/>
              <a:t>Click to edit slide title </a:t>
            </a:r>
            <a:br>
              <a:rPr lang="en-US" noProof="0"/>
            </a:br>
            <a:r>
              <a:rPr lang="en-US" noProof="0"/>
              <a:t>(maximum two lines)</a:t>
            </a:r>
          </a:p>
        </p:txBody>
      </p:sp>
      <p:sp>
        <p:nvSpPr>
          <p:cNvPr id="4" name="Date Placeholder 3">
            <a:extLst>
              <a:ext uri="{FF2B5EF4-FFF2-40B4-BE49-F238E27FC236}">
                <a16:creationId xmlns:a16="http://schemas.microsoft.com/office/drawing/2014/main" id="{8BA43287-A0A7-C704-898A-529403EA36CB}"/>
              </a:ext>
            </a:extLst>
          </p:cNvPr>
          <p:cNvSpPr>
            <a:spLocks noGrp="1"/>
          </p:cNvSpPr>
          <p:nvPr>
            <p:ph type="dt" sz="half" idx="2"/>
          </p:nvPr>
        </p:nvSpPr>
        <p:spPr bwMode="gray">
          <a:xfrm>
            <a:off x="10020436" y="6258962"/>
            <a:ext cx="720080" cy="153888"/>
          </a:xfrm>
          <a:prstGeom prst="rect">
            <a:avLst/>
          </a:prstGeom>
          <a:noFill/>
        </p:spPr>
        <p:txBody>
          <a:bodyPr vert="horz" wrap="square" lIns="0" tIns="0" rIns="0" bIns="0" rtlCol="0" anchor="b">
            <a:spAutoFit/>
          </a:bodyPr>
          <a:lstStyle>
            <a:lvl1pPr algn="r">
              <a:defRPr sz="1000">
                <a:solidFill>
                  <a:schemeClr val="accent1"/>
                </a:solidFill>
              </a:defRPr>
            </a:lvl1pPr>
          </a:lstStyle>
          <a:p>
            <a:fld id="{4918A0F0-B9B7-4DA4-8DCA-BD8D99AF4357}" type="datetime1">
              <a:rPr lang="en-GB" smtClean="0"/>
              <a:pPr/>
              <a:t>22/05/2025</a:t>
            </a:fld>
            <a:endParaRPr lang="en-US"/>
          </a:p>
        </p:txBody>
      </p:sp>
      <p:sp>
        <p:nvSpPr>
          <p:cNvPr id="5" name="Footer Placeholder 4">
            <a:extLst>
              <a:ext uri="{FF2B5EF4-FFF2-40B4-BE49-F238E27FC236}">
                <a16:creationId xmlns:a16="http://schemas.microsoft.com/office/drawing/2014/main" id="{13CBD171-B6B2-4E65-20A7-344266B10A3D}"/>
              </a:ext>
            </a:extLst>
          </p:cNvPr>
          <p:cNvSpPr>
            <a:spLocks noGrp="1"/>
          </p:cNvSpPr>
          <p:nvPr>
            <p:ph type="ftr" sz="quarter" idx="3"/>
          </p:nvPr>
        </p:nvSpPr>
        <p:spPr bwMode="gray">
          <a:xfrm>
            <a:off x="1020044" y="6258962"/>
            <a:ext cx="8784000" cy="153888"/>
          </a:xfrm>
          <a:prstGeom prst="rect">
            <a:avLst/>
          </a:prstGeom>
        </p:spPr>
        <p:txBody>
          <a:bodyPr vert="horz" wrap="square" lIns="0" tIns="0" rIns="0" bIns="0" rtlCol="0" anchor="b">
            <a:spAutoFit/>
          </a:bodyPr>
          <a:lstStyle>
            <a:lvl1pPr algn="l">
              <a:defRPr sz="1000">
                <a:solidFill>
                  <a:schemeClr val="accent1"/>
                </a:solidFill>
              </a:defRPr>
            </a:lvl1p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1A2ABE9E-2FB8-5110-325C-6B7BFF786C37}"/>
              </a:ext>
            </a:extLst>
          </p:cNvPr>
          <p:cNvSpPr>
            <a:spLocks noGrp="1"/>
          </p:cNvSpPr>
          <p:nvPr>
            <p:ph type="sldNum" sz="quarter" idx="4"/>
          </p:nvPr>
        </p:nvSpPr>
        <p:spPr bwMode="gray">
          <a:xfrm>
            <a:off x="443372" y="6258962"/>
            <a:ext cx="252000" cy="153888"/>
          </a:xfrm>
          <a:prstGeom prst="rect">
            <a:avLst/>
          </a:prstGeom>
        </p:spPr>
        <p:txBody>
          <a:bodyPr vert="horz" wrap="square" lIns="0" tIns="0" rIns="0" bIns="0" rtlCol="0" anchor="b">
            <a:spAutoFit/>
          </a:bodyPr>
          <a:lstStyle>
            <a:lvl1pPr algn="l">
              <a:defRPr sz="1000">
                <a:solidFill>
                  <a:schemeClr val="accent1"/>
                </a:solidFill>
              </a:defRPr>
            </a:lvl1pPr>
          </a:lstStyle>
          <a:p>
            <a:fld id="{4531D9DC-ADF0-4D0A-8902-0133E3C6D94B}" type="slidenum">
              <a:rPr lang="en-US" smtClean="0"/>
              <a:pPr/>
              <a:t>‹#›</a:t>
            </a:fld>
            <a:endParaRPr lang="en-US"/>
          </a:p>
        </p:txBody>
      </p:sp>
      <p:pic>
        <p:nvPicPr>
          <p:cNvPr id="10" name="Picture 9">
            <a:extLst>
              <a:ext uri="{FF2B5EF4-FFF2-40B4-BE49-F238E27FC236}">
                <a16:creationId xmlns:a16="http://schemas.microsoft.com/office/drawing/2014/main" id="{75B7CDCD-0E31-08E3-C6A4-F8CE846FF79B}"/>
              </a:ext>
            </a:extLst>
          </p:cNvPr>
          <p:cNvPicPr>
            <a:picLocks noChangeAspect="1"/>
          </p:cNvPicPr>
          <p:nvPr userDrawn="1"/>
        </p:nvPicPr>
        <p:blipFill>
          <a:blip r:embed="rId41" cstate="email">
            <a:extLst>
              <a:ext uri="{28A0092B-C50C-407E-A947-70E740481C1C}">
                <a14:useLocalDpi xmlns:a14="http://schemas.microsoft.com/office/drawing/2010/main"/>
              </a:ext>
            </a:extLst>
          </a:blip>
          <a:stretch>
            <a:fillRect/>
          </a:stretch>
        </p:blipFill>
        <p:spPr>
          <a:xfrm>
            <a:off x="12648728" y="6081666"/>
            <a:ext cx="475200" cy="475200"/>
          </a:xfrm>
          <a:prstGeom prst="rect">
            <a:avLst/>
          </a:prstGeom>
        </p:spPr>
      </p:pic>
    </p:spTree>
    <p:extLst>
      <p:ext uri="{BB962C8B-B14F-4D97-AF65-F5344CB8AC3E}">
        <p14:creationId xmlns:p14="http://schemas.microsoft.com/office/powerpoint/2010/main" val="47277802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4" r:id="rId3"/>
    <p:sldLayoutId id="2147483667" r:id="rId4"/>
    <p:sldLayoutId id="2147483655" r:id="rId5"/>
    <p:sldLayoutId id="2147483668" r:id="rId6"/>
    <p:sldLayoutId id="2147483665" r:id="rId7"/>
    <p:sldLayoutId id="2147483657" r:id="rId8"/>
    <p:sldLayoutId id="2147483658" r:id="rId9"/>
    <p:sldLayoutId id="2147483659" r:id="rId10"/>
    <p:sldLayoutId id="2147483660" r:id="rId11"/>
    <p:sldLayoutId id="2147483673" r:id="rId12"/>
    <p:sldLayoutId id="2147483669" r:id="rId13"/>
    <p:sldLayoutId id="2147483670" r:id="rId14"/>
    <p:sldLayoutId id="2147483671" r:id="rId15"/>
    <p:sldLayoutId id="2147483672" r:id="rId16"/>
    <p:sldLayoutId id="2147483674" r:id="rId17"/>
    <p:sldLayoutId id="2147483675" r:id="rId18"/>
    <p:sldLayoutId id="2147483677" r:id="rId19"/>
    <p:sldLayoutId id="2147483664" r:id="rId20"/>
    <p:sldLayoutId id="2147483678" r:id="rId21"/>
    <p:sldLayoutId id="2147483679" r:id="rId22"/>
    <p:sldLayoutId id="2147483680" r:id="rId23"/>
    <p:sldLayoutId id="2147483688" r:id="rId24"/>
    <p:sldLayoutId id="2147483681" r:id="rId25"/>
    <p:sldLayoutId id="2147483686" r:id="rId26"/>
    <p:sldLayoutId id="2147483683" r:id="rId27"/>
    <p:sldLayoutId id="2147483687" r:id="rId28"/>
    <p:sldLayoutId id="2147483689" r:id="rId29"/>
    <p:sldLayoutId id="2147483696" r:id="rId30"/>
    <p:sldLayoutId id="2147483697" r:id="rId31"/>
    <p:sldLayoutId id="2147483698" r:id="rId32"/>
    <p:sldLayoutId id="2147483699" r:id="rId33"/>
    <p:sldLayoutId id="2147483695" r:id="rId34"/>
    <p:sldLayoutId id="2147483700" r:id="rId35"/>
    <p:sldLayoutId id="2147483701" r:id="rId36"/>
  </p:sldLayoutIdLst>
  <p:hf hdr="0"/>
  <p:txStyles>
    <p:title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3" pos="7401" userDrawn="1">
          <p15:clr>
            <a:srgbClr val="F26B43"/>
          </p15:clr>
        </p15:guide>
        <p15:guide id="4" orient="horz" pos="3702" userDrawn="1">
          <p15:clr>
            <a:srgbClr val="F26B43"/>
          </p15:clr>
        </p15:guide>
        <p15:guide id="5" pos="3727" userDrawn="1">
          <p15:clr>
            <a:srgbClr val="F26B43"/>
          </p15:clr>
        </p15:guide>
        <p15:guide id="6" pos="3953" userDrawn="1">
          <p15:clr>
            <a:srgbClr val="F26B43"/>
          </p15:clr>
        </p15:guide>
        <p15:guide id="7" orient="horz" pos="118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2.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chart" Target="../charts/chart4.xml"/><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notesSlide" Target="../notesSlides/notesSlide9.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9.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chart" Target="../charts/chart5.xml"/><Relationship Id="rId22" Type="http://schemas.openxmlformats.org/officeDocument/2006/relationships/image" Target="../media/image55.png"/></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hyperlink" Target="https://energy.alba.acg.edu/" TargetMode="External"/><Relationship Id="rId3" Type="http://schemas.openxmlformats.org/officeDocument/2006/relationships/image" Target="../media/image22.sv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9.svg"/><Relationship Id="rId10" Type="http://schemas.openxmlformats.org/officeDocument/2006/relationships/image" Target="../media/image27.png"/><Relationship Id="rId4" Type="http://schemas.openxmlformats.org/officeDocument/2006/relationships/image" Target="../media/image8.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3" Type="http://schemas.openxmlformats.org/officeDocument/2006/relationships/tags" Target="../tags/tag49.xml"/><Relationship Id="rId18" Type="http://schemas.openxmlformats.org/officeDocument/2006/relationships/tags" Target="../tags/tag54.xml"/><Relationship Id="rId26" Type="http://schemas.openxmlformats.org/officeDocument/2006/relationships/tags" Target="../tags/tag62.xml"/><Relationship Id="rId39" Type="http://schemas.openxmlformats.org/officeDocument/2006/relationships/tags" Target="../tags/tag75.xml"/><Relationship Id="rId21" Type="http://schemas.openxmlformats.org/officeDocument/2006/relationships/tags" Target="../tags/tag57.xml"/><Relationship Id="rId34" Type="http://schemas.openxmlformats.org/officeDocument/2006/relationships/tags" Target="../tags/tag70.xml"/><Relationship Id="rId42" Type="http://schemas.openxmlformats.org/officeDocument/2006/relationships/tags" Target="../tags/tag78.xml"/><Relationship Id="rId47" Type="http://schemas.openxmlformats.org/officeDocument/2006/relationships/image" Target="../media/image64.emf"/><Relationship Id="rId50" Type="http://schemas.openxmlformats.org/officeDocument/2006/relationships/image" Target="../media/image67.png"/><Relationship Id="rId55" Type="http://schemas.openxmlformats.org/officeDocument/2006/relationships/image" Target="../media/image72.svg"/><Relationship Id="rId7" Type="http://schemas.openxmlformats.org/officeDocument/2006/relationships/tags" Target="../tags/tag43.xml"/><Relationship Id="rId2" Type="http://schemas.openxmlformats.org/officeDocument/2006/relationships/tags" Target="../tags/tag38.xml"/><Relationship Id="rId16" Type="http://schemas.openxmlformats.org/officeDocument/2006/relationships/tags" Target="../tags/tag52.xml"/><Relationship Id="rId29" Type="http://schemas.openxmlformats.org/officeDocument/2006/relationships/tags" Target="../tags/tag65.xml"/><Relationship Id="rId11" Type="http://schemas.openxmlformats.org/officeDocument/2006/relationships/tags" Target="../tags/tag47.xml"/><Relationship Id="rId24" Type="http://schemas.openxmlformats.org/officeDocument/2006/relationships/tags" Target="../tags/tag60.xml"/><Relationship Id="rId32" Type="http://schemas.openxmlformats.org/officeDocument/2006/relationships/tags" Target="../tags/tag68.xml"/><Relationship Id="rId37" Type="http://schemas.openxmlformats.org/officeDocument/2006/relationships/tags" Target="../tags/tag73.xml"/><Relationship Id="rId40" Type="http://schemas.openxmlformats.org/officeDocument/2006/relationships/tags" Target="../tags/tag76.xml"/><Relationship Id="rId45" Type="http://schemas.openxmlformats.org/officeDocument/2006/relationships/notesSlide" Target="../notesSlides/notesSlide14.xml"/><Relationship Id="rId53" Type="http://schemas.openxmlformats.org/officeDocument/2006/relationships/image" Target="../media/image70.svg"/><Relationship Id="rId5" Type="http://schemas.openxmlformats.org/officeDocument/2006/relationships/tags" Target="../tags/tag41.xml"/><Relationship Id="rId19" Type="http://schemas.openxmlformats.org/officeDocument/2006/relationships/tags" Target="../tags/tag55.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tags" Target="../tags/tag58.xml"/><Relationship Id="rId27" Type="http://schemas.openxmlformats.org/officeDocument/2006/relationships/tags" Target="../tags/tag63.xml"/><Relationship Id="rId30" Type="http://schemas.openxmlformats.org/officeDocument/2006/relationships/tags" Target="../tags/tag66.xml"/><Relationship Id="rId35" Type="http://schemas.openxmlformats.org/officeDocument/2006/relationships/tags" Target="../tags/tag71.xml"/><Relationship Id="rId43" Type="http://schemas.openxmlformats.org/officeDocument/2006/relationships/tags" Target="../tags/tag79.xml"/><Relationship Id="rId48" Type="http://schemas.openxmlformats.org/officeDocument/2006/relationships/image" Target="../media/image65.png"/><Relationship Id="rId56" Type="http://schemas.openxmlformats.org/officeDocument/2006/relationships/image" Target="../media/image73.png"/><Relationship Id="rId8" Type="http://schemas.openxmlformats.org/officeDocument/2006/relationships/tags" Target="../tags/tag44.xml"/><Relationship Id="rId51" Type="http://schemas.openxmlformats.org/officeDocument/2006/relationships/image" Target="../media/image68.svg"/><Relationship Id="rId3" Type="http://schemas.openxmlformats.org/officeDocument/2006/relationships/tags" Target="../tags/tag39.xml"/><Relationship Id="rId12" Type="http://schemas.openxmlformats.org/officeDocument/2006/relationships/tags" Target="../tags/tag48.xml"/><Relationship Id="rId17" Type="http://schemas.openxmlformats.org/officeDocument/2006/relationships/tags" Target="../tags/tag53.xml"/><Relationship Id="rId25" Type="http://schemas.openxmlformats.org/officeDocument/2006/relationships/tags" Target="../tags/tag61.xml"/><Relationship Id="rId33" Type="http://schemas.openxmlformats.org/officeDocument/2006/relationships/tags" Target="../tags/tag69.xml"/><Relationship Id="rId38" Type="http://schemas.openxmlformats.org/officeDocument/2006/relationships/tags" Target="../tags/tag74.xml"/><Relationship Id="rId46" Type="http://schemas.openxmlformats.org/officeDocument/2006/relationships/oleObject" Target="../embeddings/oleObject24.bin"/><Relationship Id="rId20" Type="http://schemas.openxmlformats.org/officeDocument/2006/relationships/tags" Target="../tags/tag56.xml"/><Relationship Id="rId41" Type="http://schemas.openxmlformats.org/officeDocument/2006/relationships/tags" Target="../tags/tag77.xml"/><Relationship Id="rId54" Type="http://schemas.openxmlformats.org/officeDocument/2006/relationships/image" Target="../media/image71.png"/><Relationship Id="rId1" Type="http://schemas.openxmlformats.org/officeDocument/2006/relationships/tags" Target="../tags/tag37.xml"/><Relationship Id="rId6" Type="http://schemas.openxmlformats.org/officeDocument/2006/relationships/tags" Target="../tags/tag42.xml"/><Relationship Id="rId15" Type="http://schemas.openxmlformats.org/officeDocument/2006/relationships/tags" Target="../tags/tag51.xml"/><Relationship Id="rId23" Type="http://schemas.openxmlformats.org/officeDocument/2006/relationships/tags" Target="../tags/tag59.xml"/><Relationship Id="rId28" Type="http://schemas.openxmlformats.org/officeDocument/2006/relationships/tags" Target="../tags/tag64.xml"/><Relationship Id="rId36" Type="http://schemas.openxmlformats.org/officeDocument/2006/relationships/tags" Target="../tags/tag72.xml"/><Relationship Id="rId49" Type="http://schemas.openxmlformats.org/officeDocument/2006/relationships/image" Target="../media/image66.svg"/><Relationship Id="rId57" Type="http://schemas.openxmlformats.org/officeDocument/2006/relationships/image" Target="../media/image74.svg"/><Relationship Id="rId10" Type="http://schemas.openxmlformats.org/officeDocument/2006/relationships/tags" Target="../tags/tag46.xml"/><Relationship Id="rId31" Type="http://schemas.openxmlformats.org/officeDocument/2006/relationships/tags" Target="../tags/tag67.xml"/><Relationship Id="rId44" Type="http://schemas.openxmlformats.org/officeDocument/2006/relationships/slideLayout" Target="../slideLayouts/slideLayout8.xml"/><Relationship Id="rId52"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55F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EAA736-AF7B-0B72-2A3D-0600F7AD7F90}"/>
              </a:ext>
            </a:extLst>
          </p:cNvPr>
          <p:cNvSpPr>
            <a:spLocks noGrp="1"/>
          </p:cNvSpPr>
          <p:nvPr>
            <p:ph type="title"/>
          </p:nvPr>
        </p:nvSpPr>
        <p:spPr>
          <a:xfrm>
            <a:off x="2927648" y="1951672"/>
            <a:ext cx="8352928" cy="1477328"/>
          </a:xfrm>
        </p:spPr>
        <p:txBody>
          <a:bodyPr/>
          <a:lstStyle/>
          <a:p>
            <a:r>
              <a:rPr lang="en-US" sz="4800" kern="0">
                <a:solidFill>
                  <a:schemeClr val="bg1"/>
                </a:solidFill>
              </a:rPr>
              <a:t>Empowering Energy </a:t>
            </a:r>
            <a:br>
              <a:rPr lang="el-GR" sz="4800" kern="0">
                <a:solidFill>
                  <a:schemeClr val="bg1"/>
                </a:solidFill>
              </a:rPr>
            </a:br>
            <a:r>
              <a:rPr lang="en-US" sz="4800" kern="0">
                <a:solidFill>
                  <a:schemeClr val="bg1"/>
                </a:solidFill>
              </a:rPr>
              <a:t>Leaders of Tomorrow</a:t>
            </a:r>
          </a:p>
        </p:txBody>
      </p:sp>
      <p:pic>
        <p:nvPicPr>
          <p:cNvPr id="15" name="Graphic 14">
            <a:extLst>
              <a:ext uri="{FF2B5EF4-FFF2-40B4-BE49-F238E27FC236}">
                <a16:creationId xmlns:a16="http://schemas.microsoft.com/office/drawing/2014/main" id="{24954E71-ACF4-273A-97DC-F055BC0FBC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643" y="548680"/>
            <a:ext cx="3199859" cy="648072"/>
          </a:xfrm>
          <a:prstGeom prst="rect">
            <a:avLst/>
          </a:prstGeom>
        </p:spPr>
      </p:pic>
      <p:pic>
        <p:nvPicPr>
          <p:cNvPr id="9" name="Graphic 8">
            <a:extLst>
              <a:ext uri="{FF2B5EF4-FFF2-40B4-BE49-F238E27FC236}">
                <a16:creationId xmlns:a16="http://schemas.microsoft.com/office/drawing/2014/main" id="{C5DF5A7D-4E91-933D-E7E2-F09B621F185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10056440" y="6008505"/>
            <a:ext cx="1564840" cy="449780"/>
          </a:xfrm>
          <a:prstGeom prst="rect">
            <a:avLst/>
          </a:prstGeom>
        </p:spPr>
      </p:pic>
      <p:pic>
        <p:nvPicPr>
          <p:cNvPr id="3" name="Picture 2" descr="A black and white sign with white text&#10;&#10;Description automatically generated">
            <a:extLst>
              <a:ext uri="{FF2B5EF4-FFF2-40B4-BE49-F238E27FC236}">
                <a16:creationId xmlns:a16="http://schemas.microsoft.com/office/drawing/2014/main" id="{3F7B16EE-B0A1-22FF-D152-89564A70FC7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88643" y="5085184"/>
            <a:ext cx="554817" cy="1350667"/>
          </a:xfrm>
          <a:prstGeom prst="rect">
            <a:avLst/>
          </a:prstGeom>
        </p:spPr>
      </p:pic>
      <p:sp>
        <p:nvSpPr>
          <p:cNvPr id="4" name="TextBox 3">
            <a:extLst>
              <a:ext uri="{FF2B5EF4-FFF2-40B4-BE49-F238E27FC236}">
                <a16:creationId xmlns:a16="http://schemas.microsoft.com/office/drawing/2014/main" id="{DF7FFC5D-7C47-3E99-2F48-CB67C85923EC}"/>
              </a:ext>
            </a:extLst>
          </p:cNvPr>
          <p:cNvSpPr txBox="1"/>
          <p:nvPr/>
        </p:nvSpPr>
        <p:spPr>
          <a:xfrm>
            <a:off x="2927648" y="3817245"/>
            <a:ext cx="7128792" cy="995209"/>
          </a:xfrm>
          <a:prstGeom prst="rect">
            <a:avLst/>
          </a:prstGeom>
          <a:noFill/>
        </p:spPr>
        <p:txBody>
          <a:bodyPr wrap="square">
            <a:spAutoFit/>
          </a:bodyPr>
          <a:lstStyle/>
          <a:p>
            <a:pPr marL="0" marR="0">
              <a:lnSpc>
                <a:spcPct val="107000"/>
              </a:lnSpc>
              <a:spcAft>
                <a:spcPts val="800"/>
              </a:spcAft>
            </a:pPr>
            <a:r>
              <a:rPr lang="en-US" sz="2800" b="1" i="1" kern="1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Decoding the Energy sector for Journalists and Media Specialists: A Technical Deep Dive</a:t>
            </a:r>
            <a:endParaRPr lang="en-US" sz="2800" i="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E12AAE7-A33F-DD05-F9C7-A02A1C610E78}"/>
              </a:ext>
            </a:extLst>
          </p:cNvPr>
          <p:cNvSpPr txBox="1"/>
          <p:nvPr/>
        </p:nvSpPr>
        <p:spPr>
          <a:xfrm>
            <a:off x="2927648" y="4812454"/>
            <a:ext cx="7128792" cy="534185"/>
          </a:xfrm>
          <a:prstGeom prst="rect">
            <a:avLst/>
          </a:prstGeom>
          <a:noFill/>
        </p:spPr>
        <p:txBody>
          <a:bodyPr wrap="square">
            <a:spAutoFit/>
          </a:bodyPr>
          <a:lstStyle/>
          <a:p>
            <a:pPr marL="0" marR="0">
              <a:lnSpc>
                <a:spcPct val="107000"/>
              </a:lnSpc>
              <a:spcAft>
                <a:spcPts val="800"/>
              </a:spcAft>
            </a:pPr>
            <a:r>
              <a:rPr lang="en-US" sz="2800" b="1" i="1" kern="100">
                <a:solidFill>
                  <a:schemeClr val="bg1"/>
                </a:solidFill>
                <a:latin typeface="Times New Roman" panose="02020603050405020304" pitchFamily="18" charset="0"/>
                <a:ea typeface="Aptos" panose="020B0004020202020204" pitchFamily="34" charset="0"/>
                <a:cs typeface="Times New Roman" panose="02020603050405020304" pitchFamily="18" charset="0"/>
              </a:rPr>
              <a:t>Oil &amp; Gas</a:t>
            </a:r>
            <a:endParaRPr lang="en-US" sz="2800" i="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63305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E8EDD-EED5-28B9-45AB-9F73539463B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70CF47F-A1DC-7925-A3B9-5FF4E6D24102}"/>
              </a:ext>
            </a:extLst>
          </p:cNvPr>
          <p:cNvSpPr>
            <a:spLocks noGrp="1"/>
          </p:cNvSpPr>
          <p:nvPr>
            <p:ph type="sldNum" sz="quarter" idx="16"/>
          </p:nvPr>
        </p:nvSpPr>
        <p:spPr/>
        <p:txBody>
          <a:bodyPr/>
          <a:lstStyle/>
          <a:p>
            <a:fld id="{4531D9DC-ADF0-4D0A-8902-0133E3C6D94B}" type="slidenum">
              <a:rPr lang="en-US" smtClean="0"/>
              <a:pPr/>
              <a:t>10</a:t>
            </a:fld>
            <a:endParaRPr lang="en-US"/>
          </a:p>
        </p:txBody>
      </p:sp>
      <p:sp>
        <p:nvSpPr>
          <p:cNvPr id="6" name="Title 5">
            <a:extLst>
              <a:ext uri="{FF2B5EF4-FFF2-40B4-BE49-F238E27FC236}">
                <a16:creationId xmlns:a16="http://schemas.microsoft.com/office/drawing/2014/main" id="{0200235F-C705-1EE3-287C-F3E23BF7A914}"/>
              </a:ext>
            </a:extLst>
          </p:cNvPr>
          <p:cNvSpPr>
            <a:spLocks noGrp="1"/>
          </p:cNvSpPr>
          <p:nvPr>
            <p:ph type="title"/>
          </p:nvPr>
        </p:nvSpPr>
        <p:spPr>
          <a:xfrm>
            <a:off x="443372" y="379660"/>
            <a:ext cx="11305716" cy="984885"/>
          </a:xfrm>
        </p:spPr>
        <p:txBody>
          <a:bodyPr/>
          <a:lstStyle/>
          <a:p>
            <a:r>
              <a:rPr lang="el-GR">
                <a:solidFill>
                  <a:srgbClr val="0F55F5"/>
                </a:solidFill>
              </a:rPr>
              <a:t>Το πετρέλαιο εξακολουθεί να αποτελεί την κυριότερη πρωτογενή πηγή ενέργειας σε παγκόσμιο επίπεδο.</a:t>
            </a:r>
            <a:endParaRPr lang="en-US">
              <a:solidFill>
                <a:srgbClr val="0F55F5"/>
              </a:solidFill>
            </a:endParaRPr>
          </a:p>
        </p:txBody>
      </p:sp>
      <p:pic>
        <p:nvPicPr>
          <p:cNvPr id="10" name="Picture 9" descr="A graph of energy supply&#10;&#10;AI-generated content may be incorrect.">
            <a:extLst>
              <a:ext uri="{FF2B5EF4-FFF2-40B4-BE49-F238E27FC236}">
                <a16:creationId xmlns:a16="http://schemas.microsoft.com/office/drawing/2014/main" id="{B7F1BDBD-7619-95A6-2DA9-3D908E500569}"/>
              </a:ext>
            </a:extLst>
          </p:cNvPr>
          <p:cNvPicPr>
            <a:picLocks noChangeAspect="1"/>
          </p:cNvPicPr>
          <p:nvPr/>
        </p:nvPicPr>
        <p:blipFill>
          <a:blip r:embed="rId3" cstate="screen">
            <a:extLst>
              <a:ext uri="{28A0092B-C50C-407E-A947-70E740481C1C}">
                <a14:useLocalDpi xmlns:a14="http://schemas.microsoft.com/office/drawing/2010/main" val="0"/>
              </a:ext>
            </a:extLst>
          </a:blip>
          <a:srcRect t="8005" b="8173"/>
          <a:stretch/>
        </p:blipFill>
        <p:spPr>
          <a:xfrm>
            <a:off x="8462395" y="2306908"/>
            <a:ext cx="3438446" cy="2728339"/>
          </a:xfrm>
          <a:prstGeom prst="rect">
            <a:avLst/>
          </a:prstGeom>
        </p:spPr>
      </p:pic>
      <p:sp>
        <p:nvSpPr>
          <p:cNvPr id="13" name="Rectangle 12">
            <a:extLst>
              <a:ext uri="{FF2B5EF4-FFF2-40B4-BE49-F238E27FC236}">
                <a16:creationId xmlns:a16="http://schemas.microsoft.com/office/drawing/2014/main" id="{98187185-13AC-137E-76BF-621219D799C6}"/>
              </a:ext>
            </a:extLst>
          </p:cNvPr>
          <p:cNvSpPr/>
          <p:nvPr/>
        </p:nvSpPr>
        <p:spPr>
          <a:xfrm>
            <a:off x="536247" y="1598133"/>
            <a:ext cx="5736537" cy="521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lnSpc>
                <a:spcPct val="100000"/>
              </a:lnSpc>
              <a:spcBef>
                <a:spcPts val="600"/>
              </a:spcBef>
              <a:buClr>
                <a:schemeClr val="accent1"/>
              </a:buClr>
            </a:pPr>
            <a:r>
              <a:rPr lang="el-GR" sz="1600">
                <a:solidFill>
                  <a:srgbClr val="0F55F5"/>
                </a:solidFill>
              </a:rPr>
              <a:t> Παγκόσμιο ενεργειακό μείγμα ανά σενάριο έως το 2050</a:t>
            </a:r>
            <a:endParaRPr lang="en-US" sz="1600">
              <a:solidFill>
                <a:srgbClr val="0F55F5"/>
              </a:solidFill>
            </a:endParaRPr>
          </a:p>
        </p:txBody>
      </p:sp>
      <p:pic>
        <p:nvPicPr>
          <p:cNvPr id="16" name="Graphic 15" descr="Magnifying glass with solid fill">
            <a:extLst>
              <a:ext uri="{FF2B5EF4-FFF2-40B4-BE49-F238E27FC236}">
                <a16:creationId xmlns:a16="http://schemas.microsoft.com/office/drawing/2014/main" id="{C4B8196E-8A02-D1FD-EEFD-F4D6EFB403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182983" y="1833473"/>
            <a:ext cx="748624" cy="717754"/>
          </a:xfrm>
          <a:prstGeom prst="rect">
            <a:avLst/>
          </a:prstGeom>
        </p:spPr>
      </p:pic>
      <p:pic>
        <p:nvPicPr>
          <p:cNvPr id="4" name="Picture 3">
            <a:extLst>
              <a:ext uri="{FF2B5EF4-FFF2-40B4-BE49-F238E27FC236}">
                <a16:creationId xmlns:a16="http://schemas.microsoft.com/office/drawing/2014/main" id="{E6A9689A-556A-B52D-AC68-A57D7153EB96}"/>
              </a:ext>
            </a:extLst>
          </p:cNvPr>
          <p:cNvPicPr>
            <a:picLocks noChangeAspect="1"/>
          </p:cNvPicPr>
          <p:nvPr/>
        </p:nvPicPr>
        <p:blipFill>
          <a:blip r:embed="rId6"/>
          <a:stretch>
            <a:fillRect/>
          </a:stretch>
        </p:blipFill>
        <p:spPr>
          <a:xfrm>
            <a:off x="1046236" y="1991877"/>
            <a:ext cx="6372471" cy="3721391"/>
          </a:xfrm>
          <a:prstGeom prst="rect">
            <a:avLst/>
          </a:prstGeom>
        </p:spPr>
      </p:pic>
      <p:sp>
        <p:nvSpPr>
          <p:cNvPr id="2" name="Content Placeholder 8">
            <a:extLst>
              <a:ext uri="{FF2B5EF4-FFF2-40B4-BE49-F238E27FC236}">
                <a16:creationId xmlns:a16="http://schemas.microsoft.com/office/drawing/2014/main" id="{9882577C-831B-EB03-A911-927B93678F6C}"/>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GB" sz="1400" b="0"/>
              <a:t>Source: IEA, DNV</a:t>
            </a:r>
          </a:p>
        </p:txBody>
      </p:sp>
    </p:spTree>
    <p:extLst>
      <p:ext uri="{BB962C8B-B14F-4D97-AF65-F5344CB8AC3E}">
        <p14:creationId xmlns:p14="http://schemas.microsoft.com/office/powerpoint/2010/main" val="3916718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FD525-B588-1F85-9170-53A482C1A0F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1F4198-1E83-F8F6-711C-3FB4DA5471F6}"/>
              </a:ext>
            </a:extLst>
          </p:cNvPr>
          <p:cNvSpPr>
            <a:spLocks noGrp="1"/>
          </p:cNvSpPr>
          <p:nvPr>
            <p:ph type="sldNum" sz="quarter" idx="16"/>
          </p:nvPr>
        </p:nvSpPr>
        <p:spPr/>
        <p:txBody>
          <a:bodyPr/>
          <a:lstStyle/>
          <a:p>
            <a:fld id="{4531D9DC-ADF0-4D0A-8902-0133E3C6D94B}" type="slidenum">
              <a:rPr lang="en-US" smtClean="0"/>
              <a:pPr/>
              <a:t>11</a:t>
            </a:fld>
            <a:endParaRPr lang="en-US"/>
          </a:p>
        </p:txBody>
      </p:sp>
      <p:sp>
        <p:nvSpPr>
          <p:cNvPr id="6" name="Title 5">
            <a:extLst>
              <a:ext uri="{FF2B5EF4-FFF2-40B4-BE49-F238E27FC236}">
                <a16:creationId xmlns:a16="http://schemas.microsoft.com/office/drawing/2014/main" id="{9D518DF6-09E8-5914-AC0F-A615B54071FC}"/>
              </a:ext>
            </a:extLst>
          </p:cNvPr>
          <p:cNvSpPr>
            <a:spLocks noGrp="1"/>
          </p:cNvSpPr>
          <p:nvPr>
            <p:ph type="title"/>
          </p:nvPr>
        </p:nvSpPr>
        <p:spPr>
          <a:xfrm>
            <a:off x="443372" y="379660"/>
            <a:ext cx="11305716" cy="1477328"/>
          </a:xfrm>
        </p:spPr>
        <p:txBody>
          <a:bodyPr/>
          <a:lstStyle/>
          <a:p>
            <a:r>
              <a:rPr lang="el-GR" b="1">
                <a:solidFill>
                  <a:srgbClr val="0F55F5"/>
                </a:solidFill>
              </a:rPr>
              <a:t>Ο </a:t>
            </a:r>
            <a:r>
              <a:rPr lang="en-US" b="1">
                <a:solidFill>
                  <a:srgbClr val="0F55F5"/>
                </a:solidFill>
              </a:rPr>
              <a:t>OPEC </a:t>
            </a:r>
            <a:r>
              <a:rPr lang="el-GR" b="1">
                <a:solidFill>
                  <a:srgbClr val="0F55F5"/>
                </a:solidFill>
              </a:rPr>
              <a:t>προβλέπει ότι η παγκόσμια ζήτηση πετρελαίου θα αυξηθεί κατά 1,45 εκατ. βαρέλια/ημέρα το 2025 </a:t>
            </a:r>
            <a:br>
              <a:rPr lang="en-US" b="1">
                <a:solidFill>
                  <a:srgbClr val="0F55F5"/>
                </a:solidFill>
              </a:rPr>
            </a:br>
            <a:r>
              <a:rPr lang="el-GR" b="1">
                <a:solidFill>
                  <a:srgbClr val="0F55F5"/>
                </a:solidFill>
              </a:rPr>
              <a:t>και κατά 1,43 εκατ. βαρέλια/ημέρα το 2026</a:t>
            </a:r>
            <a:endParaRPr lang="el-GR">
              <a:solidFill>
                <a:srgbClr val="0F55F5"/>
              </a:solidFill>
            </a:endParaRPr>
          </a:p>
        </p:txBody>
      </p:sp>
      <p:sp>
        <p:nvSpPr>
          <p:cNvPr id="13" name="Rectangle 12">
            <a:extLst>
              <a:ext uri="{FF2B5EF4-FFF2-40B4-BE49-F238E27FC236}">
                <a16:creationId xmlns:a16="http://schemas.microsoft.com/office/drawing/2014/main" id="{2A5CC07E-4AF9-AF3B-C952-4C952D8DA3A9}"/>
              </a:ext>
            </a:extLst>
          </p:cNvPr>
          <p:cNvSpPr/>
          <p:nvPr/>
        </p:nvSpPr>
        <p:spPr>
          <a:xfrm>
            <a:off x="3693543" y="2037673"/>
            <a:ext cx="4804913" cy="521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l-GR" sz="1200">
                <a:solidFill>
                  <a:srgbClr val="0F55F5"/>
                </a:solidFill>
              </a:rPr>
              <a:t>Κατανάλωση και Παραγωγή Πετρελαίου παγκοσμίως</a:t>
            </a:r>
            <a:br>
              <a:rPr lang="el-GR" sz="1200">
                <a:solidFill>
                  <a:srgbClr val="0F55F5"/>
                </a:solidFill>
              </a:rPr>
            </a:br>
            <a:r>
              <a:rPr lang="el-GR" sz="1200">
                <a:solidFill>
                  <a:srgbClr val="0F55F5"/>
                </a:solidFill>
              </a:rPr>
              <a:t> (εκατομμύρια βαρέλια/ημέρα)</a:t>
            </a:r>
            <a:endParaRPr lang="en-US" sz="1200">
              <a:solidFill>
                <a:srgbClr val="0F55F5"/>
              </a:solidFill>
            </a:endParaRPr>
          </a:p>
        </p:txBody>
      </p:sp>
      <p:graphicFrame>
        <p:nvGraphicFramePr>
          <p:cNvPr id="2" name="Chart 1">
            <a:extLst>
              <a:ext uri="{FF2B5EF4-FFF2-40B4-BE49-F238E27FC236}">
                <a16:creationId xmlns:a16="http://schemas.microsoft.com/office/drawing/2014/main" id="{4EEF1886-FB14-B90F-A525-A2C86B3065DA}"/>
              </a:ext>
            </a:extLst>
          </p:cNvPr>
          <p:cNvGraphicFramePr>
            <a:graphicFrameLocks/>
          </p:cNvGraphicFramePr>
          <p:nvPr>
            <p:extLst>
              <p:ext uri="{D42A27DB-BD31-4B8C-83A1-F6EECF244321}">
                <p14:modId xmlns:p14="http://schemas.microsoft.com/office/powerpoint/2010/main" val="301118117"/>
              </p:ext>
            </p:extLst>
          </p:nvPr>
        </p:nvGraphicFramePr>
        <p:xfrm>
          <a:off x="845389" y="2691442"/>
          <a:ext cx="10383443" cy="3567520"/>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8">
            <a:extLst>
              <a:ext uri="{FF2B5EF4-FFF2-40B4-BE49-F238E27FC236}">
                <a16:creationId xmlns:a16="http://schemas.microsoft.com/office/drawing/2014/main" id="{CDDDE704-D60A-D00F-B677-2BC76DBFD233}"/>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GB" sz="1400" b="0"/>
              <a:t>Source: EIA, HAEE’s analysis</a:t>
            </a:r>
          </a:p>
        </p:txBody>
      </p:sp>
    </p:spTree>
    <p:extLst>
      <p:ext uri="{BB962C8B-B14F-4D97-AF65-F5344CB8AC3E}">
        <p14:creationId xmlns:p14="http://schemas.microsoft.com/office/powerpoint/2010/main" val="1845833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EE03A-778B-9CBB-FF81-20311F0551D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6EE9F2-64DB-5EB0-1684-3EE039CA68BA}"/>
              </a:ext>
            </a:extLst>
          </p:cNvPr>
          <p:cNvSpPr>
            <a:spLocks noGrp="1"/>
          </p:cNvSpPr>
          <p:nvPr>
            <p:ph type="sldNum" sz="quarter" idx="16"/>
          </p:nvPr>
        </p:nvSpPr>
        <p:spPr/>
        <p:txBody>
          <a:bodyPr/>
          <a:lstStyle/>
          <a:p>
            <a:fld id="{4531D9DC-ADF0-4D0A-8902-0133E3C6D94B}" type="slidenum">
              <a:rPr lang="en-US" smtClean="0"/>
              <a:pPr/>
              <a:t>12</a:t>
            </a:fld>
            <a:endParaRPr lang="en-US"/>
          </a:p>
        </p:txBody>
      </p:sp>
      <p:sp>
        <p:nvSpPr>
          <p:cNvPr id="6" name="Title 5">
            <a:extLst>
              <a:ext uri="{FF2B5EF4-FFF2-40B4-BE49-F238E27FC236}">
                <a16:creationId xmlns:a16="http://schemas.microsoft.com/office/drawing/2014/main" id="{21910F25-9B12-B6D0-BB18-8B8E8CE787A7}"/>
              </a:ext>
            </a:extLst>
          </p:cNvPr>
          <p:cNvSpPr>
            <a:spLocks noGrp="1"/>
          </p:cNvSpPr>
          <p:nvPr>
            <p:ph type="title"/>
          </p:nvPr>
        </p:nvSpPr>
        <p:spPr>
          <a:xfrm>
            <a:off x="443372" y="379660"/>
            <a:ext cx="11305716" cy="984885"/>
          </a:xfrm>
        </p:spPr>
        <p:txBody>
          <a:bodyPr/>
          <a:lstStyle/>
          <a:p>
            <a:r>
              <a:rPr lang="el-GR">
                <a:solidFill>
                  <a:srgbClr val="0F55F5"/>
                </a:solidFill>
              </a:rPr>
              <a:t>Καύσιμα &amp; Οριακή Κερδοφορία: Η Διπλή Πίεση από Κανονισμούς και Κόστη</a:t>
            </a:r>
            <a:endParaRPr lang="en-US">
              <a:solidFill>
                <a:srgbClr val="0F55F5"/>
              </a:solidFill>
            </a:endParaRPr>
          </a:p>
        </p:txBody>
      </p:sp>
      <p:sp>
        <p:nvSpPr>
          <p:cNvPr id="3" name="TextBox 2">
            <a:extLst>
              <a:ext uri="{FF2B5EF4-FFF2-40B4-BE49-F238E27FC236}">
                <a16:creationId xmlns:a16="http://schemas.microsoft.com/office/drawing/2014/main" id="{B1025F0A-E8EE-C715-4B6C-62522BE66FCD}"/>
              </a:ext>
            </a:extLst>
          </p:cNvPr>
          <p:cNvSpPr txBox="1"/>
          <p:nvPr/>
        </p:nvSpPr>
        <p:spPr>
          <a:xfrm>
            <a:off x="569372" y="1468591"/>
            <a:ext cx="4594914" cy="830997"/>
          </a:xfrm>
          <a:prstGeom prst="rect">
            <a:avLst/>
          </a:prstGeom>
          <a:noFill/>
        </p:spPr>
        <p:txBody>
          <a:bodyPr wrap="square">
            <a:spAutoFit/>
          </a:bodyPr>
          <a:lstStyle/>
          <a:p>
            <a:r>
              <a:rPr lang="el-GR" sz="1600">
                <a:solidFill>
                  <a:srgbClr val="0F55F5"/>
                </a:solidFill>
              </a:rPr>
              <a:t>Κατανάλωση Πετρελαϊκών Προϊόντων στην Ελλάδα &amp; Ετήσιος Ρυθμός Μεταβολής (%), [2019–2024]</a:t>
            </a:r>
            <a:endParaRPr lang="en-US" sz="1600">
              <a:solidFill>
                <a:srgbClr val="0F55F5"/>
              </a:solidFill>
            </a:endParaRPr>
          </a:p>
        </p:txBody>
      </p:sp>
      <p:sp>
        <p:nvSpPr>
          <p:cNvPr id="8" name="TextBox 7">
            <a:extLst>
              <a:ext uri="{FF2B5EF4-FFF2-40B4-BE49-F238E27FC236}">
                <a16:creationId xmlns:a16="http://schemas.microsoft.com/office/drawing/2014/main" id="{2E2B96EE-3DF7-E1E6-1AA5-2B3B01D8AE39}"/>
              </a:ext>
            </a:extLst>
          </p:cNvPr>
          <p:cNvSpPr txBox="1"/>
          <p:nvPr/>
        </p:nvSpPr>
        <p:spPr>
          <a:xfrm>
            <a:off x="6194790" y="1470691"/>
            <a:ext cx="3913427" cy="830997"/>
          </a:xfrm>
          <a:prstGeom prst="rect">
            <a:avLst/>
          </a:prstGeom>
          <a:noFill/>
        </p:spPr>
        <p:txBody>
          <a:bodyPr wrap="square">
            <a:spAutoFit/>
          </a:bodyPr>
          <a:lstStyle/>
          <a:p>
            <a:r>
              <a:rPr lang="el-GR" sz="1600">
                <a:solidFill>
                  <a:srgbClr val="0F55F5"/>
                </a:solidFill>
              </a:rPr>
              <a:t>Κατανάλωση Πετρελαϊκών Προϊόντων (σε</a:t>
            </a:r>
            <a:r>
              <a:rPr lang="en-US" sz="1600">
                <a:solidFill>
                  <a:srgbClr val="0F55F5"/>
                </a:solidFill>
              </a:rPr>
              <a:t> </a:t>
            </a:r>
            <a:r>
              <a:rPr lang="el-GR" sz="1600">
                <a:solidFill>
                  <a:srgbClr val="0F55F5"/>
                </a:solidFill>
              </a:rPr>
              <a:t>χιλ. μετρικούς τόνους) παγκοσμίως </a:t>
            </a:r>
            <a:br>
              <a:rPr lang="el-GR" sz="1600">
                <a:solidFill>
                  <a:srgbClr val="0F55F5"/>
                </a:solidFill>
              </a:rPr>
            </a:br>
            <a:r>
              <a:rPr lang="el-GR" sz="1600">
                <a:solidFill>
                  <a:srgbClr val="0F55F5"/>
                </a:solidFill>
              </a:rPr>
              <a:t>[2020–2024]</a:t>
            </a:r>
            <a:endParaRPr lang="en-US" sz="1600">
              <a:solidFill>
                <a:srgbClr val="0F55F5"/>
              </a:solidFill>
            </a:endParaRPr>
          </a:p>
        </p:txBody>
      </p:sp>
      <p:graphicFrame>
        <p:nvGraphicFramePr>
          <p:cNvPr id="9" name="Chart 8">
            <a:extLst>
              <a:ext uri="{FF2B5EF4-FFF2-40B4-BE49-F238E27FC236}">
                <a16:creationId xmlns:a16="http://schemas.microsoft.com/office/drawing/2014/main" id="{CA96953A-A5A0-E18E-253F-3623D657799C}"/>
              </a:ext>
            </a:extLst>
          </p:cNvPr>
          <p:cNvGraphicFramePr>
            <a:graphicFrameLocks/>
          </p:cNvGraphicFramePr>
          <p:nvPr>
            <p:extLst>
              <p:ext uri="{D42A27DB-BD31-4B8C-83A1-F6EECF244321}">
                <p14:modId xmlns:p14="http://schemas.microsoft.com/office/powerpoint/2010/main" val="1856827977"/>
              </p:ext>
            </p:extLst>
          </p:nvPr>
        </p:nvGraphicFramePr>
        <p:xfrm>
          <a:off x="569372" y="2403634"/>
          <a:ext cx="5224183" cy="36698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778D4944-22CD-53F2-672A-E8641D410505}"/>
              </a:ext>
            </a:extLst>
          </p:cNvPr>
          <p:cNvGraphicFramePr>
            <a:graphicFrameLocks/>
          </p:cNvGraphicFramePr>
          <p:nvPr>
            <p:extLst>
              <p:ext uri="{D42A27DB-BD31-4B8C-83A1-F6EECF244321}">
                <p14:modId xmlns:p14="http://schemas.microsoft.com/office/powerpoint/2010/main" val="1117255847"/>
              </p:ext>
            </p:extLst>
          </p:nvPr>
        </p:nvGraphicFramePr>
        <p:xfrm>
          <a:off x="6096000" y="2440152"/>
          <a:ext cx="5379720" cy="3466871"/>
        </p:xfrm>
        <a:graphic>
          <a:graphicData uri="http://schemas.openxmlformats.org/drawingml/2006/chart">
            <c:chart xmlns:c="http://schemas.openxmlformats.org/drawingml/2006/chart" xmlns:r="http://schemas.openxmlformats.org/officeDocument/2006/relationships" r:id="rId4"/>
          </a:graphicData>
        </a:graphic>
      </p:graphicFrame>
      <p:sp>
        <p:nvSpPr>
          <p:cNvPr id="4" name="Content Placeholder 8">
            <a:extLst>
              <a:ext uri="{FF2B5EF4-FFF2-40B4-BE49-F238E27FC236}">
                <a16:creationId xmlns:a16="http://schemas.microsoft.com/office/drawing/2014/main" id="{F5ED80B9-78A8-371C-2474-BC0EC1736AAE}"/>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GB" sz="1400" b="0"/>
              <a:t>Source: ELSTAT, SEEPE, HAEE’s analysis</a:t>
            </a:r>
          </a:p>
        </p:txBody>
      </p:sp>
    </p:spTree>
    <p:extLst>
      <p:ext uri="{BB962C8B-B14F-4D97-AF65-F5344CB8AC3E}">
        <p14:creationId xmlns:p14="http://schemas.microsoft.com/office/powerpoint/2010/main" val="1987086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BB7C0-7389-6D13-375C-9DACB9FB1C1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4BCA1C-2AA6-AE51-B298-7C543D800127}"/>
              </a:ext>
            </a:extLst>
          </p:cNvPr>
          <p:cNvSpPr>
            <a:spLocks noGrp="1"/>
          </p:cNvSpPr>
          <p:nvPr>
            <p:ph type="sldNum" sz="quarter" idx="16"/>
          </p:nvPr>
        </p:nvSpPr>
        <p:spPr/>
        <p:txBody>
          <a:bodyPr/>
          <a:lstStyle/>
          <a:p>
            <a:fld id="{4531D9DC-ADF0-4D0A-8902-0133E3C6D94B}" type="slidenum">
              <a:rPr lang="en-US" smtClean="0"/>
              <a:pPr/>
              <a:t>13</a:t>
            </a:fld>
            <a:endParaRPr lang="en-US"/>
          </a:p>
        </p:txBody>
      </p:sp>
      <p:sp>
        <p:nvSpPr>
          <p:cNvPr id="6" name="Title 5">
            <a:extLst>
              <a:ext uri="{FF2B5EF4-FFF2-40B4-BE49-F238E27FC236}">
                <a16:creationId xmlns:a16="http://schemas.microsoft.com/office/drawing/2014/main" id="{666FBF72-8361-1411-DC61-A0F1DF94C042}"/>
              </a:ext>
            </a:extLst>
          </p:cNvPr>
          <p:cNvSpPr>
            <a:spLocks noGrp="1"/>
          </p:cNvSpPr>
          <p:nvPr>
            <p:ph type="title"/>
          </p:nvPr>
        </p:nvSpPr>
        <p:spPr>
          <a:xfrm>
            <a:off x="443372" y="379660"/>
            <a:ext cx="11305716" cy="1969770"/>
          </a:xfrm>
        </p:spPr>
        <p:txBody>
          <a:bodyPr/>
          <a:lstStyle/>
          <a:p>
            <a:r>
              <a:rPr lang="el-GR">
                <a:solidFill>
                  <a:srgbClr val="0F55F5"/>
                </a:solidFill>
              </a:rPr>
              <a:t>Το 2024, ο OPEC+ ανέβαλε επανειλημμένα τις προγραμματισμένες αυξήσεις στην παραγωγή πετρελαίου. Ωστόσο, η άνοδος της παραγωγής από χώρες εκτός του σχήματος κάλυψε τις απώλειες</a:t>
            </a:r>
            <a:endParaRPr lang="en-US">
              <a:solidFill>
                <a:srgbClr val="0F55F5"/>
              </a:solidFill>
            </a:endParaRPr>
          </a:p>
        </p:txBody>
      </p:sp>
      <p:sp>
        <p:nvSpPr>
          <p:cNvPr id="13" name="Rectangle 12">
            <a:extLst>
              <a:ext uri="{FF2B5EF4-FFF2-40B4-BE49-F238E27FC236}">
                <a16:creationId xmlns:a16="http://schemas.microsoft.com/office/drawing/2014/main" id="{324BF376-E0C9-CE56-2E6E-ABE6412FD4DA}"/>
              </a:ext>
            </a:extLst>
          </p:cNvPr>
          <p:cNvSpPr/>
          <p:nvPr/>
        </p:nvSpPr>
        <p:spPr>
          <a:xfrm>
            <a:off x="6355010" y="2432471"/>
            <a:ext cx="4752379" cy="521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lnSpc>
                <a:spcPct val="100000"/>
              </a:lnSpc>
              <a:spcBef>
                <a:spcPts val="600"/>
              </a:spcBef>
              <a:buClr>
                <a:schemeClr val="accent1"/>
              </a:buClr>
            </a:pPr>
            <a:r>
              <a:rPr lang="el-GR" sz="1600">
                <a:solidFill>
                  <a:srgbClr val="0F55F5"/>
                </a:solidFill>
              </a:rPr>
              <a:t>Παγκόσμια παραγωγή αργού πετρελαίου &amp; μεταβολή αποθεμάτων, 2024 (εκατ. βαρέλια/ημέρα)</a:t>
            </a:r>
            <a:endParaRPr lang="en-US" sz="1600" err="1">
              <a:solidFill>
                <a:srgbClr val="0F55F5"/>
              </a:solidFill>
            </a:endParaRPr>
          </a:p>
        </p:txBody>
      </p:sp>
      <p:grpSp>
        <p:nvGrpSpPr>
          <p:cNvPr id="3" name="Group 2">
            <a:extLst>
              <a:ext uri="{FF2B5EF4-FFF2-40B4-BE49-F238E27FC236}">
                <a16:creationId xmlns:a16="http://schemas.microsoft.com/office/drawing/2014/main" id="{2456470F-1813-B2CE-A814-43F836FAEDCF}"/>
              </a:ext>
            </a:extLst>
          </p:cNvPr>
          <p:cNvGrpSpPr/>
          <p:nvPr/>
        </p:nvGrpSpPr>
        <p:grpSpPr>
          <a:xfrm>
            <a:off x="5346059" y="2729897"/>
            <a:ext cx="5761330" cy="3748443"/>
            <a:chOff x="986008" y="2145833"/>
            <a:chExt cx="5761330" cy="3748443"/>
          </a:xfrm>
        </p:grpSpPr>
        <p:graphicFrame>
          <p:nvGraphicFramePr>
            <p:cNvPr id="7" name="Chart 6">
              <a:extLst>
                <a:ext uri="{FF2B5EF4-FFF2-40B4-BE49-F238E27FC236}">
                  <a16:creationId xmlns:a16="http://schemas.microsoft.com/office/drawing/2014/main" id="{B8E3EB35-44ED-698A-0DFA-385E15377426}"/>
                </a:ext>
              </a:extLst>
            </p:cNvPr>
            <p:cNvGraphicFramePr>
              <a:graphicFrameLocks/>
            </p:cNvGraphicFramePr>
            <p:nvPr>
              <p:extLst>
                <p:ext uri="{D42A27DB-BD31-4B8C-83A1-F6EECF244321}">
                  <p14:modId xmlns:p14="http://schemas.microsoft.com/office/powerpoint/2010/main" val="1195042026"/>
                </p:ext>
              </p:extLst>
            </p:nvPr>
          </p:nvGraphicFramePr>
          <p:xfrm>
            <a:off x="986008" y="2299065"/>
            <a:ext cx="5761330" cy="3595211"/>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07D9FD71-123C-1980-74A5-09D95B2FD42A}"/>
                </a:ext>
              </a:extLst>
            </p:cNvPr>
            <p:cNvPicPr>
              <a:picLocks noChangeAspect="1"/>
            </p:cNvPicPr>
            <p:nvPr/>
          </p:nvPicPr>
          <p:blipFill>
            <a:blip r:embed="rId4"/>
            <a:stretch>
              <a:fillRect/>
            </a:stretch>
          </p:blipFill>
          <p:spPr>
            <a:xfrm>
              <a:off x="1374961" y="2145833"/>
              <a:ext cx="252000" cy="252000"/>
            </a:xfrm>
            <a:prstGeom prst="rect">
              <a:avLst/>
            </a:prstGeom>
          </p:spPr>
        </p:pic>
        <p:pic>
          <p:nvPicPr>
            <p:cNvPr id="9" name="Picture 8">
              <a:extLst>
                <a:ext uri="{FF2B5EF4-FFF2-40B4-BE49-F238E27FC236}">
                  <a16:creationId xmlns:a16="http://schemas.microsoft.com/office/drawing/2014/main" id="{3BA24CCA-FA17-195B-A1AE-C6254065D503}"/>
                </a:ext>
              </a:extLst>
            </p:cNvPr>
            <p:cNvPicPr>
              <a:picLocks noChangeAspect="1"/>
            </p:cNvPicPr>
            <p:nvPr/>
          </p:nvPicPr>
          <p:blipFill>
            <a:blip r:embed="rId5"/>
            <a:stretch>
              <a:fillRect/>
            </a:stretch>
          </p:blipFill>
          <p:spPr>
            <a:xfrm>
              <a:off x="1663582" y="3166660"/>
              <a:ext cx="252000" cy="252000"/>
            </a:xfrm>
            <a:prstGeom prst="rect">
              <a:avLst/>
            </a:prstGeom>
          </p:spPr>
        </p:pic>
        <p:pic>
          <p:nvPicPr>
            <p:cNvPr id="10" name="Picture 9">
              <a:extLst>
                <a:ext uri="{FF2B5EF4-FFF2-40B4-BE49-F238E27FC236}">
                  <a16:creationId xmlns:a16="http://schemas.microsoft.com/office/drawing/2014/main" id="{AC90A1D0-23E8-D317-6E9A-EA8C25FC8EBB}"/>
                </a:ext>
              </a:extLst>
            </p:cNvPr>
            <p:cNvPicPr>
              <a:picLocks noChangeAspect="1"/>
            </p:cNvPicPr>
            <p:nvPr/>
          </p:nvPicPr>
          <p:blipFill>
            <a:blip r:embed="rId6"/>
            <a:stretch>
              <a:fillRect/>
            </a:stretch>
          </p:blipFill>
          <p:spPr>
            <a:xfrm>
              <a:off x="1956431" y="3209110"/>
              <a:ext cx="252000" cy="252000"/>
            </a:xfrm>
            <a:prstGeom prst="rect">
              <a:avLst/>
            </a:prstGeom>
          </p:spPr>
        </p:pic>
        <p:pic>
          <p:nvPicPr>
            <p:cNvPr id="11" name="Picture 10">
              <a:extLst>
                <a:ext uri="{FF2B5EF4-FFF2-40B4-BE49-F238E27FC236}">
                  <a16:creationId xmlns:a16="http://schemas.microsoft.com/office/drawing/2014/main" id="{EE724F47-7342-2AB2-59CE-8DBDBA354517}"/>
                </a:ext>
              </a:extLst>
            </p:cNvPr>
            <p:cNvPicPr>
              <a:picLocks noChangeAspect="1"/>
            </p:cNvPicPr>
            <p:nvPr/>
          </p:nvPicPr>
          <p:blipFill>
            <a:blip r:embed="rId7"/>
            <a:stretch>
              <a:fillRect/>
            </a:stretch>
          </p:blipFill>
          <p:spPr>
            <a:xfrm>
              <a:off x="2245991" y="4335903"/>
              <a:ext cx="252000" cy="252000"/>
            </a:xfrm>
            <a:prstGeom prst="rect">
              <a:avLst/>
            </a:prstGeom>
          </p:spPr>
        </p:pic>
        <p:pic>
          <p:nvPicPr>
            <p:cNvPr id="12" name="Picture 11">
              <a:extLst>
                <a:ext uri="{FF2B5EF4-FFF2-40B4-BE49-F238E27FC236}">
                  <a16:creationId xmlns:a16="http://schemas.microsoft.com/office/drawing/2014/main" id="{D07B9996-7224-101F-8D43-7A4BF7141A75}"/>
                </a:ext>
              </a:extLst>
            </p:cNvPr>
            <p:cNvPicPr>
              <a:picLocks noChangeAspect="1"/>
            </p:cNvPicPr>
            <p:nvPr/>
          </p:nvPicPr>
          <p:blipFill>
            <a:blip r:embed="rId8"/>
            <a:stretch>
              <a:fillRect/>
            </a:stretch>
          </p:blipFill>
          <p:spPr>
            <a:xfrm>
              <a:off x="2538945" y="4705524"/>
              <a:ext cx="252000" cy="252000"/>
            </a:xfrm>
            <a:prstGeom prst="rect">
              <a:avLst/>
            </a:prstGeom>
          </p:spPr>
        </p:pic>
        <p:pic>
          <p:nvPicPr>
            <p:cNvPr id="14" name="Picture 13">
              <a:extLst>
                <a:ext uri="{FF2B5EF4-FFF2-40B4-BE49-F238E27FC236}">
                  <a16:creationId xmlns:a16="http://schemas.microsoft.com/office/drawing/2014/main" id="{05658AE9-EA74-8DCC-F688-C01AE1C918BE}"/>
                </a:ext>
              </a:extLst>
            </p:cNvPr>
            <p:cNvPicPr>
              <a:picLocks noChangeAspect="1"/>
            </p:cNvPicPr>
            <p:nvPr/>
          </p:nvPicPr>
          <p:blipFill>
            <a:blip r:embed="rId9"/>
            <a:stretch>
              <a:fillRect/>
            </a:stretch>
          </p:blipFill>
          <p:spPr>
            <a:xfrm>
              <a:off x="2834173" y="4819470"/>
              <a:ext cx="252000" cy="252000"/>
            </a:xfrm>
            <a:prstGeom prst="rect">
              <a:avLst/>
            </a:prstGeom>
          </p:spPr>
        </p:pic>
        <p:pic>
          <p:nvPicPr>
            <p:cNvPr id="15" name="Picture 14">
              <a:extLst>
                <a:ext uri="{FF2B5EF4-FFF2-40B4-BE49-F238E27FC236}">
                  <a16:creationId xmlns:a16="http://schemas.microsoft.com/office/drawing/2014/main" id="{CF12E854-1BE1-311F-EE5A-D3C806C4D850}"/>
                </a:ext>
              </a:extLst>
            </p:cNvPr>
            <p:cNvPicPr>
              <a:picLocks noChangeAspect="1"/>
            </p:cNvPicPr>
            <p:nvPr/>
          </p:nvPicPr>
          <p:blipFill>
            <a:blip r:embed="rId10"/>
            <a:stretch>
              <a:fillRect/>
            </a:stretch>
          </p:blipFill>
          <p:spPr>
            <a:xfrm>
              <a:off x="3127127" y="4624740"/>
              <a:ext cx="252000" cy="252000"/>
            </a:xfrm>
            <a:prstGeom prst="rect">
              <a:avLst/>
            </a:prstGeom>
          </p:spPr>
        </p:pic>
        <p:pic>
          <p:nvPicPr>
            <p:cNvPr id="16" name="Picture 15">
              <a:extLst>
                <a:ext uri="{FF2B5EF4-FFF2-40B4-BE49-F238E27FC236}">
                  <a16:creationId xmlns:a16="http://schemas.microsoft.com/office/drawing/2014/main" id="{AB654D66-CE76-2686-8578-556F410F6081}"/>
                </a:ext>
              </a:extLst>
            </p:cNvPr>
            <p:cNvPicPr>
              <a:picLocks noChangeAspect="1"/>
            </p:cNvPicPr>
            <p:nvPr/>
          </p:nvPicPr>
          <p:blipFill>
            <a:blip r:embed="rId11"/>
            <a:stretch>
              <a:fillRect/>
            </a:stretch>
          </p:blipFill>
          <p:spPr>
            <a:xfrm>
              <a:off x="3412883" y="5040482"/>
              <a:ext cx="252000" cy="252000"/>
            </a:xfrm>
            <a:prstGeom prst="rect">
              <a:avLst/>
            </a:prstGeom>
          </p:spPr>
        </p:pic>
        <p:pic>
          <p:nvPicPr>
            <p:cNvPr id="17" name="Picture 16">
              <a:extLst>
                <a:ext uri="{FF2B5EF4-FFF2-40B4-BE49-F238E27FC236}">
                  <a16:creationId xmlns:a16="http://schemas.microsoft.com/office/drawing/2014/main" id="{EE82FFF7-8A33-35DA-DF13-89A7DA908E15}"/>
                </a:ext>
              </a:extLst>
            </p:cNvPr>
            <p:cNvPicPr>
              <a:picLocks noChangeAspect="1"/>
            </p:cNvPicPr>
            <p:nvPr/>
          </p:nvPicPr>
          <p:blipFill>
            <a:blip r:embed="rId12"/>
            <a:stretch>
              <a:fillRect/>
            </a:stretch>
          </p:blipFill>
          <p:spPr>
            <a:xfrm>
              <a:off x="3712300" y="5057142"/>
              <a:ext cx="252000" cy="252000"/>
            </a:xfrm>
            <a:prstGeom prst="rect">
              <a:avLst/>
            </a:prstGeom>
          </p:spPr>
        </p:pic>
        <p:pic>
          <p:nvPicPr>
            <p:cNvPr id="18" name="Picture 17">
              <a:extLst>
                <a:ext uri="{FF2B5EF4-FFF2-40B4-BE49-F238E27FC236}">
                  <a16:creationId xmlns:a16="http://schemas.microsoft.com/office/drawing/2014/main" id="{37B3DA78-3EE5-5F2D-BF70-6DA43CBB621B}"/>
                </a:ext>
              </a:extLst>
            </p:cNvPr>
            <p:cNvPicPr>
              <a:picLocks noChangeAspect="1"/>
            </p:cNvPicPr>
            <p:nvPr/>
          </p:nvPicPr>
          <p:blipFill>
            <a:blip r:embed="rId13"/>
            <a:stretch>
              <a:fillRect/>
            </a:stretch>
          </p:blipFill>
          <p:spPr>
            <a:xfrm>
              <a:off x="4005682" y="5124358"/>
              <a:ext cx="252000" cy="252000"/>
            </a:xfrm>
            <a:prstGeom prst="rect">
              <a:avLst/>
            </a:prstGeom>
          </p:spPr>
        </p:pic>
        <p:graphicFrame>
          <p:nvGraphicFramePr>
            <p:cNvPr id="19" name="Chart 18">
              <a:extLst>
                <a:ext uri="{FF2B5EF4-FFF2-40B4-BE49-F238E27FC236}">
                  <a16:creationId xmlns:a16="http://schemas.microsoft.com/office/drawing/2014/main" id="{F5FD1C0B-8AB8-3C0E-7DC5-218149F71CA1}"/>
                </a:ext>
              </a:extLst>
            </p:cNvPr>
            <p:cNvGraphicFramePr>
              <a:graphicFrameLocks/>
            </p:cNvGraphicFramePr>
            <p:nvPr>
              <p:extLst>
                <p:ext uri="{D42A27DB-BD31-4B8C-83A1-F6EECF244321}">
                  <p14:modId xmlns:p14="http://schemas.microsoft.com/office/powerpoint/2010/main" val="2157320707"/>
                </p:ext>
              </p:extLst>
            </p:nvPr>
          </p:nvGraphicFramePr>
          <p:xfrm>
            <a:off x="3738437" y="2566598"/>
            <a:ext cx="3008901" cy="1457380"/>
          </p:xfrm>
          <a:graphic>
            <a:graphicData uri="http://schemas.openxmlformats.org/drawingml/2006/chart">
              <c:chart xmlns:c="http://schemas.openxmlformats.org/drawingml/2006/chart" xmlns:r="http://schemas.openxmlformats.org/officeDocument/2006/relationships" r:id="rId14"/>
            </a:graphicData>
          </a:graphic>
        </p:graphicFrame>
        <p:pic>
          <p:nvPicPr>
            <p:cNvPr id="20" name="Picture 19" descr="A flag of the country&#10;&#10;AI-generated content may be incorrect.">
              <a:extLst>
                <a:ext uri="{FF2B5EF4-FFF2-40B4-BE49-F238E27FC236}">
                  <a16:creationId xmlns:a16="http://schemas.microsoft.com/office/drawing/2014/main" id="{8436A216-65F4-F4A9-EBE4-93C7176FBF06}"/>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4588503" y="5195137"/>
              <a:ext cx="252000" cy="252000"/>
            </a:xfrm>
            <a:prstGeom prst="rect">
              <a:avLst/>
            </a:prstGeom>
          </p:spPr>
        </p:pic>
        <p:pic>
          <p:nvPicPr>
            <p:cNvPr id="21" name="Picture 20" descr="A flag with a blue and yellow stripe&#10;&#10;AI-generated content may be incorrect.">
              <a:extLst>
                <a:ext uri="{FF2B5EF4-FFF2-40B4-BE49-F238E27FC236}">
                  <a16:creationId xmlns:a16="http://schemas.microsoft.com/office/drawing/2014/main" id="{68C51E49-2866-53A2-422C-85C90E5595A3}"/>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5469131" y="5232280"/>
              <a:ext cx="252000" cy="252000"/>
            </a:xfrm>
            <a:prstGeom prst="rect">
              <a:avLst/>
            </a:prstGeom>
          </p:spPr>
        </p:pic>
        <p:pic>
          <p:nvPicPr>
            <p:cNvPr id="22" name="Picture 21" descr="A circle with a red green blue and white flag&#10;&#10;AI-generated content may be incorrect.">
              <a:extLst>
                <a:ext uri="{FF2B5EF4-FFF2-40B4-BE49-F238E27FC236}">
                  <a16:creationId xmlns:a16="http://schemas.microsoft.com/office/drawing/2014/main" id="{EA418420-6B00-5F19-8E6A-137B5A88F2A3}"/>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5171329" y="5310173"/>
              <a:ext cx="252000" cy="252000"/>
            </a:xfrm>
            <a:prstGeom prst="rect">
              <a:avLst/>
            </a:prstGeom>
          </p:spPr>
        </p:pic>
        <p:pic>
          <p:nvPicPr>
            <p:cNvPr id="23" name="Picture 22" descr="A red and white flag&#10;&#10;AI-generated content may be incorrect.">
              <a:extLst>
                <a:ext uri="{FF2B5EF4-FFF2-40B4-BE49-F238E27FC236}">
                  <a16:creationId xmlns:a16="http://schemas.microsoft.com/office/drawing/2014/main" id="{CA853B7D-644B-6A4C-4E71-35439863579D}"/>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6338676" y="5376195"/>
              <a:ext cx="252000" cy="252000"/>
            </a:xfrm>
            <a:prstGeom prst="rect">
              <a:avLst/>
            </a:prstGeom>
          </p:spPr>
        </p:pic>
        <p:pic>
          <p:nvPicPr>
            <p:cNvPr id="24" name="Picture 23" descr="A flag with a white crescent and a star&#10;&#10;AI-generated content may be incorrect.">
              <a:extLst>
                <a:ext uri="{FF2B5EF4-FFF2-40B4-BE49-F238E27FC236}">
                  <a16:creationId xmlns:a16="http://schemas.microsoft.com/office/drawing/2014/main" id="{561327F3-A2E2-5E3B-27C8-A211C3AA5EFE}"/>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4301259" y="5177362"/>
              <a:ext cx="252000" cy="252000"/>
            </a:xfrm>
            <a:prstGeom prst="rect">
              <a:avLst/>
            </a:prstGeom>
          </p:spPr>
        </p:pic>
        <p:pic>
          <p:nvPicPr>
            <p:cNvPr id="25" name="Picture 24" descr="A flag of the united states&#10;&#10;AI-generated content may be incorrect.">
              <a:extLst>
                <a:ext uri="{FF2B5EF4-FFF2-40B4-BE49-F238E27FC236}">
                  <a16:creationId xmlns:a16="http://schemas.microsoft.com/office/drawing/2014/main" id="{987767C6-E6F6-7892-C71E-9BB44706A833}"/>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5751026" y="5348815"/>
              <a:ext cx="252000" cy="252000"/>
            </a:xfrm>
            <a:prstGeom prst="rect">
              <a:avLst/>
            </a:prstGeom>
          </p:spPr>
        </p:pic>
        <p:pic>
          <p:nvPicPr>
            <p:cNvPr id="26" name="Picture 25" descr="A round red green yellow and blue flag&#10;&#10;AI-generated content may be incorrect.">
              <a:extLst>
                <a:ext uri="{FF2B5EF4-FFF2-40B4-BE49-F238E27FC236}">
                  <a16:creationId xmlns:a16="http://schemas.microsoft.com/office/drawing/2014/main" id="{10848E23-E842-8C7F-58BF-A48782CEB556}"/>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6051949" y="5363995"/>
              <a:ext cx="252000" cy="252000"/>
            </a:xfrm>
            <a:prstGeom prst="rect">
              <a:avLst/>
            </a:prstGeom>
          </p:spPr>
        </p:pic>
        <p:pic>
          <p:nvPicPr>
            <p:cNvPr id="27" name="Picture 26" descr="A red green and white flag&#10;&#10;AI-generated content may be incorrect.">
              <a:extLst>
                <a:ext uri="{FF2B5EF4-FFF2-40B4-BE49-F238E27FC236}">
                  <a16:creationId xmlns:a16="http://schemas.microsoft.com/office/drawing/2014/main" id="{CA126E2F-BFCA-E717-46F3-4D1A00CFC1BC}"/>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4878354" y="5236546"/>
              <a:ext cx="252000" cy="252000"/>
            </a:xfrm>
            <a:prstGeom prst="rect">
              <a:avLst/>
            </a:prstGeom>
          </p:spPr>
        </p:pic>
      </p:grpSp>
      <p:sp>
        <p:nvSpPr>
          <p:cNvPr id="29" name="TextBox 28">
            <a:extLst>
              <a:ext uri="{FF2B5EF4-FFF2-40B4-BE49-F238E27FC236}">
                <a16:creationId xmlns:a16="http://schemas.microsoft.com/office/drawing/2014/main" id="{FB53FF45-7735-1182-398B-E93E78AA169B}"/>
              </a:ext>
            </a:extLst>
          </p:cNvPr>
          <p:cNvSpPr txBox="1"/>
          <p:nvPr/>
        </p:nvSpPr>
        <p:spPr>
          <a:xfrm>
            <a:off x="353320" y="2729897"/>
            <a:ext cx="4943816" cy="3600986"/>
          </a:xfrm>
          <a:prstGeom prst="rect">
            <a:avLst/>
          </a:prstGeom>
          <a:noFill/>
        </p:spPr>
        <p:txBody>
          <a:bodyPr wrap="square">
            <a:spAutoFit/>
          </a:bodyPr>
          <a:lstStyle/>
          <a:p>
            <a:r>
              <a:rPr lang="el-GR" sz="1200" b="1">
                <a:solidFill>
                  <a:srgbClr val="0F55F5"/>
                </a:solidFill>
              </a:rPr>
              <a:t>Στόχος του OPEC+ είναι η στήριξη των τιμών</a:t>
            </a:r>
            <a:r>
              <a:rPr lang="el-GR" sz="1200"/>
              <a:t> μέσω ελεγχόμενης προσφοράς.</a:t>
            </a:r>
          </a:p>
          <a:p>
            <a:r>
              <a:rPr lang="el-GR" sz="1200"/>
              <a:t>Οι </a:t>
            </a:r>
            <a:r>
              <a:rPr lang="el-GR" sz="1200" b="1">
                <a:solidFill>
                  <a:srgbClr val="0F55F5"/>
                </a:solidFill>
              </a:rPr>
              <a:t>αναμενόμενες αυξήσεις</a:t>
            </a:r>
            <a:r>
              <a:rPr lang="el-GR" sz="1200">
                <a:solidFill>
                  <a:srgbClr val="0F55F5"/>
                </a:solidFill>
              </a:rPr>
              <a:t> </a:t>
            </a:r>
            <a:r>
              <a:rPr lang="el-GR" sz="1200"/>
              <a:t>μετατέθηκαν λόγω:</a:t>
            </a:r>
          </a:p>
          <a:p>
            <a:pPr marL="742950" lvl="1" indent="-285750">
              <a:buFont typeface="Arial" panose="020B0604020202020204" pitchFamily="34" charset="0"/>
              <a:buChar char="•"/>
            </a:pPr>
            <a:r>
              <a:rPr lang="el-GR" sz="1200"/>
              <a:t>Πιέσεων από πλεονάζουσα προσφορά (ιδίως ΗΠΑ).</a:t>
            </a:r>
          </a:p>
          <a:p>
            <a:pPr marL="742950" lvl="1" indent="-285750">
              <a:buFont typeface="Arial" panose="020B0604020202020204" pitchFamily="34" charset="0"/>
              <a:buChar char="•"/>
            </a:pPr>
            <a:r>
              <a:rPr lang="el-GR" sz="1200"/>
              <a:t>Προβλέψεων για </a:t>
            </a:r>
            <a:r>
              <a:rPr lang="el-GR" sz="1200" b="1">
                <a:solidFill>
                  <a:srgbClr val="0F55F5"/>
                </a:solidFill>
              </a:rPr>
              <a:t>χαμηλότερη ζήτηση</a:t>
            </a:r>
            <a:r>
              <a:rPr lang="el-GR" sz="1200">
                <a:solidFill>
                  <a:srgbClr val="0F55F5"/>
                </a:solidFill>
              </a:rPr>
              <a:t> </a:t>
            </a:r>
            <a:r>
              <a:rPr lang="el-GR" sz="1200"/>
              <a:t>(π.χ. στην Κίνα ή λόγω μετάβασης στην καθαρή ενέργεια).</a:t>
            </a:r>
          </a:p>
          <a:p>
            <a:pPr marL="742950" lvl="1" indent="-285750">
              <a:buFont typeface="Arial" panose="020B0604020202020204" pitchFamily="34" charset="0"/>
              <a:buChar char="•"/>
            </a:pPr>
            <a:r>
              <a:rPr lang="el-GR" sz="1200" b="1">
                <a:solidFill>
                  <a:srgbClr val="0F55F5"/>
                </a:solidFill>
              </a:rPr>
              <a:t>Εσωτερικών διαφωνιών</a:t>
            </a:r>
            <a:r>
              <a:rPr lang="el-GR" sz="1200">
                <a:solidFill>
                  <a:srgbClr val="0F55F5"/>
                </a:solidFill>
              </a:rPr>
              <a:t> </a:t>
            </a:r>
            <a:r>
              <a:rPr lang="el-GR" sz="1200"/>
              <a:t>εντός του OPEC+ (π.χ. μεταξύ Σαουδικής Αραβίας και Ρωσίας) για το χρονοδιάγραμμα χαλάρωσης των περικοπών.</a:t>
            </a:r>
          </a:p>
          <a:p>
            <a:pPr>
              <a:buNone/>
            </a:pPr>
            <a:r>
              <a:rPr lang="el-GR" sz="1200" b="1">
                <a:solidFill>
                  <a:srgbClr val="0F55F5"/>
                </a:solidFill>
              </a:rPr>
              <a:t>ΗΠΑ</a:t>
            </a:r>
            <a:r>
              <a:rPr lang="en-US" sz="1200" b="1">
                <a:solidFill>
                  <a:srgbClr val="0F55F5"/>
                </a:solidFill>
              </a:rPr>
              <a:t>: </a:t>
            </a:r>
            <a:r>
              <a:rPr lang="el-GR" sz="1200" b="1">
                <a:solidFill>
                  <a:srgbClr val="0F55F5"/>
                </a:solidFill>
              </a:rPr>
              <a:t>Ηγετικός ρόλος στην αύξηση παραγωγής</a:t>
            </a:r>
          </a:p>
          <a:p>
            <a:r>
              <a:rPr lang="el-GR" sz="1200"/>
              <a:t>Οι </a:t>
            </a:r>
            <a:r>
              <a:rPr lang="el-GR" sz="1200" b="1">
                <a:solidFill>
                  <a:srgbClr val="0F55F5"/>
                </a:solidFill>
              </a:rPr>
              <a:t>ΗΠΑ ξεχωρίζουν</a:t>
            </a:r>
            <a:r>
              <a:rPr lang="el-GR" sz="1200">
                <a:solidFill>
                  <a:srgbClr val="0F55F5"/>
                </a:solidFill>
              </a:rPr>
              <a:t> </a:t>
            </a:r>
            <a:r>
              <a:rPr lang="el-GR" sz="1200"/>
              <a:t>ως ο μεγαλύτερος παράγοντας αύξησης, με τη </a:t>
            </a:r>
            <a:r>
              <a:rPr lang="el-GR" sz="1200" b="1">
                <a:solidFill>
                  <a:srgbClr val="0F55F5"/>
                </a:solidFill>
              </a:rPr>
              <a:t>σχιστολιθική παραγωγή (shale)</a:t>
            </a:r>
            <a:r>
              <a:rPr lang="el-GR" sz="1200"/>
              <a:t> να είναι ελαφριά, ευέλικτη και ταχέως αναπτυσσόμενη.</a:t>
            </a:r>
            <a:endParaRPr lang="en-US" sz="1200"/>
          </a:p>
          <a:p>
            <a:r>
              <a:rPr lang="el-GR" sz="1200" b="1">
                <a:solidFill>
                  <a:srgbClr val="0F55F5"/>
                </a:solidFill>
              </a:rPr>
              <a:t>Μη μέλη του OPEC+</a:t>
            </a:r>
            <a:r>
              <a:rPr lang="el-GR" sz="1200">
                <a:solidFill>
                  <a:srgbClr val="0F55F5"/>
                </a:solidFill>
              </a:rPr>
              <a:t> </a:t>
            </a:r>
            <a:r>
              <a:rPr lang="el-GR" sz="1200"/>
              <a:t>όπως:</a:t>
            </a:r>
          </a:p>
          <a:p>
            <a:pPr marL="742950" lvl="1" indent="-285750">
              <a:buFont typeface="Arial" panose="020B0604020202020204" pitchFamily="34" charset="0"/>
              <a:buChar char="•"/>
            </a:pPr>
            <a:r>
              <a:rPr lang="el-GR" sz="1200" b="1">
                <a:solidFill>
                  <a:srgbClr val="0F55F5"/>
                </a:solidFill>
              </a:rPr>
              <a:t>Βραζιλία</a:t>
            </a:r>
            <a:r>
              <a:rPr lang="el-GR" sz="1200">
                <a:solidFill>
                  <a:srgbClr val="0F55F5"/>
                </a:solidFill>
              </a:rPr>
              <a:t> </a:t>
            </a:r>
            <a:r>
              <a:rPr lang="el-GR" sz="1200"/>
              <a:t>(deepwater pre-salt)</a:t>
            </a:r>
          </a:p>
          <a:p>
            <a:pPr marL="742950" lvl="1" indent="-285750">
              <a:buFont typeface="Arial" panose="020B0604020202020204" pitchFamily="34" charset="0"/>
              <a:buChar char="•"/>
            </a:pPr>
            <a:r>
              <a:rPr lang="el-GR" sz="1200" b="1">
                <a:solidFill>
                  <a:srgbClr val="0F55F5"/>
                </a:solidFill>
              </a:rPr>
              <a:t>Γουιάνα</a:t>
            </a:r>
            <a:r>
              <a:rPr lang="el-GR" sz="1200">
                <a:solidFill>
                  <a:srgbClr val="0F55F5"/>
                </a:solidFill>
              </a:rPr>
              <a:t> </a:t>
            </a:r>
            <a:r>
              <a:rPr lang="el-GR" sz="1200"/>
              <a:t>(offshore εξορύξεις ExxonMobil)</a:t>
            </a:r>
          </a:p>
          <a:p>
            <a:pPr marL="742950" lvl="1" indent="-285750">
              <a:buFont typeface="Arial" panose="020B0604020202020204" pitchFamily="34" charset="0"/>
              <a:buChar char="•"/>
            </a:pPr>
            <a:r>
              <a:rPr lang="el-GR" sz="1200" b="1">
                <a:solidFill>
                  <a:srgbClr val="0F55F5"/>
                </a:solidFill>
              </a:rPr>
              <a:t>Καναδάς</a:t>
            </a:r>
            <a:r>
              <a:rPr lang="el-GR" sz="1200"/>
              <a:t> (oil sands)</a:t>
            </a:r>
            <a:br>
              <a:rPr lang="el-GR" sz="1200"/>
            </a:br>
            <a:r>
              <a:rPr lang="el-GR" sz="1200"/>
              <a:t>προσθέτουν σημαντικό όγκο παραγωγής χωρίς να δεσμεύονται από quotas.</a:t>
            </a:r>
          </a:p>
        </p:txBody>
      </p:sp>
      <p:sp>
        <p:nvSpPr>
          <p:cNvPr id="4" name="Content Placeholder 8">
            <a:extLst>
              <a:ext uri="{FF2B5EF4-FFF2-40B4-BE49-F238E27FC236}">
                <a16:creationId xmlns:a16="http://schemas.microsoft.com/office/drawing/2014/main" id="{8971489F-1CF3-BF0C-6DCF-F9E691A52159}"/>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GB" sz="1400" b="0"/>
              <a:t>Source: EIA, HAEE’s analysis</a:t>
            </a:r>
          </a:p>
        </p:txBody>
      </p:sp>
    </p:spTree>
    <p:extLst>
      <p:ext uri="{BB962C8B-B14F-4D97-AF65-F5344CB8AC3E}">
        <p14:creationId xmlns:p14="http://schemas.microsoft.com/office/powerpoint/2010/main" val="2004897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72" y="379660"/>
            <a:ext cx="11305716" cy="984885"/>
          </a:xfrm>
        </p:spPr>
        <p:txBody>
          <a:bodyPr/>
          <a:lstStyle/>
          <a:p>
            <a:r>
              <a:rPr lang="el-GR">
                <a:solidFill>
                  <a:srgbClr val="0F55F5"/>
                </a:solidFill>
              </a:rPr>
              <a:t>Αδειοδοτική Δραστηριότητα για Σχιστολιθική Εξόρυξη στις ΗΠΑ</a:t>
            </a:r>
            <a:endParaRPr lang="en-GB">
              <a:solidFill>
                <a:srgbClr val="0F55F5"/>
              </a:solidFill>
            </a:endParaRPr>
          </a:p>
        </p:txBody>
      </p:sp>
      <p:sp>
        <p:nvSpPr>
          <p:cNvPr id="4" name="Slide Number Placeholder 3"/>
          <p:cNvSpPr>
            <a:spLocks noGrp="1"/>
          </p:cNvSpPr>
          <p:nvPr>
            <p:ph type="sldNum" sz="quarter" idx="10"/>
          </p:nvPr>
        </p:nvSpPr>
        <p:spPr/>
        <p:txBody>
          <a:bodyPr/>
          <a:lstStyle/>
          <a:p>
            <a:pPr>
              <a:defRPr/>
            </a:pPr>
            <a:fld id="{B91A77A4-4163-4D8C-9F01-CEC769AF33A5}" type="slidenum">
              <a:rPr lang="fr-FR" smtClean="0"/>
              <a:pPr>
                <a:defRPr/>
              </a:pPr>
              <a:t>14</a:t>
            </a:fld>
            <a:endParaRPr lang="fr-FR"/>
          </a:p>
        </p:txBody>
      </p:sp>
      <p:pic>
        <p:nvPicPr>
          <p:cNvPr id="182274" name="Picture 2"/>
          <p:cNvPicPr>
            <a:picLocks noChangeAspect="1" noChangeArrowheads="1"/>
          </p:cNvPicPr>
          <p:nvPr/>
        </p:nvPicPr>
        <p:blipFill>
          <a:blip r:embed="rId2" cstate="print"/>
          <a:srcRect/>
          <a:stretch>
            <a:fillRect/>
          </a:stretch>
        </p:blipFill>
        <p:spPr bwMode="auto">
          <a:xfrm>
            <a:off x="1752600" y="1676400"/>
            <a:ext cx="8686800" cy="4300330"/>
          </a:xfrm>
          <a:prstGeom prst="rect">
            <a:avLst/>
          </a:prstGeom>
          <a:noFill/>
          <a:ln w="9525">
            <a:noFill/>
            <a:miter lim="800000"/>
            <a:headEnd/>
            <a:tailEnd/>
          </a:ln>
        </p:spPr>
      </p:pic>
      <p:sp>
        <p:nvSpPr>
          <p:cNvPr id="3" name="Content Placeholder 8">
            <a:extLst>
              <a:ext uri="{FF2B5EF4-FFF2-40B4-BE49-F238E27FC236}">
                <a16:creationId xmlns:a16="http://schemas.microsoft.com/office/drawing/2014/main" id="{86165876-5BEE-566F-1D13-C9E0CB7B4066}"/>
              </a:ext>
            </a:extLst>
          </p:cNvPr>
          <p:cNvSpPr>
            <a:spLocks noGrp="1"/>
          </p:cNvSpPr>
          <p:nvPr>
            <p:ph idx="1"/>
          </p:nvPr>
        </p:nvSpPr>
        <p:spPr>
          <a:xfrm>
            <a:off x="1752600" y="6553200"/>
            <a:ext cx="8534400" cy="304800"/>
          </a:xfrm>
        </p:spPr>
        <p:txBody>
          <a:bodyPr/>
          <a:lstStyle/>
          <a:p>
            <a:pPr algn="r">
              <a:buNone/>
            </a:pPr>
            <a:r>
              <a:rPr lang="en-GB" sz="1400" b="0"/>
              <a:t>Source: EPRINC</a:t>
            </a:r>
          </a:p>
        </p:txBody>
      </p:sp>
    </p:spTree>
    <p:extLst>
      <p:ext uri="{BB962C8B-B14F-4D97-AF65-F5344CB8AC3E}">
        <p14:creationId xmlns:p14="http://schemas.microsoft.com/office/powerpoint/2010/main" val="786702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i="0">
                <a:solidFill>
                  <a:srgbClr val="0F55F5"/>
                </a:solidFill>
                <a:effectLst/>
                <a:latin typeface="Aptos" panose="020B0004020202020204" pitchFamily="34" charset="0"/>
              </a:rPr>
              <a:t>Σημεία Συμφόρησης σε Αγωγούς Μεταφοράς στις ΗΠΑ</a:t>
            </a:r>
            <a:endParaRPr lang="en-GB">
              <a:solidFill>
                <a:srgbClr val="0F55F5"/>
              </a:solidFill>
            </a:endParaRPr>
          </a:p>
        </p:txBody>
      </p:sp>
      <p:sp>
        <p:nvSpPr>
          <p:cNvPr id="9" name="Content Placeholder 8"/>
          <p:cNvSpPr>
            <a:spLocks noGrp="1"/>
          </p:cNvSpPr>
          <p:nvPr>
            <p:ph idx="1"/>
          </p:nvPr>
        </p:nvSpPr>
        <p:spPr>
          <a:xfrm>
            <a:off x="1752600" y="6553200"/>
            <a:ext cx="8534400" cy="304800"/>
          </a:xfrm>
        </p:spPr>
        <p:txBody>
          <a:bodyPr/>
          <a:lstStyle/>
          <a:p>
            <a:pPr algn="r">
              <a:buNone/>
            </a:pPr>
            <a:r>
              <a:rPr lang="en-GB" sz="1400" b="0"/>
              <a:t>Source: EPRINC</a:t>
            </a:r>
          </a:p>
        </p:txBody>
      </p:sp>
      <p:sp>
        <p:nvSpPr>
          <p:cNvPr id="4" name="Slide Number Placeholder 3"/>
          <p:cNvSpPr>
            <a:spLocks noGrp="1"/>
          </p:cNvSpPr>
          <p:nvPr>
            <p:ph type="sldNum" sz="quarter" idx="10"/>
          </p:nvPr>
        </p:nvSpPr>
        <p:spPr/>
        <p:txBody>
          <a:bodyPr/>
          <a:lstStyle/>
          <a:p>
            <a:pPr>
              <a:defRPr/>
            </a:pPr>
            <a:fld id="{B91A77A4-4163-4D8C-9F01-CEC769AF33A5}" type="slidenum">
              <a:rPr lang="fr-FR" smtClean="0"/>
              <a:pPr>
                <a:defRPr/>
              </a:pPr>
              <a:t>15</a:t>
            </a:fld>
            <a:endParaRPr lang="fr-FR"/>
          </a:p>
        </p:txBody>
      </p:sp>
      <p:pic>
        <p:nvPicPr>
          <p:cNvPr id="172035" name="Picture 3"/>
          <p:cNvPicPr>
            <a:picLocks noChangeAspect="1" noChangeArrowheads="1"/>
          </p:cNvPicPr>
          <p:nvPr/>
        </p:nvPicPr>
        <p:blipFill>
          <a:blip r:embed="rId2" cstate="print"/>
          <a:srcRect/>
          <a:stretch>
            <a:fillRect/>
          </a:stretch>
        </p:blipFill>
        <p:spPr bwMode="auto">
          <a:xfrm>
            <a:off x="1752600" y="1143000"/>
            <a:ext cx="8610600" cy="5270804"/>
          </a:xfrm>
          <a:prstGeom prst="rect">
            <a:avLst/>
          </a:prstGeom>
          <a:noFill/>
          <a:ln w="9525">
            <a:noFill/>
            <a:miter lim="800000"/>
            <a:headEnd/>
            <a:tailEnd/>
          </a:ln>
        </p:spPr>
      </p:pic>
    </p:spTree>
    <p:extLst>
      <p:ext uri="{BB962C8B-B14F-4D97-AF65-F5344CB8AC3E}">
        <p14:creationId xmlns:p14="http://schemas.microsoft.com/office/powerpoint/2010/main" val="2383100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solidFill>
                  <a:srgbClr val="0F55F5"/>
                </a:solidFill>
              </a:rPr>
              <a:t>Αποκλίσεις Τιμών Αργού Πετρελαίου</a:t>
            </a:r>
            <a:endParaRPr lang="en-GB">
              <a:solidFill>
                <a:srgbClr val="0F55F5"/>
              </a:solidFill>
            </a:endParaRPr>
          </a:p>
        </p:txBody>
      </p:sp>
      <p:sp>
        <p:nvSpPr>
          <p:cNvPr id="4" name="Slide Number Placeholder 3"/>
          <p:cNvSpPr>
            <a:spLocks noGrp="1"/>
          </p:cNvSpPr>
          <p:nvPr>
            <p:ph type="sldNum" sz="quarter" idx="10"/>
          </p:nvPr>
        </p:nvSpPr>
        <p:spPr/>
        <p:txBody>
          <a:bodyPr/>
          <a:lstStyle/>
          <a:p>
            <a:pPr>
              <a:defRPr/>
            </a:pPr>
            <a:fld id="{B91A77A4-4163-4D8C-9F01-CEC769AF33A5}" type="slidenum">
              <a:rPr lang="fr-FR" smtClean="0"/>
              <a:pPr>
                <a:defRPr/>
              </a:pPr>
              <a:t>16</a:t>
            </a:fld>
            <a:endParaRPr lang="fr-FR"/>
          </a:p>
        </p:txBody>
      </p:sp>
      <p:pic>
        <p:nvPicPr>
          <p:cNvPr id="175106" name="Picture 2"/>
          <p:cNvPicPr>
            <a:picLocks noChangeAspect="1" noChangeArrowheads="1"/>
          </p:cNvPicPr>
          <p:nvPr/>
        </p:nvPicPr>
        <p:blipFill>
          <a:blip r:embed="rId2" cstate="print"/>
          <a:srcRect/>
          <a:stretch>
            <a:fillRect/>
          </a:stretch>
        </p:blipFill>
        <p:spPr bwMode="auto">
          <a:xfrm>
            <a:off x="2590800" y="1295401"/>
            <a:ext cx="7010400" cy="4772025"/>
          </a:xfrm>
          <a:prstGeom prst="rect">
            <a:avLst/>
          </a:prstGeom>
          <a:noFill/>
          <a:ln w="9525">
            <a:noFill/>
            <a:miter lim="800000"/>
            <a:headEnd/>
            <a:tailEnd/>
          </a:ln>
        </p:spPr>
      </p:pic>
      <p:sp>
        <p:nvSpPr>
          <p:cNvPr id="7" name="Oval 6"/>
          <p:cNvSpPr/>
          <p:nvPr/>
        </p:nvSpPr>
        <p:spPr>
          <a:xfrm>
            <a:off x="5486400" y="2819400"/>
            <a:ext cx="381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a:off x="4800600" y="2286000"/>
            <a:ext cx="609600" cy="457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Content Placeholder 8">
            <a:extLst>
              <a:ext uri="{FF2B5EF4-FFF2-40B4-BE49-F238E27FC236}">
                <a16:creationId xmlns:a16="http://schemas.microsoft.com/office/drawing/2014/main" id="{EB149A99-FD46-2AEE-7BB0-5A9DD890D8B4}"/>
              </a:ext>
            </a:extLst>
          </p:cNvPr>
          <p:cNvSpPr>
            <a:spLocks noGrp="1"/>
          </p:cNvSpPr>
          <p:nvPr>
            <p:ph idx="1"/>
          </p:nvPr>
        </p:nvSpPr>
        <p:spPr>
          <a:xfrm>
            <a:off x="1752600" y="6553200"/>
            <a:ext cx="8534400" cy="304800"/>
          </a:xfrm>
        </p:spPr>
        <p:txBody>
          <a:bodyPr/>
          <a:lstStyle/>
          <a:p>
            <a:pPr algn="r">
              <a:buNone/>
            </a:pPr>
            <a:r>
              <a:rPr lang="en-GB" sz="1400" b="0"/>
              <a:t>Source: EPRINC</a:t>
            </a:r>
          </a:p>
        </p:txBody>
      </p:sp>
    </p:spTree>
    <p:extLst>
      <p:ext uri="{BB962C8B-B14F-4D97-AF65-F5344CB8AC3E}">
        <p14:creationId xmlns:p14="http://schemas.microsoft.com/office/powerpoint/2010/main" val="368754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solidFill>
                  <a:srgbClr val="0F55F5"/>
                </a:solidFill>
              </a:rPr>
              <a:t>Περιφερειακές Αποκλίσεις Τιμών Αργού Πετρελαίου</a:t>
            </a:r>
            <a:endParaRPr lang="en-GB">
              <a:solidFill>
                <a:srgbClr val="0F55F5"/>
              </a:solidFill>
            </a:endParaRPr>
          </a:p>
        </p:txBody>
      </p:sp>
      <p:sp>
        <p:nvSpPr>
          <p:cNvPr id="4" name="Slide Number Placeholder 3"/>
          <p:cNvSpPr>
            <a:spLocks noGrp="1"/>
          </p:cNvSpPr>
          <p:nvPr>
            <p:ph type="sldNum" sz="quarter" idx="10"/>
          </p:nvPr>
        </p:nvSpPr>
        <p:spPr/>
        <p:txBody>
          <a:bodyPr/>
          <a:lstStyle/>
          <a:p>
            <a:pPr>
              <a:defRPr/>
            </a:pPr>
            <a:fld id="{B91A77A4-4163-4D8C-9F01-CEC769AF33A5}" type="slidenum">
              <a:rPr lang="fr-FR" smtClean="0"/>
              <a:pPr>
                <a:defRPr/>
              </a:pPr>
              <a:t>17</a:t>
            </a:fld>
            <a:endParaRPr lang="fr-FR"/>
          </a:p>
        </p:txBody>
      </p:sp>
      <p:pic>
        <p:nvPicPr>
          <p:cNvPr id="174083" name="Picture 3"/>
          <p:cNvPicPr>
            <a:picLocks noChangeAspect="1" noChangeArrowheads="1"/>
          </p:cNvPicPr>
          <p:nvPr/>
        </p:nvPicPr>
        <p:blipFill>
          <a:blip r:embed="rId2" cstate="print"/>
          <a:srcRect/>
          <a:stretch>
            <a:fillRect/>
          </a:stretch>
        </p:blipFill>
        <p:spPr bwMode="auto">
          <a:xfrm>
            <a:off x="2895601" y="1371601"/>
            <a:ext cx="6330323" cy="4414837"/>
          </a:xfrm>
          <a:prstGeom prst="rect">
            <a:avLst/>
          </a:prstGeom>
          <a:noFill/>
          <a:ln w="9525">
            <a:noFill/>
            <a:miter lim="800000"/>
            <a:headEnd/>
            <a:tailEnd/>
          </a:ln>
        </p:spPr>
      </p:pic>
      <p:sp>
        <p:nvSpPr>
          <p:cNvPr id="3" name="Content Placeholder 8">
            <a:extLst>
              <a:ext uri="{FF2B5EF4-FFF2-40B4-BE49-F238E27FC236}">
                <a16:creationId xmlns:a16="http://schemas.microsoft.com/office/drawing/2014/main" id="{99FAD1EC-75D4-88B6-241B-846FAD378D42}"/>
              </a:ext>
            </a:extLst>
          </p:cNvPr>
          <p:cNvSpPr>
            <a:spLocks noGrp="1"/>
          </p:cNvSpPr>
          <p:nvPr>
            <p:ph idx="1"/>
          </p:nvPr>
        </p:nvSpPr>
        <p:spPr>
          <a:xfrm>
            <a:off x="1752600" y="6553200"/>
            <a:ext cx="8534400" cy="304800"/>
          </a:xfrm>
        </p:spPr>
        <p:txBody>
          <a:bodyPr/>
          <a:lstStyle/>
          <a:p>
            <a:pPr algn="r">
              <a:buNone/>
            </a:pPr>
            <a:r>
              <a:rPr lang="en-GB" sz="1400" b="0"/>
              <a:t>Source: EPRINC</a:t>
            </a:r>
          </a:p>
        </p:txBody>
      </p:sp>
    </p:spTree>
    <p:extLst>
      <p:ext uri="{BB962C8B-B14F-4D97-AF65-F5344CB8AC3E}">
        <p14:creationId xmlns:p14="http://schemas.microsoft.com/office/powerpoint/2010/main" val="397644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A3524-15C7-9573-DDC7-25589B37570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B1B434-ED45-9E9C-C4F7-54CB4121FE33}"/>
              </a:ext>
            </a:extLst>
          </p:cNvPr>
          <p:cNvSpPr>
            <a:spLocks noGrp="1"/>
          </p:cNvSpPr>
          <p:nvPr>
            <p:ph type="sldNum" sz="quarter" idx="16"/>
          </p:nvPr>
        </p:nvSpPr>
        <p:spPr/>
        <p:txBody>
          <a:bodyPr/>
          <a:lstStyle/>
          <a:p>
            <a:fld id="{4531D9DC-ADF0-4D0A-8902-0133E3C6D94B}" type="slidenum">
              <a:rPr lang="en-US" smtClean="0"/>
              <a:pPr/>
              <a:t>18</a:t>
            </a:fld>
            <a:endParaRPr lang="en-US"/>
          </a:p>
        </p:txBody>
      </p:sp>
      <p:sp>
        <p:nvSpPr>
          <p:cNvPr id="6" name="Title 5">
            <a:extLst>
              <a:ext uri="{FF2B5EF4-FFF2-40B4-BE49-F238E27FC236}">
                <a16:creationId xmlns:a16="http://schemas.microsoft.com/office/drawing/2014/main" id="{A2426FF7-6E23-DDE1-2767-D93B9D88BBE9}"/>
              </a:ext>
            </a:extLst>
          </p:cNvPr>
          <p:cNvSpPr>
            <a:spLocks noGrp="1"/>
          </p:cNvSpPr>
          <p:nvPr>
            <p:ph type="title"/>
          </p:nvPr>
        </p:nvSpPr>
        <p:spPr>
          <a:xfrm>
            <a:off x="443372" y="379660"/>
            <a:ext cx="11305716" cy="984885"/>
          </a:xfrm>
        </p:spPr>
        <p:txBody>
          <a:bodyPr/>
          <a:lstStyle/>
          <a:p>
            <a:r>
              <a:rPr lang="el-GR">
                <a:solidFill>
                  <a:srgbClr val="0F55F5"/>
                </a:solidFill>
              </a:rPr>
              <a:t>Η αυξανόμενη ζήτηση προβλέπεται να οδηγήσει σε άνοδο των απαιτούμενων επενδύσεων στον κλάδο έως το 2030.</a:t>
            </a:r>
            <a:endParaRPr lang="en-US">
              <a:solidFill>
                <a:srgbClr val="0F55F5"/>
              </a:solidFill>
            </a:endParaRPr>
          </a:p>
        </p:txBody>
      </p:sp>
      <p:grpSp>
        <p:nvGrpSpPr>
          <p:cNvPr id="8" name="Group 7">
            <a:extLst>
              <a:ext uri="{FF2B5EF4-FFF2-40B4-BE49-F238E27FC236}">
                <a16:creationId xmlns:a16="http://schemas.microsoft.com/office/drawing/2014/main" id="{4C289401-53EB-4D04-6F40-3602CB4BE170}"/>
              </a:ext>
            </a:extLst>
          </p:cNvPr>
          <p:cNvGrpSpPr/>
          <p:nvPr/>
        </p:nvGrpSpPr>
        <p:grpSpPr>
          <a:xfrm>
            <a:off x="695372" y="1453840"/>
            <a:ext cx="5051865" cy="4949100"/>
            <a:chOff x="1329986" y="1367576"/>
            <a:chExt cx="5051865" cy="4949100"/>
          </a:xfrm>
        </p:grpSpPr>
        <p:graphicFrame>
          <p:nvGraphicFramePr>
            <p:cNvPr id="12" name="Chart 11">
              <a:extLst>
                <a:ext uri="{FF2B5EF4-FFF2-40B4-BE49-F238E27FC236}">
                  <a16:creationId xmlns:a16="http://schemas.microsoft.com/office/drawing/2014/main" id="{3D8D6869-DE77-E710-A69E-78412A1ABC2B}"/>
                </a:ext>
              </a:extLst>
            </p:cNvPr>
            <p:cNvGraphicFramePr>
              <a:graphicFrameLocks/>
            </p:cNvGraphicFramePr>
            <p:nvPr>
              <p:extLst>
                <p:ext uri="{D42A27DB-BD31-4B8C-83A1-F6EECF244321}">
                  <p14:modId xmlns:p14="http://schemas.microsoft.com/office/powerpoint/2010/main" val="1663575827"/>
                </p:ext>
              </p:extLst>
            </p:nvPr>
          </p:nvGraphicFramePr>
          <p:xfrm>
            <a:off x="1329986" y="1622116"/>
            <a:ext cx="4975402" cy="2102242"/>
          </p:xfrm>
          <a:graphic>
            <a:graphicData uri="http://schemas.openxmlformats.org/drawingml/2006/chart">
              <c:chart xmlns:c="http://schemas.openxmlformats.org/drawingml/2006/chart" xmlns:r="http://schemas.openxmlformats.org/officeDocument/2006/relationships" r:id="rId3"/>
            </a:graphicData>
          </a:graphic>
        </p:graphicFrame>
        <p:sp>
          <p:nvSpPr>
            <p:cNvPr id="14" name="Τίτλος 1">
              <a:extLst>
                <a:ext uri="{FF2B5EF4-FFF2-40B4-BE49-F238E27FC236}">
                  <a16:creationId xmlns:a16="http://schemas.microsoft.com/office/drawing/2014/main" id="{9E103B62-4D4F-FA21-A491-5B466DD2EDF3}"/>
                </a:ext>
              </a:extLst>
            </p:cNvPr>
            <p:cNvSpPr txBox="1">
              <a:spLocks/>
            </p:cNvSpPr>
            <p:nvPr/>
          </p:nvSpPr>
          <p:spPr>
            <a:xfrm>
              <a:off x="1356215" y="1367576"/>
              <a:ext cx="4728236" cy="288309"/>
            </a:xfrm>
            <a:prstGeom prst="rect">
              <a:avLst/>
            </a:prstGeom>
            <a:noFill/>
          </p:spPr>
          <p:txBody>
            <a:bodyPr vert="horz" lIns="70947" tIns="35473" rIns="70947" bIns="3547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7533" algn="ctr" defTabSz="430134"/>
              <a:r>
                <a:rPr lang="el-GR" sz="1200">
                  <a:solidFill>
                    <a:srgbClr val="0F55F5"/>
                  </a:solidFill>
                  <a:ea typeface="+mn-ea"/>
                  <a:cs typeface="+mn-cs"/>
                </a:rPr>
                <a:t>Αριθμός έργων πετρελαίου και φυσικού αερίου ανά περιοχή/έτος</a:t>
              </a:r>
              <a:r>
                <a:rPr lang="en-US" sz="1200">
                  <a:solidFill>
                    <a:srgbClr val="0F55F5"/>
                  </a:solidFill>
                  <a:ea typeface="+mn-ea"/>
                  <a:cs typeface="+mn-cs"/>
                </a:rPr>
                <a:t> – </a:t>
              </a:r>
              <a:r>
                <a:rPr lang="el-GR" sz="1200">
                  <a:solidFill>
                    <a:srgbClr val="0F55F5"/>
                  </a:solidFill>
                  <a:ea typeface="+mn-ea"/>
                  <a:cs typeface="+mn-cs"/>
                </a:rPr>
                <a:t>Αναζήτηση και Εξερεύνηση</a:t>
              </a:r>
              <a:endParaRPr lang="en-US" sz="1200">
                <a:solidFill>
                  <a:srgbClr val="0F55F5"/>
                </a:solidFill>
                <a:ea typeface="+mn-ea"/>
                <a:cs typeface="+mn-cs"/>
              </a:endParaRPr>
            </a:p>
          </p:txBody>
        </p:sp>
        <p:sp>
          <p:nvSpPr>
            <p:cNvPr id="15" name="Τίτλος 1">
              <a:extLst>
                <a:ext uri="{FF2B5EF4-FFF2-40B4-BE49-F238E27FC236}">
                  <a16:creationId xmlns:a16="http://schemas.microsoft.com/office/drawing/2014/main" id="{EF54A1C9-005C-6965-A28A-D38FCF14AA4C}"/>
                </a:ext>
              </a:extLst>
            </p:cNvPr>
            <p:cNvSpPr txBox="1">
              <a:spLocks/>
            </p:cNvSpPr>
            <p:nvPr/>
          </p:nvSpPr>
          <p:spPr>
            <a:xfrm>
              <a:off x="1356215" y="3709045"/>
              <a:ext cx="5025636" cy="401691"/>
            </a:xfrm>
            <a:prstGeom prst="rect">
              <a:avLst/>
            </a:prstGeom>
            <a:noFill/>
          </p:spPr>
          <p:txBody>
            <a:bodyPr vert="horz" lIns="70947" tIns="35473" rIns="70947" bIns="3547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7533" algn="ctr" defTabSz="430134"/>
              <a:r>
                <a:rPr lang="el-GR" sz="1200">
                  <a:solidFill>
                    <a:srgbClr val="0F55F5"/>
                  </a:solidFill>
                  <a:ea typeface="+mn-ea"/>
                  <a:cs typeface="+mn-cs"/>
                </a:rPr>
                <a:t>Αριθμός έργων πετρελαίου και φυσικού αερίου ανά περιοχή/έτος</a:t>
              </a:r>
              <a:r>
                <a:rPr lang="en-US" sz="1200">
                  <a:solidFill>
                    <a:srgbClr val="0F55F5"/>
                  </a:solidFill>
                  <a:ea typeface="+mn-ea"/>
                  <a:cs typeface="+mn-cs"/>
                </a:rPr>
                <a:t> </a:t>
              </a:r>
              <a:br>
                <a:rPr lang="el-GR" sz="1200">
                  <a:solidFill>
                    <a:srgbClr val="0F55F5"/>
                  </a:solidFill>
                  <a:ea typeface="+mn-ea"/>
                  <a:cs typeface="+mn-cs"/>
                </a:rPr>
              </a:br>
              <a:r>
                <a:rPr lang="el-GR" sz="1200">
                  <a:solidFill>
                    <a:srgbClr val="0F55F5"/>
                  </a:solidFill>
                  <a:ea typeface="+mn-ea"/>
                  <a:cs typeface="+mn-cs"/>
                </a:rPr>
                <a:t>– Τελική Επενδυτική Απόφαση</a:t>
              </a:r>
              <a:endParaRPr lang="en-US" sz="1200">
                <a:solidFill>
                  <a:srgbClr val="0F55F5"/>
                </a:solidFill>
                <a:ea typeface="+mn-ea"/>
                <a:cs typeface="+mn-cs"/>
              </a:endParaRPr>
            </a:p>
          </p:txBody>
        </p:sp>
        <p:graphicFrame>
          <p:nvGraphicFramePr>
            <p:cNvPr id="17" name="Chart 16">
              <a:extLst>
                <a:ext uri="{FF2B5EF4-FFF2-40B4-BE49-F238E27FC236}">
                  <a16:creationId xmlns:a16="http://schemas.microsoft.com/office/drawing/2014/main" id="{FC2C54D8-8F7C-B43D-D975-04F3EDB0E7E7}"/>
                </a:ext>
              </a:extLst>
            </p:cNvPr>
            <p:cNvGraphicFramePr>
              <a:graphicFrameLocks/>
            </p:cNvGraphicFramePr>
            <p:nvPr>
              <p:extLst>
                <p:ext uri="{D42A27DB-BD31-4B8C-83A1-F6EECF244321}">
                  <p14:modId xmlns:p14="http://schemas.microsoft.com/office/powerpoint/2010/main" val="1526022427"/>
                </p:ext>
              </p:extLst>
            </p:nvPr>
          </p:nvGraphicFramePr>
          <p:xfrm>
            <a:off x="1472754" y="4032620"/>
            <a:ext cx="4832633" cy="2284056"/>
          </p:xfrm>
          <a:graphic>
            <a:graphicData uri="http://schemas.openxmlformats.org/drawingml/2006/chart">
              <c:chart xmlns:c="http://schemas.openxmlformats.org/drawingml/2006/chart" xmlns:r="http://schemas.openxmlformats.org/officeDocument/2006/relationships" r:id="rId4"/>
            </a:graphicData>
          </a:graphic>
        </p:graphicFrame>
      </p:grpSp>
      <p:sp>
        <p:nvSpPr>
          <p:cNvPr id="20" name="TextBox 19">
            <a:extLst>
              <a:ext uri="{FF2B5EF4-FFF2-40B4-BE49-F238E27FC236}">
                <a16:creationId xmlns:a16="http://schemas.microsoft.com/office/drawing/2014/main" id="{A3C701C6-D533-5711-4825-C8BFE68D4B6C}"/>
              </a:ext>
            </a:extLst>
          </p:cNvPr>
          <p:cNvSpPr txBox="1"/>
          <p:nvPr/>
        </p:nvSpPr>
        <p:spPr>
          <a:xfrm>
            <a:off x="5896928" y="4118884"/>
            <a:ext cx="5955766" cy="2031325"/>
          </a:xfrm>
          <a:prstGeom prst="rect">
            <a:avLst/>
          </a:prstGeom>
          <a:noFill/>
        </p:spPr>
        <p:txBody>
          <a:bodyPr wrap="square">
            <a:spAutoFit/>
          </a:bodyPr>
          <a:lstStyle/>
          <a:p>
            <a:pPr marL="171450" indent="-171450" algn="l" fontAlgn="base">
              <a:buFont typeface="Wingdings" panose="05000000000000000000" pitchFamily="2" charset="2"/>
              <a:buChar char="ü"/>
            </a:pPr>
            <a:r>
              <a:rPr lang="el-GR" sz="1400">
                <a:solidFill>
                  <a:srgbClr val="000000"/>
                </a:solidFill>
                <a:latin typeface="Aptos" panose="020B0004020202020204" pitchFamily="34" charset="0"/>
              </a:rPr>
              <a:t>Η μεταβλητότητα του δείκτη ετήσιας μεταβολής (πράσινη γραμμή) αντικατοπτρίζει την επενδυτική αβεβαιότητα και διακυμάνσεις στην αγορά ενέργειας.</a:t>
            </a:r>
            <a:br>
              <a:rPr lang="el-GR" sz="1400">
                <a:solidFill>
                  <a:srgbClr val="000000"/>
                </a:solidFill>
                <a:latin typeface="Aptos" panose="020B0004020202020204" pitchFamily="34" charset="0"/>
              </a:rPr>
            </a:br>
            <a:endParaRPr lang="el-GR" sz="1400">
              <a:solidFill>
                <a:srgbClr val="000000"/>
              </a:solidFill>
              <a:latin typeface="Aptos" panose="020B0004020202020204" pitchFamily="34" charset="0"/>
            </a:endParaRPr>
          </a:p>
          <a:p>
            <a:pPr marL="171450" indent="-171450" algn="l" fontAlgn="base">
              <a:buFont typeface="Wingdings" panose="05000000000000000000" pitchFamily="2" charset="2"/>
              <a:buChar char="ü"/>
            </a:pPr>
            <a:r>
              <a:rPr lang="el-GR" sz="1400">
                <a:solidFill>
                  <a:srgbClr val="000000"/>
                </a:solidFill>
                <a:latin typeface="Aptos" panose="020B0004020202020204" pitchFamily="34" charset="0"/>
              </a:rPr>
              <a:t>Το </a:t>
            </a:r>
            <a:r>
              <a:rPr lang="el-GR" sz="1400" b="1">
                <a:solidFill>
                  <a:srgbClr val="0F55F5"/>
                </a:solidFill>
                <a:latin typeface="Aptos" panose="020B0004020202020204" pitchFamily="34" charset="0"/>
              </a:rPr>
              <a:t>2021–2022</a:t>
            </a:r>
            <a:r>
              <a:rPr lang="el-GR" sz="1400">
                <a:solidFill>
                  <a:srgbClr val="000000"/>
                </a:solidFill>
                <a:latin typeface="Aptos" panose="020B0004020202020204" pitchFamily="34" charset="0"/>
              </a:rPr>
              <a:t> παρουσιάζει </a:t>
            </a:r>
            <a:r>
              <a:rPr lang="el-GR" sz="1400" b="1">
                <a:solidFill>
                  <a:srgbClr val="0F55F5"/>
                </a:solidFill>
                <a:latin typeface="Aptos" panose="020B0004020202020204" pitchFamily="34" charset="0"/>
              </a:rPr>
              <a:t>θετική μεταβολή</a:t>
            </a:r>
            <a:r>
              <a:rPr lang="el-GR" sz="1400">
                <a:solidFill>
                  <a:srgbClr val="000000"/>
                </a:solidFill>
                <a:latin typeface="Aptos" panose="020B0004020202020204" pitchFamily="34" charset="0"/>
              </a:rPr>
              <a:t>, υποδεικνύοντας ανάκαμψη.</a:t>
            </a:r>
            <a:br>
              <a:rPr lang="en-US" sz="1400">
                <a:solidFill>
                  <a:srgbClr val="000000"/>
                </a:solidFill>
                <a:latin typeface="Aptos" panose="020B0004020202020204" pitchFamily="34" charset="0"/>
              </a:rPr>
            </a:br>
            <a:endParaRPr lang="el-GR" sz="1400">
              <a:solidFill>
                <a:srgbClr val="000000"/>
              </a:solidFill>
              <a:latin typeface="Aptos" panose="020B0004020202020204" pitchFamily="34" charset="0"/>
            </a:endParaRPr>
          </a:p>
          <a:p>
            <a:pPr marL="171450" indent="-171450" algn="l" fontAlgn="base">
              <a:buFont typeface="Wingdings" panose="05000000000000000000" pitchFamily="2" charset="2"/>
              <a:buChar char="ü"/>
            </a:pPr>
            <a:r>
              <a:rPr lang="el-GR" sz="1400">
                <a:solidFill>
                  <a:srgbClr val="000000"/>
                </a:solidFill>
                <a:latin typeface="Aptos" panose="020B0004020202020204" pitchFamily="34" charset="0"/>
              </a:rPr>
              <a:t>Το </a:t>
            </a:r>
            <a:r>
              <a:rPr lang="el-GR" sz="1400" b="1">
                <a:solidFill>
                  <a:srgbClr val="0F55F5"/>
                </a:solidFill>
                <a:latin typeface="Aptos" panose="020B0004020202020204" pitchFamily="34" charset="0"/>
              </a:rPr>
              <a:t>2023–2024</a:t>
            </a:r>
            <a:r>
              <a:rPr lang="el-GR" sz="1400">
                <a:solidFill>
                  <a:srgbClr val="000000"/>
                </a:solidFill>
                <a:latin typeface="Aptos" panose="020B0004020202020204" pitchFamily="34" charset="0"/>
              </a:rPr>
              <a:t> η μεταβολή σταθεροποιείται σε χαμηλά επίπεδα, αντανακλώντας </a:t>
            </a:r>
            <a:r>
              <a:rPr lang="el-GR" sz="1400" b="1">
                <a:solidFill>
                  <a:srgbClr val="0F55F5"/>
                </a:solidFill>
                <a:latin typeface="Aptos" panose="020B0004020202020204" pitchFamily="34" charset="0"/>
              </a:rPr>
              <a:t>συγκράτηση στις νέες επενδύσεις</a:t>
            </a:r>
            <a:r>
              <a:rPr lang="el-GR" sz="1400" b="1">
                <a:solidFill>
                  <a:srgbClr val="000000"/>
                </a:solidFill>
                <a:latin typeface="Aptos" panose="020B0004020202020204" pitchFamily="34" charset="0"/>
              </a:rPr>
              <a:t>.</a:t>
            </a:r>
          </a:p>
        </p:txBody>
      </p:sp>
      <p:sp>
        <p:nvSpPr>
          <p:cNvPr id="23" name="TextBox 22">
            <a:extLst>
              <a:ext uri="{FF2B5EF4-FFF2-40B4-BE49-F238E27FC236}">
                <a16:creationId xmlns:a16="http://schemas.microsoft.com/office/drawing/2014/main" id="{8CD08457-1508-700B-428D-EDCCEEB48F39}"/>
              </a:ext>
            </a:extLst>
          </p:cNvPr>
          <p:cNvSpPr txBox="1"/>
          <p:nvPr/>
        </p:nvSpPr>
        <p:spPr>
          <a:xfrm>
            <a:off x="5896928" y="1439793"/>
            <a:ext cx="5885312" cy="2462213"/>
          </a:xfrm>
          <a:prstGeom prst="rect">
            <a:avLst/>
          </a:prstGeom>
          <a:noFill/>
        </p:spPr>
        <p:txBody>
          <a:bodyPr wrap="square">
            <a:spAutoFit/>
          </a:bodyPr>
          <a:lstStyle/>
          <a:p>
            <a:pPr marL="285750" indent="-285750" algn="l" fontAlgn="base">
              <a:buFont typeface="Wingdings" panose="05000000000000000000" pitchFamily="2" charset="2"/>
              <a:buChar char="ü"/>
            </a:pPr>
            <a:r>
              <a:rPr lang="el-GR" sz="1400" b="0" i="0">
                <a:solidFill>
                  <a:srgbClr val="000000"/>
                </a:solidFill>
                <a:effectLst/>
                <a:latin typeface="Aptos" panose="020B0004020202020204" pitchFamily="34" charset="0"/>
              </a:rPr>
              <a:t>Σημαντική </a:t>
            </a:r>
            <a:r>
              <a:rPr lang="el-GR" sz="1400" b="1" i="0">
                <a:solidFill>
                  <a:srgbClr val="0F55F5"/>
                </a:solidFill>
                <a:effectLst/>
                <a:latin typeface="Aptos" panose="020B0004020202020204" pitchFamily="34" charset="0"/>
              </a:rPr>
              <a:t>κάμψη 2023 –</a:t>
            </a:r>
            <a:r>
              <a:rPr lang="en-US" sz="1400" b="1" i="0">
                <a:solidFill>
                  <a:srgbClr val="0F55F5"/>
                </a:solidFill>
                <a:effectLst/>
                <a:latin typeface="Aptos" panose="020B0004020202020204" pitchFamily="34" charset="0"/>
              </a:rPr>
              <a:t> </a:t>
            </a:r>
            <a:r>
              <a:rPr lang="el-GR" sz="1400" b="1" i="0">
                <a:solidFill>
                  <a:srgbClr val="0F55F5"/>
                </a:solidFill>
                <a:effectLst/>
                <a:latin typeface="Aptos" panose="020B0004020202020204" pitchFamily="34" charset="0"/>
              </a:rPr>
              <a:t>2024</a:t>
            </a:r>
            <a:r>
              <a:rPr lang="el-GR" sz="1400" b="0" i="0">
                <a:solidFill>
                  <a:srgbClr val="000000"/>
                </a:solidFill>
                <a:effectLst/>
                <a:latin typeface="Aptos" panose="020B0004020202020204" pitchFamily="34" charset="0"/>
              </a:rPr>
              <a:t>:</a:t>
            </a:r>
          </a:p>
          <a:p>
            <a:pPr algn="l" fontAlgn="base">
              <a:buNone/>
            </a:pPr>
            <a:r>
              <a:rPr lang="el-GR" sz="1400" b="0" i="0">
                <a:solidFill>
                  <a:srgbClr val="000000"/>
                </a:solidFill>
                <a:effectLst/>
                <a:latin typeface="Aptos" panose="020B0004020202020204" pitchFamily="34" charset="0"/>
              </a:rPr>
              <a:t>Δικαιολογείται από:</a:t>
            </a:r>
          </a:p>
          <a:p>
            <a:pPr marL="285750" indent="-285750" algn="l" fontAlgn="base">
              <a:buFont typeface="Arial" panose="020B0604020202020204" pitchFamily="34" charset="0"/>
              <a:buChar char="•"/>
            </a:pPr>
            <a:r>
              <a:rPr lang="el-GR" sz="1400" b="0" i="0">
                <a:solidFill>
                  <a:srgbClr val="000000"/>
                </a:solidFill>
                <a:effectLst/>
                <a:latin typeface="Aptos" panose="020B0004020202020204" pitchFamily="34" charset="0"/>
              </a:rPr>
              <a:t>Την αυξημένη αβεβαιότητα λόγω ενεργειακής μετάβασης και νομοθετικών πιέσεων για περιορισμό νέων projects.</a:t>
            </a:r>
          </a:p>
          <a:p>
            <a:pPr marL="285750" indent="-285750" algn="l" fontAlgn="base">
              <a:buFont typeface="Arial" panose="020B0604020202020204" pitchFamily="34" charset="0"/>
              <a:buChar char="•"/>
            </a:pPr>
            <a:r>
              <a:rPr lang="el-GR" sz="1400" b="0" i="0">
                <a:solidFill>
                  <a:srgbClr val="000000"/>
                </a:solidFill>
                <a:effectLst/>
                <a:latin typeface="Aptos" panose="020B0004020202020204" pitchFamily="34" charset="0"/>
              </a:rPr>
              <a:t>Τη στροφή επενδύσεων σε υποδομές LNG και σε λιγότερο ρίσκο έργα (brownfield αντί greenfield).</a:t>
            </a:r>
          </a:p>
          <a:p>
            <a:pPr marL="285750" indent="-285750" algn="l" fontAlgn="base">
              <a:buFont typeface="Arial" panose="020B0604020202020204" pitchFamily="34" charset="0"/>
              <a:buChar char="•"/>
            </a:pPr>
            <a:r>
              <a:rPr lang="el-GR" sz="1400" b="0" i="0">
                <a:solidFill>
                  <a:srgbClr val="000000"/>
                </a:solidFill>
                <a:effectLst/>
                <a:latin typeface="Aptos" panose="020B0004020202020204" pitchFamily="34" charset="0"/>
              </a:rPr>
              <a:t>Τη μείωση διαθεσιμότητας κεφαλαίων για έρευνα υψηλού ρίσκου, λόγω ESG κριτηρίων.</a:t>
            </a:r>
          </a:p>
          <a:p>
            <a:pPr marL="285750" indent="-285750" algn="l" fontAlgn="base">
              <a:buFont typeface="Wingdings" panose="05000000000000000000" pitchFamily="2" charset="2"/>
              <a:buChar char="ü"/>
            </a:pPr>
            <a:r>
              <a:rPr lang="el-GR" sz="1400" b="1">
                <a:solidFill>
                  <a:srgbClr val="0F55F5"/>
                </a:solidFill>
                <a:latin typeface="Aptos" panose="020B0004020202020204" pitchFamily="34" charset="0"/>
              </a:rPr>
              <a:t>Σταθερή παρουσία Ασίας και Ευρώπης</a:t>
            </a:r>
            <a:r>
              <a:rPr lang="el-GR" sz="1400">
                <a:solidFill>
                  <a:srgbClr val="0F55F5"/>
                </a:solidFill>
                <a:latin typeface="Aptos" panose="020B0004020202020204" pitchFamily="34" charset="0"/>
              </a:rPr>
              <a:t>:</a:t>
            </a:r>
          </a:p>
          <a:p>
            <a:pPr algn="l" fontAlgn="base">
              <a:buNone/>
            </a:pPr>
            <a:r>
              <a:rPr lang="el-GR" sz="1400">
                <a:solidFill>
                  <a:srgbClr val="000000"/>
                </a:solidFill>
                <a:latin typeface="Aptos" panose="020B0004020202020204" pitchFamily="34" charset="0"/>
              </a:rPr>
              <a:t>Οι ανακαλύψεις σε ΝΑ Ασία (Ινδονησία, Μαλαισία) και Ανατολική Μεσόγειο (Ελλάδα, Κύπρος, Ισραήλ) παρουσιάζουν αυξημένο ενδιαφέρον</a:t>
            </a:r>
          </a:p>
        </p:txBody>
      </p:sp>
      <p:sp>
        <p:nvSpPr>
          <p:cNvPr id="4" name="Content Placeholder 8">
            <a:extLst>
              <a:ext uri="{FF2B5EF4-FFF2-40B4-BE49-F238E27FC236}">
                <a16:creationId xmlns:a16="http://schemas.microsoft.com/office/drawing/2014/main" id="{80A2E82F-9D6E-FEE3-E727-620C0727D51B}"/>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 Global Energy Monitor, HAEE’s analysis</a:t>
            </a:r>
          </a:p>
        </p:txBody>
      </p:sp>
    </p:spTree>
    <p:extLst>
      <p:ext uri="{BB962C8B-B14F-4D97-AF65-F5344CB8AC3E}">
        <p14:creationId xmlns:p14="http://schemas.microsoft.com/office/powerpoint/2010/main" val="176332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E4D5B-90DC-CD9B-1E4B-137F0EDF9B2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E302F5-B890-652D-1692-367C0DBA21FA}"/>
              </a:ext>
            </a:extLst>
          </p:cNvPr>
          <p:cNvSpPr>
            <a:spLocks noGrp="1"/>
          </p:cNvSpPr>
          <p:nvPr>
            <p:ph type="sldNum" sz="quarter" idx="16"/>
          </p:nvPr>
        </p:nvSpPr>
        <p:spPr/>
        <p:txBody>
          <a:bodyPr/>
          <a:lstStyle/>
          <a:p>
            <a:fld id="{4531D9DC-ADF0-4D0A-8902-0133E3C6D94B}" type="slidenum">
              <a:rPr lang="en-US" smtClean="0"/>
              <a:pPr/>
              <a:t>19</a:t>
            </a:fld>
            <a:endParaRPr lang="en-US"/>
          </a:p>
        </p:txBody>
      </p:sp>
      <p:sp>
        <p:nvSpPr>
          <p:cNvPr id="6" name="Title 5">
            <a:extLst>
              <a:ext uri="{FF2B5EF4-FFF2-40B4-BE49-F238E27FC236}">
                <a16:creationId xmlns:a16="http://schemas.microsoft.com/office/drawing/2014/main" id="{C4BC8513-F840-B59D-4D79-343974A1023A}"/>
              </a:ext>
            </a:extLst>
          </p:cNvPr>
          <p:cNvSpPr>
            <a:spLocks noGrp="1"/>
          </p:cNvSpPr>
          <p:nvPr>
            <p:ph type="title"/>
          </p:nvPr>
        </p:nvSpPr>
        <p:spPr>
          <a:xfrm>
            <a:off x="443372" y="379660"/>
            <a:ext cx="11305716" cy="1969770"/>
          </a:xfrm>
        </p:spPr>
        <p:txBody>
          <a:bodyPr/>
          <a:lstStyle/>
          <a:p>
            <a:r>
              <a:rPr lang="el-GR">
                <a:solidFill>
                  <a:srgbClr val="0F55F5"/>
                </a:solidFill>
              </a:rPr>
              <a:t>Οι μεγάλες πετρελαϊκές αλλά και οι κρατικές εταιρείες (NOCs) εξακολουθούν να κυριαρχούν στην ανάπτυξη νέων κοιτασμάτων, με τις επενδύσεις upstream να αυξάνονται σταθερά από το 2021</a:t>
            </a:r>
            <a:endParaRPr lang="en-US">
              <a:solidFill>
                <a:srgbClr val="0F55F5"/>
              </a:solidFill>
            </a:endParaRPr>
          </a:p>
        </p:txBody>
      </p:sp>
      <p:sp>
        <p:nvSpPr>
          <p:cNvPr id="13" name="TextBox 12">
            <a:extLst>
              <a:ext uri="{FF2B5EF4-FFF2-40B4-BE49-F238E27FC236}">
                <a16:creationId xmlns:a16="http://schemas.microsoft.com/office/drawing/2014/main" id="{76484ADA-6915-E451-631B-537C7C217130}"/>
              </a:ext>
            </a:extLst>
          </p:cNvPr>
          <p:cNvSpPr txBox="1"/>
          <p:nvPr/>
        </p:nvSpPr>
        <p:spPr>
          <a:xfrm>
            <a:off x="8583281" y="3231298"/>
            <a:ext cx="3275881" cy="2554545"/>
          </a:xfrm>
          <a:prstGeom prst="rect">
            <a:avLst/>
          </a:prstGeom>
          <a:noFill/>
        </p:spPr>
        <p:txBody>
          <a:bodyPr wrap="square">
            <a:spAutoFit/>
          </a:bodyPr>
          <a:lstStyle/>
          <a:p>
            <a:pPr algn="l" fontAlgn="base">
              <a:buNone/>
            </a:pPr>
            <a:r>
              <a:rPr lang="el-GR" sz="1600" b="1" i="0">
                <a:solidFill>
                  <a:srgbClr val="0F55F5"/>
                </a:solidFill>
                <a:effectLst/>
                <a:latin typeface="Aptos" panose="020B0004020202020204" pitchFamily="34" charset="0"/>
              </a:rPr>
              <a:t>Μεγάλες πετρελαϊκές: </a:t>
            </a:r>
            <a:r>
              <a:rPr lang="en-US" sz="1600" b="0" i="0">
                <a:solidFill>
                  <a:srgbClr val="000000"/>
                </a:solidFill>
                <a:effectLst/>
                <a:latin typeface="Aptos" panose="020B0004020202020204" pitchFamily="34" charset="0"/>
              </a:rPr>
              <a:t>TotalEnergies, ExxonMobil, Shell, BP, ENI</a:t>
            </a:r>
          </a:p>
          <a:p>
            <a:pPr algn="l" fontAlgn="base">
              <a:buNone/>
            </a:pPr>
            <a:r>
              <a:rPr lang="el-GR" sz="1600" b="1" i="0">
                <a:solidFill>
                  <a:srgbClr val="0F55F5"/>
                </a:solidFill>
                <a:effectLst/>
                <a:latin typeface="Aptos" panose="020B0004020202020204" pitchFamily="34" charset="0"/>
              </a:rPr>
              <a:t>Κρατικές (</a:t>
            </a:r>
            <a:r>
              <a:rPr lang="en-US" sz="1600" b="1" i="0">
                <a:solidFill>
                  <a:srgbClr val="0F55F5"/>
                </a:solidFill>
                <a:effectLst/>
                <a:latin typeface="Aptos" panose="020B0004020202020204" pitchFamily="34" charset="0"/>
              </a:rPr>
              <a:t>NOCs): </a:t>
            </a:r>
            <a:r>
              <a:rPr lang="en-US" sz="1600" b="0" i="0">
                <a:solidFill>
                  <a:srgbClr val="000000"/>
                </a:solidFill>
                <a:effectLst/>
                <a:latin typeface="Aptos" panose="020B0004020202020204" pitchFamily="34" charset="0"/>
              </a:rPr>
              <a:t>PetroVietnam, CNOOC, Petronas, PTT PLC, Equinor</a:t>
            </a:r>
          </a:p>
          <a:p>
            <a:pPr algn="l" fontAlgn="base"/>
            <a:r>
              <a:rPr lang="el-GR" sz="1600" b="1" i="0">
                <a:solidFill>
                  <a:srgbClr val="0F55F5"/>
                </a:solidFill>
                <a:effectLst/>
                <a:latin typeface="Aptos" panose="020B0004020202020204" pitchFamily="34" charset="0"/>
              </a:rPr>
              <a:t>Ανεξάρτητες: </a:t>
            </a:r>
            <a:br>
              <a:rPr lang="el-GR" sz="1600" b="0" i="0">
                <a:solidFill>
                  <a:srgbClr val="000000"/>
                </a:solidFill>
                <a:effectLst/>
                <a:latin typeface="Aptos" panose="020B0004020202020204" pitchFamily="34" charset="0"/>
              </a:rPr>
            </a:br>
            <a:r>
              <a:rPr lang="en-US" sz="1600" b="0" i="0">
                <a:solidFill>
                  <a:srgbClr val="000000"/>
                </a:solidFill>
                <a:effectLst/>
                <a:latin typeface="Aptos" panose="020B0004020202020204" pitchFamily="34" charset="0"/>
              </a:rPr>
              <a:t>APA Corporation, Hess, </a:t>
            </a:r>
            <a:r>
              <a:rPr lang="en-US" sz="1600" b="0" i="0" err="1">
                <a:solidFill>
                  <a:srgbClr val="000000"/>
                </a:solidFill>
                <a:effectLst/>
                <a:latin typeface="Aptos" panose="020B0004020202020204" pitchFamily="34" charset="0"/>
              </a:rPr>
              <a:t>Energean</a:t>
            </a:r>
            <a:r>
              <a:rPr lang="en-US" sz="1600" b="0" i="0">
                <a:solidFill>
                  <a:srgbClr val="000000"/>
                </a:solidFill>
                <a:effectLst/>
                <a:latin typeface="Aptos" panose="020B0004020202020204" pitchFamily="34" charset="0"/>
              </a:rPr>
              <a:t>, Kosmos Energy, Red Willow Production</a:t>
            </a:r>
          </a:p>
        </p:txBody>
      </p:sp>
      <p:sp>
        <p:nvSpPr>
          <p:cNvPr id="2" name="Content Placeholder 8">
            <a:extLst>
              <a:ext uri="{FF2B5EF4-FFF2-40B4-BE49-F238E27FC236}">
                <a16:creationId xmlns:a16="http://schemas.microsoft.com/office/drawing/2014/main" id="{37A4EAB5-8ADA-87C9-2BDF-442C052107BA}"/>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 Global Energy Monitor, HAEE’s analysis</a:t>
            </a:r>
          </a:p>
        </p:txBody>
      </p:sp>
      <p:pic>
        <p:nvPicPr>
          <p:cNvPr id="8" name="Picture 7">
            <a:extLst>
              <a:ext uri="{FF2B5EF4-FFF2-40B4-BE49-F238E27FC236}">
                <a16:creationId xmlns:a16="http://schemas.microsoft.com/office/drawing/2014/main" id="{21747034-F35B-04AB-ADC3-54F09B354D6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08716" y="2485263"/>
            <a:ext cx="6977443" cy="3773699"/>
          </a:xfrm>
          <a:prstGeom prst="rect">
            <a:avLst/>
          </a:prstGeom>
        </p:spPr>
      </p:pic>
    </p:spTree>
    <p:extLst>
      <p:ext uri="{BB962C8B-B14F-4D97-AF65-F5344CB8AC3E}">
        <p14:creationId xmlns:p14="http://schemas.microsoft.com/office/powerpoint/2010/main" val="1343807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55F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7F9246-D813-9F43-5D46-355BAB587DC2}"/>
              </a:ext>
            </a:extLst>
          </p:cNvPr>
          <p:cNvSpPr>
            <a:spLocks noGrp="1"/>
          </p:cNvSpPr>
          <p:nvPr>
            <p:ph type="dt" sz="half" idx="14"/>
          </p:nvPr>
        </p:nvSpPr>
        <p:spPr/>
        <p:txBody>
          <a:bodyPr/>
          <a:lstStyle/>
          <a:p>
            <a:fld id="{D91EECA1-CDD8-4918-8BBA-1AE2701A1BC0}" type="datetime1">
              <a:rPr lang="en-GB" smtClean="0"/>
              <a:t>22/05/2025</a:t>
            </a:fld>
            <a:endParaRPr lang="en-US"/>
          </a:p>
        </p:txBody>
      </p:sp>
      <p:sp>
        <p:nvSpPr>
          <p:cNvPr id="5" name="Slide Number Placeholder 4">
            <a:extLst>
              <a:ext uri="{FF2B5EF4-FFF2-40B4-BE49-F238E27FC236}">
                <a16:creationId xmlns:a16="http://schemas.microsoft.com/office/drawing/2014/main" id="{78C821CC-EF1C-476D-DA28-FADB39EBDDE6}"/>
              </a:ext>
            </a:extLst>
          </p:cNvPr>
          <p:cNvSpPr>
            <a:spLocks noGrp="1"/>
          </p:cNvSpPr>
          <p:nvPr>
            <p:ph type="sldNum" sz="quarter" idx="16"/>
          </p:nvPr>
        </p:nvSpPr>
        <p:spPr/>
        <p:txBody>
          <a:bodyPr/>
          <a:lstStyle/>
          <a:p>
            <a:fld id="{4531D9DC-ADF0-4D0A-8902-0133E3C6D94B}" type="slidenum">
              <a:rPr lang="en-US" smtClean="0"/>
              <a:pPr/>
              <a:t>2</a:t>
            </a:fld>
            <a:endParaRPr lang="en-US"/>
          </a:p>
        </p:txBody>
      </p:sp>
      <p:pic>
        <p:nvPicPr>
          <p:cNvPr id="10" name="Graphic 9">
            <a:extLst>
              <a:ext uri="{FF2B5EF4-FFF2-40B4-BE49-F238E27FC236}">
                <a16:creationId xmlns:a16="http://schemas.microsoft.com/office/drawing/2014/main" id="{5917E036-3AC6-3DE0-C211-F861052126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8643" y="548680"/>
            <a:ext cx="3199859" cy="648072"/>
          </a:xfrm>
          <a:prstGeom prst="rect">
            <a:avLst/>
          </a:prstGeom>
        </p:spPr>
      </p:pic>
      <p:pic>
        <p:nvPicPr>
          <p:cNvPr id="11" name="Graphic 10">
            <a:extLst>
              <a:ext uri="{FF2B5EF4-FFF2-40B4-BE49-F238E27FC236}">
                <a16:creationId xmlns:a16="http://schemas.microsoft.com/office/drawing/2014/main" id="{540CF742-E4AF-74AA-DF27-93673F97924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10056440" y="6008505"/>
            <a:ext cx="1564840" cy="449780"/>
          </a:xfrm>
          <a:prstGeom prst="rect">
            <a:avLst/>
          </a:prstGeom>
        </p:spPr>
      </p:pic>
      <p:pic>
        <p:nvPicPr>
          <p:cNvPr id="12" name="Picture 11" descr="A black and white sign with white text&#10;&#10;Description automatically generated">
            <a:extLst>
              <a:ext uri="{FF2B5EF4-FFF2-40B4-BE49-F238E27FC236}">
                <a16:creationId xmlns:a16="http://schemas.microsoft.com/office/drawing/2014/main" id="{C92EEFA3-B3E9-0DE8-E3F3-7A5E5117C9B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88643" y="5085184"/>
            <a:ext cx="554817" cy="1350667"/>
          </a:xfrm>
          <a:prstGeom prst="rect">
            <a:avLst/>
          </a:prstGeom>
        </p:spPr>
      </p:pic>
      <p:pic>
        <p:nvPicPr>
          <p:cNvPr id="2" name="Graphic 1" descr="Cursor with solid fill">
            <a:extLst>
              <a:ext uri="{FF2B5EF4-FFF2-40B4-BE49-F238E27FC236}">
                <a16:creationId xmlns:a16="http://schemas.microsoft.com/office/drawing/2014/main" id="{D51C113D-4E4B-4D34-B8E1-A402DB95DB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7052" y="1875224"/>
            <a:ext cx="733132" cy="733132"/>
          </a:xfrm>
          <a:prstGeom prst="rect">
            <a:avLst/>
          </a:prstGeom>
        </p:spPr>
      </p:pic>
      <p:pic>
        <p:nvPicPr>
          <p:cNvPr id="4" name="Picture 3">
            <a:extLst>
              <a:ext uri="{FF2B5EF4-FFF2-40B4-BE49-F238E27FC236}">
                <a16:creationId xmlns:a16="http://schemas.microsoft.com/office/drawing/2014/main" id="{F17EA005-74E9-29F6-D4C6-4A96FF34BCA6}"/>
              </a:ext>
            </a:extLst>
          </p:cNvPr>
          <p:cNvPicPr>
            <a:picLocks noChangeAspect="1"/>
          </p:cNvPicPr>
          <p:nvPr/>
        </p:nvPicPr>
        <p:blipFill>
          <a:blip r:embed="rId9"/>
          <a:stretch>
            <a:fillRect/>
          </a:stretch>
        </p:blipFill>
        <p:spPr>
          <a:xfrm>
            <a:off x="1707751" y="2726766"/>
            <a:ext cx="3187392" cy="1800201"/>
          </a:xfrm>
          <a:prstGeom prst="rect">
            <a:avLst/>
          </a:prstGeom>
        </p:spPr>
      </p:pic>
      <p:pic>
        <p:nvPicPr>
          <p:cNvPr id="6" name="Picture 5">
            <a:extLst>
              <a:ext uri="{FF2B5EF4-FFF2-40B4-BE49-F238E27FC236}">
                <a16:creationId xmlns:a16="http://schemas.microsoft.com/office/drawing/2014/main" id="{B2651161-EE3B-E25B-63E4-A76FF7F26B7D}"/>
              </a:ext>
            </a:extLst>
          </p:cNvPr>
          <p:cNvPicPr>
            <a:picLocks noChangeAspect="1"/>
          </p:cNvPicPr>
          <p:nvPr/>
        </p:nvPicPr>
        <p:blipFill>
          <a:blip r:embed="rId10"/>
          <a:stretch>
            <a:fillRect/>
          </a:stretch>
        </p:blipFill>
        <p:spPr>
          <a:xfrm>
            <a:off x="6665831" y="2726765"/>
            <a:ext cx="4102112" cy="1889445"/>
          </a:xfrm>
          <a:prstGeom prst="rect">
            <a:avLst/>
          </a:prstGeom>
        </p:spPr>
      </p:pic>
      <p:sp>
        <p:nvSpPr>
          <p:cNvPr id="13" name="TextBox 12">
            <a:extLst>
              <a:ext uri="{FF2B5EF4-FFF2-40B4-BE49-F238E27FC236}">
                <a16:creationId xmlns:a16="http://schemas.microsoft.com/office/drawing/2014/main" id="{B119DD3C-48CC-581A-0C13-83D7FDC776B1}"/>
              </a:ext>
            </a:extLst>
          </p:cNvPr>
          <p:cNvSpPr txBox="1"/>
          <p:nvPr/>
        </p:nvSpPr>
        <p:spPr>
          <a:xfrm>
            <a:off x="7384850" y="1883887"/>
            <a:ext cx="2671590" cy="553998"/>
          </a:xfrm>
          <a:prstGeom prst="rect">
            <a:avLst/>
          </a:prstGeom>
          <a:noFill/>
        </p:spPr>
        <p:txBody>
          <a:bodyPr wrap="square" lIns="0" tIns="0" rIns="0" bIns="0" rtlCol="0">
            <a:spAutoFit/>
          </a:bodyPr>
          <a:lstStyle/>
          <a:p>
            <a:pPr algn="l">
              <a:lnSpc>
                <a:spcPct val="100000"/>
              </a:lnSpc>
              <a:spcBef>
                <a:spcPts val="600"/>
              </a:spcBef>
              <a:buClr>
                <a:schemeClr val="accent1"/>
              </a:buClr>
            </a:pPr>
            <a:r>
              <a:rPr lang="el-GR" b="1">
                <a:solidFill>
                  <a:schemeClr val="bg1"/>
                </a:solidFill>
                <a:latin typeface="+mj-lt"/>
              </a:rPr>
              <a:t>Αποκωδικοποιώντας την Ενεργειακή Επικαιρότητα</a:t>
            </a:r>
            <a:endParaRPr lang="en-US" b="1">
              <a:solidFill>
                <a:schemeClr val="bg1"/>
              </a:solidFill>
              <a:latin typeface="+mj-lt"/>
            </a:endParaRPr>
          </a:p>
        </p:txBody>
      </p:sp>
      <p:pic>
        <p:nvPicPr>
          <p:cNvPr id="15" name="Graphic 14" descr="Laptop with solid fill">
            <a:extLst>
              <a:ext uri="{FF2B5EF4-FFF2-40B4-BE49-F238E27FC236}">
                <a16:creationId xmlns:a16="http://schemas.microsoft.com/office/drawing/2014/main" id="{888E8960-A3D6-B023-22C3-7EF2AFBF7A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9582" y="1826737"/>
            <a:ext cx="4601118" cy="4028025"/>
          </a:xfrm>
          <a:prstGeom prst="rect">
            <a:avLst/>
          </a:prstGeom>
        </p:spPr>
      </p:pic>
      <p:sp>
        <p:nvSpPr>
          <p:cNvPr id="16" name="TextBox 15">
            <a:extLst>
              <a:ext uri="{FF2B5EF4-FFF2-40B4-BE49-F238E27FC236}">
                <a16:creationId xmlns:a16="http://schemas.microsoft.com/office/drawing/2014/main" id="{63D8656C-7B74-EAC9-68E5-342DF3E23B8D}"/>
              </a:ext>
            </a:extLst>
          </p:cNvPr>
          <p:cNvSpPr txBox="1"/>
          <p:nvPr/>
        </p:nvSpPr>
        <p:spPr>
          <a:xfrm>
            <a:off x="804776" y="1872458"/>
            <a:ext cx="5073639" cy="369332"/>
          </a:xfrm>
          <a:prstGeom prst="rect">
            <a:avLst/>
          </a:prstGeom>
          <a:noFill/>
        </p:spPr>
        <p:txBody>
          <a:bodyPr wrap="square" rtlCol="0">
            <a:spAutoFit/>
          </a:bodyPr>
          <a:lstStyle/>
          <a:p>
            <a:pPr algn="ctr"/>
            <a:r>
              <a:rPr lang="en-US" b="1">
                <a:solidFill>
                  <a:schemeClr val="bg1"/>
                </a:solidFill>
                <a:latin typeface="+mj-lt"/>
                <a:hlinkClick r:id="rId13">
                  <a:extLst>
                    <a:ext uri="{A12FA001-AC4F-418D-AE19-62706E023703}">
                      <ahyp:hlinkClr xmlns:ahyp="http://schemas.microsoft.com/office/drawing/2018/hyperlinkcolor" val="tx"/>
                    </a:ext>
                  </a:extLst>
                </a:hlinkClick>
              </a:rPr>
              <a:t>https://energy.alba.acg.edu/</a:t>
            </a:r>
            <a:endParaRPr lang="en-US" b="1">
              <a:solidFill>
                <a:schemeClr val="bg1"/>
              </a:solidFill>
              <a:latin typeface="+mj-lt"/>
            </a:endParaRPr>
          </a:p>
        </p:txBody>
      </p:sp>
    </p:spTree>
    <p:extLst>
      <p:ext uri="{BB962C8B-B14F-4D97-AF65-F5344CB8AC3E}">
        <p14:creationId xmlns:p14="http://schemas.microsoft.com/office/powerpoint/2010/main" val="148389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22707-CFDD-D750-1B10-C23EAD4AD8C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EE7EED7-D307-FEE2-10BD-D02012AB1CD0}"/>
              </a:ext>
            </a:extLst>
          </p:cNvPr>
          <p:cNvSpPr>
            <a:spLocks noGrp="1"/>
          </p:cNvSpPr>
          <p:nvPr>
            <p:ph type="sldNum" sz="quarter" idx="16"/>
          </p:nvPr>
        </p:nvSpPr>
        <p:spPr/>
        <p:txBody>
          <a:bodyPr/>
          <a:lstStyle/>
          <a:p>
            <a:fld id="{4531D9DC-ADF0-4D0A-8902-0133E3C6D94B}" type="slidenum">
              <a:rPr lang="en-US" smtClean="0"/>
              <a:pPr/>
              <a:t>20</a:t>
            </a:fld>
            <a:endParaRPr lang="en-US"/>
          </a:p>
        </p:txBody>
      </p:sp>
      <p:sp>
        <p:nvSpPr>
          <p:cNvPr id="6" name="Title 5">
            <a:extLst>
              <a:ext uri="{FF2B5EF4-FFF2-40B4-BE49-F238E27FC236}">
                <a16:creationId xmlns:a16="http://schemas.microsoft.com/office/drawing/2014/main" id="{9409896D-EBA0-B388-CCAD-90CDADD3827A}"/>
              </a:ext>
            </a:extLst>
          </p:cNvPr>
          <p:cNvSpPr>
            <a:spLocks noGrp="1"/>
          </p:cNvSpPr>
          <p:nvPr>
            <p:ph type="title"/>
          </p:nvPr>
        </p:nvSpPr>
        <p:spPr>
          <a:xfrm>
            <a:off x="443372" y="379660"/>
            <a:ext cx="11305716" cy="984885"/>
          </a:xfrm>
        </p:spPr>
        <p:txBody>
          <a:bodyPr/>
          <a:lstStyle/>
          <a:p>
            <a:r>
              <a:rPr lang="el-GR">
                <a:solidFill>
                  <a:srgbClr val="0F55F5"/>
                </a:solidFill>
              </a:rPr>
              <a:t>Οι τιμές πετρελαίου διακυμαίνονται σε πλήρη συνάρτηση με τα διεθνή γεωπολιτκά γεγονότα</a:t>
            </a:r>
            <a:endParaRPr lang="en-US">
              <a:solidFill>
                <a:srgbClr val="0F55F5"/>
              </a:solidFill>
            </a:endParaRPr>
          </a:p>
        </p:txBody>
      </p:sp>
      <p:graphicFrame>
        <p:nvGraphicFramePr>
          <p:cNvPr id="2" name="Chart 1">
            <a:extLst>
              <a:ext uri="{FF2B5EF4-FFF2-40B4-BE49-F238E27FC236}">
                <a16:creationId xmlns:a16="http://schemas.microsoft.com/office/drawing/2014/main" id="{B74DF6C1-38C7-8FE3-9ADD-92F5DA9AECB5}"/>
              </a:ext>
            </a:extLst>
          </p:cNvPr>
          <p:cNvGraphicFramePr>
            <a:graphicFrameLocks/>
          </p:cNvGraphicFramePr>
          <p:nvPr>
            <p:extLst>
              <p:ext uri="{D42A27DB-BD31-4B8C-83A1-F6EECF244321}">
                <p14:modId xmlns:p14="http://schemas.microsoft.com/office/powerpoint/2010/main" val="306173067"/>
              </p:ext>
            </p:extLst>
          </p:nvPr>
        </p:nvGraphicFramePr>
        <p:xfrm>
          <a:off x="569372" y="1582994"/>
          <a:ext cx="11179255" cy="482985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CAFD766-8AAC-D85F-0DBB-8378997C3A5D}"/>
              </a:ext>
            </a:extLst>
          </p:cNvPr>
          <p:cNvSpPr txBox="1"/>
          <p:nvPr/>
        </p:nvSpPr>
        <p:spPr>
          <a:xfrm rot="16200000">
            <a:off x="-1066127" y="3557252"/>
            <a:ext cx="2929553" cy="215444"/>
          </a:xfrm>
          <a:prstGeom prst="rect">
            <a:avLst/>
          </a:prstGeom>
          <a:noFill/>
        </p:spPr>
        <p:txBody>
          <a:bodyPr wrap="square" lIns="0" tIns="0" rIns="0" bIns="0" rtlCol="0">
            <a:spAutoFit/>
          </a:bodyPr>
          <a:lstStyle/>
          <a:p>
            <a:pPr algn="ctr">
              <a:lnSpc>
                <a:spcPct val="100000"/>
              </a:lnSpc>
              <a:spcBef>
                <a:spcPts val="600"/>
              </a:spcBef>
              <a:buClr>
                <a:schemeClr val="accent1"/>
              </a:buClr>
            </a:pPr>
            <a:r>
              <a:rPr lang="el-GR" sz="1400">
                <a:solidFill>
                  <a:schemeClr val="tx2"/>
                </a:solidFill>
              </a:rPr>
              <a:t>($/βαρέλι)</a:t>
            </a:r>
            <a:endParaRPr lang="en-US" sz="1400" err="1">
              <a:solidFill>
                <a:schemeClr val="tx2"/>
              </a:solidFill>
            </a:endParaRPr>
          </a:p>
        </p:txBody>
      </p:sp>
      <p:sp>
        <p:nvSpPr>
          <p:cNvPr id="8" name="TextBox 7">
            <a:extLst>
              <a:ext uri="{FF2B5EF4-FFF2-40B4-BE49-F238E27FC236}">
                <a16:creationId xmlns:a16="http://schemas.microsoft.com/office/drawing/2014/main" id="{60FBD1A4-C1C7-E494-3C80-CB5FEACE0503}"/>
              </a:ext>
            </a:extLst>
          </p:cNvPr>
          <p:cNvSpPr txBox="1"/>
          <p:nvPr/>
        </p:nvSpPr>
        <p:spPr>
          <a:xfrm>
            <a:off x="632372" y="3152140"/>
            <a:ext cx="2499851" cy="461665"/>
          </a:xfrm>
          <a:prstGeom prst="rect">
            <a:avLst/>
          </a:prstGeom>
          <a:noFill/>
        </p:spPr>
        <p:txBody>
          <a:bodyPr wrap="square">
            <a:spAutoFit/>
          </a:bodyPr>
          <a:lstStyle/>
          <a:p>
            <a:pPr algn="ctr"/>
            <a:r>
              <a:rPr lang="el-GR" sz="1200" b="0" i="0">
                <a:solidFill>
                  <a:srgbClr val="000000"/>
                </a:solidFill>
                <a:effectLst/>
                <a:latin typeface="Aptos" panose="020B0004020202020204" pitchFamily="34" charset="0"/>
              </a:rPr>
              <a:t>Πόλεμος στον Κόλπο</a:t>
            </a:r>
            <a:br>
              <a:rPr lang="el-GR" sz="1200" b="0" i="0">
                <a:solidFill>
                  <a:srgbClr val="000000"/>
                </a:solidFill>
                <a:effectLst/>
                <a:latin typeface="Aptos" panose="020B0004020202020204" pitchFamily="34" charset="0"/>
              </a:rPr>
            </a:br>
            <a:r>
              <a:rPr lang="el-GR" sz="1200" b="0" i="0">
                <a:solidFill>
                  <a:srgbClr val="000000"/>
                </a:solidFill>
                <a:effectLst/>
                <a:latin typeface="Aptos" panose="020B0004020202020204" pitchFamily="34" charset="0"/>
              </a:rPr>
              <a:t>Εισβολής του Ιράκ στο Κουβέιτ.</a:t>
            </a:r>
            <a:endParaRPr lang="en-US" sz="1200"/>
          </a:p>
        </p:txBody>
      </p:sp>
      <p:cxnSp>
        <p:nvCxnSpPr>
          <p:cNvPr id="10" name="Straight Connector 9">
            <a:extLst>
              <a:ext uri="{FF2B5EF4-FFF2-40B4-BE49-F238E27FC236}">
                <a16:creationId xmlns:a16="http://schemas.microsoft.com/office/drawing/2014/main" id="{60430401-1BD0-7C0B-8B82-190AE10B60CB}"/>
              </a:ext>
            </a:extLst>
          </p:cNvPr>
          <p:cNvCxnSpPr/>
          <p:nvPr/>
        </p:nvCxnSpPr>
        <p:spPr>
          <a:xfrm>
            <a:off x="1376516" y="3632342"/>
            <a:ext cx="0" cy="1126470"/>
          </a:xfrm>
          <a:prstGeom prst="line">
            <a:avLst/>
          </a:prstGeom>
          <a:ln w="28575" cap="rnd">
            <a:solidFill>
              <a:srgbClr val="0F55F5"/>
            </a:soli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7879EFF-1E10-7FD2-BC74-1FD54CEEC9FA}"/>
              </a:ext>
            </a:extLst>
          </p:cNvPr>
          <p:cNvCxnSpPr>
            <a:cxnSpLocks/>
            <a:stCxn id="14" idx="2"/>
          </p:cNvCxnSpPr>
          <p:nvPr/>
        </p:nvCxnSpPr>
        <p:spPr>
          <a:xfrm>
            <a:off x="3210232" y="2661862"/>
            <a:ext cx="0" cy="2139414"/>
          </a:xfrm>
          <a:prstGeom prst="line">
            <a:avLst/>
          </a:prstGeom>
          <a:ln w="28575" cap="rnd">
            <a:solidFill>
              <a:srgbClr val="0F55F5"/>
            </a:solidFill>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C959AE1-4B7A-1331-5BE8-F301AC5FC329}"/>
              </a:ext>
            </a:extLst>
          </p:cNvPr>
          <p:cNvSpPr txBox="1"/>
          <p:nvPr/>
        </p:nvSpPr>
        <p:spPr>
          <a:xfrm>
            <a:off x="2181533" y="2200197"/>
            <a:ext cx="2057398" cy="461665"/>
          </a:xfrm>
          <a:prstGeom prst="rect">
            <a:avLst/>
          </a:prstGeom>
          <a:noFill/>
        </p:spPr>
        <p:txBody>
          <a:bodyPr wrap="square">
            <a:spAutoFit/>
          </a:bodyPr>
          <a:lstStyle/>
          <a:p>
            <a:pPr algn="ctr"/>
            <a:r>
              <a:rPr lang="el-GR" sz="1200">
                <a:solidFill>
                  <a:srgbClr val="000000"/>
                </a:solidFill>
                <a:latin typeface="Aptos" panose="020B0004020202020204" pitchFamily="34" charset="0"/>
              </a:rPr>
              <a:t>Ασιατική κρίση – κατάρρευση ζήτησης</a:t>
            </a:r>
            <a:endParaRPr lang="en-US" sz="1200">
              <a:solidFill>
                <a:srgbClr val="000000"/>
              </a:solidFill>
              <a:latin typeface="Aptos" panose="020B0004020202020204" pitchFamily="34" charset="0"/>
            </a:endParaRPr>
          </a:p>
        </p:txBody>
      </p:sp>
      <p:sp>
        <p:nvSpPr>
          <p:cNvPr id="16" name="TextBox 15">
            <a:extLst>
              <a:ext uri="{FF2B5EF4-FFF2-40B4-BE49-F238E27FC236}">
                <a16:creationId xmlns:a16="http://schemas.microsoft.com/office/drawing/2014/main" id="{49835651-9FEF-7BD0-B974-327D40046C86}"/>
              </a:ext>
            </a:extLst>
          </p:cNvPr>
          <p:cNvSpPr txBox="1"/>
          <p:nvPr/>
        </p:nvSpPr>
        <p:spPr>
          <a:xfrm>
            <a:off x="4050309" y="2986999"/>
            <a:ext cx="1831258" cy="461665"/>
          </a:xfrm>
          <a:prstGeom prst="rect">
            <a:avLst/>
          </a:prstGeom>
          <a:noFill/>
        </p:spPr>
        <p:txBody>
          <a:bodyPr wrap="square">
            <a:spAutoFit/>
          </a:bodyPr>
          <a:lstStyle/>
          <a:p>
            <a:pPr algn="ctr"/>
            <a:r>
              <a:rPr lang="el-GR" sz="1200">
                <a:solidFill>
                  <a:srgbClr val="000000"/>
                </a:solidFill>
                <a:latin typeface="Aptos" panose="020B0004020202020204" pitchFamily="34" charset="0"/>
              </a:rPr>
              <a:t>Πόλεμος στο Ιράκ – αυξημένη αβεβαιότητα</a:t>
            </a:r>
            <a:endParaRPr lang="en-US" sz="1200">
              <a:solidFill>
                <a:srgbClr val="000000"/>
              </a:solidFill>
              <a:latin typeface="Aptos" panose="020B0004020202020204" pitchFamily="34" charset="0"/>
            </a:endParaRPr>
          </a:p>
        </p:txBody>
      </p:sp>
      <p:cxnSp>
        <p:nvCxnSpPr>
          <p:cNvPr id="17" name="Straight Connector 16">
            <a:extLst>
              <a:ext uri="{FF2B5EF4-FFF2-40B4-BE49-F238E27FC236}">
                <a16:creationId xmlns:a16="http://schemas.microsoft.com/office/drawing/2014/main" id="{EC48430A-8DFE-49A2-298C-EF321C089243}"/>
              </a:ext>
            </a:extLst>
          </p:cNvPr>
          <p:cNvCxnSpPr/>
          <p:nvPr/>
        </p:nvCxnSpPr>
        <p:spPr>
          <a:xfrm>
            <a:off x="4911213" y="3448664"/>
            <a:ext cx="0" cy="1126470"/>
          </a:xfrm>
          <a:prstGeom prst="line">
            <a:avLst/>
          </a:prstGeom>
          <a:ln w="28575" cap="rnd">
            <a:solidFill>
              <a:srgbClr val="0F55F5"/>
            </a:solidFill>
            <a:roun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952D4B8-0F51-600C-B665-06393C623AA3}"/>
              </a:ext>
            </a:extLst>
          </p:cNvPr>
          <p:cNvSpPr txBox="1"/>
          <p:nvPr/>
        </p:nvSpPr>
        <p:spPr>
          <a:xfrm>
            <a:off x="5169628" y="1969364"/>
            <a:ext cx="1978742" cy="461665"/>
          </a:xfrm>
          <a:prstGeom prst="rect">
            <a:avLst/>
          </a:prstGeom>
          <a:noFill/>
        </p:spPr>
        <p:txBody>
          <a:bodyPr wrap="square">
            <a:spAutoFit/>
          </a:bodyPr>
          <a:lstStyle/>
          <a:p>
            <a:r>
              <a:rPr lang="el-GR" sz="1200">
                <a:solidFill>
                  <a:srgbClr val="000000"/>
                </a:solidFill>
                <a:latin typeface="Aptos" panose="020B0004020202020204" pitchFamily="34" charset="0"/>
              </a:rPr>
              <a:t>Χρηματοπιστωτική φούσκα – ιστορικό υψηλό</a:t>
            </a:r>
            <a:endParaRPr lang="en-US" sz="1200">
              <a:solidFill>
                <a:srgbClr val="000000"/>
              </a:solidFill>
              <a:latin typeface="Aptos" panose="020B0004020202020204" pitchFamily="34" charset="0"/>
            </a:endParaRPr>
          </a:p>
        </p:txBody>
      </p:sp>
      <p:cxnSp>
        <p:nvCxnSpPr>
          <p:cNvPr id="21" name="Straight Connector 20">
            <a:extLst>
              <a:ext uri="{FF2B5EF4-FFF2-40B4-BE49-F238E27FC236}">
                <a16:creationId xmlns:a16="http://schemas.microsoft.com/office/drawing/2014/main" id="{91E51B42-476B-6AC9-75C8-896B89EE5A51}"/>
              </a:ext>
            </a:extLst>
          </p:cNvPr>
          <p:cNvCxnSpPr>
            <a:cxnSpLocks/>
          </p:cNvCxnSpPr>
          <p:nvPr/>
        </p:nvCxnSpPr>
        <p:spPr>
          <a:xfrm>
            <a:off x="6445046" y="2348123"/>
            <a:ext cx="152400" cy="0"/>
          </a:xfrm>
          <a:prstGeom prst="line">
            <a:avLst/>
          </a:prstGeom>
          <a:ln w="28575" cap="rnd">
            <a:solidFill>
              <a:srgbClr val="0F55F5"/>
            </a:solidFill>
            <a:roun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3613823-AAB7-8B37-B460-2EADCC39A3EA}"/>
              </a:ext>
            </a:extLst>
          </p:cNvPr>
          <p:cNvSpPr txBox="1"/>
          <p:nvPr/>
        </p:nvSpPr>
        <p:spPr>
          <a:xfrm>
            <a:off x="6958781" y="1409558"/>
            <a:ext cx="1978742" cy="461665"/>
          </a:xfrm>
          <a:prstGeom prst="rect">
            <a:avLst/>
          </a:prstGeom>
          <a:noFill/>
        </p:spPr>
        <p:txBody>
          <a:bodyPr wrap="square">
            <a:spAutoFit/>
          </a:bodyPr>
          <a:lstStyle/>
          <a:p>
            <a:r>
              <a:rPr lang="el-GR" sz="1200">
                <a:solidFill>
                  <a:srgbClr val="000000"/>
                </a:solidFill>
                <a:latin typeface="Aptos" panose="020B0004020202020204" pitchFamily="34" charset="0"/>
              </a:rPr>
              <a:t>Αραβική Άνοιξη – πολιτική αστάθεια και συγκρούσεις</a:t>
            </a:r>
            <a:endParaRPr lang="en-US" sz="1200">
              <a:solidFill>
                <a:srgbClr val="000000"/>
              </a:solidFill>
              <a:latin typeface="Aptos" panose="020B0004020202020204" pitchFamily="34" charset="0"/>
            </a:endParaRPr>
          </a:p>
        </p:txBody>
      </p:sp>
      <p:cxnSp>
        <p:nvCxnSpPr>
          <p:cNvPr id="28" name="Straight Connector 27">
            <a:extLst>
              <a:ext uri="{FF2B5EF4-FFF2-40B4-BE49-F238E27FC236}">
                <a16:creationId xmlns:a16="http://schemas.microsoft.com/office/drawing/2014/main" id="{836FDFD2-98B1-B11F-02D7-34C223256035}"/>
              </a:ext>
            </a:extLst>
          </p:cNvPr>
          <p:cNvCxnSpPr>
            <a:cxnSpLocks/>
          </p:cNvCxnSpPr>
          <p:nvPr/>
        </p:nvCxnSpPr>
        <p:spPr>
          <a:xfrm>
            <a:off x="7357602" y="1846413"/>
            <a:ext cx="1023784" cy="0"/>
          </a:xfrm>
          <a:prstGeom prst="line">
            <a:avLst/>
          </a:prstGeom>
          <a:ln w="28575" cap="rnd">
            <a:solidFill>
              <a:srgbClr val="0F55F5"/>
            </a:solidFill>
            <a:roun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AE87F73-806F-43D4-54FA-12D5135C775A}"/>
              </a:ext>
            </a:extLst>
          </p:cNvPr>
          <p:cNvSpPr txBox="1"/>
          <p:nvPr/>
        </p:nvSpPr>
        <p:spPr>
          <a:xfrm>
            <a:off x="8209913" y="4297147"/>
            <a:ext cx="1322439" cy="461665"/>
          </a:xfrm>
          <a:prstGeom prst="rect">
            <a:avLst/>
          </a:prstGeom>
          <a:noFill/>
        </p:spPr>
        <p:txBody>
          <a:bodyPr wrap="square">
            <a:spAutoFit/>
          </a:bodyPr>
          <a:lstStyle/>
          <a:p>
            <a:r>
              <a:rPr lang="en-US" sz="1200">
                <a:solidFill>
                  <a:srgbClr val="000000"/>
                </a:solidFill>
                <a:latin typeface="Aptos" panose="020B0004020202020204" pitchFamily="34" charset="0"/>
              </a:rPr>
              <a:t>Shale Oil boom – </a:t>
            </a:r>
            <a:br>
              <a:rPr lang="el-GR" sz="1200">
                <a:solidFill>
                  <a:srgbClr val="000000"/>
                </a:solidFill>
                <a:latin typeface="Aptos" panose="020B0004020202020204" pitchFamily="34" charset="0"/>
              </a:rPr>
            </a:br>
            <a:r>
              <a:rPr lang="el-GR" sz="1200">
                <a:solidFill>
                  <a:srgbClr val="000000"/>
                </a:solidFill>
                <a:latin typeface="Aptos" panose="020B0004020202020204" pitchFamily="34" charset="0"/>
              </a:rPr>
              <a:t>υπερπροσφορά</a:t>
            </a:r>
            <a:endParaRPr lang="en-US" sz="1200">
              <a:solidFill>
                <a:srgbClr val="000000"/>
              </a:solidFill>
              <a:latin typeface="Aptos" panose="020B0004020202020204" pitchFamily="34" charset="0"/>
            </a:endParaRPr>
          </a:p>
        </p:txBody>
      </p:sp>
      <p:cxnSp>
        <p:nvCxnSpPr>
          <p:cNvPr id="33" name="Straight Connector 32">
            <a:extLst>
              <a:ext uri="{FF2B5EF4-FFF2-40B4-BE49-F238E27FC236}">
                <a16:creationId xmlns:a16="http://schemas.microsoft.com/office/drawing/2014/main" id="{3C5391BA-2E77-D534-DADF-BECF60A498B9}"/>
              </a:ext>
            </a:extLst>
          </p:cNvPr>
          <p:cNvCxnSpPr>
            <a:cxnSpLocks/>
          </p:cNvCxnSpPr>
          <p:nvPr/>
        </p:nvCxnSpPr>
        <p:spPr>
          <a:xfrm>
            <a:off x="8587567" y="4316695"/>
            <a:ext cx="590847" cy="0"/>
          </a:xfrm>
          <a:prstGeom prst="line">
            <a:avLst/>
          </a:prstGeom>
          <a:ln w="28575" cap="rnd">
            <a:solidFill>
              <a:srgbClr val="0F55F5"/>
            </a:solidFill>
            <a:roun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01DB883-35CF-239E-DCC4-45B050DE996C}"/>
              </a:ext>
            </a:extLst>
          </p:cNvPr>
          <p:cNvSpPr txBox="1"/>
          <p:nvPr/>
        </p:nvSpPr>
        <p:spPr>
          <a:xfrm>
            <a:off x="9812593" y="4293444"/>
            <a:ext cx="1322439" cy="1015663"/>
          </a:xfrm>
          <a:prstGeom prst="rect">
            <a:avLst/>
          </a:prstGeom>
          <a:noFill/>
        </p:spPr>
        <p:txBody>
          <a:bodyPr wrap="square">
            <a:spAutoFit/>
          </a:bodyPr>
          <a:lstStyle/>
          <a:p>
            <a:r>
              <a:rPr lang="en-US" sz="1200">
                <a:solidFill>
                  <a:srgbClr val="000000"/>
                </a:solidFill>
                <a:latin typeface="Aptos" panose="020B0004020202020204" pitchFamily="34" charset="0"/>
              </a:rPr>
              <a:t>C</a:t>
            </a:r>
            <a:r>
              <a:rPr lang="el-GR" sz="1200">
                <a:solidFill>
                  <a:srgbClr val="000000"/>
                </a:solidFill>
                <a:latin typeface="Aptos" panose="020B0004020202020204" pitchFamily="34" charset="0"/>
              </a:rPr>
              <a:t>OVID-19 – παγκόσμιο σοκ ζήτησης, αρνητικές τιμές WTI</a:t>
            </a:r>
            <a:endParaRPr lang="en-US" sz="1200">
              <a:solidFill>
                <a:srgbClr val="000000"/>
              </a:solidFill>
              <a:latin typeface="Aptos" panose="020B0004020202020204" pitchFamily="34" charset="0"/>
            </a:endParaRPr>
          </a:p>
        </p:txBody>
      </p:sp>
      <p:sp>
        <p:nvSpPr>
          <p:cNvPr id="38" name="TextBox 37">
            <a:extLst>
              <a:ext uri="{FF2B5EF4-FFF2-40B4-BE49-F238E27FC236}">
                <a16:creationId xmlns:a16="http://schemas.microsoft.com/office/drawing/2014/main" id="{8B9BB256-6F46-AF86-AB6A-30A8AB837119}"/>
              </a:ext>
            </a:extLst>
          </p:cNvPr>
          <p:cNvSpPr txBox="1"/>
          <p:nvPr/>
        </p:nvSpPr>
        <p:spPr>
          <a:xfrm>
            <a:off x="9853164" y="1768027"/>
            <a:ext cx="1978743" cy="461665"/>
          </a:xfrm>
          <a:prstGeom prst="rect">
            <a:avLst/>
          </a:prstGeom>
          <a:noFill/>
        </p:spPr>
        <p:txBody>
          <a:bodyPr wrap="square">
            <a:spAutoFit/>
          </a:bodyPr>
          <a:lstStyle/>
          <a:p>
            <a:pPr algn="ctr"/>
            <a:r>
              <a:rPr lang="el-GR" sz="1200">
                <a:solidFill>
                  <a:srgbClr val="000000"/>
                </a:solidFill>
                <a:latin typeface="Aptos" panose="020B0004020202020204" pitchFamily="34" charset="0"/>
              </a:rPr>
              <a:t>Εισβολή Ρωσίας στην Ουκρανία</a:t>
            </a:r>
            <a:endParaRPr lang="en-US" sz="1200">
              <a:solidFill>
                <a:srgbClr val="000000"/>
              </a:solidFill>
              <a:latin typeface="Aptos" panose="020B0004020202020204" pitchFamily="34" charset="0"/>
            </a:endParaRPr>
          </a:p>
        </p:txBody>
      </p:sp>
      <p:cxnSp>
        <p:nvCxnSpPr>
          <p:cNvPr id="39" name="Straight Connector 38">
            <a:extLst>
              <a:ext uri="{FF2B5EF4-FFF2-40B4-BE49-F238E27FC236}">
                <a16:creationId xmlns:a16="http://schemas.microsoft.com/office/drawing/2014/main" id="{59C388A6-DAAC-258D-008F-84F92B0CA92C}"/>
              </a:ext>
            </a:extLst>
          </p:cNvPr>
          <p:cNvCxnSpPr>
            <a:cxnSpLocks/>
          </p:cNvCxnSpPr>
          <p:nvPr/>
        </p:nvCxnSpPr>
        <p:spPr>
          <a:xfrm>
            <a:off x="10766336" y="2254717"/>
            <a:ext cx="152400" cy="0"/>
          </a:xfrm>
          <a:prstGeom prst="line">
            <a:avLst/>
          </a:prstGeom>
          <a:ln w="28575" cap="rnd">
            <a:solidFill>
              <a:srgbClr val="0F55F5"/>
            </a:solidFill>
            <a:round/>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432A2436-2802-A4F1-C32C-3892165D0F75}"/>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 EIA, IEA, HAEE’s analysis</a:t>
            </a:r>
          </a:p>
        </p:txBody>
      </p:sp>
    </p:spTree>
    <p:extLst>
      <p:ext uri="{BB962C8B-B14F-4D97-AF65-F5344CB8AC3E}">
        <p14:creationId xmlns:p14="http://schemas.microsoft.com/office/powerpoint/2010/main" val="819819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6ED32-023D-025B-305A-FD4F6B96DB6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D5D31D-11FD-89C8-A440-17D202628E18}"/>
              </a:ext>
            </a:extLst>
          </p:cNvPr>
          <p:cNvSpPr>
            <a:spLocks noGrp="1"/>
          </p:cNvSpPr>
          <p:nvPr>
            <p:ph type="sldNum" sz="quarter" idx="16"/>
          </p:nvPr>
        </p:nvSpPr>
        <p:spPr/>
        <p:txBody>
          <a:bodyPr/>
          <a:lstStyle/>
          <a:p>
            <a:fld id="{4531D9DC-ADF0-4D0A-8902-0133E3C6D94B}" type="slidenum">
              <a:rPr lang="en-US" smtClean="0"/>
              <a:pPr/>
              <a:t>21</a:t>
            </a:fld>
            <a:endParaRPr lang="en-US"/>
          </a:p>
        </p:txBody>
      </p:sp>
      <p:sp>
        <p:nvSpPr>
          <p:cNvPr id="6" name="Title 5">
            <a:extLst>
              <a:ext uri="{FF2B5EF4-FFF2-40B4-BE49-F238E27FC236}">
                <a16:creationId xmlns:a16="http://schemas.microsoft.com/office/drawing/2014/main" id="{BA864DBF-6023-0A84-C5E4-A038BFD3456B}"/>
              </a:ext>
            </a:extLst>
          </p:cNvPr>
          <p:cNvSpPr>
            <a:spLocks noGrp="1"/>
          </p:cNvSpPr>
          <p:nvPr>
            <p:ph type="title"/>
          </p:nvPr>
        </p:nvSpPr>
        <p:spPr>
          <a:xfrm>
            <a:off x="443372" y="379660"/>
            <a:ext cx="11305716" cy="1969770"/>
          </a:xfrm>
        </p:spPr>
        <p:txBody>
          <a:bodyPr/>
          <a:lstStyle/>
          <a:p>
            <a:r>
              <a:rPr lang="el-GR">
                <a:solidFill>
                  <a:srgbClr val="0F55F5"/>
                </a:solidFill>
              </a:rPr>
              <a:t>Οι τιμές του πετρελαίου υποχώρησαν κατά 3% το 2024, σημειώνοντας δεύτερη συνεχόμενη χρονιά πτώσης λόγω ασθενούς ζήτησης και αύξησης της παραγωγής από χώρες εκτός </a:t>
            </a:r>
            <a:r>
              <a:rPr lang="en-US">
                <a:solidFill>
                  <a:srgbClr val="0F55F5"/>
                </a:solidFill>
              </a:rPr>
              <a:t>OPEC</a:t>
            </a:r>
          </a:p>
        </p:txBody>
      </p:sp>
      <p:cxnSp>
        <p:nvCxnSpPr>
          <p:cNvPr id="7" name="Straight Connector 6">
            <a:extLst>
              <a:ext uri="{FF2B5EF4-FFF2-40B4-BE49-F238E27FC236}">
                <a16:creationId xmlns:a16="http://schemas.microsoft.com/office/drawing/2014/main" id="{93966EC5-7483-16BF-E20B-F4FD6E3BACAD}"/>
              </a:ext>
            </a:extLst>
          </p:cNvPr>
          <p:cNvCxnSpPr>
            <a:cxnSpLocks/>
          </p:cNvCxnSpPr>
          <p:nvPr/>
        </p:nvCxnSpPr>
        <p:spPr>
          <a:xfrm>
            <a:off x="3029583" y="3086100"/>
            <a:ext cx="0" cy="2524234"/>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9409203-F375-52DE-D24D-B30F527FDFFD}"/>
              </a:ext>
            </a:extLst>
          </p:cNvPr>
          <p:cNvSpPr txBox="1"/>
          <p:nvPr/>
        </p:nvSpPr>
        <p:spPr>
          <a:xfrm>
            <a:off x="2565586" y="2582520"/>
            <a:ext cx="927993" cy="400110"/>
          </a:xfrm>
          <a:prstGeom prst="rect">
            <a:avLst/>
          </a:prstGeom>
          <a:noFill/>
        </p:spPr>
        <p:txBody>
          <a:bodyPr wrap="square" rtlCol="0">
            <a:spAutoFit/>
          </a:bodyPr>
          <a:lstStyle/>
          <a:p>
            <a:pPr algn="ctr"/>
            <a:r>
              <a:rPr lang="en-GB" sz="1000" b="1">
                <a:solidFill>
                  <a:srgbClr val="C00000"/>
                </a:solidFill>
                <a:latin typeface="Verdana" panose="020B0604030504040204" pitchFamily="34" charset="0"/>
                <a:ea typeface="Verdana" panose="020B0604030504040204" pitchFamily="34" charset="0"/>
              </a:rPr>
              <a:t>Covid-19 crisis</a:t>
            </a:r>
            <a:endParaRPr lang="en-US" sz="1000" b="1">
              <a:solidFill>
                <a:srgbClr val="C00000"/>
              </a:solidFill>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1383F71A-6405-047E-FBE0-5F5AFD2A3598}"/>
              </a:ext>
            </a:extLst>
          </p:cNvPr>
          <p:cNvSpPr txBox="1"/>
          <p:nvPr/>
        </p:nvSpPr>
        <p:spPr>
          <a:xfrm>
            <a:off x="5546614" y="2582520"/>
            <a:ext cx="1508411" cy="400110"/>
          </a:xfrm>
          <a:prstGeom prst="rect">
            <a:avLst/>
          </a:prstGeom>
          <a:noFill/>
        </p:spPr>
        <p:txBody>
          <a:bodyPr wrap="square" rtlCol="0">
            <a:spAutoFit/>
          </a:bodyPr>
          <a:lstStyle/>
          <a:p>
            <a:pPr algn="ctr"/>
            <a:r>
              <a:rPr lang="en-GB" sz="1000" b="1">
                <a:solidFill>
                  <a:srgbClr val="C00000"/>
                </a:solidFill>
                <a:latin typeface="Verdana" panose="020B0604030504040204" pitchFamily="34" charset="0"/>
                <a:ea typeface="Verdana" panose="020B0604030504040204" pitchFamily="34" charset="0"/>
              </a:rPr>
              <a:t>Russian invasion to Ukraine</a:t>
            </a:r>
            <a:endParaRPr lang="en-US" sz="1000" b="1">
              <a:solidFill>
                <a:srgbClr val="C00000"/>
              </a:solidFill>
              <a:latin typeface="Verdana" panose="020B0604030504040204" pitchFamily="34" charset="0"/>
              <a:ea typeface="Verdana" panose="020B0604030504040204" pitchFamily="34" charset="0"/>
            </a:endParaRPr>
          </a:p>
        </p:txBody>
      </p:sp>
      <p:cxnSp>
        <p:nvCxnSpPr>
          <p:cNvPr id="15" name="Straight Connector 14">
            <a:extLst>
              <a:ext uri="{FF2B5EF4-FFF2-40B4-BE49-F238E27FC236}">
                <a16:creationId xmlns:a16="http://schemas.microsoft.com/office/drawing/2014/main" id="{8F03650A-9E7F-831B-1691-1EFA99ABA023}"/>
              </a:ext>
            </a:extLst>
          </p:cNvPr>
          <p:cNvCxnSpPr>
            <a:cxnSpLocks/>
          </p:cNvCxnSpPr>
          <p:nvPr/>
        </p:nvCxnSpPr>
        <p:spPr>
          <a:xfrm>
            <a:off x="6300820" y="2982630"/>
            <a:ext cx="0" cy="2627704"/>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87D8E34-4009-E7F2-5BE0-1BF63122F8F3}"/>
              </a:ext>
            </a:extLst>
          </p:cNvPr>
          <p:cNvSpPr txBox="1"/>
          <p:nvPr/>
        </p:nvSpPr>
        <p:spPr>
          <a:xfrm>
            <a:off x="2815806" y="2216702"/>
            <a:ext cx="6560388" cy="276999"/>
          </a:xfrm>
          <a:prstGeom prst="rect">
            <a:avLst/>
          </a:prstGeom>
          <a:noFill/>
        </p:spPr>
        <p:txBody>
          <a:bodyPr wrap="square">
            <a:spAutoFit/>
          </a:bodyPr>
          <a:lstStyle/>
          <a:p>
            <a:pPr algn="ctr"/>
            <a:r>
              <a:rPr lang="el-GR" sz="1200">
                <a:solidFill>
                  <a:srgbClr val="0F55F5"/>
                </a:solidFill>
              </a:rPr>
              <a:t>Μηνιαίες Τιμές Πετρελαίου</a:t>
            </a:r>
            <a:r>
              <a:rPr lang="en-US" sz="1200">
                <a:solidFill>
                  <a:srgbClr val="0F55F5"/>
                </a:solidFill>
              </a:rPr>
              <a:t> </a:t>
            </a:r>
            <a:r>
              <a:rPr lang="el-GR" sz="1200">
                <a:solidFill>
                  <a:srgbClr val="0F55F5"/>
                </a:solidFill>
              </a:rPr>
              <a:t>και </a:t>
            </a:r>
            <a:r>
              <a:rPr lang="en-US" sz="1200">
                <a:solidFill>
                  <a:srgbClr val="0F55F5"/>
                </a:solidFill>
              </a:rPr>
              <a:t>Brent, FOB</a:t>
            </a:r>
            <a:r>
              <a:rPr lang="el-GR" sz="1200">
                <a:solidFill>
                  <a:srgbClr val="0F55F5"/>
                </a:solidFill>
              </a:rPr>
              <a:t> στην ΕΕ ($</a:t>
            </a:r>
            <a:r>
              <a:rPr lang="en-US" sz="1200">
                <a:solidFill>
                  <a:srgbClr val="0F55F5"/>
                </a:solidFill>
              </a:rPr>
              <a:t>/l</a:t>
            </a:r>
            <a:r>
              <a:rPr lang="el-GR" sz="1200">
                <a:solidFill>
                  <a:srgbClr val="0F55F5"/>
                </a:solidFill>
              </a:rPr>
              <a:t>), [2019–2024]</a:t>
            </a:r>
            <a:endParaRPr lang="en-US" sz="1200">
              <a:solidFill>
                <a:srgbClr val="0F55F5"/>
              </a:solidFill>
            </a:endParaRPr>
          </a:p>
        </p:txBody>
      </p:sp>
      <p:graphicFrame>
        <p:nvGraphicFramePr>
          <p:cNvPr id="2" name="Chart 1">
            <a:extLst>
              <a:ext uri="{FF2B5EF4-FFF2-40B4-BE49-F238E27FC236}">
                <a16:creationId xmlns:a16="http://schemas.microsoft.com/office/drawing/2014/main" id="{6439524F-9AA1-195C-0B44-48ECB5805980}"/>
              </a:ext>
            </a:extLst>
          </p:cNvPr>
          <p:cNvGraphicFramePr>
            <a:graphicFrameLocks/>
          </p:cNvGraphicFramePr>
          <p:nvPr>
            <p:extLst>
              <p:ext uri="{D42A27DB-BD31-4B8C-83A1-F6EECF244321}">
                <p14:modId xmlns:p14="http://schemas.microsoft.com/office/powerpoint/2010/main" val="3351549867"/>
              </p:ext>
            </p:extLst>
          </p:nvPr>
        </p:nvGraphicFramePr>
        <p:xfrm>
          <a:off x="981329" y="2628027"/>
          <a:ext cx="10229342" cy="3784824"/>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8">
            <a:extLst>
              <a:ext uri="{FF2B5EF4-FFF2-40B4-BE49-F238E27FC236}">
                <a16:creationId xmlns:a16="http://schemas.microsoft.com/office/drawing/2014/main" id="{13665613-DEFE-5088-D6DF-488DDD0C9CA9}"/>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 EIA, IEA, HAEE’s analysis</a:t>
            </a:r>
          </a:p>
        </p:txBody>
      </p:sp>
    </p:spTree>
    <p:extLst>
      <p:ext uri="{BB962C8B-B14F-4D97-AF65-F5344CB8AC3E}">
        <p14:creationId xmlns:p14="http://schemas.microsoft.com/office/powerpoint/2010/main" val="3792018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27A23-676C-EB24-5EE9-870CA4C7FF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D54DD2-14F1-8E68-3EC9-9BE5A17E4FC8}"/>
              </a:ext>
            </a:extLst>
          </p:cNvPr>
          <p:cNvSpPr>
            <a:spLocks noGrp="1"/>
          </p:cNvSpPr>
          <p:nvPr>
            <p:ph type="title"/>
          </p:nvPr>
        </p:nvSpPr>
        <p:spPr/>
        <p:txBody>
          <a:bodyPr/>
          <a:lstStyle/>
          <a:p>
            <a:r>
              <a:rPr lang="el-GR">
                <a:solidFill>
                  <a:srgbClr val="0F55F5"/>
                </a:solidFill>
              </a:rPr>
              <a:t>Σχηματική Απεικόνιση Διυλιστηρίου</a:t>
            </a:r>
            <a:endParaRPr lang="en-GB">
              <a:solidFill>
                <a:srgbClr val="0F55F5"/>
              </a:solidFill>
            </a:endParaRPr>
          </a:p>
        </p:txBody>
      </p:sp>
      <p:sp>
        <p:nvSpPr>
          <p:cNvPr id="4" name="Slide Number Placeholder 3">
            <a:extLst>
              <a:ext uri="{FF2B5EF4-FFF2-40B4-BE49-F238E27FC236}">
                <a16:creationId xmlns:a16="http://schemas.microsoft.com/office/drawing/2014/main" id="{4006FB59-1D05-EA72-8641-F07B5ED1EA91}"/>
              </a:ext>
            </a:extLst>
          </p:cNvPr>
          <p:cNvSpPr>
            <a:spLocks noGrp="1"/>
          </p:cNvSpPr>
          <p:nvPr>
            <p:ph type="sldNum" sz="quarter" idx="10"/>
          </p:nvPr>
        </p:nvSpPr>
        <p:spPr/>
        <p:txBody>
          <a:bodyPr/>
          <a:lstStyle/>
          <a:p>
            <a:pPr>
              <a:defRPr/>
            </a:pPr>
            <a:fld id="{B91A77A4-4163-4D8C-9F01-CEC769AF33A5}" type="slidenum">
              <a:rPr lang="fr-FR" smtClean="0"/>
              <a:pPr>
                <a:defRPr/>
              </a:pPr>
              <a:t>22</a:t>
            </a:fld>
            <a:endParaRPr lang="fr-FR"/>
          </a:p>
        </p:txBody>
      </p:sp>
      <p:grpSp>
        <p:nvGrpSpPr>
          <p:cNvPr id="3" name="Ομάδα 8">
            <a:extLst>
              <a:ext uri="{FF2B5EF4-FFF2-40B4-BE49-F238E27FC236}">
                <a16:creationId xmlns:a16="http://schemas.microsoft.com/office/drawing/2014/main" id="{B3637DC1-4367-1E11-0EE3-58066B1A390C}"/>
              </a:ext>
            </a:extLst>
          </p:cNvPr>
          <p:cNvGrpSpPr/>
          <p:nvPr/>
        </p:nvGrpSpPr>
        <p:grpSpPr>
          <a:xfrm>
            <a:off x="2046400" y="1105139"/>
            <a:ext cx="7509080" cy="5373201"/>
            <a:chOff x="1043608" y="2109689"/>
            <a:chExt cx="6768752" cy="4415655"/>
          </a:xfrm>
        </p:grpSpPr>
        <p:pic>
          <p:nvPicPr>
            <p:cNvPr id="5" name="Εικόνα 2">
              <a:extLst>
                <a:ext uri="{FF2B5EF4-FFF2-40B4-BE49-F238E27FC236}">
                  <a16:creationId xmlns:a16="http://schemas.microsoft.com/office/drawing/2014/main" id="{1F9F34A6-0AB7-7B98-97C5-3AC2DC937298}"/>
                </a:ext>
              </a:extLst>
            </p:cNvPr>
            <p:cNvPicPr>
              <a:picLocks noChangeAspect="1"/>
            </p:cNvPicPr>
            <p:nvPr/>
          </p:nvPicPr>
          <p:blipFill rotWithShape="1">
            <a:blip r:embed="rId2">
              <a:extLst>
                <a:ext uri="{28A0092B-C50C-407E-A947-70E740481C1C}">
                  <a14:useLocalDpi xmlns:a14="http://schemas.microsoft.com/office/drawing/2010/main" val="0"/>
                </a:ext>
              </a:extLst>
            </a:blip>
            <a:srcRect l="3553" t="14088" r="4404" b="5365"/>
            <a:stretch/>
          </p:blipFill>
          <p:spPr>
            <a:xfrm>
              <a:off x="1331640" y="2109689"/>
              <a:ext cx="6480720" cy="4278426"/>
            </a:xfrm>
            <a:prstGeom prst="rect">
              <a:avLst/>
            </a:prstGeom>
          </p:spPr>
        </p:pic>
        <p:sp>
          <p:nvSpPr>
            <p:cNvPr id="6" name="Ορθογώνιο 1">
              <a:extLst>
                <a:ext uri="{FF2B5EF4-FFF2-40B4-BE49-F238E27FC236}">
                  <a16:creationId xmlns:a16="http://schemas.microsoft.com/office/drawing/2014/main" id="{FC49DCD3-ABA2-75D5-1F49-ED140BBB4DB9}"/>
                </a:ext>
              </a:extLst>
            </p:cNvPr>
            <p:cNvSpPr/>
            <p:nvPr/>
          </p:nvSpPr>
          <p:spPr>
            <a:xfrm>
              <a:off x="1043608" y="6197963"/>
              <a:ext cx="792088" cy="327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3027939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2">
            <a:extLst>
              <a:ext uri="{FF2B5EF4-FFF2-40B4-BE49-F238E27FC236}">
                <a16:creationId xmlns:a16="http://schemas.microsoft.com/office/drawing/2014/main" id="{3587B12B-B92B-41BC-4735-C3519933538A}"/>
              </a:ext>
            </a:extLst>
          </p:cNvPr>
          <p:cNvSpPr>
            <a:spLocks noGrp="1"/>
          </p:cNvSpPr>
          <p:nvPr>
            <p:ph type="sldNum" sz="quarter" idx="12"/>
          </p:nvPr>
        </p:nvSpPr>
        <p:spPr>
          <a:xfrm>
            <a:off x="443372" y="6258962"/>
            <a:ext cx="252000" cy="153888"/>
          </a:xfrm>
        </p:spPr>
        <p:txBody>
          <a:bodyPr/>
          <a:lstStyle/>
          <a:p>
            <a:pPr>
              <a:spcAft>
                <a:spcPts val="600"/>
              </a:spcAft>
            </a:pPr>
            <a:fld id="{4531D9DC-ADF0-4D0A-8902-0133E3C6D94B}" type="slidenum">
              <a:rPr lang="en-US" smtClean="0"/>
              <a:pPr>
                <a:spcAft>
                  <a:spcPts val="600"/>
                </a:spcAft>
              </a:pPr>
              <a:t>23</a:t>
            </a:fld>
            <a:endParaRPr lang="en-US"/>
          </a:p>
        </p:txBody>
      </p:sp>
      <p:pic>
        <p:nvPicPr>
          <p:cNvPr id="16" name="Picture 15" descr="A large industrial plant at night&#10;&#10;AI-generated content may be incorrect.">
            <a:extLst>
              <a:ext uri="{FF2B5EF4-FFF2-40B4-BE49-F238E27FC236}">
                <a16:creationId xmlns:a16="http://schemas.microsoft.com/office/drawing/2014/main" id="{6041773E-660C-8D8E-2432-1FB850ABF61B}"/>
              </a:ext>
            </a:extLst>
          </p:cNvPr>
          <p:cNvPicPr>
            <a:picLocks noChangeAspect="1"/>
          </p:cNvPicPr>
          <p:nvPr/>
        </p:nvPicPr>
        <p:blipFill>
          <a:blip r:embed="rId2" cstate="screen">
            <a:extLst>
              <a:ext uri="{28A0092B-C50C-407E-A947-70E740481C1C}">
                <a14:useLocalDpi xmlns:a14="http://schemas.microsoft.com/office/drawing/2010/main" val="0"/>
              </a:ext>
            </a:extLst>
          </a:blip>
          <a:srcRect l="2488"/>
          <a:stretch>
            <a:fillRect/>
          </a:stretch>
        </p:blipFill>
        <p:spPr>
          <a:xfrm>
            <a:off x="443372" y="1847653"/>
            <a:ext cx="7647301" cy="4352544"/>
          </a:xfrm>
          <a:prstGeom prst="rect">
            <a:avLst/>
          </a:prstGeom>
          <a:noFill/>
        </p:spPr>
      </p:pic>
      <p:pic>
        <p:nvPicPr>
          <p:cNvPr id="14" name="Picture 13" descr="A close-up of a factory&#10;&#10;AI-generated content may be incorrect.">
            <a:extLst>
              <a:ext uri="{FF2B5EF4-FFF2-40B4-BE49-F238E27FC236}">
                <a16:creationId xmlns:a16="http://schemas.microsoft.com/office/drawing/2014/main" id="{82880B3D-9F19-A5E2-F2E9-D22AD7F9EA1E}"/>
              </a:ext>
            </a:extLst>
          </p:cNvPr>
          <p:cNvPicPr>
            <a:picLocks noChangeAspect="1"/>
          </p:cNvPicPr>
          <p:nvPr/>
        </p:nvPicPr>
        <p:blipFill>
          <a:blip r:embed="rId3">
            <a:extLst>
              <a:ext uri="{28A0092B-C50C-407E-A947-70E740481C1C}">
                <a14:useLocalDpi xmlns:a14="http://schemas.microsoft.com/office/drawing/2010/main" val="0"/>
              </a:ext>
            </a:extLst>
          </a:blip>
          <a:srcRect l="27433" r="32093" b="-2"/>
          <a:stretch>
            <a:fillRect/>
          </a:stretch>
        </p:blipFill>
        <p:spPr>
          <a:xfrm>
            <a:off x="8471673" y="1847653"/>
            <a:ext cx="3277414" cy="4352544"/>
          </a:xfrm>
          <a:prstGeom prst="rect">
            <a:avLst/>
          </a:prstGeom>
          <a:noFill/>
        </p:spPr>
      </p:pic>
      <p:sp>
        <p:nvSpPr>
          <p:cNvPr id="2" name="Title 1">
            <a:extLst>
              <a:ext uri="{FF2B5EF4-FFF2-40B4-BE49-F238E27FC236}">
                <a16:creationId xmlns:a16="http://schemas.microsoft.com/office/drawing/2014/main" id="{B119B5DE-249A-D991-EA41-3D28B0CCE37E}"/>
              </a:ext>
            </a:extLst>
          </p:cNvPr>
          <p:cNvSpPr>
            <a:spLocks noGrp="1"/>
          </p:cNvSpPr>
          <p:nvPr>
            <p:ph type="title"/>
          </p:nvPr>
        </p:nvSpPr>
        <p:spPr>
          <a:xfrm>
            <a:off x="443372" y="379660"/>
            <a:ext cx="11305716" cy="1477328"/>
          </a:xfrm>
        </p:spPr>
        <p:txBody>
          <a:bodyPr/>
          <a:lstStyle/>
          <a:p>
            <a:r>
              <a:rPr lang="el-GR">
                <a:solidFill>
                  <a:srgbClr val="0F55F5"/>
                </a:solidFill>
              </a:rPr>
              <a:t>Η </a:t>
            </a:r>
            <a:r>
              <a:rPr lang="en-US">
                <a:solidFill>
                  <a:srgbClr val="0F55F5"/>
                </a:solidFill>
              </a:rPr>
              <a:t>HELLENiQ ENERGY </a:t>
            </a:r>
            <a:r>
              <a:rPr lang="el-GR">
                <a:solidFill>
                  <a:srgbClr val="0F55F5"/>
                </a:solidFill>
              </a:rPr>
              <a:t>διαθέτει απο τα πιο σύγχρονα διυλιστήρια στην ΕΕ με υψηλό δείκτη πολυπλοκότητας και </a:t>
            </a:r>
            <a:r>
              <a:rPr lang="en-US">
                <a:solidFill>
                  <a:srgbClr val="0F55F5"/>
                </a:solidFill>
              </a:rPr>
              <a:t>efficiency</a:t>
            </a:r>
            <a:r>
              <a:rPr lang="el-GR">
                <a:solidFill>
                  <a:srgbClr val="0F55F5"/>
                </a:solidFill>
              </a:rPr>
              <a:t> (</a:t>
            </a:r>
            <a:r>
              <a:rPr lang="en-US">
                <a:solidFill>
                  <a:srgbClr val="0F55F5"/>
                </a:solidFill>
              </a:rPr>
              <a:t>Nelson Complexity Index 9,4)</a:t>
            </a:r>
            <a:endParaRPr lang="en-GB">
              <a:solidFill>
                <a:srgbClr val="0F55F5"/>
              </a:solidFill>
            </a:endParaRPr>
          </a:p>
        </p:txBody>
      </p:sp>
      <p:sp>
        <p:nvSpPr>
          <p:cNvPr id="3" name="TextBox 2">
            <a:extLst>
              <a:ext uri="{FF2B5EF4-FFF2-40B4-BE49-F238E27FC236}">
                <a16:creationId xmlns:a16="http://schemas.microsoft.com/office/drawing/2014/main" id="{E2648A34-3E50-6EE0-94D0-C4FB917EACB1}"/>
              </a:ext>
            </a:extLst>
          </p:cNvPr>
          <p:cNvSpPr txBox="1"/>
          <p:nvPr/>
        </p:nvSpPr>
        <p:spPr>
          <a:xfrm>
            <a:off x="2596896" y="6412849"/>
            <a:ext cx="7214616" cy="276999"/>
          </a:xfrm>
          <a:prstGeom prst="rect">
            <a:avLst/>
          </a:prstGeom>
          <a:noFill/>
        </p:spPr>
        <p:txBody>
          <a:bodyPr wrap="square" lIns="0" tIns="0" rIns="0" bIns="0" rtlCol="0">
            <a:spAutoFit/>
          </a:bodyPr>
          <a:lstStyle/>
          <a:p>
            <a:pPr algn="ctr">
              <a:lnSpc>
                <a:spcPct val="100000"/>
              </a:lnSpc>
              <a:spcBef>
                <a:spcPts val="600"/>
              </a:spcBef>
              <a:buClr>
                <a:schemeClr val="accent1"/>
              </a:buClr>
            </a:pPr>
            <a:r>
              <a:rPr lang="en-US">
                <a:solidFill>
                  <a:schemeClr val="tx1"/>
                </a:solidFill>
              </a:rPr>
              <a:t>A</a:t>
            </a:r>
            <a:r>
              <a:rPr lang="el-GR">
                <a:solidFill>
                  <a:schemeClr val="tx1"/>
                </a:solidFill>
              </a:rPr>
              <a:t>σπρόπυργος / Ελευσίνα / Θεσσαλονίκη</a:t>
            </a:r>
            <a:endParaRPr lang="en-US" err="1">
              <a:solidFill>
                <a:schemeClr val="tx1"/>
              </a:solidFill>
            </a:endParaRPr>
          </a:p>
        </p:txBody>
      </p:sp>
    </p:spTree>
    <p:extLst>
      <p:ext uri="{BB962C8B-B14F-4D97-AF65-F5344CB8AC3E}">
        <p14:creationId xmlns:p14="http://schemas.microsoft.com/office/powerpoint/2010/main" val="2447656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16047-23FE-CBCA-B7E7-4B493D549BB7}"/>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1B2EC94-5367-1AB2-1C82-EBBF28EBE81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6" imgW="592" imgH="595" progId="TCLayout.ActiveDocument.1">
                  <p:embed/>
                </p:oleObj>
              </mc:Choice>
              <mc:Fallback>
                <p:oleObj name="think-cell Slide" r:id="rId46" imgW="592" imgH="595" progId="TCLayout.ActiveDocument.1">
                  <p:embed/>
                  <p:pic>
                    <p:nvPicPr>
                      <p:cNvPr id="9" name="think-cell data - do not delete" hidden="1">
                        <a:extLst>
                          <a:ext uri="{FF2B5EF4-FFF2-40B4-BE49-F238E27FC236}">
                            <a16:creationId xmlns:a16="http://schemas.microsoft.com/office/drawing/2014/main" id="{C1B2EC94-5367-1AB2-1C82-EBBF28EBE810}"/>
                          </a:ext>
                        </a:extLst>
                      </p:cNvPr>
                      <p:cNvPicPr/>
                      <p:nvPr/>
                    </p:nvPicPr>
                    <p:blipFill>
                      <a:blip r:embed="rId47"/>
                      <a:stretch>
                        <a:fillRect/>
                      </a:stretch>
                    </p:blipFill>
                    <p:spPr>
                      <a:xfrm>
                        <a:off x="1588" y="1588"/>
                        <a:ext cx="1588" cy="1588"/>
                      </a:xfrm>
                      <a:prstGeom prst="rect">
                        <a:avLst/>
                      </a:prstGeom>
                    </p:spPr>
                  </p:pic>
                </p:oleObj>
              </mc:Fallback>
            </mc:AlternateContent>
          </a:graphicData>
        </a:graphic>
      </p:graphicFrame>
      <p:cxnSp>
        <p:nvCxnSpPr>
          <p:cNvPr id="3" name="GreyLineSeparatorDefault 35">
            <a:extLst>
              <a:ext uri="{FF2B5EF4-FFF2-40B4-BE49-F238E27FC236}">
                <a16:creationId xmlns:a16="http://schemas.microsoft.com/office/drawing/2014/main" id="{F29F907D-6367-E403-A220-65AE65F0AAC2}"/>
              </a:ext>
            </a:extLst>
          </p:cNvPr>
          <p:cNvCxnSpPr>
            <a:cxnSpLocks/>
          </p:cNvCxnSpPr>
          <p:nvPr>
            <p:custDataLst>
              <p:tags r:id="rId2"/>
            </p:custDataLst>
          </p:nvPr>
        </p:nvCxnSpPr>
        <p:spPr>
          <a:xfrm>
            <a:off x="450419" y="3212976"/>
            <a:ext cx="10254093" cy="0"/>
          </a:xfrm>
          <a:prstGeom prst="straightConnector1">
            <a:avLst/>
          </a:prstGeom>
          <a:ln w="6350" cap="flat">
            <a:solidFill>
              <a:srgbClr val="757575"/>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GreyLineSeparatorDefault 35">
            <a:extLst>
              <a:ext uri="{FF2B5EF4-FFF2-40B4-BE49-F238E27FC236}">
                <a16:creationId xmlns:a16="http://schemas.microsoft.com/office/drawing/2014/main" id="{35EC1A75-CDF7-74F6-7019-E42F9A77F4C2}"/>
              </a:ext>
            </a:extLst>
          </p:cNvPr>
          <p:cNvCxnSpPr>
            <a:cxnSpLocks/>
          </p:cNvCxnSpPr>
          <p:nvPr>
            <p:custDataLst>
              <p:tags r:id="rId3"/>
            </p:custDataLst>
          </p:nvPr>
        </p:nvCxnSpPr>
        <p:spPr>
          <a:xfrm>
            <a:off x="402829" y="5474079"/>
            <a:ext cx="10301683" cy="0"/>
          </a:xfrm>
          <a:prstGeom prst="straightConnector1">
            <a:avLst/>
          </a:prstGeom>
          <a:ln w="6350" cap="flat">
            <a:solidFill>
              <a:srgbClr val="757575"/>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GreyLineSeparatorDefault 35">
            <a:extLst>
              <a:ext uri="{FF2B5EF4-FFF2-40B4-BE49-F238E27FC236}">
                <a16:creationId xmlns:a16="http://schemas.microsoft.com/office/drawing/2014/main" id="{FDE8FB41-6B6F-1CF5-43EF-82016DF8AA27}"/>
              </a:ext>
            </a:extLst>
          </p:cNvPr>
          <p:cNvCxnSpPr>
            <a:cxnSpLocks/>
          </p:cNvCxnSpPr>
          <p:nvPr>
            <p:custDataLst>
              <p:tags r:id="rId4"/>
            </p:custDataLst>
          </p:nvPr>
        </p:nvCxnSpPr>
        <p:spPr>
          <a:xfrm>
            <a:off x="450419" y="2518720"/>
            <a:ext cx="10254093" cy="0"/>
          </a:xfrm>
          <a:prstGeom prst="straightConnector1">
            <a:avLst/>
          </a:prstGeom>
          <a:ln w="6350" cap="flat">
            <a:solidFill>
              <a:srgbClr val="757575"/>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GreyLineSeparatorDefault 35">
            <a:extLst>
              <a:ext uri="{FF2B5EF4-FFF2-40B4-BE49-F238E27FC236}">
                <a16:creationId xmlns:a16="http://schemas.microsoft.com/office/drawing/2014/main" id="{D5F74AD5-D5C1-65A5-30D7-AE8B6963CA22}"/>
              </a:ext>
            </a:extLst>
          </p:cNvPr>
          <p:cNvCxnSpPr>
            <a:cxnSpLocks/>
          </p:cNvCxnSpPr>
          <p:nvPr>
            <p:custDataLst>
              <p:tags r:id="rId5"/>
            </p:custDataLst>
          </p:nvPr>
        </p:nvCxnSpPr>
        <p:spPr>
          <a:xfrm>
            <a:off x="450419" y="4386877"/>
            <a:ext cx="10254093" cy="0"/>
          </a:xfrm>
          <a:prstGeom prst="straightConnector1">
            <a:avLst/>
          </a:prstGeom>
          <a:ln w="6350" cap="flat">
            <a:solidFill>
              <a:srgbClr val="75757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 name="Text Placeholder 6">
            <a:extLst>
              <a:ext uri="{FF2B5EF4-FFF2-40B4-BE49-F238E27FC236}">
                <a16:creationId xmlns:a16="http://schemas.microsoft.com/office/drawing/2014/main" id="{22DB260C-A4FA-016E-72E6-5148DA38BABB}"/>
              </a:ext>
            </a:extLst>
          </p:cNvPr>
          <p:cNvSpPr txBox="1">
            <a:spLocks/>
          </p:cNvSpPr>
          <p:nvPr/>
        </p:nvSpPr>
        <p:spPr>
          <a:xfrm>
            <a:off x="5373468" y="1375363"/>
            <a:ext cx="2098851" cy="507831"/>
          </a:xfrm>
          <a:prstGeom prst="rect">
            <a:avLst/>
          </a:prstGeom>
          <a:ln>
            <a:noFill/>
          </a:ln>
        </p:spPr>
        <p:txBody>
          <a:bodyPr wrap="square" lIns="468000" tIns="0" rIns="0" bIns="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200" b="1" i="0" u="none" strike="noStrike" kern="1200" cap="none" spc="0" normalizeH="0" baseline="0">
                <a:ln>
                  <a:noFill/>
                </a:ln>
                <a:solidFill>
                  <a:srgbClr val="0032A0"/>
                </a:solidFill>
                <a:effectLst/>
                <a:uLnTx/>
                <a:uFillTx/>
                <a:latin typeface="The Wave Sans TT (Body)"/>
                <a:ea typeface="+mn-ea"/>
                <a:cs typeface="+mn-cs"/>
              </a:rPr>
              <a:t>Elefsina</a:t>
            </a:r>
            <a:r>
              <a:rPr kumimoji="0" lang="en-GB" sz="1050" b="0" i="0" u="none" strike="noStrike" kern="1200" cap="none" spc="0" normalizeH="0" baseline="0">
                <a:ln>
                  <a:noFill/>
                </a:ln>
                <a:solidFill>
                  <a:srgbClr val="373737"/>
                </a:solidFill>
                <a:effectLst/>
                <a:uLnTx/>
                <a:uFillTx/>
                <a:latin typeface="The Wave Sans TT (Body)"/>
                <a:ea typeface="+mn-ea"/>
                <a:cs typeface="+mn-cs"/>
              </a:rPr>
              <a:t>, a top-Med refinery looking to pioneer large-scale decarbonization</a:t>
            </a:r>
            <a:endParaRPr kumimoji="0" lang="en-GB" sz="1050" b="0" i="0" u="none" strike="noStrike" kern="1200" cap="none" spc="0" normalizeH="0" baseline="0">
              <a:ln>
                <a:noFill/>
              </a:ln>
              <a:solidFill>
                <a:srgbClr val="373737"/>
              </a:solidFill>
              <a:effectLst/>
              <a:uLnTx/>
              <a:uFillTx/>
              <a:latin typeface="The Wave Sans TT (Body)"/>
              <a:ea typeface="+mn-ea"/>
              <a:cs typeface="+mn-cs"/>
              <a:sym typeface="Arial" panose="020B0604020202020204" pitchFamily="34" charset="0"/>
            </a:endParaRPr>
          </a:p>
        </p:txBody>
      </p:sp>
      <p:sp>
        <p:nvSpPr>
          <p:cNvPr id="23" name="Text Placeholder 36">
            <a:extLst>
              <a:ext uri="{FF2B5EF4-FFF2-40B4-BE49-F238E27FC236}">
                <a16:creationId xmlns:a16="http://schemas.microsoft.com/office/drawing/2014/main" id="{4E4C2B47-F1E3-FCEF-2CE5-BEB96E113249}"/>
              </a:ext>
            </a:extLst>
          </p:cNvPr>
          <p:cNvSpPr txBox="1">
            <a:spLocks/>
          </p:cNvSpPr>
          <p:nvPr/>
        </p:nvSpPr>
        <p:spPr>
          <a:xfrm>
            <a:off x="8295852" y="1385015"/>
            <a:ext cx="2312669" cy="507831"/>
          </a:xfrm>
          <a:prstGeom prst="rect">
            <a:avLst/>
          </a:prstGeom>
          <a:ln>
            <a:noFill/>
          </a:ln>
        </p:spPr>
        <p:txBody>
          <a:bodyPr wrap="square" lIns="468000" tIns="0" rIns="0" bIns="0" anchor="ctr">
            <a:noAutofit/>
          </a:bodyPr>
          <a:lstStyle>
            <a:defPPr>
              <a:defRPr lang="en-US"/>
            </a:defPPr>
            <a:lvl1pPr indent="0">
              <a:lnSpc>
                <a:spcPct val="100000"/>
              </a:lnSpc>
              <a:spcBef>
                <a:spcPts val="1200"/>
              </a:spcBef>
              <a:buFont typeface="Arial" panose="020B0604020202020204" pitchFamily="34" charset="0"/>
              <a:buNone/>
              <a:defRPr sz="1500" b="1">
                <a:solidFill>
                  <a:schemeClr val="accent1"/>
                </a:solidFill>
              </a:defRPr>
            </a:lvl1pPr>
            <a:lvl2pPr marL="0" indent="0">
              <a:lnSpc>
                <a:spcPct val="100000"/>
              </a:lnSpc>
              <a:spcBef>
                <a:spcPts val="800"/>
              </a:spcBef>
              <a:buFont typeface="Arial" panose="020B0604020202020204" pitchFamily="34" charset="0"/>
              <a:buNone/>
              <a:defRPr sz="1600"/>
            </a:lvl2pPr>
            <a:lvl3pPr marL="180000" indent="-180000">
              <a:lnSpc>
                <a:spcPct val="100000"/>
              </a:lnSpc>
              <a:spcBef>
                <a:spcPts val="600"/>
              </a:spcBef>
              <a:buClr>
                <a:schemeClr val="accent1"/>
              </a:buClr>
              <a:buFont typeface="Arial" panose="020B0604020202020204" pitchFamily="34" charset="0"/>
              <a:buChar char="•"/>
              <a:defRPr sz="1600"/>
            </a:lvl3pPr>
            <a:lvl4pPr marL="360000" indent="-180000">
              <a:lnSpc>
                <a:spcPct val="100000"/>
              </a:lnSpc>
              <a:spcBef>
                <a:spcPts val="300"/>
              </a:spcBef>
              <a:buClr>
                <a:schemeClr val="accent3"/>
              </a:buClr>
              <a:buFont typeface="Arial" panose="020B0604020202020204" pitchFamily="34" charset="0"/>
              <a:buChar char="•"/>
              <a:defRPr sz="1600"/>
            </a:lvl4pPr>
            <a:lvl5pPr marL="540000" indent="-180000">
              <a:lnSpc>
                <a:spcPct val="100000"/>
              </a:lnSpc>
              <a:spcBef>
                <a:spcPts val="300"/>
              </a:spcBef>
              <a:buClr>
                <a:schemeClr val="accent3"/>
              </a:buClr>
              <a:buFont typeface="Arial" panose="020B0604020202020204" pitchFamily="34" charset="0"/>
              <a:buChar char="•"/>
              <a:defRPr sz="1600"/>
            </a:lvl5pPr>
            <a:lvl6pPr marL="540000" indent="-180000">
              <a:lnSpc>
                <a:spcPct val="100000"/>
              </a:lnSpc>
              <a:spcBef>
                <a:spcPts val="100"/>
              </a:spcBef>
              <a:buFont typeface="Arial" panose="020B0604020202020204" pitchFamily="34" charset="0"/>
              <a:buChar char="•"/>
              <a:defRPr sz="1600"/>
            </a:lvl6pPr>
            <a:lvl7pPr marL="540000" indent="-180000">
              <a:lnSpc>
                <a:spcPct val="100000"/>
              </a:lnSpc>
              <a:spcBef>
                <a:spcPts val="100"/>
              </a:spcBef>
              <a:buFont typeface="Arial" panose="020B0604020202020204" pitchFamily="34" charset="0"/>
              <a:buChar char="•"/>
              <a:defRPr sz="1600"/>
            </a:lvl7pPr>
            <a:lvl8pPr marL="540000" indent="-180000">
              <a:lnSpc>
                <a:spcPct val="100000"/>
              </a:lnSpc>
              <a:spcBef>
                <a:spcPts val="100"/>
              </a:spcBef>
              <a:buFont typeface="Arial" panose="020B0604020202020204" pitchFamily="34" charset="0"/>
              <a:buChar char="•"/>
              <a:defRPr sz="1600"/>
            </a:lvl8pPr>
            <a:lvl9pPr marL="540000" indent="-180000">
              <a:lnSpc>
                <a:spcPct val="100000"/>
              </a:lnSpc>
              <a:spcBef>
                <a:spcPts val="100"/>
              </a:spcBef>
              <a:buFont typeface="Arial" panose="020B0604020202020204" pitchFamily="34" charset="0"/>
              <a:buChar char="•"/>
              <a:defRPr sz="1600"/>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200" b="1" i="0" u="none" strike="noStrike" kern="1200" cap="none" spc="0" normalizeH="0" baseline="0">
                <a:ln>
                  <a:noFill/>
                </a:ln>
                <a:solidFill>
                  <a:srgbClr val="0032A0"/>
                </a:solidFill>
                <a:effectLst/>
                <a:uLnTx/>
                <a:uFillTx/>
                <a:latin typeface="The Wave Sans TT (Body)"/>
                <a:ea typeface="+mn-ea"/>
                <a:cs typeface="+mn-cs"/>
              </a:rPr>
              <a:t>Thessaloniki</a:t>
            </a:r>
            <a:r>
              <a:rPr kumimoji="0" lang="en-GB" sz="1050" b="0" i="0" u="none" strike="noStrike" kern="1200" cap="none" spc="0" normalizeH="0" baseline="0">
                <a:ln>
                  <a:noFill/>
                </a:ln>
                <a:solidFill>
                  <a:srgbClr val="373737"/>
                </a:solidFill>
                <a:effectLst/>
                <a:uLnTx/>
                <a:uFillTx/>
                <a:latin typeface="The Wave Sans TT (Body)"/>
                <a:ea typeface="+mn-ea"/>
                <a:cs typeface="+mn-cs"/>
              </a:rPr>
              <a:t>, a refinery &amp; petchems complex with biofuel potential</a:t>
            </a:r>
          </a:p>
        </p:txBody>
      </p:sp>
      <p:sp>
        <p:nvSpPr>
          <p:cNvPr id="24" name="Text Placeholder 6">
            <a:extLst>
              <a:ext uri="{FF2B5EF4-FFF2-40B4-BE49-F238E27FC236}">
                <a16:creationId xmlns:a16="http://schemas.microsoft.com/office/drawing/2014/main" id="{FF0C9D41-F077-5390-1E64-C4C0474011FD}"/>
              </a:ext>
            </a:extLst>
          </p:cNvPr>
          <p:cNvSpPr txBox="1">
            <a:spLocks/>
          </p:cNvSpPr>
          <p:nvPr/>
        </p:nvSpPr>
        <p:spPr>
          <a:xfrm>
            <a:off x="2398751" y="1359627"/>
            <a:ext cx="1979282" cy="507831"/>
          </a:xfrm>
          <a:prstGeom prst="rect">
            <a:avLst/>
          </a:prstGeom>
          <a:ln>
            <a:noFill/>
          </a:ln>
        </p:spPr>
        <p:txBody>
          <a:bodyPr wrap="square" lIns="468000" tIns="0" rIns="0" bIns="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200" b="1" i="0" u="none" strike="noStrike" kern="1200" cap="none" spc="0" normalizeH="0" baseline="0">
                <a:ln>
                  <a:noFill/>
                </a:ln>
                <a:solidFill>
                  <a:srgbClr val="0032A0"/>
                </a:solidFill>
                <a:effectLst/>
                <a:uLnTx/>
                <a:uFillTx/>
                <a:latin typeface="The Wave Sans TT (Body)"/>
                <a:ea typeface="+mn-ea"/>
                <a:cs typeface="+mn-cs"/>
              </a:rPr>
              <a:t>Aspropyrgos</a:t>
            </a:r>
            <a:r>
              <a:rPr kumimoji="0" lang="en-GB" sz="1050" b="0" i="0" u="none" strike="noStrike" kern="1200" cap="none" spc="0" normalizeH="0" baseline="0">
                <a:ln>
                  <a:noFill/>
                </a:ln>
                <a:solidFill>
                  <a:srgbClr val="373737"/>
                </a:solidFill>
                <a:effectLst/>
                <a:uLnTx/>
                <a:uFillTx/>
                <a:latin typeface="The Wave Sans TT (Body)"/>
                <a:ea typeface="+mn-ea"/>
                <a:cs typeface="+mn-cs"/>
              </a:rPr>
              <a:t>, one of the highest complexity refineries in Europe</a:t>
            </a:r>
          </a:p>
        </p:txBody>
      </p:sp>
      <p:cxnSp>
        <p:nvCxnSpPr>
          <p:cNvPr id="225" name="Straight Connector 224">
            <a:extLst>
              <a:ext uri="{FF2B5EF4-FFF2-40B4-BE49-F238E27FC236}">
                <a16:creationId xmlns:a16="http://schemas.microsoft.com/office/drawing/2014/main" id="{62495C9E-0093-516B-1BD2-441A2B82B26C}"/>
              </a:ext>
            </a:extLst>
          </p:cNvPr>
          <p:cNvCxnSpPr>
            <a:cxnSpLocks/>
          </p:cNvCxnSpPr>
          <p:nvPr/>
        </p:nvCxnSpPr>
        <p:spPr>
          <a:xfrm>
            <a:off x="457200" y="1964686"/>
            <a:ext cx="10247312" cy="0"/>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9" name="Text Placeholder 9">
            <a:extLst>
              <a:ext uri="{FF2B5EF4-FFF2-40B4-BE49-F238E27FC236}">
                <a16:creationId xmlns:a16="http://schemas.microsoft.com/office/drawing/2014/main" id="{7E45BB16-C089-CBC4-3BD1-9A8E32B42C79}"/>
              </a:ext>
            </a:extLst>
          </p:cNvPr>
          <p:cNvSpPr txBox="1">
            <a:spLocks noChangeAspect="1"/>
          </p:cNvSpPr>
          <p:nvPr/>
        </p:nvSpPr>
        <p:spPr bwMode="gray">
          <a:xfrm>
            <a:off x="8239483" y="1419862"/>
            <a:ext cx="418826" cy="418831"/>
          </a:xfrm>
          <a:custGeom>
            <a:avLst/>
            <a:gdLst>
              <a:gd name="connsiteX0" fmla="*/ 455118 w 910201"/>
              <a:gd name="connsiteY0" fmla="*/ 0 h 910211"/>
              <a:gd name="connsiteX1" fmla="*/ 703122 w 910201"/>
              <a:gd name="connsiteY1" fmla="*/ 37240 h 910211"/>
              <a:gd name="connsiteX2" fmla="*/ 872963 w 910201"/>
              <a:gd name="connsiteY2" fmla="*/ 207090 h 910211"/>
              <a:gd name="connsiteX3" fmla="*/ 872963 w 910201"/>
              <a:gd name="connsiteY3" fmla="*/ 703122 h 910211"/>
              <a:gd name="connsiteX4" fmla="*/ 703122 w 910201"/>
              <a:gd name="connsiteY4" fmla="*/ 872972 h 910211"/>
              <a:gd name="connsiteX5" fmla="*/ 207114 w 910201"/>
              <a:gd name="connsiteY5" fmla="*/ 872972 h 910211"/>
              <a:gd name="connsiteX6" fmla="*/ 37272 w 910201"/>
              <a:gd name="connsiteY6" fmla="*/ 703122 h 910211"/>
              <a:gd name="connsiteX7" fmla="*/ 37272 w 910201"/>
              <a:gd name="connsiteY7" fmla="*/ 207090 h 910211"/>
              <a:gd name="connsiteX8" fmla="*/ 207114 w 910201"/>
              <a:gd name="connsiteY8" fmla="*/ 37240 h 910211"/>
              <a:gd name="connsiteX9" fmla="*/ 455118 w 910201"/>
              <a:gd name="connsiteY9" fmla="*/ 0 h 91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0201" h="910211">
                <a:moveTo>
                  <a:pt x="455118" y="0"/>
                </a:moveTo>
                <a:cubicBezTo>
                  <a:pt x="537786" y="0"/>
                  <a:pt x="620454" y="12414"/>
                  <a:pt x="703122" y="37240"/>
                </a:cubicBezTo>
                <a:cubicBezTo>
                  <a:pt x="784493" y="61680"/>
                  <a:pt x="848479" y="125670"/>
                  <a:pt x="872963" y="207090"/>
                </a:cubicBezTo>
                <a:cubicBezTo>
                  <a:pt x="922614" y="372434"/>
                  <a:pt x="922614" y="537778"/>
                  <a:pt x="872963" y="703122"/>
                </a:cubicBezTo>
                <a:cubicBezTo>
                  <a:pt x="848479" y="784543"/>
                  <a:pt x="784493" y="848532"/>
                  <a:pt x="703122" y="872972"/>
                </a:cubicBezTo>
                <a:cubicBezTo>
                  <a:pt x="537786" y="922625"/>
                  <a:pt x="372450" y="922625"/>
                  <a:pt x="207114" y="872972"/>
                </a:cubicBezTo>
                <a:cubicBezTo>
                  <a:pt x="125697" y="848532"/>
                  <a:pt x="61711" y="784543"/>
                  <a:pt x="37272" y="703122"/>
                </a:cubicBezTo>
                <a:cubicBezTo>
                  <a:pt x="-12424" y="537778"/>
                  <a:pt x="-12424" y="372434"/>
                  <a:pt x="37272" y="207090"/>
                </a:cubicBezTo>
                <a:cubicBezTo>
                  <a:pt x="61711" y="125670"/>
                  <a:pt x="125697" y="61680"/>
                  <a:pt x="207114" y="37240"/>
                </a:cubicBezTo>
                <a:cubicBezTo>
                  <a:pt x="289782" y="12414"/>
                  <a:pt x="372450" y="0"/>
                  <a:pt x="455118" y="0"/>
                </a:cubicBezTo>
                <a:close/>
              </a:path>
            </a:pathLst>
          </a:custGeom>
          <a:solidFill>
            <a:schemeClr val="accent1"/>
          </a:solidFill>
          <a:ln>
            <a:solidFill>
              <a:schemeClr val="accent1"/>
            </a:solidFill>
          </a:ln>
        </p:spPr>
        <p:txBody>
          <a:bodyPr vert="horz" wrap="squar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00" kern="1200">
                <a:solidFill>
                  <a:schemeClr val="accent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00" kern="1200">
                <a:solidFill>
                  <a:schemeClr val="accent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00" kern="1200">
                <a:solidFill>
                  <a:schemeClr val="accent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00" kern="1200">
                <a:solidFill>
                  <a:schemeClr val="accent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000" b="1" i="0" u="none" strike="noStrike" kern="1200" cap="none" spc="0" normalizeH="0" baseline="0">
                <a:ln>
                  <a:noFill/>
                </a:ln>
                <a:solidFill>
                  <a:prstClr val="white"/>
                </a:solidFill>
                <a:effectLst/>
                <a:uLnTx/>
                <a:uFillTx/>
                <a:latin typeface="The Wave Sans TT (Body)"/>
                <a:ea typeface="+mn-ea"/>
                <a:cs typeface="+mn-cs"/>
              </a:rPr>
              <a:t>4.5m MT</a:t>
            </a:r>
          </a:p>
        </p:txBody>
      </p:sp>
      <p:sp>
        <p:nvSpPr>
          <p:cNvPr id="230" name="Text Placeholder 9">
            <a:extLst>
              <a:ext uri="{FF2B5EF4-FFF2-40B4-BE49-F238E27FC236}">
                <a16:creationId xmlns:a16="http://schemas.microsoft.com/office/drawing/2014/main" id="{01B8B5E4-03FD-B775-8780-A6135396CB24}"/>
              </a:ext>
            </a:extLst>
          </p:cNvPr>
          <p:cNvSpPr txBox="1">
            <a:spLocks noChangeAspect="1"/>
          </p:cNvSpPr>
          <p:nvPr/>
        </p:nvSpPr>
        <p:spPr bwMode="gray">
          <a:xfrm>
            <a:off x="5354429" y="1419863"/>
            <a:ext cx="418826" cy="418831"/>
          </a:xfrm>
          <a:custGeom>
            <a:avLst/>
            <a:gdLst>
              <a:gd name="connsiteX0" fmla="*/ 455118 w 910201"/>
              <a:gd name="connsiteY0" fmla="*/ 0 h 910211"/>
              <a:gd name="connsiteX1" fmla="*/ 703122 w 910201"/>
              <a:gd name="connsiteY1" fmla="*/ 37240 h 910211"/>
              <a:gd name="connsiteX2" fmla="*/ 872963 w 910201"/>
              <a:gd name="connsiteY2" fmla="*/ 207090 h 910211"/>
              <a:gd name="connsiteX3" fmla="*/ 872963 w 910201"/>
              <a:gd name="connsiteY3" fmla="*/ 703122 h 910211"/>
              <a:gd name="connsiteX4" fmla="*/ 703122 w 910201"/>
              <a:gd name="connsiteY4" fmla="*/ 872972 h 910211"/>
              <a:gd name="connsiteX5" fmla="*/ 207114 w 910201"/>
              <a:gd name="connsiteY5" fmla="*/ 872972 h 910211"/>
              <a:gd name="connsiteX6" fmla="*/ 37272 w 910201"/>
              <a:gd name="connsiteY6" fmla="*/ 703122 h 910211"/>
              <a:gd name="connsiteX7" fmla="*/ 37272 w 910201"/>
              <a:gd name="connsiteY7" fmla="*/ 207090 h 910211"/>
              <a:gd name="connsiteX8" fmla="*/ 207114 w 910201"/>
              <a:gd name="connsiteY8" fmla="*/ 37240 h 910211"/>
              <a:gd name="connsiteX9" fmla="*/ 455118 w 910201"/>
              <a:gd name="connsiteY9" fmla="*/ 0 h 91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0201" h="910211">
                <a:moveTo>
                  <a:pt x="455118" y="0"/>
                </a:moveTo>
                <a:cubicBezTo>
                  <a:pt x="537786" y="0"/>
                  <a:pt x="620454" y="12414"/>
                  <a:pt x="703122" y="37240"/>
                </a:cubicBezTo>
                <a:cubicBezTo>
                  <a:pt x="784493" y="61680"/>
                  <a:pt x="848479" y="125670"/>
                  <a:pt x="872963" y="207090"/>
                </a:cubicBezTo>
                <a:cubicBezTo>
                  <a:pt x="922614" y="372434"/>
                  <a:pt x="922614" y="537778"/>
                  <a:pt x="872963" y="703122"/>
                </a:cubicBezTo>
                <a:cubicBezTo>
                  <a:pt x="848479" y="784543"/>
                  <a:pt x="784493" y="848532"/>
                  <a:pt x="703122" y="872972"/>
                </a:cubicBezTo>
                <a:cubicBezTo>
                  <a:pt x="537786" y="922625"/>
                  <a:pt x="372450" y="922625"/>
                  <a:pt x="207114" y="872972"/>
                </a:cubicBezTo>
                <a:cubicBezTo>
                  <a:pt x="125697" y="848532"/>
                  <a:pt x="61711" y="784543"/>
                  <a:pt x="37272" y="703122"/>
                </a:cubicBezTo>
                <a:cubicBezTo>
                  <a:pt x="-12424" y="537778"/>
                  <a:pt x="-12424" y="372434"/>
                  <a:pt x="37272" y="207090"/>
                </a:cubicBezTo>
                <a:cubicBezTo>
                  <a:pt x="61711" y="125670"/>
                  <a:pt x="125697" y="61680"/>
                  <a:pt x="207114" y="37240"/>
                </a:cubicBezTo>
                <a:cubicBezTo>
                  <a:pt x="289782" y="12414"/>
                  <a:pt x="372450" y="0"/>
                  <a:pt x="455118" y="0"/>
                </a:cubicBezTo>
                <a:close/>
              </a:path>
            </a:pathLst>
          </a:custGeom>
          <a:solidFill>
            <a:schemeClr val="accent1"/>
          </a:solidFill>
          <a:ln>
            <a:solidFill>
              <a:schemeClr val="accent1"/>
            </a:solidFill>
          </a:ln>
        </p:spPr>
        <p:txBody>
          <a:bodyPr vert="horz" wrap="squar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00" kern="1200">
                <a:solidFill>
                  <a:schemeClr val="accent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00" kern="1200">
                <a:solidFill>
                  <a:schemeClr val="accent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00" kern="1200">
                <a:solidFill>
                  <a:schemeClr val="accent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00" kern="1200">
                <a:solidFill>
                  <a:schemeClr val="accent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000" b="1" i="0" u="none" strike="noStrike" kern="1200" cap="none" spc="0" normalizeH="0" baseline="0">
                <a:ln>
                  <a:noFill/>
                </a:ln>
                <a:solidFill>
                  <a:prstClr val="white"/>
                </a:solidFill>
                <a:effectLst/>
                <a:uLnTx/>
                <a:uFillTx/>
                <a:latin typeface="The Wave Sans TT (Body)"/>
                <a:ea typeface="+mn-ea"/>
                <a:cs typeface="+mn-cs"/>
              </a:rPr>
              <a:t>5.3m MT</a:t>
            </a:r>
          </a:p>
        </p:txBody>
      </p:sp>
      <p:sp>
        <p:nvSpPr>
          <p:cNvPr id="231" name="Text Placeholder 9">
            <a:extLst>
              <a:ext uri="{FF2B5EF4-FFF2-40B4-BE49-F238E27FC236}">
                <a16:creationId xmlns:a16="http://schemas.microsoft.com/office/drawing/2014/main" id="{B8D92B02-3E36-961D-2A52-0CF403FD2F51}"/>
              </a:ext>
            </a:extLst>
          </p:cNvPr>
          <p:cNvSpPr txBox="1">
            <a:spLocks noChangeAspect="1"/>
          </p:cNvSpPr>
          <p:nvPr/>
        </p:nvSpPr>
        <p:spPr bwMode="gray">
          <a:xfrm>
            <a:off x="2359848" y="1411801"/>
            <a:ext cx="418826" cy="418831"/>
          </a:xfrm>
          <a:custGeom>
            <a:avLst/>
            <a:gdLst>
              <a:gd name="connsiteX0" fmla="*/ 455118 w 910201"/>
              <a:gd name="connsiteY0" fmla="*/ 0 h 910211"/>
              <a:gd name="connsiteX1" fmla="*/ 703122 w 910201"/>
              <a:gd name="connsiteY1" fmla="*/ 37240 h 910211"/>
              <a:gd name="connsiteX2" fmla="*/ 872963 w 910201"/>
              <a:gd name="connsiteY2" fmla="*/ 207090 h 910211"/>
              <a:gd name="connsiteX3" fmla="*/ 872963 w 910201"/>
              <a:gd name="connsiteY3" fmla="*/ 703122 h 910211"/>
              <a:gd name="connsiteX4" fmla="*/ 703122 w 910201"/>
              <a:gd name="connsiteY4" fmla="*/ 872972 h 910211"/>
              <a:gd name="connsiteX5" fmla="*/ 207114 w 910201"/>
              <a:gd name="connsiteY5" fmla="*/ 872972 h 910211"/>
              <a:gd name="connsiteX6" fmla="*/ 37272 w 910201"/>
              <a:gd name="connsiteY6" fmla="*/ 703122 h 910211"/>
              <a:gd name="connsiteX7" fmla="*/ 37272 w 910201"/>
              <a:gd name="connsiteY7" fmla="*/ 207090 h 910211"/>
              <a:gd name="connsiteX8" fmla="*/ 207114 w 910201"/>
              <a:gd name="connsiteY8" fmla="*/ 37240 h 910211"/>
              <a:gd name="connsiteX9" fmla="*/ 455118 w 910201"/>
              <a:gd name="connsiteY9" fmla="*/ 0 h 91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0201" h="910211">
                <a:moveTo>
                  <a:pt x="455118" y="0"/>
                </a:moveTo>
                <a:cubicBezTo>
                  <a:pt x="537786" y="0"/>
                  <a:pt x="620454" y="12414"/>
                  <a:pt x="703122" y="37240"/>
                </a:cubicBezTo>
                <a:cubicBezTo>
                  <a:pt x="784493" y="61680"/>
                  <a:pt x="848479" y="125670"/>
                  <a:pt x="872963" y="207090"/>
                </a:cubicBezTo>
                <a:cubicBezTo>
                  <a:pt x="922614" y="372434"/>
                  <a:pt x="922614" y="537778"/>
                  <a:pt x="872963" y="703122"/>
                </a:cubicBezTo>
                <a:cubicBezTo>
                  <a:pt x="848479" y="784543"/>
                  <a:pt x="784493" y="848532"/>
                  <a:pt x="703122" y="872972"/>
                </a:cubicBezTo>
                <a:cubicBezTo>
                  <a:pt x="537786" y="922625"/>
                  <a:pt x="372450" y="922625"/>
                  <a:pt x="207114" y="872972"/>
                </a:cubicBezTo>
                <a:cubicBezTo>
                  <a:pt x="125697" y="848532"/>
                  <a:pt x="61711" y="784543"/>
                  <a:pt x="37272" y="703122"/>
                </a:cubicBezTo>
                <a:cubicBezTo>
                  <a:pt x="-12424" y="537778"/>
                  <a:pt x="-12424" y="372434"/>
                  <a:pt x="37272" y="207090"/>
                </a:cubicBezTo>
                <a:cubicBezTo>
                  <a:pt x="61711" y="125670"/>
                  <a:pt x="125697" y="61680"/>
                  <a:pt x="207114" y="37240"/>
                </a:cubicBezTo>
                <a:cubicBezTo>
                  <a:pt x="289782" y="12414"/>
                  <a:pt x="372450" y="0"/>
                  <a:pt x="455118" y="0"/>
                </a:cubicBezTo>
                <a:close/>
              </a:path>
            </a:pathLst>
          </a:custGeom>
          <a:solidFill>
            <a:schemeClr val="accent1"/>
          </a:solidFill>
          <a:ln>
            <a:solidFill>
              <a:schemeClr val="accent1"/>
            </a:solidFill>
          </a:ln>
        </p:spPr>
        <p:txBody>
          <a:bodyPr vert="horz" wrap="squar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00" kern="1200">
                <a:solidFill>
                  <a:schemeClr val="accent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00" kern="1200">
                <a:solidFill>
                  <a:schemeClr val="accent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00" kern="1200">
                <a:solidFill>
                  <a:schemeClr val="accent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00" kern="1200">
                <a:solidFill>
                  <a:schemeClr val="accent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000" b="1" i="0" u="none" strike="noStrike" kern="1200" cap="none" spc="0" normalizeH="0" baseline="0">
                <a:ln>
                  <a:noFill/>
                </a:ln>
                <a:solidFill>
                  <a:prstClr val="white"/>
                </a:solidFill>
                <a:effectLst/>
                <a:uLnTx/>
                <a:uFillTx/>
                <a:latin typeface="The Wave Sans TT (Body)"/>
                <a:ea typeface="+mn-ea"/>
                <a:cs typeface="+mn-cs"/>
              </a:rPr>
              <a:t>7.6m MT</a:t>
            </a:r>
          </a:p>
        </p:txBody>
      </p:sp>
      <p:cxnSp>
        <p:nvCxnSpPr>
          <p:cNvPr id="232" name="GreyLineSeparatorDefault 35">
            <a:extLst>
              <a:ext uri="{FF2B5EF4-FFF2-40B4-BE49-F238E27FC236}">
                <a16:creationId xmlns:a16="http://schemas.microsoft.com/office/drawing/2014/main" id="{4FE43B7C-3384-6211-66A1-C4962BC20A68}"/>
              </a:ext>
            </a:extLst>
          </p:cNvPr>
          <p:cNvCxnSpPr>
            <a:cxnSpLocks/>
          </p:cNvCxnSpPr>
          <p:nvPr>
            <p:custDataLst>
              <p:tags r:id="rId6"/>
            </p:custDataLst>
          </p:nvPr>
        </p:nvCxnSpPr>
        <p:spPr>
          <a:xfrm>
            <a:off x="450419" y="3815443"/>
            <a:ext cx="10254093" cy="0"/>
          </a:xfrm>
          <a:prstGeom prst="straightConnector1">
            <a:avLst/>
          </a:prstGeom>
          <a:ln w="6350" cap="flat">
            <a:solidFill>
              <a:srgbClr val="757575"/>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36" name="Group 235">
            <a:extLst>
              <a:ext uri="{FF2B5EF4-FFF2-40B4-BE49-F238E27FC236}">
                <a16:creationId xmlns:a16="http://schemas.microsoft.com/office/drawing/2014/main" id="{D09CC41B-B90E-7B23-AFD0-BB55E938BF39}"/>
              </a:ext>
            </a:extLst>
          </p:cNvPr>
          <p:cNvGrpSpPr>
            <a:grpSpLocks noChangeAspect="1"/>
          </p:cNvGrpSpPr>
          <p:nvPr/>
        </p:nvGrpSpPr>
        <p:grpSpPr>
          <a:xfrm>
            <a:off x="457200" y="2060775"/>
            <a:ext cx="362604" cy="362604"/>
            <a:chOff x="2493187" y="2034174"/>
            <a:chExt cx="540385" cy="540385"/>
          </a:xfrm>
          <a:solidFill>
            <a:schemeClr val="accent2"/>
          </a:solidFill>
        </p:grpSpPr>
        <p:sp>
          <p:nvSpPr>
            <p:cNvPr id="237" name="Oval 236">
              <a:extLst>
                <a:ext uri="{FF2B5EF4-FFF2-40B4-BE49-F238E27FC236}">
                  <a16:creationId xmlns:a16="http://schemas.microsoft.com/office/drawing/2014/main" id="{F51D525C-691E-53E0-6A03-5E93481ACDDD}"/>
                </a:ext>
              </a:extLst>
            </p:cNvPr>
            <p:cNvSpPr>
              <a:spLocks noChangeAspect="1"/>
            </p:cNvSpPr>
            <p:nvPr/>
          </p:nvSpPr>
          <p:spPr>
            <a:xfrm>
              <a:off x="2493187" y="2034174"/>
              <a:ext cx="540385" cy="540385"/>
            </a:xfrm>
            <a:prstGeom prst="ellipse">
              <a:avLst/>
            </a:prstGeom>
            <a:grpFill/>
            <a:ln w="6350" cap="sq">
              <a:solidFill>
                <a:srgbClr val="0F55F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a:ln>
                  <a:noFill/>
                </a:ln>
                <a:solidFill>
                  <a:srgbClr val="FFFFFF"/>
                </a:solidFill>
                <a:effectLst/>
                <a:uLnTx/>
                <a:uFillTx/>
                <a:latin typeface="The Wave Sans TT (Body)"/>
                <a:ea typeface="+mn-ea"/>
                <a:cs typeface="+mn-cs"/>
              </a:endParaRPr>
            </a:p>
          </p:txBody>
        </p:sp>
        <p:pic>
          <p:nvPicPr>
            <p:cNvPr id="238" name="Graphic 237">
              <a:extLst>
                <a:ext uri="{FF2B5EF4-FFF2-40B4-BE49-F238E27FC236}">
                  <a16:creationId xmlns:a16="http://schemas.microsoft.com/office/drawing/2014/main" id="{9DA490E5-14E3-BB0C-B98E-2784C758FC75}"/>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2601870" y="2142857"/>
              <a:ext cx="323020" cy="323020"/>
            </a:xfrm>
            <a:prstGeom prst="rect">
              <a:avLst/>
            </a:prstGeom>
          </p:spPr>
        </p:pic>
      </p:grpSp>
      <p:sp>
        <p:nvSpPr>
          <p:cNvPr id="239" name="TextBox 238">
            <a:extLst>
              <a:ext uri="{FF2B5EF4-FFF2-40B4-BE49-F238E27FC236}">
                <a16:creationId xmlns:a16="http://schemas.microsoft.com/office/drawing/2014/main" id="{B3BFE2E2-7C67-1D04-ED7A-58CE48DD1090}"/>
              </a:ext>
            </a:extLst>
          </p:cNvPr>
          <p:cNvSpPr txBox="1">
            <a:spLocks/>
          </p:cNvSpPr>
          <p:nvPr/>
        </p:nvSpPr>
        <p:spPr>
          <a:xfrm>
            <a:off x="923620" y="2109818"/>
            <a:ext cx="1590980" cy="246221"/>
          </a:xfrm>
          <a:prstGeom prst="rect">
            <a:avLst/>
          </a:prstGeom>
        </p:spPr>
        <p:txBody>
          <a:bodyPr vert="horz" wrap="square" lIns="0" tIns="0" rIns="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200" b="1" i="0" u="none" strike="noStrike" kern="1200" cap="none" spc="0" normalizeH="0" baseline="0">
                <a:ln>
                  <a:noFill/>
                </a:ln>
                <a:solidFill>
                  <a:srgbClr val="0032A0"/>
                </a:solidFill>
                <a:effectLst/>
                <a:uLnTx/>
                <a:uFillTx/>
                <a:latin typeface="The Wave Sans TT (Body)"/>
                <a:ea typeface="+mn-ea"/>
                <a:cs typeface="Arial" panose="020B0604020202020204" pitchFamily="34" charset="0"/>
              </a:rPr>
              <a:t>Energy efficiency</a:t>
            </a:r>
          </a:p>
        </p:txBody>
      </p:sp>
      <p:grpSp>
        <p:nvGrpSpPr>
          <p:cNvPr id="243" name="Group 242">
            <a:extLst>
              <a:ext uri="{FF2B5EF4-FFF2-40B4-BE49-F238E27FC236}">
                <a16:creationId xmlns:a16="http://schemas.microsoft.com/office/drawing/2014/main" id="{75DFA415-079E-F787-334E-9B2F2828852A}"/>
              </a:ext>
            </a:extLst>
          </p:cNvPr>
          <p:cNvGrpSpPr>
            <a:grpSpLocks/>
          </p:cNvGrpSpPr>
          <p:nvPr/>
        </p:nvGrpSpPr>
        <p:grpSpPr>
          <a:xfrm>
            <a:off x="3339283" y="2143453"/>
            <a:ext cx="205289" cy="206101"/>
            <a:chOff x="6069414" y="2051179"/>
            <a:chExt cx="235289" cy="254000"/>
          </a:xfrm>
        </p:grpSpPr>
        <p:sp>
          <p:nvSpPr>
            <p:cNvPr id="244" name="Oval 243">
              <a:extLst>
                <a:ext uri="{FF2B5EF4-FFF2-40B4-BE49-F238E27FC236}">
                  <a16:creationId xmlns:a16="http://schemas.microsoft.com/office/drawing/2014/main" id="{2CAFF21C-B4DA-4586-A14E-3B71253769B4}"/>
                </a:ext>
              </a:extLst>
            </p:cNvPr>
            <p:cNvSpPr/>
            <p:nvPr>
              <p:custDataLst>
                <p:tags r:id="rId42"/>
              </p:custDataLst>
            </p:nvPr>
          </p:nvSpPr>
          <p:spPr>
            <a:xfrm>
              <a:off x="6069414" y="2051179"/>
              <a:ext cx="235289" cy="254000"/>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200" b="0" i="0" u="none" strike="noStrike" kern="1200" cap="none" spc="0" normalizeH="0" baseline="0">
                <a:ln>
                  <a:noFill/>
                </a:ln>
                <a:solidFill>
                  <a:srgbClr val="FFFFFF"/>
                </a:solidFill>
                <a:effectLst/>
                <a:uLnTx/>
                <a:uFillTx/>
                <a:latin typeface="+mj-lt"/>
                <a:ea typeface="+mn-ea"/>
                <a:cs typeface="+mn-cs"/>
              </a:endParaRPr>
            </a:p>
          </p:txBody>
        </p:sp>
        <p:sp>
          <p:nvSpPr>
            <p:cNvPr id="245" name="Arc 244">
              <a:extLst>
                <a:ext uri="{FF2B5EF4-FFF2-40B4-BE49-F238E27FC236}">
                  <a16:creationId xmlns:a16="http://schemas.microsoft.com/office/drawing/2014/main" id="{89F45EA6-C1D3-6580-1949-7FF8FDF4EC37}"/>
                </a:ext>
              </a:extLst>
            </p:cNvPr>
            <p:cNvSpPr/>
            <p:nvPr>
              <p:custDataLst>
                <p:tags r:id="rId43"/>
              </p:custDataLst>
            </p:nvPr>
          </p:nvSpPr>
          <p:spPr>
            <a:xfrm>
              <a:off x="6069414" y="2051179"/>
              <a:ext cx="235289" cy="254000"/>
            </a:xfrm>
            <a:prstGeom prst="arc">
              <a:avLst>
                <a:gd name="adj1" fmla="val 16200000"/>
                <a:gd name="adj2" fmla="val 108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a:ln>
                  <a:noFill/>
                </a:ln>
                <a:solidFill>
                  <a:srgbClr val="000000"/>
                </a:solidFill>
                <a:effectLst/>
                <a:uLnTx/>
                <a:uFillTx/>
                <a:latin typeface="+mj-lt"/>
                <a:ea typeface="+mn-ea"/>
                <a:cs typeface="+mn-cs"/>
              </a:endParaRPr>
            </a:p>
          </p:txBody>
        </p:sp>
      </p:grpSp>
      <p:grpSp>
        <p:nvGrpSpPr>
          <p:cNvPr id="249" name="Group 248">
            <a:extLst>
              <a:ext uri="{FF2B5EF4-FFF2-40B4-BE49-F238E27FC236}">
                <a16:creationId xmlns:a16="http://schemas.microsoft.com/office/drawing/2014/main" id="{30707FF5-7A4C-DD77-5D74-B1D00E1C88FD}"/>
              </a:ext>
            </a:extLst>
          </p:cNvPr>
          <p:cNvGrpSpPr>
            <a:grpSpLocks noChangeAspect="1"/>
          </p:cNvGrpSpPr>
          <p:nvPr/>
        </p:nvGrpSpPr>
        <p:grpSpPr>
          <a:xfrm>
            <a:off x="466752" y="3301301"/>
            <a:ext cx="362604" cy="362604"/>
            <a:chOff x="2493187" y="4633998"/>
            <a:chExt cx="540385" cy="540385"/>
          </a:xfrm>
        </p:grpSpPr>
        <p:sp>
          <p:nvSpPr>
            <p:cNvPr id="250" name="Oval 249">
              <a:extLst>
                <a:ext uri="{FF2B5EF4-FFF2-40B4-BE49-F238E27FC236}">
                  <a16:creationId xmlns:a16="http://schemas.microsoft.com/office/drawing/2014/main" id="{BDFE2AA0-2965-7013-2545-E7CEC5B837D4}"/>
                </a:ext>
              </a:extLst>
            </p:cNvPr>
            <p:cNvSpPr>
              <a:spLocks noChangeAspect="1"/>
            </p:cNvSpPr>
            <p:nvPr/>
          </p:nvSpPr>
          <p:spPr>
            <a:xfrm>
              <a:off x="2493187" y="4633998"/>
              <a:ext cx="540385" cy="540385"/>
            </a:xfrm>
            <a:prstGeom prst="ellipse">
              <a:avLst/>
            </a:prstGeom>
            <a:solidFill>
              <a:schemeClr val="accent2"/>
            </a:solidFill>
            <a:ln w="63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400" b="0" i="0" u="none" strike="noStrike" kern="1200" cap="none" spc="0" normalizeH="0" baseline="0">
                <a:ln>
                  <a:noFill/>
                </a:ln>
                <a:solidFill>
                  <a:srgbClr val="FFFFFF"/>
                </a:solidFill>
                <a:effectLst/>
                <a:uLnTx/>
                <a:uFillTx/>
                <a:latin typeface="The Wave Sans TT (Body)"/>
                <a:ea typeface="+mn-ea"/>
                <a:cs typeface="+mn-cs"/>
              </a:endParaRPr>
            </a:p>
          </p:txBody>
        </p:sp>
        <p:pic>
          <p:nvPicPr>
            <p:cNvPr id="251" name="Graphic 250">
              <a:extLst>
                <a:ext uri="{FF2B5EF4-FFF2-40B4-BE49-F238E27FC236}">
                  <a16:creationId xmlns:a16="http://schemas.microsoft.com/office/drawing/2014/main" id="{BA820D5E-EA17-5028-1674-E44E8BA54C1E}"/>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601870" y="4742681"/>
              <a:ext cx="323020" cy="323020"/>
            </a:xfrm>
            <a:prstGeom prst="rect">
              <a:avLst/>
            </a:prstGeom>
          </p:spPr>
        </p:pic>
      </p:grpSp>
      <p:sp>
        <p:nvSpPr>
          <p:cNvPr id="252" name="TextBox 251">
            <a:extLst>
              <a:ext uri="{FF2B5EF4-FFF2-40B4-BE49-F238E27FC236}">
                <a16:creationId xmlns:a16="http://schemas.microsoft.com/office/drawing/2014/main" id="{363225E1-E878-3B82-0D40-65D7F07E093B}"/>
              </a:ext>
            </a:extLst>
          </p:cNvPr>
          <p:cNvSpPr txBox="1">
            <a:spLocks/>
          </p:cNvSpPr>
          <p:nvPr/>
        </p:nvSpPr>
        <p:spPr>
          <a:xfrm>
            <a:off x="923620" y="3368103"/>
            <a:ext cx="1590980" cy="246221"/>
          </a:xfrm>
          <a:prstGeom prst="rect">
            <a:avLst/>
          </a:prstGeom>
        </p:spPr>
        <p:txBody>
          <a:bodyPr vert="horz" wrap="square" lIns="0" tIns="0" rIns="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200" b="1" i="0" u="none" strike="noStrike" kern="1200" cap="none" spc="0" normalizeH="0" baseline="0">
                <a:ln>
                  <a:noFill/>
                </a:ln>
                <a:solidFill>
                  <a:srgbClr val="0032A0"/>
                </a:solidFill>
                <a:effectLst/>
                <a:uLnTx/>
                <a:uFillTx/>
                <a:latin typeface="The Wave Sans TT (Body)"/>
                <a:ea typeface="+mn-ea"/>
                <a:cs typeface="Arial" panose="020B0604020202020204" pitchFamily="34" charset="0"/>
              </a:rPr>
              <a:t>Green H</a:t>
            </a:r>
            <a:r>
              <a:rPr kumimoji="0" lang="en-GB" sz="1200" b="1" i="0" u="none" strike="noStrike" kern="1200" cap="none" spc="0" normalizeH="0" baseline="-25000">
                <a:ln>
                  <a:noFill/>
                </a:ln>
                <a:solidFill>
                  <a:srgbClr val="0032A0"/>
                </a:solidFill>
                <a:effectLst/>
                <a:uLnTx/>
                <a:uFillTx/>
                <a:latin typeface="The Wave Sans TT (Body)"/>
                <a:ea typeface="+mn-ea"/>
                <a:cs typeface="Arial" panose="020B0604020202020204" pitchFamily="34" charset="0"/>
              </a:rPr>
              <a:t>2</a:t>
            </a:r>
          </a:p>
        </p:txBody>
      </p:sp>
      <p:sp>
        <p:nvSpPr>
          <p:cNvPr id="255" name="TextBox 254">
            <a:extLst>
              <a:ext uri="{FF2B5EF4-FFF2-40B4-BE49-F238E27FC236}">
                <a16:creationId xmlns:a16="http://schemas.microsoft.com/office/drawing/2014/main" id="{6B9E39D6-77E5-4D63-079F-7827026FCBFA}"/>
              </a:ext>
            </a:extLst>
          </p:cNvPr>
          <p:cNvSpPr txBox="1">
            <a:spLocks/>
          </p:cNvSpPr>
          <p:nvPr/>
        </p:nvSpPr>
        <p:spPr>
          <a:xfrm>
            <a:off x="5906029" y="3291889"/>
            <a:ext cx="2399695" cy="1692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en-GB" sz="1100" b="1" i="0" u="none" strike="noStrike" kern="1200" cap="none" spc="0" normalizeH="0" baseline="0">
                <a:ln>
                  <a:noFill/>
                </a:ln>
                <a:solidFill>
                  <a:srgbClr val="000000"/>
                </a:solidFill>
                <a:effectLst/>
                <a:uLnTx/>
                <a:uFillTx/>
                <a:latin typeface="+mj-lt"/>
                <a:ea typeface="+mn-ea"/>
                <a:cs typeface="Arial" panose="020B0604020202020204" pitchFamily="34" charset="0"/>
              </a:rPr>
              <a:t>10 MW</a:t>
            </a:r>
            <a:r>
              <a:rPr kumimoji="0" lang="en-GB" sz="1100" b="1" i="0" u="none" strike="noStrike" kern="1200" cap="none" spc="0" normalizeH="0" baseline="-25000">
                <a:ln>
                  <a:noFill/>
                </a:ln>
                <a:solidFill>
                  <a:srgbClr val="000000"/>
                </a:solidFill>
                <a:effectLst/>
                <a:uLnTx/>
                <a:uFillTx/>
                <a:latin typeface="+mj-lt"/>
                <a:ea typeface="+mn-ea"/>
                <a:cs typeface="Arial" panose="020B0604020202020204" pitchFamily="34" charset="0"/>
              </a:rPr>
              <a:t> </a:t>
            </a:r>
            <a:r>
              <a:rPr kumimoji="0" lang="en-GB" sz="1100" i="0" u="none" strike="noStrike" kern="1200" cap="none" spc="0" normalizeH="0" baseline="0">
                <a:ln>
                  <a:noFill/>
                </a:ln>
                <a:solidFill>
                  <a:srgbClr val="000000"/>
                </a:solidFill>
                <a:effectLst/>
                <a:uLnTx/>
                <a:uFillTx/>
                <a:latin typeface="+mj-lt"/>
                <a:ea typeface="+mn-ea"/>
                <a:cs typeface="Arial" panose="020B0604020202020204" pitchFamily="34" charset="0"/>
              </a:rPr>
              <a:t>(Elefsina)</a:t>
            </a:r>
            <a:r>
              <a:rPr lang="en-GB" sz="1100" baseline="-25000">
                <a:solidFill>
                  <a:srgbClr val="000000"/>
                </a:solidFill>
                <a:latin typeface="+mj-lt"/>
              </a:rPr>
              <a:t> </a:t>
            </a:r>
            <a:endParaRPr kumimoji="0" lang="en-GB" sz="1100" i="0" u="none" strike="noStrike" kern="1200" cap="none" spc="0" normalizeH="0" baseline="0">
              <a:ln>
                <a:noFill/>
              </a:ln>
              <a:solidFill>
                <a:srgbClr val="000000"/>
              </a:solidFill>
              <a:effectLst/>
              <a:uLnTx/>
              <a:uFillTx/>
              <a:latin typeface="+mj-lt"/>
              <a:ea typeface="+mn-ea"/>
              <a:cs typeface="Arial" panose="020B0604020202020204" pitchFamily="34" charset="0"/>
            </a:endParaRPr>
          </a:p>
        </p:txBody>
      </p:sp>
      <p:grpSp>
        <p:nvGrpSpPr>
          <p:cNvPr id="259" name="Group 258">
            <a:extLst>
              <a:ext uri="{FF2B5EF4-FFF2-40B4-BE49-F238E27FC236}">
                <a16:creationId xmlns:a16="http://schemas.microsoft.com/office/drawing/2014/main" id="{E35932FD-AB98-C947-8F78-094A0A87BF1D}"/>
              </a:ext>
            </a:extLst>
          </p:cNvPr>
          <p:cNvGrpSpPr>
            <a:grpSpLocks noChangeAspect="1"/>
          </p:cNvGrpSpPr>
          <p:nvPr/>
        </p:nvGrpSpPr>
        <p:grpSpPr>
          <a:xfrm>
            <a:off x="457201" y="2702350"/>
            <a:ext cx="362604" cy="362604"/>
            <a:chOff x="2493187" y="2034174"/>
            <a:chExt cx="540385" cy="540385"/>
          </a:xfrm>
        </p:grpSpPr>
        <p:sp>
          <p:nvSpPr>
            <p:cNvPr id="260" name="Oval 259">
              <a:extLst>
                <a:ext uri="{FF2B5EF4-FFF2-40B4-BE49-F238E27FC236}">
                  <a16:creationId xmlns:a16="http://schemas.microsoft.com/office/drawing/2014/main" id="{7BCD0017-F70A-4941-D4E5-7E7CCC23B1D1}"/>
                </a:ext>
              </a:extLst>
            </p:cNvPr>
            <p:cNvSpPr>
              <a:spLocks noChangeAspect="1"/>
            </p:cNvSpPr>
            <p:nvPr/>
          </p:nvSpPr>
          <p:spPr>
            <a:xfrm>
              <a:off x="2493187" y="2034174"/>
              <a:ext cx="540385" cy="540385"/>
            </a:xfrm>
            <a:prstGeom prst="ellipse">
              <a:avLst/>
            </a:prstGeom>
            <a:solidFill>
              <a:srgbClr val="0F55F5"/>
            </a:solidFill>
            <a:ln w="6350" cap="sq">
              <a:solidFill>
                <a:srgbClr val="0F55F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a:ln>
                  <a:noFill/>
                </a:ln>
                <a:solidFill>
                  <a:srgbClr val="FFFFFF"/>
                </a:solidFill>
                <a:effectLst/>
                <a:uLnTx/>
                <a:uFillTx/>
                <a:latin typeface="The Wave Sans TT (Body)"/>
                <a:ea typeface="+mn-ea"/>
                <a:cs typeface="+mn-cs"/>
              </a:endParaRPr>
            </a:p>
          </p:txBody>
        </p:sp>
        <p:pic>
          <p:nvPicPr>
            <p:cNvPr id="261" name="Graphic 260">
              <a:extLst>
                <a:ext uri="{FF2B5EF4-FFF2-40B4-BE49-F238E27FC236}">
                  <a16:creationId xmlns:a16="http://schemas.microsoft.com/office/drawing/2014/main" id="{8C5FC805-99FF-D1A6-E694-831879B39EA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2601870" y="2142857"/>
              <a:ext cx="323020" cy="323020"/>
            </a:xfrm>
            <a:prstGeom prst="rect">
              <a:avLst/>
            </a:prstGeom>
          </p:spPr>
        </p:pic>
      </p:grpSp>
      <p:sp>
        <p:nvSpPr>
          <p:cNvPr id="262" name="TextBox 261">
            <a:extLst>
              <a:ext uri="{FF2B5EF4-FFF2-40B4-BE49-F238E27FC236}">
                <a16:creationId xmlns:a16="http://schemas.microsoft.com/office/drawing/2014/main" id="{92B6E1B7-4B51-430C-5977-7157EDA3DEB5}"/>
              </a:ext>
            </a:extLst>
          </p:cNvPr>
          <p:cNvSpPr txBox="1">
            <a:spLocks/>
          </p:cNvSpPr>
          <p:nvPr/>
        </p:nvSpPr>
        <p:spPr>
          <a:xfrm>
            <a:off x="927656" y="2760542"/>
            <a:ext cx="1590980" cy="246221"/>
          </a:xfrm>
          <a:prstGeom prst="rect">
            <a:avLst/>
          </a:prstGeom>
        </p:spPr>
        <p:txBody>
          <a:bodyPr vert="horz" wrap="square" lIns="0" tIns="0" rIns="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200" b="1" i="0" u="none" strike="noStrike" kern="1200" cap="none" spc="0" normalizeH="0" baseline="0">
                <a:ln>
                  <a:noFill/>
                </a:ln>
                <a:solidFill>
                  <a:srgbClr val="0032A0"/>
                </a:solidFill>
                <a:effectLst/>
                <a:uLnTx/>
                <a:uFillTx/>
                <a:latin typeface="The Wave Sans TT (Body)"/>
                <a:ea typeface="+mn-ea"/>
                <a:cs typeface="Arial" panose="020B0604020202020204" pitchFamily="34" charset="0"/>
              </a:rPr>
              <a:t>Energy autonomy</a:t>
            </a:r>
          </a:p>
        </p:txBody>
      </p:sp>
      <p:sp>
        <p:nvSpPr>
          <p:cNvPr id="267" name="TextBox 266">
            <a:extLst>
              <a:ext uri="{FF2B5EF4-FFF2-40B4-BE49-F238E27FC236}">
                <a16:creationId xmlns:a16="http://schemas.microsoft.com/office/drawing/2014/main" id="{A5E032FE-F96F-A19C-5A73-02C053C8BBC8}"/>
              </a:ext>
            </a:extLst>
          </p:cNvPr>
          <p:cNvSpPr txBox="1">
            <a:spLocks/>
          </p:cNvSpPr>
          <p:nvPr/>
        </p:nvSpPr>
        <p:spPr>
          <a:xfrm>
            <a:off x="2593552" y="2634299"/>
            <a:ext cx="2054574" cy="1692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100" b="0" i="0" u="none" strike="noStrike" kern="1200" cap="none" spc="0" normalizeH="0" baseline="0">
                <a:ln>
                  <a:noFill/>
                </a:ln>
                <a:solidFill>
                  <a:srgbClr val="000000"/>
                </a:solidFill>
                <a:effectLst/>
                <a:uLnTx/>
                <a:uFillTx/>
                <a:latin typeface="+mj-lt"/>
                <a:ea typeface="+mn-ea"/>
                <a:cs typeface="Arial" panose="020B0604020202020204" pitchFamily="34" charset="0"/>
              </a:rPr>
              <a:t>2 new gas turbines (</a:t>
            </a:r>
            <a:r>
              <a:rPr kumimoji="0" lang="en-GB" sz="1100" b="1" i="0" u="none" strike="noStrike" kern="1200" cap="none" spc="0" normalizeH="0" baseline="0">
                <a:ln>
                  <a:noFill/>
                </a:ln>
                <a:solidFill>
                  <a:srgbClr val="000000"/>
                </a:solidFill>
                <a:effectLst/>
                <a:uLnTx/>
                <a:uFillTx/>
                <a:latin typeface="+mj-lt"/>
                <a:ea typeface="+mn-ea"/>
                <a:cs typeface="Arial" panose="020B0604020202020204" pitchFamily="34" charset="0"/>
              </a:rPr>
              <a:t>50MW</a:t>
            </a:r>
            <a:r>
              <a:rPr kumimoji="0" lang="en-GB" sz="1100" b="0" i="0" u="none" strike="noStrike" kern="1200" cap="none" spc="0" normalizeH="0" baseline="0">
                <a:ln>
                  <a:noFill/>
                </a:ln>
                <a:solidFill>
                  <a:srgbClr val="000000"/>
                </a:solidFill>
                <a:effectLst/>
                <a:uLnTx/>
                <a:uFillTx/>
                <a:latin typeface="+mj-lt"/>
                <a:ea typeface="+mn-ea"/>
                <a:cs typeface="Arial" panose="020B0604020202020204" pitchFamily="34" charset="0"/>
              </a:rPr>
              <a:t>)</a:t>
            </a:r>
          </a:p>
        </p:txBody>
      </p:sp>
      <p:grpSp>
        <p:nvGrpSpPr>
          <p:cNvPr id="268" name="Group 267">
            <a:extLst>
              <a:ext uri="{FF2B5EF4-FFF2-40B4-BE49-F238E27FC236}">
                <a16:creationId xmlns:a16="http://schemas.microsoft.com/office/drawing/2014/main" id="{7FB6883C-E4E2-DFDA-439B-E918FFA2EC34}"/>
              </a:ext>
            </a:extLst>
          </p:cNvPr>
          <p:cNvGrpSpPr>
            <a:grpSpLocks/>
          </p:cNvGrpSpPr>
          <p:nvPr/>
        </p:nvGrpSpPr>
        <p:grpSpPr>
          <a:xfrm>
            <a:off x="3329134" y="2877780"/>
            <a:ext cx="205289" cy="206101"/>
            <a:chOff x="3330176" y="2693620"/>
            <a:chExt cx="235289" cy="254000"/>
          </a:xfrm>
        </p:grpSpPr>
        <p:sp>
          <p:nvSpPr>
            <p:cNvPr id="269" name="Oval 268">
              <a:extLst>
                <a:ext uri="{FF2B5EF4-FFF2-40B4-BE49-F238E27FC236}">
                  <a16:creationId xmlns:a16="http://schemas.microsoft.com/office/drawing/2014/main" id="{5A45CEE1-6D34-29D5-DE8E-9808FD2EB942}"/>
                </a:ext>
              </a:extLst>
            </p:cNvPr>
            <p:cNvSpPr/>
            <p:nvPr>
              <p:custDataLst>
                <p:tags r:id="rId40"/>
              </p:custDataLst>
            </p:nvPr>
          </p:nvSpPr>
          <p:spPr>
            <a:xfrm>
              <a:off x="3330176" y="2693620"/>
              <a:ext cx="235289" cy="254000"/>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100" b="0" i="0" u="none" strike="noStrike" kern="1200" cap="none" spc="0" normalizeH="0" baseline="0">
                <a:ln>
                  <a:noFill/>
                </a:ln>
                <a:solidFill>
                  <a:srgbClr val="FFFFFF"/>
                </a:solidFill>
                <a:effectLst/>
                <a:uLnTx/>
                <a:uFillTx/>
                <a:latin typeface="+mj-lt"/>
                <a:ea typeface="+mn-ea"/>
                <a:cs typeface="+mn-cs"/>
              </a:endParaRPr>
            </a:p>
          </p:txBody>
        </p:sp>
        <p:sp>
          <p:nvSpPr>
            <p:cNvPr id="274" name="Arc 273">
              <a:extLst>
                <a:ext uri="{FF2B5EF4-FFF2-40B4-BE49-F238E27FC236}">
                  <a16:creationId xmlns:a16="http://schemas.microsoft.com/office/drawing/2014/main" id="{32B6365F-A92F-2E1B-FEC8-58BDE69B7BE2}"/>
                </a:ext>
              </a:extLst>
            </p:cNvPr>
            <p:cNvSpPr/>
            <p:nvPr>
              <p:custDataLst>
                <p:tags r:id="rId41"/>
              </p:custDataLst>
            </p:nvPr>
          </p:nvSpPr>
          <p:spPr>
            <a:xfrm>
              <a:off x="3330176" y="2693620"/>
              <a:ext cx="235289" cy="254000"/>
            </a:xfrm>
            <a:prstGeom prst="arc">
              <a:avLst>
                <a:gd name="adj1" fmla="val 16200000"/>
                <a:gd name="adj2" fmla="val 108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000000"/>
                </a:solidFill>
                <a:effectLst/>
                <a:uLnTx/>
                <a:uFillTx/>
                <a:latin typeface="+mj-lt"/>
                <a:ea typeface="+mn-ea"/>
                <a:cs typeface="+mn-cs"/>
              </a:endParaRPr>
            </a:p>
          </p:txBody>
        </p:sp>
      </p:grpSp>
      <p:sp>
        <p:nvSpPr>
          <p:cNvPr id="275" name="TextBox 274">
            <a:extLst>
              <a:ext uri="{FF2B5EF4-FFF2-40B4-BE49-F238E27FC236}">
                <a16:creationId xmlns:a16="http://schemas.microsoft.com/office/drawing/2014/main" id="{0DF78219-3E58-793B-71C1-23F4F8D331E5}"/>
              </a:ext>
            </a:extLst>
          </p:cNvPr>
          <p:cNvSpPr txBox="1">
            <a:spLocks/>
          </p:cNvSpPr>
          <p:nvPr/>
        </p:nvSpPr>
        <p:spPr>
          <a:xfrm>
            <a:off x="5906029" y="2633733"/>
            <a:ext cx="2054574" cy="18656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100" b="1" i="0" u="none" strike="noStrike" kern="1200" cap="none" spc="0" normalizeH="0" baseline="0">
                <a:ln>
                  <a:noFill/>
                </a:ln>
                <a:solidFill>
                  <a:srgbClr val="000000"/>
                </a:solidFill>
                <a:effectLst/>
                <a:uLnTx/>
                <a:uFillTx/>
                <a:latin typeface="+mj-lt"/>
                <a:ea typeface="+mn-ea"/>
                <a:cs typeface="Arial" panose="020B0604020202020204" pitchFamily="34" charset="0"/>
              </a:rPr>
              <a:t>25 MW </a:t>
            </a:r>
            <a:r>
              <a:rPr kumimoji="0" lang="en-GB" sz="1100" b="0" i="0" u="none" strike="noStrike" kern="1200" cap="none" spc="0" normalizeH="0" baseline="0">
                <a:ln>
                  <a:noFill/>
                </a:ln>
                <a:solidFill>
                  <a:srgbClr val="000000"/>
                </a:solidFill>
                <a:effectLst/>
                <a:uLnTx/>
                <a:uFillTx/>
                <a:latin typeface="+mj-lt"/>
                <a:ea typeface="+mn-ea"/>
                <a:cs typeface="Arial" panose="020B0604020202020204" pitchFamily="34" charset="0"/>
              </a:rPr>
              <a:t>cogeneration</a:t>
            </a:r>
          </a:p>
        </p:txBody>
      </p:sp>
      <p:grpSp>
        <p:nvGrpSpPr>
          <p:cNvPr id="276" name="Group 275">
            <a:extLst>
              <a:ext uri="{FF2B5EF4-FFF2-40B4-BE49-F238E27FC236}">
                <a16:creationId xmlns:a16="http://schemas.microsoft.com/office/drawing/2014/main" id="{C8EE7739-3EA1-D964-2B3D-10FBA2D8C963}"/>
              </a:ext>
            </a:extLst>
          </p:cNvPr>
          <p:cNvGrpSpPr>
            <a:grpSpLocks/>
          </p:cNvGrpSpPr>
          <p:nvPr/>
        </p:nvGrpSpPr>
        <p:grpSpPr>
          <a:xfrm>
            <a:off x="6380657" y="2875847"/>
            <a:ext cx="205289" cy="206101"/>
            <a:chOff x="6069415" y="3334594"/>
            <a:chExt cx="235289" cy="254000"/>
          </a:xfrm>
        </p:grpSpPr>
        <p:sp>
          <p:nvSpPr>
            <p:cNvPr id="277" name="Oval 276">
              <a:extLst>
                <a:ext uri="{FF2B5EF4-FFF2-40B4-BE49-F238E27FC236}">
                  <a16:creationId xmlns:a16="http://schemas.microsoft.com/office/drawing/2014/main" id="{93FF24B0-DFEC-591D-DB66-42BF52BD9096}"/>
                </a:ext>
              </a:extLst>
            </p:cNvPr>
            <p:cNvSpPr/>
            <p:nvPr>
              <p:custDataLst>
                <p:tags r:id="rId38"/>
              </p:custDataLst>
            </p:nvPr>
          </p:nvSpPr>
          <p:spPr>
            <a:xfrm>
              <a:off x="6069415" y="3334594"/>
              <a:ext cx="235289" cy="254000"/>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100" b="0" i="0" u="none" strike="noStrike" kern="1200" cap="none" spc="0" normalizeH="0" baseline="0">
                <a:ln>
                  <a:noFill/>
                </a:ln>
                <a:solidFill>
                  <a:srgbClr val="FFFFFF"/>
                </a:solidFill>
                <a:effectLst/>
                <a:uLnTx/>
                <a:uFillTx/>
                <a:latin typeface="+mj-lt"/>
                <a:ea typeface="+mn-ea"/>
                <a:cs typeface="+mn-cs"/>
              </a:endParaRPr>
            </a:p>
          </p:txBody>
        </p:sp>
        <p:sp>
          <p:nvSpPr>
            <p:cNvPr id="278" name="Arc 277">
              <a:extLst>
                <a:ext uri="{FF2B5EF4-FFF2-40B4-BE49-F238E27FC236}">
                  <a16:creationId xmlns:a16="http://schemas.microsoft.com/office/drawing/2014/main" id="{8F600D07-8965-179D-DD88-D6588AF64770}"/>
                </a:ext>
              </a:extLst>
            </p:cNvPr>
            <p:cNvSpPr/>
            <p:nvPr>
              <p:custDataLst>
                <p:tags r:id="rId39"/>
              </p:custDataLst>
            </p:nvPr>
          </p:nvSpPr>
          <p:spPr>
            <a:xfrm>
              <a:off x="6069415" y="3334594"/>
              <a:ext cx="235289" cy="254000"/>
            </a:xfrm>
            <a:prstGeom prst="arc">
              <a:avLst>
                <a:gd name="adj1" fmla="val 16200000"/>
                <a:gd name="adj2" fmla="val 54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000000"/>
                </a:solidFill>
                <a:effectLst/>
                <a:uLnTx/>
                <a:uFillTx/>
                <a:latin typeface="+mj-lt"/>
                <a:ea typeface="+mn-ea"/>
                <a:cs typeface="+mn-cs"/>
              </a:endParaRPr>
            </a:p>
          </p:txBody>
        </p:sp>
      </p:grpSp>
      <p:sp>
        <p:nvSpPr>
          <p:cNvPr id="285" name="Oval 284">
            <a:extLst>
              <a:ext uri="{FF2B5EF4-FFF2-40B4-BE49-F238E27FC236}">
                <a16:creationId xmlns:a16="http://schemas.microsoft.com/office/drawing/2014/main" id="{01CEC2AE-DBB8-F094-C7E7-083EA5AA4C3C}"/>
              </a:ext>
            </a:extLst>
          </p:cNvPr>
          <p:cNvSpPr>
            <a:spLocks noChangeAspect="1"/>
          </p:cNvSpPr>
          <p:nvPr/>
        </p:nvSpPr>
        <p:spPr>
          <a:xfrm>
            <a:off x="466752" y="3908620"/>
            <a:ext cx="362604" cy="362604"/>
          </a:xfrm>
          <a:prstGeom prst="ellipse">
            <a:avLst/>
          </a:prstGeom>
          <a:solidFill>
            <a:srgbClr val="0F55F5"/>
          </a:solidFill>
          <a:ln w="6350" cap="sq">
            <a:solidFill>
              <a:srgbClr val="0F55F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a:ln>
                <a:noFill/>
              </a:ln>
              <a:solidFill>
                <a:srgbClr val="FFFFFF"/>
              </a:solidFill>
              <a:effectLst/>
              <a:uLnTx/>
              <a:uFillTx/>
              <a:latin typeface="The Wave Sans TT (Body)"/>
              <a:ea typeface="+mn-ea"/>
              <a:cs typeface="+mn-cs"/>
            </a:endParaRPr>
          </a:p>
        </p:txBody>
      </p:sp>
      <p:sp>
        <p:nvSpPr>
          <p:cNvPr id="33" name="TextBox 32">
            <a:extLst>
              <a:ext uri="{FF2B5EF4-FFF2-40B4-BE49-F238E27FC236}">
                <a16:creationId xmlns:a16="http://schemas.microsoft.com/office/drawing/2014/main" id="{F2BC86C6-3CAE-2A7D-1721-1A5260079C6C}"/>
              </a:ext>
            </a:extLst>
          </p:cNvPr>
          <p:cNvSpPr txBox="1">
            <a:spLocks/>
          </p:cNvSpPr>
          <p:nvPr/>
        </p:nvSpPr>
        <p:spPr>
          <a:xfrm>
            <a:off x="923620" y="3959030"/>
            <a:ext cx="1590980" cy="246221"/>
          </a:xfrm>
          <a:prstGeom prst="rect">
            <a:avLst/>
          </a:prstGeom>
        </p:spPr>
        <p:txBody>
          <a:bodyPr vert="horz" wrap="square" lIns="0" tIns="0" rIns="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200" b="1" i="0" u="none" strike="noStrike" kern="1200" cap="none" spc="0" normalizeH="0" baseline="0">
                <a:ln>
                  <a:noFill/>
                </a:ln>
                <a:solidFill>
                  <a:srgbClr val="0032A0"/>
                </a:solidFill>
                <a:effectLst/>
                <a:uLnTx/>
                <a:uFillTx/>
                <a:latin typeface="The Wave Sans TT (Body)"/>
                <a:ea typeface="+mn-ea"/>
                <a:cs typeface="Arial" panose="020B0604020202020204" pitchFamily="34" charset="0"/>
              </a:rPr>
              <a:t>CCS</a:t>
            </a:r>
          </a:p>
        </p:txBody>
      </p:sp>
      <p:grpSp>
        <p:nvGrpSpPr>
          <p:cNvPr id="35" name="Group 34">
            <a:extLst>
              <a:ext uri="{FF2B5EF4-FFF2-40B4-BE49-F238E27FC236}">
                <a16:creationId xmlns:a16="http://schemas.microsoft.com/office/drawing/2014/main" id="{D9BEF4C8-AA8F-A914-8DD3-6D120B39ACE1}"/>
              </a:ext>
            </a:extLst>
          </p:cNvPr>
          <p:cNvGrpSpPr>
            <a:grpSpLocks/>
          </p:cNvGrpSpPr>
          <p:nvPr/>
        </p:nvGrpSpPr>
        <p:grpSpPr>
          <a:xfrm>
            <a:off x="6384128" y="3994440"/>
            <a:ext cx="205289" cy="206101"/>
            <a:chOff x="6069415" y="3334594"/>
            <a:chExt cx="235289" cy="254000"/>
          </a:xfrm>
        </p:grpSpPr>
        <p:sp>
          <p:nvSpPr>
            <p:cNvPr id="36" name="Oval 35">
              <a:extLst>
                <a:ext uri="{FF2B5EF4-FFF2-40B4-BE49-F238E27FC236}">
                  <a16:creationId xmlns:a16="http://schemas.microsoft.com/office/drawing/2014/main" id="{594C8036-1D37-4AF4-928C-CEA3905D0291}"/>
                </a:ext>
              </a:extLst>
            </p:cNvPr>
            <p:cNvSpPr/>
            <p:nvPr>
              <p:custDataLst>
                <p:tags r:id="rId36"/>
              </p:custDataLst>
            </p:nvPr>
          </p:nvSpPr>
          <p:spPr>
            <a:xfrm>
              <a:off x="6069415" y="3334594"/>
              <a:ext cx="235289" cy="254000"/>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100" b="0" i="0" u="none" strike="noStrike" kern="1200" cap="none" spc="0" normalizeH="0" baseline="0">
                <a:ln>
                  <a:noFill/>
                </a:ln>
                <a:solidFill>
                  <a:srgbClr val="FFFFFF"/>
                </a:solidFill>
                <a:effectLst/>
                <a:uLnTx/>
                <a:uFillTx/>
                <a:latin typeface="+mj-lt"/>
                <a:ea typeface="+mn-ea"/>
                <a:cs typeface="+mn-cs"/>
              </a:endParaRPr>
            </a:p>
          </p:txBody>
        </p:sp>
        <p:sp>
          <p:nvSpPr>
            <p:cNvPr id="37" name="Arc 36">
              <a:extLst>
                <a:ext uri="{FF2B5EF4-FFF2-40B4-BE49-F238E27FC236}">
                  <a16:creationId xmlns:a16="http://schemas.microsoft.com/office/drawing/2014/main" id="{C5CB272E-ABE6-605D-B2F8-2E109B5556AB}"/>
                </a:ext>
              </a:extLst>
            </p:cNvPr>
            <p:cNvSpPr/>
            <p:nvPr>
              <p:custDataLst>
                <p:tags r:id="rId37"/>
              </p:custDataLst>
            </p:nvPr>
          </p:nvSpPr>
          <p:spPr>
            <a:xfrm>
              <a:off x="6069415" y="3334594"/>
              <a:ext cx="235289" cy="254000"/>
            </a:xfrm>
            <a:prstGeom prst="arc">
              <a:avLst>
                <a:gd name="adj1" fmla="val 16200000"/>
                <a:gd name="adj2" fmla="val 54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000000"/>
                </a:solidFill>
                <a:effectLst/>
                <a:uLnTx/>
                <a:uFillTx/>
                <a:latin typeface="+mj-lt"/>
                <a:ea typeface="+mn-ea"/>
                <a:cs typeface="+mn-cs"/>
              </a:endParaRPr>
            </a:p>
          </p:txBody>
        </p:sp>
      </p:grpSp>
      <p:sp>
        <p:nvSpPr>
          <p:cNvPr id="38" name="Oval 37">
            <a:extLst>
              <a:ext uri="{FF2B5EF4-FFF2-40B4-BE49-F238E27FC236}">
                <a16:creationId xmlns:a16="http://schemas.microsoft.com/office/drawing/2014/main" id="{BC89217C-FA72-308F-2406-1A6F42F280D4}"/>
              </a:ext>
            </a:extLst>
          </p:cNvPr>
          <p:cNvSpPr>
            <a:spLocks noChangeAspect="1"/>
          </p:cNvSpPr>
          <p:nvPr/>
        </p:nvSpPr>
        <p:spPr>
          <a:xfrm>
            <a:off x="457201" y="4631580"/>
            <a:ext cx="362604" cy="362604"/>
          </a:xfrm>
          <a:prstGeom prst="ellipse">
            <a:avLst/>
          </a:prstGeom>
          <a:solidFill>
            <a:schemeClr val="accent2"/>
          </a:solidFill>
          <a:ln w="63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a:ln>
                <a:noFill/>
              </a:ln>
              <a:solidFill>
                <a:srgbClr val="FFFFFF"/>
              </a:solidFill>
              <a:effectLst/>
              <a:uLnTx/>
              <a:uFillTx/>
              <a:latin typeface="The Wave Sans TT (Body)"/>
              <a:ea typeface="+mn-ea"/>
              <a:cs typeface="+mn-cs"/>
            </a:endParaRPr>
          </a:p>
        </p:txBody>
      </p:sp>
      <p:pic>
        <p:nvPicPr>
          <p:cNvPr id="39" name="Graphic 38">
            <a:extLst>
              <a:ext uri="{FF2B5EF4-FFF2-40B4-BE49-F238E27FC236}">
                <a16:creationId xmlns:a16="http://schemas.microsoft.com/office/drawing/2014/main" id="{EF72A721-7ED7-9C82-33E8-75DCDD2BF746}"/>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530129" y="4704508"/>
            <a:ext cx="216750" cy="216750"/>
          </a:xfrm>
          <a:prstGeom prst="rect">
            <a:avLst/>
          </a:prstGeom>
        </p:spPr>
      </p:pic>
      <p:sp>
        <p:nvSpPr>
          <p:cNvPr id="40" name="TextBox 39">
            <a:extLst>
              <a:ext uri="{FF2B5EF4-FFF2-40B4-BE49-F238E27FC236}">
                <a16:creationId xmlns:a16="http://schemas.microsoft.com/office/drawing/2014/main" id="{F81FDB46-6A22-E44A-F07E-027BB03C7F57}"/>
              </a:ext>
            </a:extLst>
          </p:cNvPr>
          <p:cNvSpPr txBox="1">
            <a:spLocks/>
          </p:cNvSpPr>
          <p:nvPr/>
        </p:nvSpPr>
        <p:spPr>
          <a:xfrm>
            <a:off x="923620" y="4717948"/>
            <a:ext cx="1487900" cy="184666"/>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200" b="1" i="0" u="none" strike="noStrike" kern="1200" cap="none" spc="0" normalizeH="0" baseline="0">
                <a:ln>
                  <a:noFill/>
                </a:ln>
                <a:solidFill>
                  <a:srgbClr val="0032A0"/>
                </a:solidFill>
                <a:effectLst/>
                <a:uLnTx/>
                <a:uFillTx/>
                <a:latin typeface="The Wave Sans TT (Body)"/>
                <a:ea typeface="+mn-ea"/>
                <a:cs typeface="Arial" panose="020B0604020202020204" pitchFamily="34" charset="0"/>
              </a:rPr>
              <a:t>Biofuels</a:t>
            </a:r>
          </a:p>
        </p:txBody>
      </p:sp>
      <p:grpSp>
        <p:nvGrpSpPr>
          <p:cNvPr id="48" name="Group 47">
            <a:extLst>
              <a:ext uri="{FF2B5EF4-FFF2-40B4-BE49-F238E27FC236}">
                <a16:creationId xmlns:a16="http://schemas.microsoft.com/office/drawing/2014/main" id="{68F73907-3092-796F-A35F-E065B6A3068F}"/>
              </a:ext>
            </a:extLst>
          </p:cNvPr>
          <p:cNvGrpSpPr>
            <a:grpSpLocks/>
          </p:cNvGrpSpPr>
          <p:nvPr/>
        </p:nvGrpSpPr>
        <p:grpSpPr>
          <a:xfrm>
            <a:off x="9433369" y="4682519"/>
            <a:ext cx="205289" cy="206101"/>
            <a:chOff x="9291331" y="5087460"/>
            <a:chExt cx="235289" cy="254000"/>
          </a:xfrm>
        </p:grpSpPr>
        <p:sp>
          <p:nvSpPr>
            <p:cNvPr id="49" name="Oval 48">
              <a:extLst>
                <a:ext uri="{FF2B5EF4-FFF2-40B4-BE49-F238E27FC236}">
                  <a16:creationId xmlns:a16="http://schemas.microsoft.com/office/drawing/2014/main" id="{45227F31-86D8-D3E2-40BC-EBA98F17F871}"/>
                </a:ext>
              </a:extLst>
            </p:cNvPr>
            <p:cNvSpPr/>
            <p:nvPr>
              <p:custDataLst>
                <p:tags r:id="rId34"/>
              </p:custDataLst>
            </p:nvPr>
          </p:nvSpPr>
          <p:spPr>
            <a:xfrm>
              <a:off x="9291331" y="5087460"/>
              <a:ext cx="235289" cy="254000"/>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100" b="0" i="0" u="none" strike="noStrike" kern="1200" cap="none" spc="0" normalizeH="0" baseline="0">
                <a:ln>
                  <a:noFill/>
                </a:ln>
                <a:solidFill>
                  <a:srgbClr val="FFFFFF"/>
                </a:solidFill>
                <a:effectLst/>
                <a:uLnTx/>
                <a:uFillTx/>
                <a:latin typeface="+mj-lt"/>
                <a:ea typeface="+mn-ea"/>
                <a:cs typeface="+mn-cs"/>
              </a:endParaRPr>
            </a:p>
          </p:txBody>
        </p:sp>
        <p:sp>
          <p:nvSpPr>
            <p:cNvPr id="50" name="Arc 49">
              <a:extLst>
                <a:ext uri="{FF2B5EF4-FFF2-40B4-BE49-F238E27FC236}">
                  <a16:creationId xmlns:a16="http://schemas.microsoft.com/office/drawing/2014/main" id="{00D81A4D-C2D2-389A-8372-A14302421CEB}"/>
                </a:ext>
              </a:extLst>
            </p:cNvPr>
            <p:cNvSpPr/>
            <p:nvPr>
              <p:custDataLst>
                <p:tags r:id="rId35"/>
              </p:custDataLst>
            </p:nvPr>
          </p:nvSpPr>
          <p:spPr>
            <a:xfrm>
              <a:off x="9291331" y="5087460"/>
              <a:ext cx="235289" cy="254000"/>
            </a:xfrm>
            <a:prstGeom prst="arc">
              <a:avLst>
                <a:gd name="adj1" fmla="val 16200000"/>
                <a:gd name="adj2" fmla="val 108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000000"/>
                </a:solidFill>
                <a:effectLst/>
                <a:uLnTx/>
                <a:uFillTx/>
                <a:latin typeface="+mj-lt"/>
                <a:ea typeface="+mn-ea"/>
                <a:cs typeface="+mn-cs"/>
              </a:endParaRPr>
            </a:p>
          </p:txBody>
        </p:sp>
      </p:grpSp>
      <p:sp>
        <p:nvSpPr>
          <p:cNvPr id="60" name="TextBox 59">
            <a:extLst>
              <a:ext uri="{FF2B5EF4-FFF2-40B4-BE49-F238E27FC236}">
                <a16:creationId xmlns:a16="http://schemas.microsoft.com/office/drawing/2014/main" id="{89D19188-3448-4B51-FD51-DA6BFE1ECAB1}"/>
              </a:ext>
            </a:extLst>
          </p:cNvPr>
          <p:cNvSpPr txBox="1">
            <a:spLocks/>
          </p:cNvSpPr>
          <p:nvPr/>
        </p:nvSpPr>
        <p:spPr>
          <a:xfrm>
            <a:off x="8842186" y="4464155"/>
            <a:ext cx="2032186" cy="1692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rtl="0">
              <a:buClr>
                <a:srgbClr val="000000"/>
              </a:buClr>
              <a:defRPr/>
            </a:pPr>
            <a:r>
              <a:rPr kumimoji="0" lang="en-GB" sz="1100" b="1" i="0" u="none" strike="noStrike" kern="1200" cap="none" spc="0" normalizeH="0" baseline="0">
                <a:ln>
                  <a:noFill/>
                </a:ln>
                <a:solidFill>
                  <a:srgbClr val="000000"/>
                </a:solidFill>
                <a:effectLst/>
                <a:uLnTx/>
                <a:uFillTx/>
                <a:latin typeface="+mj-lt"/>
                <a:ea typeface="+mn-ea"/>
                <a:cs typeface="Arial" panose="020B0604020202020204" pitchFamily="34" charset="0"/>
              </a:rPr>
              <a:t>Co-processing </a:t>
            </a:r>
            <a:r>
              <a:rPr kumimoji="0" lang="en-GB" sz="1100" i="0" u="none" strike="noStrike" kern="1200" cap="none" spc="0" normalizeH="0" baseline="0">
                <a:ln>
                  <a:noFill/>
                </a:ln>
                <a:solidFill>
                  <a:srgbClr val="000000"/>
                </a:solidFill>
                <a:effectLst/>
                <a:uLnTx/>
                <a:uFillTx/>
                <a:latin typeface="+mj-lt"/>
                <a:ea typeface="+mn-ea"/>
                <a:cs typeface="Arial" panose="020B0604020202020204" pitchFamily="34" charset="0"/>
              </a:rPr>
              <a:t>(HVO, 45 ktpa</a:t>
            </a:r>
            <a:r>
              <a:rPr kumimoji="0" lang="en-GB" sz="1100" b="0" i="0" u="none" strike="noStrike" kern="1200" cap="none" spc="0" normalizeH="0" baseline="0">
                <a:ln>
                  <a:noFill/>
                </a:ln>
                <a:solidFill>
                  <a:srgbClr val="000000"/>
                </a:solidFill>
                <a:effectLst/>
                <a:uLnTx/>
                <a:uFillTx/>
                <a:latin typeface="+mj-lt"/>
                <a:ea typeface="+mn-ea"/>
                <a:cs typeface="Arial" panose="020B0604020202020204" pitchFamily="34" charset="0"/>
              </a:rPr>
              <a:t>)</a:t>
            </a:r>
          </a:p>
        </p:txBody>
      </p:sp>
      <p:grpSp>
        <p:nvGrpSpPr>
          <p:cNvPr id="61" name="Group 60">
            <a:extLst>
              <a:ext uri="{FF2B5EF4-FFF2-40B4-BE49-F238E27FC236}">
                <a16:creationId xmlns:a16="http://schemas.microsoft.com/office/drawing/2014/main" id="{FD230988-0FB9-6213-F8E3-183868E3857E}"/>
              </a:ext>
            </a:extLst>
          </p:cNvPr>
          <p:cNvGrpSpPr>
            <a:grpSpLocks/>
          </p:cNvGrpSpPr>
          <p:nvPr/>
        </p:nvGrpSpPr>
        <p:grpSpPr>
          <a:xfrm>
            <a:off x="3319390" y="5160068"/>
            <a:ext cx="205289" cy="206101"/>
            <a:chOff x="6069415" y="5087460"/>
            <a:chExt cx="235289" cy="254000"/>
          </a:xfrm>
        </p:grpSpPr>
        <p:sp>
          <p:nvSpPr>
            <p:cNvPr id="62" name="Oval 61">
              <a:extLst>
                <a:ext uri="{FF2B5EF4-FFF2-40B4-BE49-F238E27FC236}">
                  <a16:creationId xmlns:a16="http://schemas.microsoft.com/office/drawing/2014/main" id="{ED815433-F8F8-5578-656C-7902C62B6ED7}"/>
                </a:ext>
              </a:extLst>
            </p:cNvPr>
            <p:cNvSpPr/>
            <p:nvPr>
              <p:custDataLst>
                <p:tags r:id="rId32"/>
              </p:custDataLst>
            </p:nvPr>
          </p:nvSpPr>
          <p:spPr>
            <a:xfrm>
              <a:off x="6069415" y="5087460"/>
              <a:ext cx="235289" cy="254000"/>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100" b="0" i="0" u="none" strike="noStrike" kern="1200" cap="none" spc="0" normalizeH="0" baseline="0">
                <a:ln>
                  <a:noFill/>
                </a:ln>
                <a:solidFill>
                  <a:srgbClr val="FFFFFF"/>
                </a:solidFill>
                <a:effectLst/>
                <a:uLnTx/>
                <a:uFillTx/>
                <a:latin typeface="+mj-lt"/>
                <a:ea typeface="+mn-ea"/>
                <a:cs typeface="+mn-cs"/>
              </a:endParaRPr>
            </a:p>
          </p:txBody>
        </p:sp>
        <p:sp>
          <p:nvSpPr>
            <p:cNvPr id="64" name="Arc 63">
              <a:extLst>
                <a:ext uri="{FF2B5EF4-FFF2-40B4-BE49-F238E27FC236}">
                  <a16:creationId xmlns:a16="http://schemas.microsoft.com/office/drawing/2014/main" id="{967D89B1-8EEF-9837-CCBF-F190BC09F327}"/>
                </a:ext>
              </a:extLst>
            </p:cNvPr>
            <p:cNvSpPr/>
            <p:nvPr>
              <p:custDataLst>
                <p:tags r:id="rId33"/>
              </p:custDataLst>
            </p:nvPr>
          </p:nvSpPr>
          <p:spPr>
            <a:xfrm>
              <a:off x="6069415" y="5087460"/>
              <a:ext cx="235289" cy="254000"/>
            </a:xfrm>
            <a:prstGeom prst="arc">
              <a:avLst>
                <a:gd name="adj1" fmla="val 16200000"/>
                <a:gd name="adj2" fmla="val 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000000"/>
                </a:solidFill>
                <a:effectLst/>
                <a:uLnTx/>
                <a:uFillTx/>
                <a:latin typeface="+mj-lt"/>
                <a:ea typeface="+mn-ea"/>
                <a:cs typeface="+mn-cs"/>
              </a:endParaRPr>
            </a:p>
          </p:txBody>
        </p:sp>
      </p:grpSp>
      <p:sp>
        <p:nvSpPr>
          <p:cNvPr id="65" name="TextBox 64">
            <a:extLst>
              <a:ext uri="{FF2B5EF4-FFF2-40B4-BE49-F238E27FC236}">
                <a16:creationId xmlns:a16="http://schemas.microsoft.com/office/drawing/2014/main" id="{81D493D8-BC21-F5BB-4FC9-EAE4EC9BEF28}"/>
              </a:ext>
            </a:extLst>
          </p:cNvPr>
          <p:cNvSpPr txBox="1">
            <a:spLocks/>
          </p:cNvSpPr>
          <p:nvPr/>
        </p:nvSpPr>
        <p:spPr>
          <a:xfrm>
            <a:off x="2498935" y="4943350"/>
            <a:ext cx="2243808" cy="1692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rtl="0">
              <a:buClr>
                <a:srgbClr val="000000"/>
              </a:buClr>
              <a:defRPr/>
            </a:pPr>
            <a:r>
              <a:rPr kumimoji="0" lang="en-GB" sz="1100" b="1" i="0" u="none" strike="noStrike" kern="1200" cap="none" spc="0" normalizeH="0" baseline="0">
                <a:ln>
                  <a:noFill/>
                </a:ln>
                <a:solidFill>
                  <a:srgbClr val="000000"/>
                </a:solidFill>
                <a:effectLst/>
                <a:uLnTx/>
                <a:uFillTx/>
                <a:latin typeface="+mj-lt"/>
                <a:ea typeface="+mn-ea"/>
                <a:cs typeface="Arial" panose="020B0604020202020204" pitchFamily="34" charset="0"/>
              </a:rPr>
              <a:t>Standalone </a:t>
            </a:r>
            <a:r>
              <a:rPr kumimoji="0" lang="en-GB" sz="1100" i="0" u="none" strike="noStrike" kern="1200" cap="none" spc="0" normalizeH="0" baseline="0">
                <a:ln>
                  <a:noFill/>
                </a:ln>
                <a:solidFill>
                  <a:srgbClr val="000000"/>
                </a:solidFill>
                <a:effectLst/>
                <a:uLnTx/>
                <a:uFillTx/>
                <a:latin typeface="+mj-lt"/>
                <a:ea typeface="+mn-ea"/>
                <a:cs typeface="Arial" panose="020B0604020202020204" pitchFamily="34" charset="0"/>
              </a:rPr>
              <a:t>(SAF, </a:t>
            </a:r>
            <a:r>
              <a:rPr lang="en-GB" sz="1100">
                <a:solidFill>
                  <a:srgbClr val="000000"/>
                </a:solidFill>
                <a:latin typeface="+mj-lt"/>
              </a:rPr>
              <a:t>15</a:t>
            </a:r>
            <a:r>
              <a:rPr kumimoji="0" lang="en-GB" sz="1100" i="0" u="none" strike="noStrike" kern="1200" cap="none" spc="0" normalizeH="0" baseline="0">
                <a:ln>
                  <a:noFill/>
                </a:ln>
                <a:solidFill>
                  <a:srgbClr val="000000"/>
                </a:solidFill>
                <a:effectLst/>
                <a:uLnTx/>
                <a:uFillTx/>
                <a:latin typeface="+mj-lt"/>
                <a:ea typeface="+mn-ea"/>
                <a:cs typeface="Arial" panose="020B0604020202020204" pitchFamily="34" charset="0"/>
              </a:rPr>
              <a:t>0 ktpa</a:t>
            </a:r>
            <a:r>
              <a:rPr kumimoji="0" lang="en-GB" sz="1100" b="0" i="0" u="none" strike="noStrike" kern="1200" cap="none" spc="0" normalizeH="0" baseline="0">
                <a:ln>
                  <a:noFill/>
                </a:ln>
                <a:solidFill>
                  <a:srgbClr val="000000"/>
                </a:solidFill>
                <a:effectLst/>
                <a:uLnTx/>
                <a:uFillTx/>
                <a:latin typeface="+mj-lt"/>
                <a:ea typeface="+mn-ea"/>
                <a:cs typeface="Arial" panose="020B0604020202020204" pitchFamily="34" charset="0"/>
              </a:rPr>
              <a:t>)</a:t>
            </a:r>
          </a:p>
        </p:txBody>
      </p:sp>
      <p:sp>
        <p:nvSpPr>
          <p:cNvPr id="123" name="Title 5">
            <a:extLst>
              <a:ext uri="{FF2B5EF4-FFF2-40B4-BE49-F238E27FC236}">
                <a16:creationId xmlns:a16="http://schemas.microsoft.com/office/drawing/2014/main" id="{DC6C3BEF-1AE0-DFBB-DF59-5CCF2ADD00D1}"/>
              </a:ext>
            </a:extLst>
          </p:cNvPr>
          <p:cNvSpPr>
            <a:spLocks noGrp="1"/>
          </p:cNvSpPr>
          <p:nvPr>
            <p:ph type="title"/>
          </p:nvPr>
        </p:nvSpPr>
        <p:spPr>
          <a:xfrm>
            <a:off x="442800" y="381600"/>
            <a:ext cx="11305716" cy="307777"/>
          </a:xfrm>
        </p:spPr>
        <p:txBody>
          <a:bodyPr vert="horz">
            <a:normAutofit/>
          </a:bodyPr>
          <a:lstStyle/>
          <a:p>
            <a:pPr marL="172800"/>
            <a:r>
              <a:rPr lang="en-US" sz="2000"/>
              <a:t>Refining System’s future underpinned by </a:t>
            </a:r>
            <a:r>
              <a:rPr lang="en-GB" sz="2000">
                <a:latin typeface="The Wave Sans TT (Body)"/>
              </a:rPr>
              <a:t>HELLENiQ ENERGY’s downstream decarbonizing vision</a:t>
            </a:r>
            <a:endParaRPr lang="en-GB" sz="2000"/>
          </a:p>
        </p:txBody>
      </p:sp>
      <p:pic>
        <p:nvPicPr>
          <p:cNvPr id="6" name="Graphic 5" descr="Open hand with plant outline">
            <a:extLst>
              <a:ext uri="{FF2B5EF4-FFF2-40B4-BE49-F238E27FC236}">
                <a16:creationId xmlns:a16="http://schemas.microsoft.com/office/drawing/2014/main" id="{9C08949F-6182-F33D-97E6-1DA7C4C698CD}"/>
              </a:ext>
            </a:extLst>
          </p:cNvPr>
          <p:cNvPicPr>
            <a:picLocks noChangeAspect="1"/>
          </p:cNvPicPr>
          <p:nvPr/>
        </p:nvPicPr>
        <p:blipFill>
          <a:blip r:embed="rId56" cstate="screen">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519703" y="3992179"/>
            <a:ext cx="237600" cy="237600"/>
          </a:xfrm>
          <a:prstGeom prst="rect">
            <a:avLst/>
          </a:prstGeom>
        </p:spPr>
      </p:pic>
      <p:sp>
        <p:nvSpPr>
          <p:cNvPr id="8" name="TextBox 7">
            <a:extLst>
              <a:ext uri="{FF2B5EF4-FFF2-40B4-BE49-F238E27FC236}">
                <a16:creationId xmlns:a16="http://schemas.microsoft.com/office/drawing/2014/main" id="{F1573012-E823-40E3-FB8E-16DCB1E9CFCA}"/>
              </a:ext>
            </a:extLst>
          </p:cNvPr>
          <p:cNvSpPr txBox="1">
            <a:spLocks/>
          </p:cNvSpPr>
          <p:nvPr/>
        </p:nvSpPr>
        <p:spPr>
          <a:xfrm>
            <a:off x="2736474" y="4435638"/>
            <a:ext cx="2237027" cy="1692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lang="en-GB" sz="1100" b="1">
                <a:solidFill>
                  <a:srgbClr val="000000"/>
                </a:solidFill>
                <a:latin typeface="+mj-lt"/>
              </a:rPr>
              <a:t>Bioethers </a:t>
            </a:r>
            <a:r>
              <a:rPr lang="en-GB" sz="1100">
                <a:solidFill>
                  <a:srgbClr val="000000"/>
                </a:solidFill>
                <a:latin typeface="+mj-lt"/>
              </a:rPr>
              <a:t>(160 ktpa)</a:t>
            </a:r>
            <a:endParaRPr kumimoji="0" lang="en-GB" sz="1100" i="0" u="none" strike="noStrike" kern="1200" cap="none" spc="0" normalizeH="0" baseline="0">
              <a:ln>
                <a:noFill/>
              </a:ln>
              <a:solidFill>
                <a:srgbClr val="000000"/>
              </a:solidFill>
              <a:effectLst/>
              <a:uLnTx/>
              <a:uFillTx/>
              <a:latin typeface="+mj-lt"/>
              <a:ea typeface="+mn-ea"/>
              <a:cs typeface="Arial" panose="020B0604020202020204" pitchFamily="34" charset="0"/>
            </a:endParaRPr>
          </a:p>
        </p:txBody>
      </p:sp>
      <p:sp>
        <p:nvSpPr>
          <p:cNvPr id="11" name="Arc 10">
            <a:extLst>
              <a:ext uri="{FF2B5EF4-FFF2-40B4-BE49-F238E27FC236}">
                <a16:creationId xmlns:a16="http://schemas.microsoft.com/office/drawing/2014/main" id="{2803A676-CD23-10EC-0DDA-CA316975BC00}"/>
              </a:ext>
            </a:extLst>
          </p:cNvPr>
          <p:cNvSpPr/>
          <p:nvPr>
            <p:custDataLst>
              <p:tags r:id="rId7"/>
            </p:custDataLst>
          </p:nvPr>
        </p:nvSpPr>
        <p:spPr>
          <a:xfrm>
            <a:off x="3326622" y="4667775"/>
            <a:ext cx="210312" cy="210312"/>
          </a:xfrm>
          <a:prstGeom prst="arc">
            <a:avLst>
              <a:gd name="adj1" fmla="val 16200000"/>
              <a:gd name="adj2" fmla="val 162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a:ln>
                <a:noFill/>
              </a:ln>
              <a:solidFill>
                <a:srgbClr val="000000"/>
              </a:solidFill>
              <a:effectLst/>
              <a:uLnTx/>
              <a:uFillTx/>
              <a:latin typeface="+mj-lt"/>
              <a:ea typeface="+mn-ea"/>
              <a:cs typeface="+mn-cs"/>
            </a:endParaRPr>
          </a:p>
        </p:txBody>
      </p:sp>
      <p:grpSp>
        <p:nvGrpSpPr>
          <p:cNvPr id="118" name="Group 117">
            <a:extLst>
              <a:ext uri="{FF2B5EF4-FFF2-40B4-BE49-F238E27FC236}">
                <a16:creationId xmlns:a16="http://schemas.microsoft.com/office/drawing/2014/main" id="{CADED5AE-0A77-1076-7BDD-AFE4EFF975E3}"/>
              </a:ext>
            </a:extLst>
          </p:cNvPr>
          <p:cNvGrpSpPr>
            <a:grpSpLocks/>
          </p:cNvGrpSpPr>
          <p:nvPr/>
        </p:nvGrpSpPr>
        <p:grpSpPr>
          <a:xfrm>
            <a:off x="6384128" y="3525708"/>
            <a:ext cx="205289" cy="206101"/>
            <a:chOff x="6069415" y="3334594"/>
            <a:chExt cx="235289" cy="254000"/>
          </a:xfrm>
        </p:grpSpPr>
        <p:sp>
          <p:nvSpPr>
            <p:cNvPr id="119" name="Oval 118">
              <a:extLst>
                <a:ext uri="{FF2B5EF4-FFF2-40B4-BE49-F238E27FC236}">
                  <a16:creationId xmlns:a16="http://schemas.microsoft.com/office/drawing/2014/main" id="{E90362B5-3936-324E-4BFE-F281E090DD35}"/>
                </a:ext>
              </a:extLst>
            </p:cNvPr>
            <p:cNvSpPr/>
            <p:nvPr>
              <p:custDataLst>
                <p:tags r:id="rId30"/>
              </p:custDataLst>
            </p:nvPr>
          </p:nvSpPr>
          <p:spPr>
            <a:xfrm>
              <a:off x="6069415" y="3334594"/>
              <a:ext cx="235289" cy="254000"/>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100" b="0" i="0" u="none" strike="noStrike" kern="1200" cap="none" spc="0" normalizeH="0" baseline="0">
                <a:ln>
                  <a:noFill/>
                </a:ln>
                <a:solidFill>
                  <a:srgbClr val="FFFFFF"/>
                </a:solidFill>
                <a:effectLst/>
                <a:uLnTx/>
                <a:uFillTx/>
                <a:latin typeface="+mj-lt"/>
                <a:ea typeface="+mn-ea"/>
                <a:cs typeface="+mn-cs"/>
              </a:endParaRPr>
            </a:p>
          </p:txBody>
        </p:sp>
        <p:sp>
          <p:nvSpPr>
            <p:cNvPr id="120" name="Arc 119">
              <a:extLst>
                <a:ext uri="{FF2B5EF4-FFF2-40B4-BE49-F238E27FC236}">
                  <a16:creationId xmlns:a16="http://schemas.microsoft.com/office/drawing/2014/main" id="{BB8C1AD8-C929-EA9B-55CC-D83757CC4BE8}"/>
                </a:ext>
              </a:extLst>
            </p:cNvPr>
            <p:cNvSpPr/>
            <p:nvPr>
              <p:custDataLst>
                <p:tags r:id="rId31"/>
              </p:custDataLst>
            </p:nvPr>
          </p:nvSpPr>
          <p:spPr>
            <a:xfrm>
              <a:off x="6069415" y="3334594"/>
              <a:ext cx="235289" cy="254000"/>
            </a:xfrm>
            <a:prstGeom prst="arc">
              <a:avLst>
                <a:gd name="adj1" fmla="val 16200000"/>
                <a:gd name="adj2" fmla="val 54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000000"/>
                </a:solidFill>
                <a:effectLst/>
                <a:uLnTx/>
                <a:uFillTx/>
                <a:latin typeface="+mj-lt"/>
                <a:ea typeface="+mn-ea"/>
                <a:cs typeface="+mn-cs"/>
              </a:endParaRPr>
            </a:p>
          </p:txBody>
        </p:sp>
      </p:grpSp>
      <p:sp>
        <p:nvSpPr>
          <p:cNvPr id="2" name="Slide Number Placeholder 1">
            <a:extLst>
              <a:ext uri="{FF2B5EF4-FFF2-40B4-BE49-F238E27FC236}">
                <a16:creationId xmlns:a16="http://schemas.microsoft.com/office/drawing/2014/main" id="{9252F540-6CD4-670A-2ABF-31343950D320}"/>
              </a:ext>
            </a:extLst>
          </p:cNvPr>
          <p:cNvSpPr>
            <a:spLocks noGrp="1"/>
          </p:cNvSpPr>
          <p:nvPr>
            <p:ph type="sldNum" sz="quarter" idx="12"/>
          </p:nvPr>
        </p:nvSpPr>
        <p:spPr/>
        <p:txBody>
          <a:bodyPr/>
          <a:lstStyle/>
          <a:p>
            <a:fld id="{4531D9DC-ADF0-4D0A-8902-0133E3C6D94B}" type="slidenum">
              <a:rPr lang="en-US" smtClean="0"/>
              <a:pPr/>
              <a:t>24</a:t>
            </a:fld>
            <a:endParaRPr lang="en-US"/>
          </a:p>
        </p:txBody>
      </p:sp>
      <p:sp>
        <p:nvSpPr>
          <p:cNvPr id="20" name="TextBox 19">
            <a:extLst>
              <a:ext uri="{FF2B5EF4-FFF2-40B4-BE49-F238E27FC236}">
                <a16:creationId xmlns:a16="http://schemas.microsoft.com/office/drawing/2014/main" id="{9E33DBB9-1920-ECB2-D919-8DA9716D5B49}"/>
              </a:ext>
            </a:extLst>
          </p:cNvPr>
          <p:cNvSpPr txBox="1">
            <a:spLocks/>
          </p:cNvSpPr>
          <p:nvPr/>
        </p:nvSpPr>
        <p:spPr>
          <a:xfrm>
            <a:off x="9280757" y="4979651"/>
            <a:ext cx="824616" cy="169277"/>
          </a:xfrm>
          <a:prstGeom prst="rect">
            <a:avLst/>
          </a:prstGeom>
          <a:noFill/>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en-GB" sz="1100" b="1" i="0" u="none" strike="noStrike" kern="1200" cap="none" spc="0" normalizeH="0" baseline="0">
                <a:ln>
                  <a:noFill/>
                </a:ln>
                <a:solidFill>
                  <a:srgbClr val="000000"/>
                </a:solidFill>
                <a:effectLst/>
                <a:uLnTx/>
                <a:uFillTx/>
                <a:latin typeface="+mj-lt"/>
                <a:ea typeface="+mn-ea"/>
                <a:cs typeface="Arial" panose="020B0604020202020204" pitchFamily="34" charset="0"/>
              </a:rPr>
              <a:t>Green NH</a:t>
            </a:r>
            <a:r>
              <a:rPr kumimoji="0" lang="en-GB" sz="1100" b="1" i="0" u="none" strike="noStrike" kern="1200" cap="none" spc="0" normalizeH="0" baseline="-25000">
                <a:ln>
                  <a:noFill/>
                </a:ln>
                <a:solidFill>
                  <a:srgbClr val="000000"/>
                </a:solidFill>
                <a:effectLst/>
                <a:uLnTx/>
                <a:uFillTx/>
                <a:latin typeface="+mj-lt"/>
                <a:ea typeface="+mn-ea"/>
                <a:cs typeface="Arial" panose="020B0604020202020204" pitchFamily="34" charset="0"/>
              </a:rPr>
              <a:t>3 </a:t>
            </a:r>
            <a:endParaRPr kumimoji="0" lang="en-GB" sz="1100" b="0" i="0" u="none" strike="noStrike" kern="1200" cap="none" spc="0" normalizeH="0" baseline="-25000">
              <a:ln>
                <a:noFill/>
              </a:ln>
              <a:solidFill>
                <a:srgbClr val="000000"/>
              </a:solidFill>
              <a:effectLst/>
              <a:uLnTx/>
              <a:uFillTx/>
              <a:latin typeface="+mj-lt"/>
              <a:ea typeface="+mn-ea"/>
              <a:cs typeface="Arial" panose="020B0604020202020204" pitchFamily="34" charset="0"/>
            </a:endParaRPr>
          </a:p>
        </p:txBody>
      </p:sp>
      <p:grpSp>
        <p:nvGrpSpPr>
          <p:cNvPr id="4" name="Group 3">
            <a:extLst>
              <a:ext uri="{FF2B5EF4-FFF2-40B4-BE49-F238E27FC236}">
                <a16:creationId xmlns:a16="http://schemas.microsoft.com/office/drawing/2014/main" id="{2A37195B-4B57-5163-BC3B-6B720680B136}"/>
              </a:ext>
            </a:extLst>
          </p:cNvPr>
          <p:cNvGrpSpPr>
            <a:grpSpLocks/>
          </p:cNvGrpSpPr>
          <p:nvPr/>
        </p:nvGrpSpPr>
        <p:grpSpPr>
          <a:xfrm>
            <a:off x="9378415" y="2881063"/>
            <a:ext cx="205289" cy="206101"/>
            <a:chOff x="6069415" y="3334594"/>
            <a:chExt cx="235289" cy="254000"/>
          </a:xfrm>
        </p:grpSpPr>
        <p:sp>
          <p:nvSpPr>
            <p:cNvPr id="7" name="Oval 6">
              <a:extLst>
                <a:ext uri="{FF2B5EF4-FFF2-40B4-BE49-F238E27FC236}">
                  <a16:creationId xmlns:a16="http://schemas.microsoft.com/office/drawing/2014/main" id="{9DDA6912-4C55-B0B7-91E5-37D508B6CBCD}"/>
                </a:ext>
              </a:extLst>
            </p:cNvPr>
            <p:cNvSpPr/>
            <p:nvPr>
              <p:custDataLst>
                <p:tags r:id="rId28"/>
              </p:custDataLst>
            </p:nvPr>
          </p:nvSpPr>
          <p:spPr>
            <a:xfrm>
              <a:off x="6069415" y="3334594"/>
              <a:ext cx="235289" cy="254000"/>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100" b="0" i="0" u="none" strike="noStrike" kern="1200" cap="none" spc="0" normalizeH="0" baseline="0">
                <a:ln>
                  <a:noFill/>
                </a:ln>
                <a:solidFill>
                  <a:srgbClr val="FFFFFF"/>
                </a:solidFill>
                <a:effectLst/>
                <a:uLnTx/>
                <a:uFillTx/>
                <a:latin typeface="+mj-lt"/>
                <a:ea typeface="+mn-ea"/>
                <a:cs typeface="+mn-cs"/>
              </a:endParaRPr>
            </a:p>
          </p:txBody>
        </p:sp>
        <p:sp>
          <p:nvSpPr>
            <p:cNvPr id="14" name="Arc 13">
              <a:extLst>
                <a:ext uri="{FF2B5EF4-FFF2-40B4-BE49-F238E27FC236}">
                  <a16:creationId xmlns:a16="http://schemas.microsoft.com/office/drawing/2014/main" id="{BBFF6945-605B-F01B-C4D8-E3C9743A2510}"/>
                </a:ext>
              </a:extLst>
            </p:cNvPr>
            <p:cNvSpPr/>
            <p:nvPr>
              <p:custDataLst>
                <p:tags r:id="rId29"/>
              </p:custDataLst>
            </p:nvPr>
          </p:nvSpPr>
          <p:spPr>
            <a:xfrm>
              <a:off x="6069415" y="3334594"/>
              <a:ext cx="235289" cy="254000"/>
            </a:xfrm>
            <a:prstGeom prst="arc">
              <a:avLst>
                <a:gd name="adj1" fmla="val 16200000"/>
                <a:gd name="adj2" fmla="val 54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000000"/>
                </a:solidFill>
                <a:effectLst/>
                <a:uLnTx/>
                <a:uFillTx/>
                <a:latin typeface="+mj-lt"/>
                <a:ea typeface="+mn-ea"/>
                <a:cs typeface="+mn-cs"/>
              </a:endParaRPr>
            </a:p>
          </p:txBody>
        </p:sp>
      </p:grpSp>
      <p:sp>
        <p:nvSpPr>
          <p:cNvPr id="15" name="TextBox 14">
            <a:extLst>
              <a:ext uri="{FF2B5EF4-FFF2-40B4-BE49-F238E27FC236}">
                <a16:creationId xmlns:a16="http://schemas.microsoft.com/office/drawing/2014/main" id="{3974874D-FAC5-6E44-3FB1-B0D87B50E6EF}"/>
              </a:ext>
            </a:extLst>
          </p:cNvPr>
          <p:cNvSpPr txBox="1">
            <a:spLocks/>
          </p:cNvSpPr>
          <p:nvPr/>
        </p:nvSpPr>
        <p:spPr>
          <a:xfrm>
            <a:off x="8923800" y="2635055"/>
            <a:ext cx="2054574" cy="18656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100" b="1" i="0" u="none" strike="noStrike" kern="1200" cap="none" spc="0" normalizeH="0" baseline="0">
                <a:ln>
                  <a:noFill/>
                </a:ln>
                <a:solidFill>
                  <a:srgbClr val="000000"/>
                </a:solidFill>
                <a:effectLst/>
                <a:uLnTx/>
                <a:uFillTx/>
                <a:latin typeface="+mj-lt"/>
                <a:ea typeface="+mn-ea"/>
                <a:cs typeface="Arial" panose="020B0604020202020204" pitchFamily="34" charset="0"/>
              </a:rPr>
              <a:t>PV/BESS </a:t>
            </a:r>
            <a:r>
              <a:rPr kumimoji="0" lang="en-GB" sz="1100" i="0" u="none" strike="noStrike" kern="1200" cap="none" spc="0" normalizeH="0" baseline="0">
                <a:ln>
                  <a:noFill/>
                </a:ln>
                <a:solidFill>
                  <a:srgbClr val="000000"/>
                </a:solidFill>
                <a:effectLst/>
                <a:uLnTx/>
                <a:uFillTx/>
                <a:latin typeface="+mj-lt"/>
                <a:ea typeface="+mn-ea"/>
                <a:cs typeface="Arial" panose="020B0604020202020204" pitchFamily="34" charset="0"/>
              </a:rPr>
              <a:t>(Thessaloniki)</a:t>
            </a:r>
          </a:p>
        </p:txBody>
      </p:sp>
      <p:sp>
        <p:nvSpPr>
          <p:cNvPr id="25" name="TextBox 24">
            <a:extLst>
              <a:ext uri="{FF2B5EF4-FFF2-40B4-BE49-F238E27FC236}">
                <a16:creationId xmlns:a16="http://schemas.microsoft.com/office/drawing/2014/main" id="{AE1E7FF2-33AF-0ADE-8C37-78DFD924369C}"/>
              </a:ext>
            </a:extLst>
          </p:cNvPr>
          <p:cNvSpPr txBox="1">
            <a:spLocks/>
          </p:cNvSpPr>
          <p:nvPr/>
        </p:nvSpPr>
        <p:spPr>
          <a:xfrm>
            <a:off x="8923800" y="3299676"/>
            <a:ext cx="2399695" cy="1692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None/>
              <a:tabLst/>
              <a:defRPr/>
            </a:pPr>
            <a:r>
              <a:rPr kumimoji="0" lang="en-GB" sz="1100" b="1" i="0" u="none" strike="noStrike" kern="1200" cap="none" spc="0" normalizeH="0" baseline="0">
                <a:ln>
                  <a:noFill/>
                </a:ln>
                <a:solidFill>
                  <a:srgbClr val="000000"/>
                </a:solidFill>
                <a:effectLst/>
                <a:uLnTx/>
                <a:uFillTx/>
                <a:latin typeface="+mj-lt"/>
                <a:ea typeface="+mn-ea"/>
                <a:cs typeface="Arial" panose="020B0604020202020204" pitchFamily="34" charset="0"/>
              </a:rPr>
              <a:t>Green H</a:t>
            </a:r>
            <a:r>
              <a:rPr kumimoji="0" lang="en-GB" sz="1100" b="1" i="0" u="none" strike="noStrike" kern="1200" cap="none" spc="0" normalizeH="0" baseline="-25000">
                <a:ln>
                  <a:noFill/>
                </a:ln>
                <a:solidFill>
                  <a:srgbClr val="000000"/>
                </a:solidFill>
                <a:effectLst/>
                <a:uLnTx/>
                <a:uFillTx/>
                <a:latin typeface="+mj-lt"/>
                <a:ea typeface="+mn-ea"/>
                <a:cs typeface="Arial" panose="020B0604020202020204" pitchFamily="34" charset="0"/>
              </a:rPr>
              <a:t>2 </a:t>
            </a:r>
            <a:r>
              <a:rPr kumimoji="0" lang="en-GB" sz="1100" i="0" u="none" strike="noStrike" kern="1200" cap="none" spc="0" normalizeH="0" baseline="0">
                <a:ln>
                  <a:noFill/>
                </a:ln>
                <a:solidFill>
                  <a:srgbClr val="000000"/>
                </a:solidFill>
                <a:effectLst/>
                <a:uLnTx/>
                <a:uFillTx/>
                <a:latin typeface="+mj-lt"/>
                <a:ea typeface="+mn-ea"/>
                <a:cs typeface="Arial" panose="020B0604020202020204" pitchFamily="34" charset="0"/>
              </a:rPr>
              <a:t>(Thessaloniki)</a:t>
            </a:r>
            <a:r>
              <a:rPr lang="en-GB" sz="1100" baseline="-25000">
                <a:solidFill>
                  <a:srgbClr val="000000"/>
                </a:solidFill>
                <a:latin typeface="+mj-lt"/>
              </a:rPr>
              <a:t> </a:t>
            </a:r>
            <a:endParaRPr kumimoji="0" lang="en-GB" sz="1100" i="0" u="none" strike="noStrike" kern="1200" cap="none" spc="0" normalizeH="0" baseline="0">
              <a:ln>
                <a:noFill/>
              </a:ln>
              <a:solidFill>
                <a:srgbClr val="000000"/>
              </a:solidFill>
              <a:effectLst/>
              <a:uLnTx/>
              <a:uFillTx/>
              <a:latin typeface="+mj-lt"/>
              <a:ea typeface="+mn-ea"/>
              <a:cs typeface="Arial" panose="020B0604020202020204" pitchFamily="34" charset="0"/>
            </a:endParaRPr>
          </a:p>
        </p:txBody>
      </p:sp>
      <p:sp>
        <p:nvSpPr>
          <p:cNvPr id="29" name="Oval 28">
            <a:extLst>
              <a:ext uri="{FF2B5EF4-FFF2-40B4-BE49-F238E27FC236}">
                <a16:creationId xmlns:a16="http://schemas.microsoft.com/office/drawing/2014/main" id="{7BE9F2A6-7679-E45D-2CE8-1E978687AA63}"/>
              </a:ext>
            </a:extLst>
          </p:cNvPr>
          <p:cNvSpPr/>
          <p:nvPr/>
        </p:nvSpPr>
        <p:spPr>
          <a:xfrm>
            <a:off x="9666802" y="3521220"/>
            <a:ext cx="210312" cy="210312"/>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n-US" sz="1200">
                <a:ln>
                  <a:solidFill>
                    <a:schemeClr val="bg1"/>
                  </a:solidFill>
                </a:ln>
                <a:solidFill>
                  <a:schemeClr val="bg1"/>
                </a:solidFill>
              </a:rPr>
              <a:t>G</a:t>
            </a:r>
            <a:endParaRPr lang="el-GR" sz="1200">
              <a:ln>
                <a:solidFill>
                  <a:schemeClr val="bg1"/>
                </a:solidFill>
              </a:ln>
              <a:solidFill>
                <a:schemeClr val="bg1"/>
              </a:solidFill>
            </a:endParaRPr>
          </a:p>
        </p:txBody>
      </p:sp>
      <p:sp>
        <p:nvSpPr>
          <p:cNvPr id="30" name="Oval 29">
            <a:extLst>
              <a:ext uri="{FF2B5EF4-FFF2-40B4-BE49-F238E27FC236}">
                <a16:creationId xmlns:a16="http://schemas.microsoft.com/office/drawing/2014/main" id="{4047DFFB-328F-4214-774B-D42EEB778026}"/>
              </a:ext>
            </a:extLst>
          </p:cNvPr>
          <p:cNvSpPr/>
          <p:nvPr/>
        </p:nvSpPr>
        <p:spPr>
          <a:xfrm>
            <a:off x="9648635" y="2873666"/>
            <a:ext cx="210312" cy="210312"/>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n-US" sz="1200">
                <a:ln>
                  <a:solidFill>
                    <a:schemeClr val="bg1"/>
                  </a:solidFill>
                </a:ln>
                <a:solidFill>
                  <a:schemeClr val="bg1"/>
                </a:solidFill>
              </a:rPr>
              <a:t>G</a:t>
            </a:r>
            <a:endParaRPr lang="el-GR" sz="1200">
              <a:ln>
                <a:solidFill>
                  <a:schemeClr val="bg1"/>
                </a:solidFill>
              </a:ln>
              <a:solidFill>
                <a:schemeClr val="bg1"/>
              </a:solidFill>
            </a:endParaRPr>
          </a:p>
        </p:txBody>
      </p:sp>
      <p:sp>
        <p:nvSpPr>
          <p:cNvPr id="31" name="Oval 30">
            <a:extLst>
              <a:ext uri="{FF2B5EF4-FFF2-40B4-BE49-F238E27FC236}">
                <a16:creationId xmlns:a16="http://schemas.microsoft.com/office/drawing/2014/main" id="{1F627893-BF34-4CDC-5B61-E55C5BAB60F3}"/>
              </a:ext>
            </a:extLst>
          </p:cNvPr>
          <p:cNvSpPr/>
          <p:nvPr/>
        </p:nvSpPr>
        <p:spPr>
          <a:xfrm>
            <a:off x="9693065" y="5199444"/>
            <a:ext cx="210312" cy="210312"/>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n-US" sz="1200">
                <a:ln>
                  <a:solidFill>
                    <a:schemeClr val="bg1"/>
                  </a:solidFill>
                </a:ln>
                <a:solidFill>
                  <a:schemeClr val="bg1"/>
                </a:solidFill>
              </a:rPr>
              <a:t>G</a:t>
            </a:r>
            <a:endParaRPr lang="el-GR" sz="1200">
              <a:ln>
                <a:solidFill>
                  <a:schemeClr val="bg1"/>
                </a:solidFill>
              </a:ln>
              <a:solidFill>
                <a:schemeClr val="bg1"/>
              </a:solidFill>
            </a:endParaRPr>
          </a:p>
        </p:txBody>
      </p:sp>
      <p:grpSp>
        <p:nvGrpSpPr>
          <p:cNvPr id="16" name="Group 15">
            <a:extLst>
              <a:ext uri="{FF2B5EF4-FFF2-40B4-BE49-F238E27FC236}">
                <a16:creationId xmlns:a16="http://schemas.microsoft.com/office/drawing/2014/main" id="{78A76F4B-7752-595F-9FC6-279ADA5F4CA1}"/>
              </a:ext>
            </a:extLst>
          </p:cNvPr>
          <p:cNvGrpSpPr>
            <a:grpSpLocks/>
          </p:cNvGrpSpPr>
          <p:nvPr/>
        </p:nvGrpSpPr>
        <p:grpSpPr>
          <a:xfrm>
            <a:off x="6375831" y="2145279"/>
            <a:ext cx="205289" cy="206101"/>
            <a:chOff x="6069414" y="2051179"/>
            <a:chExt cx="235289" cy="254000"/>
          </a:xfrm>
        </p:grpSpPr>
        <p:sp>
          <p:nvSpPr>
            <p:cNvPr id="21" name="Oval 20">
              <a:extLst>
                <a:ext uri="{FF2B5EF4-FFF2-40B4-BE49-F238E27FC236}">
                  <a16:creationId xmlns:a16="http://schemas.microsoft.com/office/drawing/2014/main" id="{710353FF-DC0E-D7E8-53BB-4B71AC186514}"/>
                </a:ext>
              </a:extLst>
            </p:cNvPr>
            <p:cNvSpPr/>
            <p:nvPr>
              <p:custDataLst>
                <p:tags r:id="rId26"/>
              </p:custDataLst>
            </p:nvPr>
          </p:nvSpPr>
          <p:spPr>
            <a:xfrm>
              <a:off x="6069414" y="2051179"/>
              <a:ext cx="235289" cy="254000"/>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200" b="0" i="0" u="none" strike="noStrike" kern="1200" cap="none" spc="0" normalizeH="0" baseline="0">
                <a:ln>
                  <a:noFill/>
                </a:ln>
                <a:solidFill>
                  <a:srgbClr val="FFFFFF"/>
                </a:solidFill>
                <a:effectLst/>
                <a:uLnTx/>
                <a:uFillTx/>
                <a:latin typeface="+mj-lt"/>
                <a:ea typeface="+mn-ea"/>
                <a:cs typeface="+mn-cs"/>
              </a:endParaRPr>
            </a:p>
          </p:txBody>
        </p:sp>
        <p:sp>
          <p:nvSpPr>
            <p:cNvPr id="234" name="Arc 233">
              <a:extLst>
                <a:ext uri="{FF2B5EF4-FFF2-40B4-BE49-F238E27FC236}">
                  <a16:creationId xmlns:a16="http://schemas.microsoft.com/office/drawing/2014/main" id="{52016350-FA7A-CC90-BFEB-BB4DD6559478}"/>
                </a:ext>
              </a:extLst>
            </p:cNvPr>
            <p:cNvSpPr/>
            <p:nvPr>
              <p:custDataLst>
                <p:tags r:id="rId27"/>
              </p:custDataLst>
            </p:nvPr>
          </p:nvSpPr>
          <p:spPr>
            <a:xfrm>
              <a:off x="6069414" y="2051179"/>
              <a:ext cx="235289" cy="254000"/>
            </a:xfrm>
            <a:prstGeom prst="arc">
              <a:avLst>
                <a:gd name="adj1" fmla="val 16200000"/>
                <a:gd name="adj2" fmla="val 108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a:ln>
                  <a:noFill/>
                </a:ln>
                <a:solidFill>
                  <a:srgbClr val="000000"/>
                </a:solidFill>
                <a:effectLst/>
                <a:uLnTx/>
                <a:uFillTx/>
                <a:latin typeface="+mj-lt"/>
                <a:ea typeface="+mn-ea"/>
                <a:cs typeface="+mn-cs"/>
              </a:endParaRPr>
            </a:p>
          </p:txBody>
        </p:sp>
      </p:grpSp>
      <p:grpSp>
        <p:nvGrpSpPr>
          <p:cNvPr id="241" name="Group 240">
            <a:extLst>
              <a:ext uri="{FF2B5EF4-FFF2-40B4-BE49-F238E27FC236}">
                <a16:creationId xmlns:a16="http://schemas.microsoft.com/office/drawing/2014/main" id="{8BCB690E-0682-C05E-A3FE-7B80A4AAF147}"/>
              </a:ext>
            </a:extLst>
          </p:cNvPr>
          <p:cNvGrpSpPr>
            <a:grpSpLocks/>
          </p:cNvGrpSpPr>
          <p:nvPr/>
        </p:nvGrpSpPr>
        <p:grpSpPr>
          <a:xfrm>
            <a:off x="9378415" y="2132689"/>
            <a:ext cx="205289" cy="206101"/>
            <a:chOff x="6069414" y="2051179"/>
            <a:chExt cx="235289" cy="254000"/>
          </a:xfrm>
        </p:grpSpPr>
        <p:sp>
          <p:nvSpPr>
            <p:cNvPr id="247" name="Oval 246">
              <a:extLst>
                <a:ext uri="{FF2B5EF4-FFF2-40B4-BE49-F238E27FC236}">
                  <a16:creationId xmlns:a16="http://schemas.microsoft.com/office/drawing/2014/main" id="{95FBF617-A9AA-6282-6562-080BC0CA806D}"/>
                </a:ext>
              </a:extLst>
            </p:cNvPr>
            <p:cNvSpPr/>
            <p:nvPr>
              <p:custDataLst>
                <p:tags r:id="rId24"/>
              </p:custDataLst>
            </p:nvPr>
          </p:nvSpPr>
          <p:spPr>
            <a:xfrm>
              <a:off x="6069414" y="2051179"/>
              <a:ext cx="235289" cy="254000"/>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200" b="0" i="0" u="none" strike="noStrike" kern="1200" cap="none" spc="0" normalizeH="0" baseline="0">
                <a:ln>
                  <a:noFill/>
                </a:ln>
                <a:solidFill>
                  <a:srgbClr val="FFFFFF"/>
                </a:solidFill>
                <a:effectLst/>
                <a:uLnTx/>
                <a:uFillTx/>
                <a:latin typeface="+mj-lt"/>
                <a:ea typeface="+mn-ea"/>
                <a:cs typeface="+mn-cs"/>
              </a:endParaRPr>
            </a:p>
          </p:txBody>
        </p:sp>
        <p:sp>
          <p:nvSpPr>
            <p:cNvPr id="248" name="Arc 247">
              <a:extLst>
                <a:ext uri="{FF2B5EF4-FFF2-40B4-BE49-F238E27FC236}">
                  <a16:creationId xmlns:a16="http://schemas.microsoft.com/office/drawing/2014/main" id="{ACB981A3-A0A6-CB83-92E5-47ABC61444DE}"/>
                </a:ext>
              </a:extLst>
            </p:cNvPr>
            <p:cNvSpPr/>
            <p:nvPr>
              <p:custDataLst>
                <p:tags r:id="rId25"/>
              </p:custDataLst>
            </p:nvPr>
          </p:nvSpPr>
          <p:spPr>
            <a:xfrm>
              <a:off x="6069414" y="2051179"/>
              <a:ext cx="235289" cy="254000"/>
            </a:xfrm>
            <a:prstGeom prst="arc">
              <a:avLst>
                <a:gd name="adj1" fmla="val 16200000"/>
                <a:gd name="adj2" fmla="val 108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a:ln>
                  <a:noFill/>
                </a:ln>
                <a:solidFill>
                  <a:srgbClr val="000000"/>
                </a:solidFill>
                <a:effectLst/>
                <a:uLnTx/>
                <a:uFillTx/>
                <a:latin typeface="+mj-lt"/>
                <a:ea typeface="+mn-ea"/>
                <a:cs typeface="+mn-cs"/>
              </a:endParaRPr>
            </a:p>
          </p:txBody>
        </p:sp>
      </p:grpSp>
      <p:grpSp>
        <p:nvGrpSpPr>
          <p:cNvPr id="271" name="Group 270">
            <a:extLst>
              <a:ext uri="{FF2B5EF4-FFF2-40B4-BE49-F238E27FC236}">
                <a16:creationId xmlns:a16="http://schemas.microsoft.com/office/drawing/2014/main" id="{8FAA87E4-15C2-CE17-C02D-24DFC1220A6A}"/>
              </a:ext>
            </a:extLst>
          </p:cNvPr>
          <p:cNvGrpSpPr/>
          <p:nvPr/>
        </p:nvGrpSpPr>
        <p:grpSpPr>
          <a:xfrm>
            <a:off x="1719110" y="5976210"/>
            <a:ext cx="9158880" cy="292192"/>
            <a:chOff x="2585318" y="1376677"/>
            <a:chExt cx="7405723" cy="302178"/>
          </a:xfrm>
        </p:grpSpPr>
        <p:sp>
          <p:nvSpPr>
            <p:cNvPr id="272" name="Rectangle 271">
              <a:extLst>
                <a:ext uri="{FF2B5EF4-FFF2-40B4-BE49-F238E27FC236}">
                  <a16:creationId xmlns:a16="http://schemas.microsoft.com/office/drawing/2014/main" id="{C7F4310E-D2F8-9E45-54C3-F0C7A566B7FD}"/>
                </a:ext>
              </a:extLst>
            </p:cNvPr>
            <p:cNvSpPr/>
            <p:nvPr/>
          </p:nvSpPr>
          <p:spPr>
            <a:xfrm>
              <a:off x="2585318" y="1376677"/>
              <a:ext cx="7405723" cy="3021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marR="0" lvl="0" indent="-180000" algn="l" defTabSz="914400" rtl="0" eaLnBrk="1" fontAlgn="auto" latinLnBrk="0" hangingPunct="1">
                <a:lnSpc>
                  <a:spcPct val="100000"/>
                </a:lnSpc>
                <a:spcBef>
                  <a:spcPts val="600"/>
                </a:spcBef>
                <a:spcAft>
                  <a:spcPts val="0"/>
                </a:spcAft>
                <a:buClr>
                  <a:srgbClr val="0032A0"/>
                </a:buClr>
                <a:buSzTx/>
                <a:buFont typeface="Arial" panose="020B0604020202020204" pitchFamily="34" charset="0"/>
                <a:buChar char="•"/>
                <a:tabLst/>
                <a:defRPr/>
              </a:pPr>
              <a:endParaRPr kumimoji="0" lang="en-GB" sz="900" i="0" u="none" strike="noStrike" kern="1200" cap="none" spc="0" normalizeH="0" baseline="0">
                <a:ln>
                  <a:noFill/>
                </a:ln>
                <a:solidFill>
                  <a:srgbClr val="373737"/>
                </a:solidFill>
                <a:effectLst/>
                <a:uLnTx/>
                <a:uFillTx/>
                <a:latin typeface="The Wave Sans TT (Body)"/>
                <a:ea typeface="+mn-ea"/>
                <a:cs typeface="+mn-cs"/>
              </a:endParaRPr>
            </a:p>
          </p:txBody>
        </p:sp>
        <p:grpSp>
          <p:nvGrpSpPr>
            <p:cNvPr id="273" name="Group 272">
              <a:extLst>
                <a:ext uri="{FF2B5EF4-FFF2-40B4-BE49-F238E27FC236}">
                  <a16:creationId xmlns:a16="http://schemas.microsoft.com/office/drawing/2014/main" id="{74395DBA-4EC1-5415-3774-800009DEF890}"/>
                </a:ext>
              </a:extLst>
            </p:cNvPr>
            <p:cNvGrpSpPr/>
            <p:nvPr/>
          </p:nvGrpSpPr>
          <p:grpSpPr>
            <a:xfrm>
              <a:off x="4089189" y="1422608"/>
              <a:ext cx="5500262" cy="235557"/>
              <a:chOff x="1799922" y="1436942"/>
              <a:chExt cx="5500262" cy="235557"/>
            </a:xfrm>
          </p:grpSpPr>
          <p:grpSp>
            <p:nvGrpSpPr>
              <p:cNvPr id="279" name="Group 278">
                <a:extLst>
                  <a:ext uri="{FF2B5EF4-FFF2-40B4-BE49-F238E27FC236}">
                    <a16:creationId xmlns:a16="http://schemas.microsoft.com/office/drawing/2014/main" id="{C1B24251-1C3F-3014-2A4E-06AE37C721E3}"/>
                  </a:ext>
                </a:extLst>
              </p:cNvPr>
              <p:cNvGrpSpPr/>
              <p:nvPr/>
            </p:nvGrpSpPr>
            <p:grpSpPr>
              <a:xfrm>
                <a:off x="3558647" y="1456932"/>
                <a:ext cx="1312779" cy="210312"/>
                <a:chOff x="6727341" y="1025848"/>
                <a:chExt cx="1312779" cy="210312"/>
              </a:xfrm>
            </p:grpSpPr>
            <p:grpSp>
              <p:nvGrpSpPr>
                <p:cNvPr id="54" name="MoonFull 70">
                  <a:extLst>
                    <a:ext uri="{FF2B5EF4-FFF2-40B4-BE49-F238E27FC236}">
                      <a16:creationId xmlns:a16="http://schemas.microsoft.com/office/drawing/2014/main" id="{E2CFA856-105E-D7FD-2F43-DA7A8094C97D}"/>
                    </a:ext>
                  </a:extLst>
                </p:cNvPr>
                <p:cNvGrpSpPr>
                  <a:grpSpLocks noChangeAspect="1"/>
                </p:cNvGrpSpPr>
                <p:nvPr>
                  <p:custDataLst>
                    <p:tags r:id="rId21"/>
                  </p:custDataLst>
                </p:nvPr>
              </p:nvGrpSpPr>
              <p:grpSpPr>
                <a:xfrm>
                  <a:off x="6727341" y="1025848"/>
                  <a:ext cx="170335" cy="210312"/>
                  <a:chOff x="762000" y="1269999"/>
                  <a:chExt cx="254000" cy="313613"/>
                </a:xfrm>
              </p:grpSpPr>
              <p:sp>
                <p:nvSpPr>
                  <p:cNvPr id="56" name="Oval 55">
                    <a:extLst>
                      <a:ext uri="{FF2B5EF4-FFF2-40B4-BE49-F238E27FC236}">
                        <a16:creationId xmlns:a16="http://schemas.microsoft.com/office/drawing/2014/main" id="{7D2018BC-1352-A96C-269C-EDBB306F32A3}"/>
                      </a:ext>
                    </a:extLst>
                  </p:cNvPr>
                  <p:cNvSpPr/>
                  <p:nvPr>
                    <p:custDataLst>
                      <p:tags r:id="rId22"/>
                    </p:custDataLst>
                  </p:nvPr>
                </p:nvSpPr>
                <p:spPr>
                  <a:xfrm>
                    <a:off x="762000" y="1269999"/>
                    <a:ext cx="254000" cy="313613"/>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900" i="0" u="none" strike="noStrike" kern="1200" cap="none" spc="0" normalizeH="0" baseline="0">
                      <a:ln>
                        <a:noFill/>
                      </a:ln>
                      <a:solidFill>
                        <a:srgbClr val="FFFFFF"/>
                      </a:solidFill>
                      <a:effectLst/>
                      <a:uLnTx/>
                      <a:uFillTx/>
                      <a:latin typeface="The Wave Sans TT (Body)"/>
                      <a:ea typeface="+mn-ea"/>
                      <a:cs typeface="+mn-cs"/>
                    </a:endParaRPr>
                  </a:p>
                </p:txBody>
              </p:sp>
              <p:sp>
                <p:nvSpPr>
                  <p:cNvPr id="57" name="Arc 56">
                    <a:extLst>
                      <a:ext uri="{FF2B5EF4-FFF2-40B4-BE49-F238E27FC236}">
                        <a16:creationId xmlns:a16="http://schemas.microsoft.com/office/drawing/2014/main" id="{E9620CE3-A4B3-5AD9-4170-3C431F966523}"/>
                      </a:ext>
                    </a:extLst>
                  </p:cNvPr>
                  <p:cNvSpPr/>
                  <p:nvPr>
                    <p:custDataLst>
                      <p:tags r:id="rId23"/>
                    </p:custDataLst>
                  </p:nvPr>
                </p:nvSpPr>
                <p:spPr>
                  <a:xfrm>
                    <a:off x="762000" y="1269999"/>
                    <a:ext cx="254000" cy="313613"/>
                  </a:xfrm>
                  <a:prstGeom prst="arc">
                    <a:avLst>
                      <a:gd name="adj1" fmla="val 16200000"/>
                      <a:gd name="adj2" fmla="val 54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i="0" u="none" strike="noStrike" kern="1200" cap="none" spc="0" normalizeH="0" baseline="0">
                      <a:ln>
                        <a:noFill/>
                      </a:ln>
                      <a:solidFill>
                        <a:srgbClr val="000000"/>
                      </a:solidFill>
                      <a:effectLst/>
                      <a:uLnTx/>
                      <a:uFillTx/>
                      <a:latin typeface="The Wave Sans TT (Body)"/>
                      <a:ea typeface="+mn-ea"/>
                      <a:cs typeface="+mn-cs"/>
                    </a:endParaRPr>
                  </a:p>
                </p:txBody>
              </p:sp>
            </p:grpSp>
            <p:sp>
              <p:nvSpPr>
                <p:cNvPr id="55" name="Legend3">
                  <a:extLst>
                    <a:ext uri="{FF2B5EF4-FFF2-40B4-BE49-F238E27FC236}">
                      <a16:creationId xmlns:a16="http://schemas.microsoft.com/office/drawing/2014/main" id="{28BE86DB-6AE7-F17C-113F-F4CAAA06230B}"/>
                    </a:ext>
                  </a:extLst>
                </p:cNvPr>
                <p:cNvSpPr txBox="1"/>
                <p:nvPr/>
              </p:nvSpPr>
              <p:spPr>
                <a:xfrm>
                  <a:off x="6970786" y="1039401"/>
                  <a:ext cx="1069334" cy="14323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i="0" u="none" strike="noStrike" kern="1200" cap="none" spc="0" normalizeH="0" baseline="0">
                      <a:ln>
                        <a:noFill/>
                      </a:ln>
                      <a:solidFill>
                        <a:srgbClr val="000000"/>
                      </a:solidFill>
                      <a:effectLst/>
                      <a:uLnTx/>
                      <a:uFillTx/>
                      <a:latin typeface="The Wave Sans TT (Body)"/>
                      <a:ea typeface="+mn-ea"/>
                      <a:cs typeface="+mn-cs"/>
                    </a:rPr>
                    <a:t>Feasibility study</a:t>
                  </a:r>
                  <a:r>
                    <a:rPr kumimoji="0" lang="el-GR" sz="900" i="0" u="none" strike="noStrike" kern="1200" cap="none" spc="0" normalizeH="0" baseline="0">
                      <a:ln>
                        <a:noFill/>
                      </a:ln>
                      <a:solidFill>
                        <a:srgbClr val="000000"/>
                      </a:solidFill>
                      <a:effectLst/>
                      <a:uLnTx/>
                      <a:uFillTx/>
                      <a:latin typeface="The Wave Sans TT (Body)"/>
                      <a:ea typeface="+mn-ea"/>
                      <a:cs typeface="+mn-cs"/>
                    </a:rPr>
                    <a:t> </a:t>
                  </a:r>
                  <a:r>
                    <a:rPr kumimoji="0" lang="en-GB" sz="900" i="0" u="none" strike="noStrike" kern="1200" cap="none" spc="0" normalizeH="0" baseline="0">
                      <a:ln>
                        <a:noFill/>
                      </a:ln>
                      <a:solidFill>
                        <a:srgbClr val="000000"/>
                      </a:solidFill>
                      <a:effectLst/>
                      <a:uLnTx/>
                      <a:uFillTx/>
                      <a:latin typeface="The Wave Sans TT (Body)"/>
                      <a:ea typeface="+mn-ea"/>
                      <a:cs typeface="+mn-cs"/>
                    </a:rPr>
                    <a:t>/ Pre-FID</a:t>
                  </a:r>
                </a:p>
              </p:txBody>
            </p:sp>
          </p:grpSp>
          <p:grpSp>
            <p:nvGrpSpPr>
              <p:cNvPr id="280" name="Group 279">
                <a:extLst>
                  <a:ext uri="{FF2B5EF4-FFF2-40B4-BE49-F238E27FC236}">
                    <a16:creationId xmlns:a16="http://schemas.microsoft.com/office/drawing/2014/main" id="{D3B1C26A-FAE7-C2C6-2CAA-55ACF33D74B6}"/>
                  </a:ext>
                </a:extLst>
              </p:cNvPr>
              <p:cNvGrpSpPr/>
              <p:nvPr/>
            </p:nvGrpSpPr>
            <p:grpSpPr>
              <a:xfrm>
                <a:off x="4992471" y="1456932"/>
                <a:ext cx="1354256" cy="210312"/>
                <a:chOff x="7459358" y="1021146"/>
                <a:chExt cx="1354256" cy="210312"/>
              </a:xfrm>
            </p:grpSpPr>
            <p:grpSp>
              <p:nvGrpSpPr>
                <p:cNvPr id="47" name="MoonFull 70">
                  <a:extLst>
                    <a:ext uri="{FF2B5EF4-FFF2-40B4-BE49-F238E27FC236}">
                      <a16:creationId xmlns:a16="http://schemas.microsoft.com/office/drawing/2014/main" id="{430B264D-7A3F-B6F2-D7E4-4EB76A8B0B27}"/>
                    </a:ext>
                  </a:extLst>
                </p:cNvPr>
                <p:cNvGrpSpPr>
                  <a:grpSpLocks noChangeAspect="1"/>
                </p:cNvGrpSpPr>
                <p:nvPr>
                  <p:custDataLst>
                    <p:tags r:id="rId18"/>
                  </p:custDataLst>
                </p:nvPr>
              </p:nvGrpSpPr>
              <p:grpSpPr>
                <a:xfrm>
                  <a:off x="7459358" y="1021146"/>
                  <a:ext cx="170335" cy="210312"/>
                  <a:chOff x="762000" y="1269999"/>
                  <a:chExt cx="254000" cy="313613"/>
                </a:xfrm>
              </p:grpSpPr>
              <p:sp>
                <p:nvSpPr>
                  <p:cNvPr id="52" name="Oval 51">
                    <a:extLst>
                      <a:ext uri="{FF2B5EF4-FFF2-40B4-BE49-F238E27FC236}">
                        <a16:creationId xmlns:a16="http://schemas.microsoft.com/office/drawing/2014/main" id="{147773AD-E357-64AE-B44A-4ABCF38933C3}"/>
                      </a:ext>
                    </a:extLst>
                  </p:cNvPr>
                  <p:cNvSpPr/>
                  <p:nvPr>
                    <p:custDataLst>
                      <p:tags r:id="rId19"/>
                    </p:custDataLst>
                  </p:nvPr>
                </p:nvSpPr>
                <p:spPr>
                  <a:xfrm>
                    <a:off x="762000" y="1269999"/>
                    <a:ext cx="254000" cy="313613"/>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900" i="0" u="none" strike="noStrike" kern="1200" cap="none" spc="0" normalizeH="0" baseline="0">
                      <a:ln>
                        <a:noFill/>
                      </a:ln>
                      <a:solidFill>
                        <a:srgbClr val="FFFFFF"/>
                      </a:solidFill>
                      <a:effectLst/>
                      <a:uLnTx/>
                      <a:uFillTx/>
                      <a:latin typeface="The Wave Sans TT (Body)"/>
                      <a:ea typeface="+mn-ea"/>
                      <a:cs typeface="+mn-cs"/>
                    </a:endParaRPr>
                  </a:p>
                </p:txBody>
              </p:sp>
              <p:sp>
                <p:nvSpPr>
                  <p:cNvPr id="53" name="Arc 52">
                    <a:extLst>
                      <a:ext uri="{FF2B5EF4-FFF2-40B4-BE49-F238E27FC236}">
                        <a16:creationId xmlns:a16="http://schemas.microsoft.com/office/drawing/2014/main" id="{973CF2DB-6262-5C9D-12FD-C32124BF8E6D}"/>
                      </a:ext>
                    </a:extLst>
                  </p:cNvPr>
                  <p:cNvSpPr/>
                  <p:nvPr>
                    <p:custDataLst>
                      <p:tags r:id="rId20"/>
                    </p:custDataLst>
                  </p:nvPr>
                </p:nvSpPr>
                <p:spPr>
                  <a:xfrm>
                    <a:off x="762000" y="1269999"/>
                    <a:ext cx="254000" cy="313613"/>
                  </a:xfrm>
                  <a:prstGeom prst="arc">
                    <a:avLst>
                      <a:gd name="adj1" fmla="val 16200000"/>
                      <a:gd name="adj2" fmla="val 108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i="0" u="none" strike="noStrike" kern="1200" cap="none" spc="0" normalizeH="0" baseline="0">
                      <a:ln>
                        <a:noFill/>
                      </a:ln>
                      <a:solidFill>
                        <a:srgbClr val="000000"/>
                      </a:solidFill>
                      <a:effectLst/>
                      <a:uLnTx/>
                      <a:uFillTx/>
                      <a:latin typeface="The Wave Sans TT (Body)"/>
                      <a:ea typeface="+mn-ea"/>
                      <a:cs typeface="+mn-cs"/>
                    </a:endParaRPr>
                  </a:p>
                </p:txBody>
              </p:sp>
            </p:grpSp>
            <p:sp>
              <p:nvSpPr>
                <p:cNvPr id="51" name="Legend3">
                  <a:extLst>
                    <a:ext uri="{FF2B5EF4-FFF2-40B4-BE49-F238E27FC236}">
                      <a16:creationId xmlns:a16="http://schemas.microsoft.com/office/drawing/2014/main" id="{7EA814DE-3C94-CC3E-45EE-888306C78498}"/>
                    </a:ext>
                  </a:extLst>
                </p:cNvPr>
                <p:cNvSpPr txBox="1"/>
                <p:nvPr/>
              </p:nvSpPr>
              <p:spPr>
                <a:xfrm>
                  <a:off x="7702803" y="1034699"/>
                  <a:ext cx="1110811" cy="14323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900">
                      <a:solidFill>
                        <a:srgbClr val="000000"/>
                      </a:solidFill>
                      <a:latin typeface="The Wave Sans TT (Body)"/>
                    </a:rPr>
                    <a:t>Post-FiD / Implementation</a:t>
                  </a:r>
                  <a:endParaRPr kumimoji="0" lang="en-GB" sz="900" i="0" u="none" strike="noStrike" kern="1200" cap="none" spc="0" normalizeH="0" baseline="0">
                    <a:ln>
                      <a:noFill/>
                    </a:ln>
                    <a:solidFill>
                      <a:srgbClr val="000000"/>
                    </a:solidFill>
                    <a:effectLst/>
                    <a:uLnTx/>
                    <a:uFillTx/>
                    <a:latin typeface="The Wave Sans TT (Body)"/>
                  </a:endParaRPr>
                </a:p>
              </p:txBody>
            </p:sp>
          </p:grpSp>
          <p:grpSp>
            <p:nvGrpSpPr>
              <p:cNvPr id="281" name="Group 280">
                <a:extLst>
                  <a:ext uri="{FF2B5EF4-FFF2-40B4-BE49-F238E27FC236}">
                    <a16:creationId xmlns:a16="http://schemas.microsoft.com/office/drawing/2014/main" id="{1B780792-0385-E2BE-2461-B4C2D67E90C1}"/>
                  </a:ext>
                </a:extLst>
              </p:cNvPr>
              <p:cNvGrpSpPr/>
              <p:nvPr/>
            </p:nvGrpSpPr>
            <p:grpSpPr>
              <a:xfrm>
                <a:off x="1799922" y="1436942"/>
                <a:ext cx="590795" cy="210312"/>
                <a:chOff x="549209" y="1930987"/>
                <a:chExt cx="590795" cy="210312"/>
              </a:xfrm>
            </p:grpSpPr>
            <p:grpSp>
              <p:nvGrpSpPr>
                <p:cNvPr id="43" name="MoonFull 70">
                  <a:extLst>
                    <a:ext uri="{FF2B5EF4-FFF2-40B4-BE49-F238E27FC236}">
                      <a16:creationId xmlns:a16="http://schemas.microsoft.com/office/drawing/2014/main" id="{F0A8AF38-9645-4B55-D1CF-0CF8FA6ED087}"/>
                    </a:ext>
                  </a:extLst>
                </p:cNvPr>
                <p:cNvGrpSpPr>
                  <a:grpSpLocks noChangeAspect="1"/>
                </p:cNvGrpSpPr>
                <p:nvPr>
                  <p:custDataLst>
                    <p:tags r:id="rId15"/>
                  </p:custDataLst>
                </p:nvPr>
              </p:nvGrpSpPr>
              <p:grpSpPr>
                <a:xfrm>
                  <a:off x="549209" y="1930987"/>
                  <a:ext cx="175499" cy="210312"/>
                  <a:chOff x="754300" y="1240191"/>
                  <a:chExt cx="261700" cy="313613"/>
                </a:xfrm>
              </p:grpSpPr>
              <p:sp>
                <p:nvSpPr>
                  <p:cNvPr id="45" name="Oval 44">
                    <a:extLst>
                      <a:ext uri="{FF2B5EF4-FFF2-40B4-BE49-F238E27FC236}">
                        <a16:creationId xmlns:a16="http://schemas.microsoft.com/office/drawing/2014/main" id="{6C5D31F0-C4B0-53FE-F632-067E9F14D61D}"/>
                      </a:ext>
                    </a:extLst>
                  </p:cNvPr>
                  <p:cNvSpPr/>
                  <p:nvPr>
                    <p:custDataLst>
                      <p:tags r:id="rId16"/>
                    </p:custDataLst>
                  </p:nvPr>
                </p:nvSpPr>
                <p:spPr>
                  <a:xfrm>
                    <a:off x="754300" y="1240191"/>
                    <a:ext cx="254000" cy="313613"/>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900" i="0" u="none" strike="noStrike" kern="1200" cap="none" spc="0" normalizeH="0" baseline="0">
                      <a:ln>
                        <a:noFill/>
                      </a:ln>
                      <a:solidFill>
                        <a:schemeClr val="bg1"/>
                      </a:solidFill>
                      <a:effectLst/>
                      <a:uLnTx/>
                      <a:uFillTx/>
                      <a:latin typeface="The Wave Sans TT (Body)"/>
                      <a:ea typeface="+mn-ea"/>
                      <a:cs typeface="+mn-cs"/>
                    </a:endParaRPr>
                  </a:p>
                </p:txBody>
              </p:sp>
              <p:sp>
                <p:nvSpPr>
                  <p:cNvPr id="46" name="Arc 45" hidden="1">
                    <a:extLst>
                      <a:ext uri="{FF2B5EF4-FFF2-40B4-BE49-F238E27FC236}">
                        <a16:creationId xmlns:a16="http://schemas.microsoft.com/office/drawing/2014/main" id="{CEEF9D2B-9A2E-663C-3333-8ADBE7177FFA}"/>
                      </a:ext>
                    </a:extLst>
                  </p:cNvPr>
                  <p:cNvSpPr/>
                  <p:nvPr>
                    <p:custDataLst>
                      <p:tags r:id="rId17"/>
                    </p:custDataLst>
                  </p:nvPr>
                </p:nvSpPr>
                <p:spPr>
                  <a:xfrm>
                    <a:off x="762000" y="1270000"/>
                    <a:ext cx="254000" cy="254000"/>
                  </a:xfrm>
                  <a:prstGeom prst="arc">
                    <a:avLst>
                      <a:gd name="adj1" fmla="val 16200000"/>
                      <a:gd name="adj2" fmla="val 54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i="0" u="none" strike="noStrike" kern="1200" cap="none" spc="0" normalizeH="0" baseline="0">
                      <a:ln>
                        <a:noFill/>
                      </a:ln>
                      <a:solidFill>
                        <a:srgbClr val="000000"/>
                      </a:solidFill>
                      <a:effectLst/>
                      <a:uLnTx/>
                      <a:uFillTx/>
                      <a:latin typeface="The Wave Sans TT (Body)"/>
                      <a:ea typeface="+mn-ea"/>
                      <a:cs typeface="+mn-cs"/>
                    </a:endParaRPr>
                  </a:p>
                </p:txBody>
              </p:sp>
            </p:grpSp>
            <p:sp>
              <p:nvSpPr>
                <p:cNvPr id="44" name="Legend3">
                  <a:extLst>
                    <a:ext uri="{FF2B5EF4-FFF2-40B4-BE49-F238E27FC236}">
                      <a16:creationId xmlns:a16="http://schemas.microsoft.com/office/drawing/2014/main" id="{9CE048F5-4D7A-8828-34D9-C1B8F3601A37}"/>
                    </a:ext>
                  </a:extLst>
                </p:cNvPr>
                <p:cNvSpPr txBox="1"/>
                <p:nvPr/>
              </p:nvSpPr>
              <p:spPr>
                <a:xfrm>
                  <a:off x="797817" y="1964530"/>
                  <a:ext cx="342187" cy="14323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i="0" u="none" strike="noStrike" kern="1200" cap="none" spc="0" normalizeH="0" baseline="0">
                      <a:ln>
                        <a:noFill/>
                      </a:ln>
                      <a:solidFill>
                        <a:srgbClr val="000000"/>
                      </a:solidFill>
                      <a:effectLst/>
                      <a:uLnTx/>
                      <a:uFillTx/>
                      <a:latin typeface="The Wave Sans TT (Body)"/>
                      <a:ea typeface="+mn-ea"/>
                      <a:cs typeface="+mn-cs"/>
                    </a:rPr>
                    <a:t>Concept</a:t>
                  </a:r>
                </a:p>
              </p:txBody>
            </p:sp>
          </p:grpSp>
          <p:sp>
            <p:nvSpPr>
              <p:cNvPr id="32" name="Legend3">
                <a:extLst>
                  <a:ext uri="{FF2B5EF4-FFF2-40B4-BE49-F238E27FC236}">
                    <a16:creationId xmlns:a16="http://schemas.microsoft.com/office/drawing/2014/main" id="{6C8D6DAC-6800-98C2-E38B-C94AAF608582}"/>
                  </a:ext>
                </a:extLst>
              </p:cNvPr>
              <p:cNvSpPr txBox="1"/>
              <p:nvPr/>
            </p:nvSpPr>
            <p:spPr>
              <a:xfrm>
                <a:off x="2813902" y="1470485"/>
                <a:ext cx="578088" cy="143233"/>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i="0" u="none" strike="noStrike" kern="1200" cap="none" spc="0" normalizeH="0" baseline="0">
                    <a:ln>
                      <a:noFill/>
                    </a:ln>
                    <a:solidFill>
                      <a:srgbClr val="000000"/>
                    </a:solidFill>
                    <a:effectLst/>
                    <a:uLnTx/>
                    <a:uFillTx/>
                    <a:latin typeface="The Wave Sans TT (Body)"/>
                    <a:ea typeface="+mn-ea"/>
                    <a:cs typeface="+mn-cs"/>
                  </a:rPr>
                  <a:t>Pre-feasibility</a:t>
                </a:r>
              </a:p>
            </p:txBody>
          </p:sp>
          <p:grpSp>
            <p:nvGrpSpPr>
              <p:cNvPr id="283" name="Group 282">
                <a:extLst>
                  <a:ext uri="{FF2B5EF4-FFF2-40B4-BE49-F238E27FC236}">
                    <a16:creationId xmlns:a16="http://schemas.microsoft.com/office/drawing/2014/main" id="{D3D71988-1586-30B6-CB9F-2AF51842697A}"/>
                  </a:ext>
                </a:extLst>
              </p:cNvPr>
              <p:cNvGrpSpPr/>
              <p:nvPr/>
            </p:nvGrpSpPr>
            <p:grpSpPr>
              <a:xfrm>
                <a:off x="6552218" y="1462187"/>
                <a:ext cx="747966" cy="210312"/>
                <a:chOff x="8977199" y="1026401"/>
                <a:chExt cx="747966" cy="210312"/>
              </a:xfrm>
            </p:grpSpPr>
            <p:sp>
              <p:nvSpPr>
                <p:cNvPr id="284" name="Arc 283">
                  <a:extLst>
                    <a:ext uri="{FF2B5EF4-FFF2-40B4-BE49-F238E27FC236}">
                      <a16:creationId xmlns:a16="http://schemas.microsoft.com/office/drawing/2014/main" id="{6D3CB7C6-80DF-650F-2601-F9F4B7C9FB1B}"/>
                    </a:ext>
                  </a:extLst>
                </p:cNvPr>
                <p:cNvSpPr/>
                <p:nvPr>
                  <p:custDataLst>
                    <p:tags r:id="rId14"/>
                  </p:custDataLst>
                </p:nvPr>
              </p:nvSpPr>
              <p:spPr>
                <a:xfrm>
                  <a:off x="8977199" y="1026401"/>
                  <a:ext cx="170335" cy="210312"/>
                </a:xfrm>
                <a:prstGeom prst="arc">
                  <a:avLst>
                    <a:gd name="adj1" fmla="val 16200000"/>
                    <a:gd name="adj2" fmla="val 1620000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i="0" u="none" strike="noStrike" kern="1200" cap="none" spc="0" normalizeH="0" baseline="0">
                    <a:ln>
                      <a:noFill/>
                    </a:ln>
                    <a:solidFill>
                      <a:srgbClr val="000000"/>
                    </a:solidFill>
                    <a:effectLst/>
                    <a:uLnTx/>
                    <a:uFillTx/>
                    <a:latin typeface="The Wave Sans TT (Body)"/>
                    <a:ea typeface="+mn-ea"/>
                    <a:cs typeface="+mn-cs"/>
                  </a:endParaRPr>
                </a:p>
              </p:txBody>
            </p:sp>
            <p:sp>
              <p:nvSpPr>
                <p:cNvPr id="286" name="Legend3">
                  <a:extLst>
                    <a:ext uri="{FF2B5EF4-FFF2-40B4-BE49-F238E27FC236}">
                      <a16:creationId xmlns:a16="http://schemas.microsoft.com/office/drawing/2014/main" id="{D85F6F6F-ECDB-28DA-B9C3-5041414E272C}"/>
                    </a:ext>
                  </a:extLst>
                </p:cNvPr>
                <p:cNvSpPr txBox="1"/>
                <p:nvPr/>
              </p:nvSpPr>
              <p:spPr>
                <a:xfrm>
                  <a:off x="9240401" y="1054070"/>
                  <a:ext cx="484764" cy="143232"/>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i="0" u="none" strike="noStrike" kern="1200" cap="none" spc="0" normalizeH="0" baseline="0">
                      <a:ln>
                        <a:noFill/>
                      </a:ln>
                      <a:solidFill>
                        <a:srgbClr val="000000"/>
                      </a:solidFill>
                      <a:effectLst/>
                      <a:uLnTx/>
                      <a:uFillTx/>
                      <a:latin typeface="The Wave Sans TT (Body)"/>
                      <a:ea typeface="+mn-ea"/>
                      <a:cs typeface="+mn-cs"/>
                    </a:rPr>
                    <a:t>Operational</a:t>
                  </a:r>
                </a:p>
              </p:txBody>
            </p:sp>
          </p:grpSp>
        </p:grpSp>
      </p:grpSp>
      <p:sp>
        <p:nvSpPr>
          <p:cNvPr id="58" name="Oval 57">
            <a:extLst>
              <a:ext uri="{FF2B5EF4-FFF2-40B4-BE49-F238E27FC236}">
                <a16:creationId xmlns:a16="http://schemas.microsoft.com/office/drawing/2014/main" id="{D2DDD69A-1B07-92E9-FDE1-161569082B03}"/>
              </a:ext>
            </a:extLst>
          </p:cNvPr>
          <p:cNvSpPr/>
          <p:nvPr/>
        </p:nvSpPr>
        <p:spPr>
          <a:xfrm>
            <a:off x="1171175" y="6302667"/>
            <a:ext cx="210312" cy="210312"/>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n-US" sz="1200">
                <a:ln>
                  <a:solidFill>
                    <a:schemeClr val="bg1"/>
                  </a:solidFill>
                </a:ln>
                <a:solidFill>
                  <a:schemeClr val="bg1"/>
                </a:solidFill>
              </a:rPr>
              <a:t>G</a:t>
            </a:r>
            <a:endParaRPr lang="el-GR" sz="1200">
              <a:ln>
                <a:solidFill>
                  <a:schemeClr val="bg1"/>
                </a:solidFill>
              </a:ln>
              <a:solidFill>
                <a:schemeClr val="bg1"/>
              </a:solidFill>
            </a:endParaRPr>
          </a:p>
        </p:txBody>
      </p:sp>
      <p:sp>
        <p:nvSpPr>
          <p:cNvPr id="59" name="Text Placeholder 6">
            <a:extLst>
              <a:ext uri="{FF2B5EF4-FFF2-40B4-BE49-F238E27FC236}">
                <a16:creationId xmlns:a16="http://schemas.microsoft.com/office/drawing/2014/main" id="{99FB1E59-127D-01D3-BA82-ADA2DF27D7B0}"/>
              </a:ext>
            </a:extLst>
          </p:cNvPr>
          <p:cNvSpPr txBox="1">
            <a:spLocks/>
          </p:cNvSpPr>
          <p:nvPr/>
        </p:nvSpPr>
        <p:spPr>
          <a:xfrm>
            <a:off x="1497422" y="6312067"/>
            <a:ext cx="1718258" cy="138499"/>
          </a:xfrm>
          <a:prstGeom prst="rect">
            <a:avLst/>
          </a:prstGeom>
          <a:ln>
            <a:noFill/>
          </a:ln>
        </p:spPr>
        <p:txBody>
          <a:bodyPr wrap="square" lIns="0" tIns="0" rIns="0" bIns="0">
            <a:sp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GB" sz="900" i="0" u="none" strike="noStrike" kern="1200" cap="none" spc="0" normalizeH="0" baseline="0">
                <a:ln>
                  <a:noFill/>
                </a:ln>
                <a:solidFill>
                  <a:srgbClr val="000000"/>
                </a:solidFill>
                <a:effectLst/>
                <a:uLnTx/>
                <a:uFillTx/>
                <a:latin typeface="The Wave Sans TT (Body)"/>
                <a:ea typeface="+mn-ea"/>
                <a:cs typeface="+mn-cs"/>
                <a:sym typeface="Arial" panose="020B0604020202020204" pitchFamily="34" charset="0"/>
              </a:rPr>
              <a:t>Green Hub North project</a:t>
            </a:r>
          </a:p>
        </p:txBody>
      </p:sp>
      <p:sp>
        <p:nvSpPr>
          <p:cNvPr id="63" name="Text Placeholder 6">
            <a:extLst>
              <a:ext uri="{FF2B5EF4-FFF2-40B4-BE49-F238E27FC236}">
                <a16:creationId xmlns:a16="http://schemas.microsoft.com/office/drawing/2014/main" id="{99746D01-024D-B6D8-3DF1-748B6219112A}"/>
              </a:ext>
            </a:extLst>
          </p:cNvPr>
          <p:cNvSpPr txBox="1">
            <a:spLocks/>
          </p:cNvSpPr>
          <p:nvPr/>
        </p:nvSpPr>
        <p:spPr>
          <a:xfrm>
            <a:off x="1497422" y="6010127"/>
            <a:ext cx="1239052" cy="138499"/>
          </a:xfrm>
          <a:prstGeom prst="rect">
            <a:avLst/>
          </a:prstGeom>
          <a:ln>
            <a:noFill/>
          </a:ln>
        </p:spPr>
        <p:txBody>
          <a:bodyPr wrap="square" lIns="0" tIns="0" rIns="0" bIns="0">
            <a:sp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GB" sz="900" i="0" u="none" strike="noStrike" kern="1200" cap="none" spc="0" normalizeH="0" baseline="0">
                <a:ln>
                  <a:noFill/>
                </a:ln>
                <a:solidFill>
                  <a:srgbClr val="000000"/>
                </a:solidFill>
                <a:effectLst/>
                <a:uLnTx/>
                <a:uFillTx/>
                <a:latin typeface="The Wave Sans TT (Body)"/>
                <a:ea typeface="+mn-ea"/>
                <a:cs typeface="+mn-cs"/>
                <a:sym typeface="Arial" panose="020B0604020202020204" pitchFamily="34" charset="0"/>
              </a:rPr>
              <a:t>Annual refining capacity</a:t>
            </a:r>
          </a:p>
        </p:txBody>
      </p:sp>
      <p:sp>
        <p:nvSpPr>
          <p:cNvPr id="66" name="Text Placeholder 9">
            <a:extLst>
              <a:ext uri="{FF2B5EF4-FFF2-40B4-BE49-F238E27FC236}">
                <a16:creationId xmlns:a16="http://schemas.microsoft.com/office/drawing/2014/main" id="{5AD7444E-5824-1662-FDE7-9EF022DD927E}"/>
              </a:ext>
            </a:extLst>
          </p:cNvPr>
          <p:cNvSpPr txBox="1">
            <a:spLocks/>
          </p:cNvSpPr>
          <p:nvPr/>
        </p:nvSpPr>
        <p:spPr bwMode="gray">
          <a:xfrm>
            <a:off x="1172232" y="5990980"/>
            <a:ext cx="209255" cy="163608"/>
          </a:xfrm>
          <a:custGeom>
            <a:avLst/>
            <a:gdLst>
              <a:gd name="connsiteX0" fmla="*/ 455118 w 910201"/>
              <a:gd name="connsiteY0" fmla="*/ 0 h 910211"/>
              <a:gd name="connsiteX1" fmla="*/ 703122 w 910201"/>
              <a:gd name="connsiteY1" fmla="*/ 37240 h 910211"/>
              <a:gd name="connsiteX2" fmla="*/ 872963 w 910201"/>
              <a:gd name="connsiteY2" fmla="*/ 207090 h 910211"/>
              <a:gd name="connsiteX3" fmla="*/ 872963 w 910201"/>
              <a:gd name="connsiteY3" fmla="*/ 703122 h 910211"/>
              <a:gd name="connsiteX4" fmla="*/ 703122 w 910201"/>
              <a:gd name="connsiteY4" fmla="*/ 872972 h 910211"/>
              <a:gd name="connsiteX5" fmla="*/ 207114 w 910201"/>
              <a:gd name="connsiteY5" fmla="*/ 872972 h 910211"/>
              <a:gd name="connsiteX6" fmla="*/ 37272 w 910201"/>
              <a:gd name="connsiteY6" fmla="*/ 703122 h 910211"/>
              <a:gd name="connsiteX7" fmla="*/ 37272 w 910201"/>
              <a:gd name="connsiteY7" fmla="*/ 207090 h 910211"/>
              <a:gd name="connsiteX8" fmla="*/ 207114 w 910201"/>
              <a:gd name="connsiteY8" fmla="*/ 37240 h 910211"/>
              <a:gd name="connsiteX9" fmla="*/ 455118 w 910201"/>
              <a:gd name="connsiteY9" fmla="*/ 0 h 91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0201" h="910211">
                <a:moveTo>
                  <a:pt x="455118" y="0"/>
                </a:moveTo>
                <a:cubicBezTo>
                  <a:pt x="537786" y="0"/>
                  <a:pt x="620454" y="12414"/>
                  <a:pt x="703122" y="37240"/>
                </a:cubicBezTo>
                <a:cubicBezTo>
                  <a:pt x="784493" y="61680"/>
                  <a:pt x="848479" y="125670"/>
                  <a:pt x="872963" y="207090"/>
                </a:cubicBezTo>
                <a:cubicBezTo>
                  <a:pt x="922614" y="372434"/>
                  <a:pt x="922614" y="537778"/>
                  <a:pt x="872963" y="703122"/>
                </a:cubicBezTo>
                <a:cubicBezTo>
                  <a:pt x="848479" y="784543"/>
                  <a:pt x="784493" y="848532"/>
                  <a:pt x="703122" y="872972"/>
                </a:cubicBezTo>
                <a:cubicBezTo>
                  <a:pt x="537786" y="922625"/>
                  <a:pt x="372450" y="922625"/>
                  <a:pt x="207114" y="872972"/>
                </a:cubicBezTo>
                <a:cubicBezTo>
                  <a:pt x="125697" y="848532"/>
                  <a:pt x="61711" y="784543"/>
                  <a:pt x="37272" y="703122"/>
                </a:cubicBezTo>
                <a:cubicBezTo>
                  <a:pt x="-12424" y="537778"/>
                  <a:pt x="-12424" y="372434"/>
                  <a:pt x="37272" y="207090"/>
                </a:cubicBezTo>
                <a:cubicBezTo>
                  <a:pt x="61711" y="125670"/>
                  <a:pt x="125697" y="61680"/>
                  <a:pt x="207114" y="37240"/>
                </a:cubicBezTo>
                <a:cubicBezTo>
                  <a:pt x="289782" y="12414"/>
                  <a:pt x="372450" y="0"/>
                  <a:pt x="455118" y="0"/>
                </a:cubicBezTo>
                <a:close/>
              </a:path>
            </a:pathLst>
          </a:custGeom>
          <a:solidFill>
            <a:schemeClr val="accent1"/>
          </a:solidFill>
          <a:ln>
            <a:solidFill>
              <a:schemeClr val="accent1"/>
            </a:solidFill>
          </a:ln>
        </p:spPr>
        <p:txBody>
          <a:bodyPr vert="horz" wrap="squar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00" kern="1200">
                <a:solidFill>
                  <a:schemeClr val="accent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00" kern="1200">
                <a:solidFill>
                  <a:schemeClr val="accent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00" kern="1200">
                <a:solidFill>
                  <a:schemeClr val="accent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00" kern="1200">
                <a:solidFill>
                  <a:schemeClr val="accent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900" b="0" i="0" u="none" strike="noStrike" kern="1200" cap="none" spc="0" normalizeH="0" baseline="0">
                <a:ln>
                  <a:noFill/>
                </a:ln>
                <a:solidFill>
                  <a:schemeClr val="bg1"/>
                </a:solidFill>
                <a:effectLst/>
                <a:uLnTx/>
                <a:uFillTx/>
                <a:latin typeface="The Wave Sans TT (Body)"/>
                <a:ea typeface="+mn-ea"/>
                <a:cs typeface="+mn-cs"/>
              </a:rPr>
              <a:t>xx</a:t>
            </a:r>
          </a:p>
        </p:txBody>
      </p:sp>
      <p:grpSp>
        <p:nvGrpSpPr>
          <p:cNvPr id="226" name="Group 225">
            <a:extLst>
              <a:ext uri="{FF2B5EF4-FFF2-40B4-BE49-F238E27FC236}">
                <a16:creationId xmlns:a16="http://schemas.microsoft.com/office/drawing/2014/main" id="{9F1A04FA-1989-B0E0-CA4D-E133ADF6EF43}"/>
              </a:ext>
            </a:extLst>
          </p:cNvPr>
          <p:cNvGrpSpPr>
            <a:grpSpLocks/>
          </p:cNvGrpSpPr>
          <p:nvPr/>
        </p:nvGrpSpPr>
        <p:grpSpPr>
          <a:xfrm>
            <a:off x="4535141" y="6019255"/>
            <a:ext cx="205289" cy="206101"/>
            <a:chOff x="6069415" y="5087460"/>
            <a:chExt cx="235289" cy="254000"/>
          </a:xfrm>
        </p:grpSpPr>
        <p:sp>
          <p:nvSpPr>
            <p:cNvPr id="227" name="Oval 226">
              <a:extLst>
                <a:ext uri="{FF2B5EF4-FFF2-40B4-BE49-F238E27FC236}">
                  <a16:creationId xmlns:a16="http://schemas.microsoft.com/office/drawing/2014/main" id="{AAABC521-C80A-2BD2-F398-FF5B2831EB37}"/>
                </a:ext>
              </a:extLst>
            </p:cNvPr>
            <p:cNvSpPr/>
            <p:nvPr>
              <p:custDataLst>
                <p:tags r:id="rId12"/>
              </p:custDataLst>
            </p:nvPr>
          </p:nvSpPr>
          <p:spPr>
            <a:xfrm>
              <a:off x="6069415" y="5087460"/>
              <a:ext cx="235289" cy="254000"/>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100" b="0" i="0" u="none" strike="noStrike" kern="1200" cap="none" spc="0" normalizeH="0" baseline="0">
                <a:ln>
                  <a:noFill/>
                </a:ln>
                <a:solidFill>
                  <a:srgbClr val="FFFFFF"/>
                </a:solidFill>
                <a:effectLst/>
                <a:uLnTx/>
                <a:uFillTx/>
                <a:latin typeface="+mj-lt"/>
                <a:ea typeface="+mn-ea"/>
                <a:cs typeface="+mn-cs"/>
              </a:endParaRPr>
            </a:p>
          </p:txBody>
        </p:sp>
        <p:sp>
          <p:nvSpPr>
            <p:cNvPr id="228" name="Arc 227">
              <a:extLst>
                <a:ext uri="{FF2B5EF4-FFF2-40B4-BE49-F238E27FC236}">
                  <a16:creationId xmlns:a16="http://schemas.microsoft.com/office/drawing/2014/main" id="{08EA9229-CCBB-6493-AE02-1F1692958FD3}"/>
                </a:ext>
              </a:extLst>
            </p:cNvPr>
            <p:cNvSpPr/>
            <p:nvPr>
              <p:custDataLst>
                <p:tags r:id="rId13"/>
              </p:custDataLst>
            </p:nvPr>
          </p:nvSpPr>
          <p:spPr>
            <a:xfrm>
              <a:off x="6069415" y="5087460"/>
              <a:ext cx="235289" cy="254000"/>
            </a:xfrm>
            <a:prstGeom prst="arc">
              <a:avLst>
                <a:gd name="adj1" fmla="val 16200000"/>
                <a:gd name="adj2" fmla="val 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000000"/>
                </a:solidFill>
                <a:effectLst/>
                <a:uLnTx/>
                <a:uFillTx/>
                <a:latin typeface="+mj-lt"/>
                <a:ea typeface="+mn-ea"/>
                <a:cs typeface="+mn-cs"/>
              </a:endParaRPr>
            </a:p>
          </p:txBody>
        </p:sp>
      </p:grpSp>
      <p:grpSp>
        <p:nvGrpSpPr>
          <p:cNvPr id="233" name="Group 232">
            <a:extLst>
              <a:ext uri="{FF2B5EF4-FFF2-40B4-BE49-F238E27FC236}">
                <a16:creationId xmlns:a16="http://schemas.microsoft.com/office/drawing/2014/main" id="{ACF8DC3B-9862-5177-3DA6-6F8B906A0031}"/>
              </a:ext>
            </a:extLst>
          </p:cNvPr>
          <p:cNvGrpSpPr>
            <a:grpSpLocks/>
          </p:cNvGrpSpPr>
          <p:nvPr/>
        </p:nvGrpSpPr>
        <p:grpSpPr>
          <a:xfrm>
            <a:off x="9396016" y="3523117"/>
            <a:ext cx="205289" cy="206101"/>
            <a:chOff x="6069415" y="5087460"/>
            <a:chExt cx="235289" cy="254000"/>
          </a:xfrm>
        </p:grpSpPr>
        <p:sp>
          <p:nvSpPr>
            <p:cNvPr id="235" name="Oval 234">
              <a:extLst>
                <a:ext uri="{FF2B5EF4-FFF2-40B4-BE49-F238E27FC236}">
                  <a16:creationId xmlns:a16="http://schemas.microsoft.com/office/drawing/2014/main" id="{06F0C1D4-E757-CA2C-D525-7D7F8D9C3271}"/>
                </a:ext>
              </a:extLst>
            </p:cNvPr>
            <p:cNvSpPr/>
            <p:nvPr>
              <p:custDataLst>
                <p:tags r:id="rId10"/>
              </p:custDataLst>
            </p:nvPr>
          </p:nvSpPr>
          <p:spPr>
            <a:xfrm>
              <a:off x="6069415" y="5087460"/>
              <a:ext cx="235289" cy="254000"/>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100" b="0" i="0" u="none" strike="noStrike" kern="1200" cap="none" spc="0" normalizeH="0" baseline="0">
                <a:ln>
                  <a:noFill/>
                </a:ln>
                <a:solidFill>
                  <a:srgbClr val="FFFFFF"/>
                </a:solidFill>
                <a:effectLst/>
                <a:uLnTx/>
                <a:uFillTx/>
                <a:latin typeface="+mj-lt"/>
                <a:ea typeface="+mn-ea"/>
                <a:cs typeface="+mn-cs"/>
              </a:endParaRPr>
            </a:p>
          </p:txBody>
        </p:sp>
        <p:sp>
          <p:nvSpPr>
            <p:cNvPr id="240" name="Arc 239">
              <a:extLst>
                <a:ext uri="{FF2B5EF4-FFF2-40B4-BE49-F238E27FC236}">
                  <a16:creationId xmlns:a16="http://schemas.microsoft.com/office/drawing/2014/main" id="{F83459E9-BB3D-536E-FC37-088C988EAE67}"/>
                </a:ext>
              </a:extLst>
            </p:cNvPr>
            <p:cNvSpPr/>
            <p:nvPr>
              <p:custDataLst>
                <p:tags r:id="rId11"/>
              </p:custDataLst>
            </p:nvPr>
          </p:nvSpPr>
          <p:spPr>
            <a:xfrm>
              <a:off x="6069415" y="5087460"/>
              <a:ext cx="235289" cy="254000"/>
            </a:xfrm>
            <a:prstGeom prst="arc">
              <a:avLst>
                <a:gd name="adj1" fmla="val 16200000"/>
                <a:gd name="adj2" fmla="val 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000000"/>
                </a:solidFill>
                <a:effectLst/>
                <a:uLnTx/>
                <a:uFillTx/>
                <a:latin typeface="+mj-lt"/>
                <a:ea typeface="+mn-ea"/>
                <a:cs typeface="+mn-cs"/>
              </a:endParaRPr>
            </a:p>
          </p:txBody>
        </p:sp>
      </p:grpSp>
      <p:grpSp>
        <p:nvGrpSpPr>
          <p:cNvPr id="242" name="Group 241">
            <a:extLst>
              <a:ext uri="{FF2B5EF4-FFF2-40B4-BE49-F238E27FC236}">
                <a16:creationId xmlns:a16="http://schemas.microsoft.com/office/drawing/2014/main" id="{01C990EF-C63E-4AE7-0BB2-772D177DF833}"/>
              </a:ext>
            </a:extLst>
          </p:cNvPr>
          <p:cNvGrpSpPr>
            <a:grpSpLocks/>
          </p:cNvGrpSpPr>
          <p:nvPr/>
        </p:nvGrpSpPr>
        <p:grpSpPr>
          <a:xfrm>
            <a:off x="9433369" y="5203655"/>
            <a:ext cx="205289" cy="206101"/>
            <a:chOff x="6069415" y="5087460"/>
            <a:chExt cx="235289" cy="254000"/>
          </a:xfrm>
        </p:grpSpPr>
        <p:sp>
          <p:nvSpPr>
            <p:cNvPr id="246" name="Oval 245">
              <a:extLst>
                <a:ext uri="{FF2B5EF4-FFF2-40B4-BE49-F238E27FC236}">
                  <a16:creationId xmlns:a16="http://schemas.microsoft.com/office/drawing/2014/main" id="{8ACEF10F-269D-FC90-5C17-87D5652BC701}"/>
                </a:ext>
              </a:extLst>
            </p:cNvPr>
            <p:cNvSpPr/>
            <p:nvPr>
              <p:custDataLst>
                <p:tags r:id="rId8"/>
              </p:custDataLst>
            </p:nvPr>
          </p:nvSpPr>
          <p:spPr>
            <a:xfrm>
              <a:off x="6069415" y="5087460"/>
              <a:ext cx="235289" cy="254000"/>
            </a:xfrm>
            <a:prstGeom prst="ellipse">
              <a:avLst/>
            </a:pr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100" b="0" i="0" u="none" strike="noStrike" kern="1200" cap="none" spc="0" normalizeH="0" baseline="0">
                <a:ln>
                  <a:noFill/>
                </a:ln>
                <a:solidFill>
                  <a:srgbClr val="FFFFFF"/>
                </a:solidFill>
                <a:effectLst/>
                <a:uLnTx/>
                <a:uFillTx/>
                <a:latin typeface="+mj-lt"/>
                <a:ea typeface="+mn-ea"/>
                <a:cs typeface="+mn-cs"/>
              </a:endParaRPr>
            </a:p>
          </p:txBody>
        </p:sp>
        <p:sp>
          <p:nvSpPr>
            <p:cNvPr id="253" name="Arc 252">
              <a:extLst>
                <a:ext uri="{FF2B5EF4-FFF2-40B4-BE49-F238E27FC236}">
                  <a16:creationId xmlns:a16="http://schemas.microsoft.com/office/drawing/2014/main" id="{38F3F354-648D-B399-912B-7D3EAA7AE702}"/>
                </a:ext>
              </a:extLst>
            </p:cNvPr>
            <p:cNvSpPr/>
            <p:nvPr>
              <p:custDataLst>
                <p:tags r:id="rId9"/>
              </p:custDataLst>
            </p:nvPr>
          </p:nvSpPr>
          <p:spPr>
            <a:xfrm>
              <a:off x="6069415" y="5087460"/>
              <a:ext cx="235289" cy="254000"/>
            </a:xfrm>
            <a:prstGeom prst="arc">
              <a:avLst>
                <a:gd name="adj1" fmla="val 16200000"/>
                <a:gd name="adj2" fmla="val 0"/>
              </a:avLst>
            </a:prstGeom>
            <a:solidFill>
              <a:schemeClr val="accent1"/>
            </a:solidFill>
            <a:ln w="6350" cap="flat" cmpd="sng" algn="ctr">
              <a:noFill/>
              <a:prstDash val="solid"/>
              <a:miter lim="800000"/>
              <a:tailEnd type="none"/>
            </a:ln>
            <a:effectLst/>
            <a:extLst>
              <a:ext uri="{91240B29-F687-4F45-9708-019B960494DF}">
                <a14:hiddenLine xmlns:a14="http://schemas.microsoft.com/office/drawing/2010/main" w="6350" cap="flat" cmpd="sng" algn="ctr">
                  <a:solidFill>
                    <a:schemeClr val="accent1"/>
                  </a:solidFill>
                  <a:prstDash val="solid"/>
                  <a:miter lim="800000"/>
                  <a:tailEnd type="none"/>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000000"/>
                </a:solidFill>
                <a:effectLst/>
                <a:uLnTx/>
                <a:uFillTx/>
                <a:latin typeface="+mj-lt"/>
                <a:ea typeface="+mn-ea"/>
                <a:cs typeface="+mn-cs"/>
              </a:endParaRPr>
            </a:p>
          </p:txBody>
        </p:sp>
      </p:grpSp>
    </p:spTree>
    <p:extLst>
      <p:ext uri="{BB962C8B-B14F-4D97-AF65-F5344CB8AC3E}">
        <p14:creationId xmlns:p14="http://schemas.microsoft.com/office/powerpoint/2010/main" val="3820879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4E3B2-FB72-851B-1546-493C7B9A4C0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17042D9-1C30-DF02-E476-8AB7AAF49A09}"/>
              </a:ext>
            </a:extLst>
          </p:cNvPr>
          <p:cNvSpPr>
            <a:spLocks noGrp="1"/>
          </p:cNvSpPr>
          <p:nvPr>
            <p:ph type="sldNum" sz="quarter" idx="16"/>
          </p:nvPr>
        </p:nvSpPr>
        <p:spPr/>
        <p:txBody>
          <a:bodyPr/>
          <a:lstStyle/>
          <a:p>
            <a:fld id="{4531D9DC-ADF0-4D0A-8902-0133E3C6D94B}" type="slidenum">
              <a:rPr lang="en-US" smtClean="0"/>
              <a:pPr/>
              <a:t>25</a:t>
            </a:fld>
            <a:endParaRPr lang="en-US"/>
          </a:p>
        </p:txBody>
      </p:sp>
      <p:sp>
        <p:nvSpPr>
          <p:cNvPr id="6" name="Title 5">
            <a:extLst>
              <a:ext uri="{FF2B5EF4-FFF2-40B4-BE49-F238E27FC236}">
                <a16:creationId xmlns:a16="http://schemas.microsoft.com/office/drawing/2014/main" id="{402396B8-4242-D0B4-838B-663DF3BCB691}"/>
              </a:ext>
            </a:extLst>
          </p:cNvPr>
          <p:cNvSpPr>
            <a:spLocks noGrp="1"/>
          </p:cNvSpPr>
          <p:nvPr>
            <p:ph type="title"/>
          </p:nvPr>
        </p:nvSpPr>
        <p:spPr>
          <a:xfrm>
            <a:off x="443372" y="379660"/>
            <a:ext cx="11305716" cy="984885"/>
          </a:xfrm>
        </p:spPr>
        <p:txBody>
          <a:bodyPr/>
          <a:lstStyle/>
          <a:p>
            <a:r>
              <a:rPr lang="el-GR">
                <a:solidFill>
                  <a:srgbClr val="0F55F5"/>
                </a:solidFill>
              </a:rPr>
              <a:t>Συμβόλαια Φυσικού Αερίου: Τιμολόγηση βάσει πετρελαίου και ο Ρόλος της Εσωτερικής Αγοράς της ΕΕ</a:t>
            </a:r>
            <a:endParaRPr lang="en-US">
              <a:solidFill>
                <a:srgbClr val="0F55F5"/>
              </a:solidFill>
            </a:endParaRPr>
          </a:p>
        </p:txBody>
      </p:sp>
      <p:sp>
        <p:nvSpPr>
          <p:cNvPr id="13" name="Τίτλος 1">
            <a:extLst>
              <a:ext uri="{FF2B5EF4-FFF2-40B4-BE49-F238E27FC236}">
                <a16:creationId xmlns:a16="http://schemas.microsoft.com/office/drawing/2014/main" id="{7A464A54-D41F-740F-B616-FD8AEF139BE8}"/>
              </a:ext>
            </a:extLst>
          </p:cNvPr>
          <p:cNvSpPr txBox="1">
            <a:spLocks/>
          </p:cNvSpPr>
          <p:nvPr/>
        </p:nvSpPr>
        <p:spPr>
          <a:xfrm>
            <a:off x="6561062" y="1654806"/>
            <a:ext cx="5761330" cy="308260"/>
          </a:xfrm>
          <a:prstGeom prst="rect">
            <a:avLst/>
          </a:prstGeom>
          <a:noFill/>
        </p:spPr>
        <p:txBody>
          <a:bodyPr vert="horz" lIns="70947" tIns="35473" rIns="70947" bIns="3547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1400" b="1">
                <a:solidFill>
                  <a:srgbClr val="0F55F5"/>
                </a:solidFill>
                <a:latin typeface="+mn-lt"/>
                <a:ea typeface="+mn-ea"/>
                <a:cs typeface="+mn-cs"/>
              </a:rPr>
              <a:t>Μετάβαση σε </a:t>
            </a:r>
            <a:r>
              <a:rPr lang="en-US" sz="1400" b="1">
                <a:solidFill>
                  <a:srgbClr val="0F55F5"/>
                </a:solidFill>
                <a:latin typeface="+mn-lt"/>
                <a:ea typeface="+mn-ea"/>
                <a:cs typeface="+mn-cs"/>
              </a:rPr>
              <a:t>Hub-based </a:t>
            </a:r>
            <a:r>
              <a:rPr lang="el-GR" sz="1400" b="1">
                <a:solidFill>
                  <a:srgbClr val="0F55F5"/>
                </a:solidFill>
                <a:latin typeface="+mn-lt"/>
                <a:ea typeface="+mn-ea"/>
                <a:cs typeface="+mn-cs"/>
              </a:rPr>
              <a:t>Τιμολόγηση</a:t>
            </a:r>
          </a:p>
        </p:txBody>
      </p:sp>
      <p:sp>
        <p:nvSpPr>
          <p:cNvPr id="27" name="TextBox 26">
            <a:extLst>
              <a:ext uri="{FF2B5EF4-FFF2-40B4-BE49-F238E27FC236}">
                <a16:creationId xmlns:a16="http://schemas.microsoft.com/office/drawing/2014/main" id="{90512779-1FE4-521B-71F6-2F6AD6FD5917}"/>
              </a:ext>
            </a:extLst>
          </p:cNvPr>
          <p:cNvSpPr txBox="1"/>
          <p:nvPr/>
        </p:nvSpPr>
        <p:spPr>
          <a:xfrm>
            <a:off x="578516" y="1535934"/>
            <a:ext cx="6560388" cy="523220"/>
          </a:xfrm>
          <a:prstGeom prst="rect">
            <a:avLst/>
          </a:prstGeom>
          <a:noFill/>
        </p:spPr>
        <p:txBody>
          <a:bodyPr wrap="square">
            <a:spAutoFit/>
          </a:bodyPr>
          <a:lstStyle/>
          <a:p>
            <a:r>
              <a:rPr lang="el-GR" sz="1400" b="1">
                <a:solidFill>
                  <a:srgbClr val="0F55F5"/>
                </a:solidFill>
              </a:rPr>
              <a:t>Τιμολόγηση βάσει πετρελαίου (</a:t>
            </a:r>
            <a:r>
              <a:rPr lang="en-US" sz="1400" b="1">
                <a:solidFill>
                  <a:srgbClr val="0F55F5"/>
                </a:solidFill>
              </a:rPr>
              <a:t>Oil-Indexed)</a:t>
            </a:r>
            <a:br>
              <a:rPr lang="en-US" sz="1400" b="1">
                <a:solidFill>
                  <a:srgbClr val="0F55F5"/>
                </a:solidFill>
              </a:rPr>
            </a:br>
            <a:r>
              <a:rPr lang="el-GR" sz="1400" b="1">
                <a:solidFill>
                  <a:srgbClr val="0F55F5"/>
                </a:solidFill>
              </a:rPr>
              <a:t>– Ορισμός και Ιστορικό Πλαίσιο</a:t>
            </a:r>
            <a:endParaRPr lang="el-GR" sz="1400">
              <a:solidFill>
                <a:srgbClr val="0F55F5"/>
              </a:solidFill>
            </a:endParaRPr>
          </a:p>
        </p:txBody>
      </p:sp>
      <p:sp>
        <p:nvSpPr>
          <p:cNvPr id="3" name="TextBox 2">
            <a:extLst>
              <a:ext uri="{FF2B5EF4-FFF2-40B4-BE49-F238E27FC236}">
                <a16:creationId xmlns:a16="http://schemas.microsoft.com/office/drawing/2014/main" id="{A13A94F7-AE64-0120-B1F0-C81CF05EBE15}"/>
              </a:ext>
            </a:extLst>
          </p:cNvPr>
          <p:cNvSpPr txBox="1"/>
          <p:nvPr/>
        </p:nvSpPr>
        <p:spPr>
          <a:xfrm>
            <a:off x="636872" y="2071270"/>
            <a:ext cx="4288811" cy="4031873"/>
          </a:xfrm>
          <a:prstGeom prst="rect">
            <a:avLst/>
          </a:prstGeom>
          <a:solidFill>
            <a:srgbClr val="0F55F5"/>
          </a:solidFill>
        </p:spPr>
        <p:txBody>
          <a:bodyPr wrap="square">
            <a:spAutoFit/>
          </a:bodyPr>
          <a:lstStyle/>
          <a:p>
            <a:r>
              <a:rPr lang="el-GR" sz="1600">
                <a:solidFill>
                  <a:schemeClr val="bg1"/>
                </a:solidFill>
              </a:rPr>
              <a:t>Τιμολόγηση φυσικού αερίου βάσει της τιμής του αργού πετρελαίου ή προϊόντων του (Brent)</a:t>
            </a:r>
          </a:p>
          <a:p>
            <a:endParaRPr lang="el-GR" sz="1600">
              <a:solidFill>
                <a:schemeClr val="bg1"/>
              </a:solidFill>
            </a:endParaRPr>
          </a:p>
          <a:p>
            <a:r>
              <a:rPr lang="el-GR" sz="1600">
                <a:solidFill>
                  <a:schemeClr val="bg1"/>
                </a:solidFill>
              </a:rPr>
              <a:t>Ισχύει συνήθως σε μακροπρόθεσμα συμβόλαια (20–30 έτη), με καθυστέρηση στην προσαρμογή της τιμής.</a:t>
            </a:r>
          </a:p>
          <a:p>
            <a:pPr>
              <a:buNone/>
            </a:pPr>
            <a:endParaRPr lang="el-GR" sz="1600" b="1">
              <a:solidFill>
                <a:schemeClr val="bg1"/>
              </a:solidFill>
            </a:endParaRPr>
          </a:p>
          <a:p>
            <a:pPr>
              <a:buNone/>
            </a:pPr>
            <a:r>
              <a:rPr lang="el-GR" sz="1600" b="1">
                <a:solidFill>
                  <a:schemeClr val="bg1"/>
                </a:solidFill>
              </a:rPr>
              <a:t>Ιστορικο πλαισιο:</a:t>
            </a:r>
            <a:endParaRPr lang="el-GR" sz="1600">
              <a:solidFill>
                <a:schemeClr val="bg1"/>
              </a:solidFill>
            </a:endParaRPr>
          </a:p>
          <a:p>
            <a:pPr>
              <a:buFont typeface="Arial" panose="020B0604020202020204" pitchFamily="34" charset="0"/>
              <a:buChar char="•"/>
            </a:pPr>
            <a:r>
              <a:rPr lang="el-GR" sz="1600">
                <a:solidFill>
                  <a:schemeClr val="bg1"/>
                </a:solidFill>
              </a:rPr>
              <a:t> Εφαρμόστηκε ευρέως σε περιόδους χωρίς ώριμες αγορές φυσικού αερίου.</a:t>
            </a:r>
          </a:p>
          <a:p>
            <a:pPr>
              <a:buFont typeface="Arial" panose="020B0604020202020204" pitchFamily="34" charset="0"/>
              <a:buChar char="•"/>
            </a:pPr>
            <a:r>
              <a:rPr lang="el-GR" sz="1600">
                <a:solidFill>
                  <a:schemeClr val="bg1"/>
                </a:solidFill>
              </a:rPr>
              <a:t> Προσέφερε τιμολογιακή σταθερότητα και προβλεψιμότητα.</a:t>
            </a:r>
          </a:p>
          <a:p>
            <a:pPr>
              <a:buFont typeface="Arial" panose="020B0604020202020204" pitchFamily="34" charset="0"/>
              <a:buChar char="•"/>
            </a:pPr>
            <a:r>
              <a:rPr lang="el-GR" sz="1600">
                <a:solidFill>
                  <a:schemeClr val="bg1"/>
                </a:solidFill>
              </a:rPr>
              <a:t> Χρησιμοποιήθηκε κυρίως από κρατικούς ή μονοπωλιακούς προμηθευτές (π.χ. Gazprom, Sonatrach).</a:t>
            </a:r>
          </a:p>
        </p:txBody>
      </p:sp>
      <p:sp>
        <p:nvSpPr>
          <p:cNvPr id="10" name="TextBox 9">
            <a:extLst>
              <a:ext uri="{FF2B5EF4-FFF2-40B4-BE49-F238E27FC236}">
                <a16:creationId xmlns:a16="http://schemas.microsoft.com/office/drawing/2014/main" id="{E293BD3E-51A9-02E8-8660-F711017C18F2}"/>
              </a:ext>
            </a:extLst>
          </p:cNvPr>
          <p:cNvSpPr txBox="1"/>
          <p:nvPr/>
        </p:nvSpPr>
        <p:spPr>
          <a:xfrm>
            <a:off x="6656717" y="2071269"/>
            <a:ext cx="4790536" cy="4031873"/>
          </a:xfrm>
          <a:prstGeom prst="rect">
            <a:avLst/>
          </a:prstGeom>
          <a:solidFill>
            <a:srgbClr val="0F55F5"/>
          </a:solidFill>
        </p:spPr>
        <p:txBody>
          <a:bodyPr wrap="square">
            <a:spAutoFit/>
          </a:bodyPr>
          <a:lstStyle/>
          <a:p>
            <a:pPr>
              <a:buNone/>
            </a:pPr>
            <a:r>
              <a:rPr lang="en-US" sz="1600" b="1">
                <a:solidFill>
                  <a:schemeClr val="bg1"/>
                </a:solidFill>
              </a:rPr>
              <a:t>K</a:t>
            </a:r>
            <a:r>
              <a:rPr lang="el-GR" sz="1600" b="1">
                <a:solidFill>
                  <a:schemeClr val="bg1"/>
                </a:solidFill>
              </a:rPr>
              <a:t>ίνητρα Μετάβασης:</a:t>
            </a:r>
          </a:p>
          <a:p>
            <a:pPr>
              <a:buFont typeface="Arial" panose="020B0604020202020204" pitchFamily="34" charset="0"/>
              <a:buChar char="•"/>
            </a:pPr>
            <a:r>
              <a:rPr lang="el-GR" sz="1600">
                <a:solidFill>
                  <a:schemeClr val="bg1"/>
                </a:solidFill>
              </a:rPr>
              <a:t> Δημιουργία ώριμων, ρευστών κόμβων εμπορίας </a:t>
            </a:r>
          </a:p>
          <a:p>
            <a:r>
              <a:rPr lang="el-GR" sz="1600">
                <a:solidFill>
                  <a:schemeClr val="bg1"/>
                </a:solidFill>
              </a:rPr>
              <a:t>(π.χ. TTF, NBP).</a:t>
            </a:r>
          </a:p>
          <a:p>
            <a:pPr>
              <a:buFont typeface="Arial" panose="020B0604020202020204" pitchFamily="34" charset="0"/>
              <a:buChar char="•"/>
            </a:pPr>
            <a:r>
              <a:rPr lang="el-GR" sz="1600">
                <a:solidFill>
                  <a:schemeClr val="bg1"/>
                </a:solidFill>
              </a:rPr>
              <a:t> Ανάγκη για μεγαλύτερη διαφάνεια και καλύτερη αντανάκλαση προσφοράς/ζήτησης.</a:t>
            </a:r>
          </a:p>
          <a:p>
            <a:pPr>
              <a:buFont typeface="Arial" panose="020B0604020202020204" pitchFamily="34" charset="0"/>
              <a:buChar char="•"/>
            </a:pPr>
            <a:r>
              <a:rPr lang="el-GR" sz="1600">
                <a:solidFill>
                  <a:schemeClr val="bg1"/>
                </a:solidFill>
              </a:rPr>
              <a:t> Ρυθμιστικές παρεμβάσεις από την ΕΕ </a:t>
            </a:r>
            <a:br>
              <a:rPr lang="el-GR" sz="1600">
                <a:solidFill>
                  <a:schemeClr val="bg1"/>
                </a:solidFill>
              </a:rPr>
            </a:br>
            <a:r>
              <a:rPr lang="el-GR" sz="1600">
                <a:solidFill>
                  <a:schemeClr val="bg1"/>
                </a:solidFill>
              </a:rPr>
              <a:t>(π.χ. unbundling, τρίτη ενεργειακή δέσμη).</a:t>
            </a:r>
          </a:p>
          <a:p>
            <a:pPr>
              <a:buFont typeface="Arial" panose="020B0604020202020204" pitchFamily="34" charset="0"/>
              <a:buChar char="•"/>
            </a:pPr>
            <a:r>
              <a:rPr lang="el-GR" sz="1600">
                <a:solidFill>
                  <a:schemeClr val="bg1"/>
                </a:solidFill>
              </a:rPr>
              <a:t>Άνοδος LNG και αυξημένος ανταγωνισμός στην αγορά.</a:t>
            </a:r>
          </a:p>
          <a:p>
            <a:pPr>
              <a:buNone/>
            </a:pPr>
            <a:r>
              <a:rPr lang="el-GR" sz="1600" b="1">
                <a:solidFill>
                  <a:schemeClr val="bg1"/>
                </a:solidFill>
              </a:rPr>
              <a:t>Αποτελέσματα:</a:t>
            </a:r>
          </a:p>
          <a:p>
            <a:pPr>
              <a:buFont typeface="Arial" panose="020B0604020202020204" pitchFamily="34" charset="0"/>
              <a:buChar char="•"/>
            </a:pPr>
            <a:r>
              <a:rPr lang="el-GR" sz="1600">
                <a:solidFill>
                  <a:schemeClr val="bg1"/>
                </a:solidFill>
              </a:rPr>
              <a:t> Ραγδαία πτώση της χρήσης oil-indexed συμβολαίων: από ~80% (2005) σε &lt;30% (2022).</a:t>
            </a:r>
          </a:p>
          <a:p>
            <a:pPr>
              <a:buFont typeface="Arial" panose="020B0604020202020204" pitchFamily="34" charset="0"/>
              <a:buChar char="•"/>
            </a:pPr>
            <a:r>
              <a:rPr lang="el-GR" sz="1600">
                <a:solidFill>
                  <a:schemeClr val="bg1"/>
                </a:solidFill>
              </a:rPr>
              <a:t> Το TTF καθιερώθηκε ως το κύριο σημείο αναφοράς για την ευρωπαϊκή αγορά.</a:t>
            </a:r>
          </a:p>
          <a:p>
            <a:pPr>
              <a:buFont typeface="Arial" panose="020B0604020202020204" pitchFamily="34" charset="0"/>
              <a:buChar char="•"/>
            </a:pPr>
            <a:r>
              <a:rPr lang="el-GR" sz="1600">
                <a:solidFill>
                  <a:schemeClr val="bg1"/>
                </a:solidFill>
              </a:rPr>
              <a:t> Αυξημένη ευελιξία αλλά και μεγαλύτερη έκθεση σε διακυμάνσεις τιμών.</a:t>
            </a:r>
          </a:p>
        </p:txBody>
      </p:sp>
      <p:pic>
        <p:nvPicPr>
          <p:cNvPr id="6152" name="Picture 8" descr="Cartoon Arrow, Playful Marker, Animated Pointer, Dynamic Symbol, Whimsical  Sign PNG">
            <a:extLst>
              <a:ext uri="{FF2B5EF4-FFF2-40B4-BE49-F238E27FC236}">
                <a16:creationId xmlns:a16="http://schemas.microsoft.com/office/drawing/2014/main" id="{5E2644C2-E7C8-FCE3-C563-E9430A6FF23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50154" y="3498296"/>
            <a:ext cx="2120981" cy="1224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483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7C1E1-1224-6FE4-CC8E-C69C4E63508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2F8BF4-9BFC-663D-72C9-93E86ADD3F43}"/>
              </a:ext>
            </a:extLst>
          </p:cNvPr>
          <p:cNvSpPr>
            <a:spLocks noGrp="1"/>
          </p:cNvSpPr>
          <p:nvPr>
            <p:ph type="sldNum" sz="quarter" idx="16"/>
          </p:nvPr>
        </p:nvSpPr>
        <p:spPr/>
        <p:txBody>
          <a:bodyPr/>
          <a:lstStyle/>
          <a:p>
            <a:fld id="{4531D9DC-ADF0-4D0A-8902-0133E3C6D94B}" type="slidenum">
              <a:rPr lang="en-US" smtClean="0"/>
              <a:pPr/>
              <a:t>26</a:t>
            </a:fld>
            <a:endParaRPr lang="en-US"/>
          </a:p>
        </p:txBody>
      </p:sp>
      <p:sp>
        <p:nvSpPr>
          <p:cNvPr id="6" name="Title 5">
            <a:extLst>
              <a:ext uri="{FF2B5EF4-FFF2-40B4-BE49-F238E27FC236}">
                <a16:creationId xmlns:a16="http://schemas.microsoft.com/office/drawing/2014/main" id="{F5E0590C-CDD8-A905-44C3-A4B59624257A}"/>
              </a:ext>
            </a:extLst>
          </p:cNvPr>
          <p:cNvSpPr>
            <a:spLocks noGrp="1"/>
          </p:cNvSpPr>
          <p:nvPr>
            <p:ph type="title"/>
          </p:nvPr>
        </p:nvSpPr>
        <p:spPr>
          <a:xfrm>
            <a:off x="443372" y="379660"/>
            <a:ext cx="11305716" cy="984885"/>
          </a:xfrm>
        </p:spPr>
        <p:txBody>
          <a:bodyPr/>
          <a:lstStyle/>
          <a:p>
            <a:r>
              <a:rPr lang="el-GR">
                <a:solidFill>
                  <a:srgbClr val="0F55F5"/>
                </a:solidFill>
              </a:rPr>
              <a:t>Από την Τιμολόγηση βάσει πετρελαίου σε Hub-based Τιμολόγηση</a:t>
            </a:r>
            <a:endParaRPr lang="en-US">
              <a:solidFill>
                <a:srgbClr val="0F55F5"/>
              </a:solidFill>
            </a:endParaRPr>
          </a:p>
        </p:txBody>
      </p:sp>
      <p:sp>
        <p:nvSpPr>
          <p:cNvPr id="11" name="TextBox 10">
            <a:extLst>
              <a:ext uri="{FF2B5EF4-FFF2-40B4-BE49-F238E27FC236}">
                <a16:creationId xmlns:a16="http://schemas.microsoft.com/office/drawing/2014/main" id="{B01FA82C-B90D-CA0B-3B5A-DB8AA695A42C}"/>
              </a:ext>
            </a:extLst>
          </p:cNvPr>
          <p:cNvSpPr txBox="1"/>
          <p:nvPr/>
        </p:nvSpPr>
        <p:spPr>
          <a:xfrm>
            <a:off x="695371" y="1636553"/>
            <a:ext cx="5274107" cy="4401205"/>
          </a:xfrm>
          <a:prstGeom prst="rect">
            <a:avLst/>
          </a:prstGeom>
          <a:noFill/>
        </p:spPr>
        <p:txBody>
          <a:bodyPr wrap="square">
            <a:spAutoFit/>
          </a:bodyPr>
          <a:lstStyle/>
          <a:p>
            <a:pPr>
              <a:buNone/>
            </a:pPr>
            <a:r>
              <a:rPr lang="el-GR" sz="1400" b="1">
                <a:solidFill>
                  <a:srgbClr val="0F55F5"/>
                </a:solidFill>
              </a:rPr>
              <a:t>Κύρια Ευρωπαϊκα </a:t>
            </a:r>
            <a:r>
              <a:rPr lang="en-US" sz="1400" b="1">
                <a:solidFill>
                  <a:srgbClr val="0F55F5"/>
                </a:solidFill>
              </a:rPr>
              <a:t>Hubs:</a:t>
            </a:r>
            <a:br>
              <a:rPr lang="el-GR" sz="1400" b="1">
                <a:solidFill>
                  <a:srgbClr val="0F55F5"/>
                </a:solidFill>
              </a:rPr>
            </a:br>
            <a:endParaRPr lang="en-US" sz="1400" b="1">
              <a:solidFill>
                <a:srgbClr val="0F55F5"/>
              </a:solidFill>
            </a:endParaRPr>
          </a:p>
          <a:p>
            <a:r>
              <a:rPr lang="en-US" sz="1400" b="1">
                <a:solidFill>
                  <a:srgbClr val="0F55F5"/>
                </a:solidFill>
              </a:rPr>
              <a:t>NBP (National Balancing Point)</a:t>
            </a:r>
            <a:r>
              <a:rPr lang="en-US" sz="1400">
                <a:solidFill>
                  <a:srgbClr val="0F55F5"/>
                </a:solidFill>
              </a:rPr>
              <a:t> </a:t>
            </a:r>
            <a:r>
              <a:rPr lang="en-US" sz="1400"/>
              <a:t>– </a:t>
            </a:r>
            <a:r>
              <a:rPr lang="el-GR" sz="1400"/>
              <a:t>Ηνωμένο Βασίλειο</a:t>
            </a:r>
          </a:p>
          <a:p>
            <a:r>
              <a:rPr lang="en-US" sz="1400" b="1">
                <a:solidFill>
                  <a:srgbClr val="0F55F5"/>
                </a:solidFill>
              </a:rPr>
              <a:t>TTF (Title Transfer Facility)</a:t>
            </a:r>
            <a:r>
              <a:rPr lang="en-US" sz="1400">
                <a:solidFill>
                  <a:srgbClr val="0F55F5"/>
                </a:solidFill>
              </a:rPr>
              <a:t> </a:t>
            </a:r>
            <a:r>
              <a:rPr lang="en-US" sz="1400"/>
              <a:t>– </a:t>
            </a:r>
            <a:r>
              <a:rPr lang="el-GR" sz="1400"/>
              <a:t>Κάτω Χώρες </a:t>
            </a:r>
            <a:r>
              <a:rPr lang="el-GR" sz="1400" i="1"/>
              <a:t>(</a:t>
            </a:r>
            <a:r>
              <a:rPr lang="en-US" sz="1400" i="1"/>
              <a:t>de facto benchmark </a:t>
            </a:r>
            <a:r>
              <a:rPr lang="el-GR" sz="1400" i="1"/>
              <a:t>για την Ε.Ε.)</a:t>
            </a:r>
            <a:endParaRPr lang="el-GR" sz="1400"/>
          </a:p>
          <a:p>
            <a:r>
              <a:rPr lang="en-US" sz="1400" b="1">
                <a:solidFill>
                  <a:srgbClr val="0F55F5"/>
                </a:solidFill>
              </a:rPr>
              <a:t>PEG (Point </a:t>
            </a:r>
            <a:r>
              <a:rPr lang="en-US" sz="1400" b="1" err="1">
                <a:solidFill>
                  <a:srgbClr val="0F55F5"/>
                </a:solidFill>
              </a:rPr>
              <a:t>d’Échange</a:t>
            </a:r>
            <a:r>
              <a:rPr lang="en-US" sz="1400" b="1">
                <a:solidFill>
                  <a:srgbClr val="0F55F5"/>
                </a:solidFill>
              </a:rPr>
              <a:t> de Gaz)</a:t>
            </a:r>
            <a:r>
              <a:rPr lang="en-US" sz="1400"/>
              <a:t> – </a:t>
            </a:r>
            <a:r>
              <a:rPr lang="el-GR" sz="1400"/>
              <a:t>Γαλλία</a:t>
            </a:r>
          </a:p>
          <a:p>
            <a:r>
              <a:rPr lang="en-US" sz="1400" b="1">
                <a:solidFill>
                  <a:srgbClr val="0F55F5"/>
                </a:solidFill>
              </a:rPr>
              <a:t>THE (Trading Hub Europe)</a:t>
            </a:r>
            <a:r>
              <a:rPr lang="en-US" sz="1400">
                <a:solidFill>
                  <a:srgbClr val="0F55F5"/>
                </a:solidFill>
              </a:rPr>
              <a:t> </a:t>
            </a:r>
            <a:r>
              <a:rPr lang="en-US" sz="1400"/>
              <a:t>– </a:t>
            </a:r>
            <a:r>
              <a:rPr lang="el-GR" sz="1400"/>
              <a:t>Γερμανία </a:t>
            </a:r>
            <a:r>
              <a:rPr lang="el-GR" sz="1400" i="1"/>
              <a:t>(πρώην </a:t>
            </a:r>
            <a:r>
              <a:rPr lang="en-US" sz="1400" i="1" err="1"/>
              <a:t>Gaspool</a:t>
            </a:r>
            <a:r>
              <a:rPr lang="en-US" sz="1400" i="1"/>
              <a:t> + NCG)</a:t>
            </a:r>
            <a:endParaRPr lang="en-US" sz="1400"/>
          </a:p>
          <a:p>
            <a:r>
              <a:rPr lang="en-US" sz="1400" b="1">
                <a:solidFill>
                  <a:srgbClr val="0F55F5"/>
                </a:solidFill>
              </a:rPr>
              <a:t>CEGH (Central European Gas Hub)</a:t>
            </a:r>
            <a:r>
              <a:rPr lang="en-US" sz="1400">
                <a:solidFill>
                  <a:srgbClr val="0F55F5"/>
                </a:solidFill>
              </a:rPr>
              <a:t> </a:t>
            </a:r>
            <a:r>
              <a:rPr lang="en-US" sz="1400"/>
              <a:t>– </a:t>
            </a:r>
            <a:r>
              <a:rPr lang="el-GR" sz="1400"/>
              <a:t>Αυστρία</a:t>
            </a:r>
          </a:p>
          <a:p>
            <a:r>
              <a:rPr lang="en-US" sz="1400" b="1">
                <a:solidFill>
                  <a:srgbClr val="0F55F5"/>
                </a:solidFill>
              </a:rPr>
              <a:t>VTP (Virtual Trading Point)</a:t>
            </a:r>
            <a:r>
              <a:rPr lang="en-US" sz="1400">
                <a:solidFill>
                  <a:srgbClr val="0F55F5"/>
                </a:solidFill>
              </a:rPr>
              <a:t> </a:t>
            </a:r>
            <a:r>
              <a:rPr lang="en-US" sz="1400"/>
              <a:t>– </a:t>
            </a:r>
            <a:r>
              <a:rPr lang="el-GR" sz="1400"/>
              <a:t>Σλοβακία</a:t>
            </a:r>
          </a:p>
          <a:p>
            <a:r>
              <a:rPr lang="en-US" sz="1400" b="1">
                <a:solidFill>
                  <a:srgbClr val="0F55F5"/>
                </a:solidFill>
              </a:rPr>
              <a:t>PSV (Punto di </a:t>
            </a:r>
            <a:r>
              <a:rPr lang="en-US" sz="1400" b="1" err="1">
                <a:solidFill>
                  <a:srgbClr val="0F55F5"/>
                </a:solidFill>
              </a:rPr>
              <a:t>Scambio</a:t>
            </a:r>
            <a:r>
              <a:rPr lang="en-US" sz="1400" b="1">
                <a:solidFill>
                  <a:srgbClr val="0F55F5"/>
                </a:solidFill>
              </a:rPr>
              <a:t> </a:t>
            </a:r>
            <a:r>
              <a:rPr lang="en-US" sz="1400" b="1" err="1">
                <a:solidFill>
                  <a:srgbClr val="0F55F5"/>
                </a:solidFill>
              </a:rPr>
              <a:t>Virtuale</a:t>
            </a:r>
            <a:r>
              <a:rPr lang="en-US" sz="1400" b="1">
                <a:solidFill>
                  <a:srgbClr val="0F55F5"/>
                </a:solidFill>
              </a:rPr>
              <a:t>)</a:t>
            </a:r>
            <a:r>
              <a:rPr lang="en-US" sz="1400">
                <a:solidFill>
                  <a:srgbClr val="0F55F5"/>
                </a:solidFill>
              </a:rPr>
              <a:t> </a:t>
            </a:r>
            <a:r>
              <a:rPr lang="en-US" sz="1400"/>
              <a:t>– </a:t>
            </a:r>
            <a:r>
              <a:rPr lang="el-GR" sz="1400"/>
              <a:t>Ιταλία</a:t>
            </a:r>
          </a:p>
          <a:p>
            <a:r>
              <a:rPr lang="en-US" sz="1400" b="1">
                <a:solidFill>
                  <a:srgbClr val="0F55F5"/>
                </a:solidFill>
              </a:rPr>
              <a:t>GRE-VTP </a:t>
            </a:r>
            <a:r>
              <a:rPr lang="el-GR" sz="1400" b="1">
                <a:solidFill>
                  <a:srgbClr val="0F55F5"/>
                </a:solidFill>
              </a:rPr>
              <a:t>(</a:t>
            </a:r>
            <a:r>
              <a:rPr lang="en-US" sz="1400" b="1">
                <a:solidFill>
                  <a:srgbClr val="0F55F5"/>
                </a:solidFill>
              </a:rPr>
              <a:t>Virtual Trading Point</a:t>
            </a:r>
            <a:r>
              <a:rPr lang="el-GR" sz="1400" b="1">
                <a:solidFill>
                  <a:srgbClr val="0F55F5"/>
                </a:solidFill>
              </a:rPr>
              <a:t>) </a:t>
            </a:r>
            <a:r>
              <a:rPr lang="el-GR" sz="1400"/>
              <a:t>- Ελλάδας</a:t>
            </a:r>
          </a:p>
          <a:p>
            <a:r>
              <a:rPr lang="en-US" sz="1400" b="1">
                <a:solidFill>
                  <a:srgbClr val="0F55F5"/>
                </a:solidFill>
              </a:rPr>
              <a:t>Balkan Gas Hub </a:t>
            </a:r>
            <a:r>
              <a:rPr lang="en-US" sz="1400"/>
              <a:t>– </a:t>
            </a:r>
            <a:r>
              <a:rPr lang="el-GR" sz="1400"/>
              <a:t>Βουλγαρία (σημαντικός περιφερειακός </a:t>
            </a:r>
            <a:r>
              <a:rPr lang="en-US" sz="1400"/>
              <a:t>hub)</a:t>
            </a:r>
          </a:p>
          <a:p>
            <a:endParaRPr lang="el-GR" sz="1400"/>
          </a:p>
          <a:p>
            <a:pPr>
              <a:buNone/>
            </a:pPr>
            <a:br>
              <a:rPr lang="el-GR" sz="1400" b="1">
                <a:solidFill>
                  <a:srgbClr val="0F55F5"/>
                </a:solidFill>
              </a:rPr>
            </a:br>
            <a:r>
              <a:rPr lang="el-GR" sz="1400" b="1">
                <a:solidFill>
                  <a:srgbClr val="0F55F5"/>
                </a:solidFill>
              </a:rPr>
              <a:t>Ρόλος των </a:t>
            </a:r>
            <a:r>
              <a:rPr lang="en-US" sz="1400" b="1">
                <a:solidFill>
                  <a:srgbClr val="0F55F5"/>
                </a:solidFill>
              </a:rPr>
              <a:t>Hubs:</a:t>
            </a:r>
          </a:p>
          <a:p>
            <a:pPr marL="285750" indent="-285750">
              <a:buFont typeface="Wingdings" panose="05000000000000000000" pitchFamily="2" charset="2"/>
              <a:buChar char="ü"/>
            </a:pPr>
            <a:r>
              <a:rPr lang="el-GR" sz="1400"/>
              <a:t>Παρέχουν τιμές αγοράς σε πραγματικό χρόνο.</a:t>
            </a:r>
          </a:p>
          <a:p>
            <a:pPr marL="285750" indent="-285750">
              <a:buFont typeface="Wingdings" panose="05000000000000000000" pitchFamily="2" charset="2"/>
              <a:buChar char="ü"/>
            </a:pPr>
            <a:r>
              <a:rPr lang="el-GR" sz="1400"/>
              <a:t>Αυξάνουν τη διαφάνεια και την ανταγωνιστικότητα.</a:t>
            </a:r>
          </a:p>
          <a:p>
            <a:pPr marL="285750" indent="-285750">
              <a:buFont typeface="Wingdings" panose="05000000000000000000" pitchFamily="2" charset="2"/>
              <a:buChar char="ü"/>
            </a:pPr>
            <a:r>
              <a:rPr lang="el-GR" sz="1400"/>
              <a:t>Επιτρέπουν </a:t>
            </a:r>
            <a:r>
              <a:rPr lang="en-US" sz="1400"/>
              <a:t>spot </a:t>
            </a:r>
            <a:r>
              <a:rPr lang="el-GR" sz="1400"/>
              <a:t>και </a:t>
            </a:r>
            <a:r>
              <a:rPr lang="en-US" sz="1400"/>
              <a:t>forward </a:t>
            </a:r>
            <a:r>
              <a:rPr lang="el-GR" sz="1400"/>
              <a:t>συναλλαγές φυσικού αερίου.</a:t>
            </a:r>
          </a:p>
          <a:p>
            <a:pPr marL="285750" indent="-285750">
              <a:buFont typeface="Wingdings" panose="05000000000000000000" pitchFamily="2" charset="2"/>
              <a:buChar char="ü"/>
            </a:pPr>
            <a:r>
              <a:rPr lang="el-GR" sz="1400"/>
              <a:t>Μειώνουν την εξάρτηση από μακροπρόθεσμα, πετρελαϊκά συμβόλαια.</a:t>
            </a:r>
          </a:p>
        </p:txBody>
      </p:sp>
      <p:pic>
        <p:nvPicPr>
          <p:cNvPr id="14" name="Picture 13" descr="A map of europe with yellow squares&#10;&#10;AI-generated content may be incorrect.">
            <a:extLst>
              <a:ext uri="{FF2B5EF4-FFF2-40B4-BE49-F238E27FC236}">
                <a16:creationId xmlns:a16="http://schemas.microsoft.com/office/drawing/2014/main" id="{E55345CD-468D-3B17-4186-0A6C1FCA6532}"/>
              </a:ext>
            </a:extLst>
          </p:cNvPr>
          <p:cNvPicPr>
            <a:picLocks noChangeAspect="1"/>
          </p:cNvPicPr>
          <p:nvPr/>
        </p:nvPicPr>
        <p:blipFill>
          <a:blip r:embed="rId3"/>
          <a:stretch>
            <a:fillRect/>
          </a:stretch>
        </p:blipFill>
        <p:spPr>
          <a:xfrm>
            <a:off x="6720474" y="1364545"/>
            <a:ext cx="4776155" cy="4776155"/>
          </a:xfrm>
          <a:prstGeom prst="rect">
            <a:avLst/>
          </a:prstGeom>
        </p:spPr>
      </p:pic>
      <p:sp>
        <p:nvSpPr>
          <p:cNvPr id="2" name="Content Placeholder 8">
            <a:extLst>
              <a:ext uri="{FF2B5EF4-FFF2-40B4-BE49-F238E27FC236}">
                <a16:creationId xmlns:a16="http://schemas.microsoft.com/office/drawing/2014/main" id="{5439B519-32AD-9DBA-2B8F-237C11EA8627}"/>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 ENTSOG</a:t>
            </a:r>
          </a:p>
        </p:txBody>
      </p:sp>
    </p:spTree>
    <p:extLst>
      <p:ext uri="{BB962C8B-B14F-4D97-AF65-F5344CB8AC3E}">
        <p14:creationId xmlns:p14="http://schemas.microsoft.com/office/powerpoint/2010/main" val="3189364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B0F95-A288-D132-F7C1-937AC5923AE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FCB31B-874F-F391-10E8-E8FD52A4F63D}"/>
              </a:ext>
            </a:extLst>
          </p:cNvPr>
          <p:cNvSpPr>
            <a:spLocks noGrp="1"/>
          </p:cNvSpPr>
          <p:nvPr>
            <p:ph type="sldNum" sz="quarter" idx="16"/>
          </p:nvPr>
        </p:nvSpPr>
        <p:spPr/>
        <p:txBody>
          <a:bodyPr/>
          <a:lstStyle/>
          <a:p>
            <a:fld id="{4531D9DC-ADF0-4D0A-8902-0133E3C6D94B}" type="slidenum">
              <a:rPr lang="en-US" smtClean="0"/>
              <a:pPr/>
              <a:t>27</a:t>
            </a:fld>
            <a:endParaRPr lang="en-US"/>
          </a:p>
        </p:txBody>
      </p:sp>
      <p:sp>
        <p:nvSpPr>
          <p:cNvPr id="6" name="Title 5">
            <a:extLst>
              <a:ext uri="{FF2B5EF4-FFF2-40B4-BE49-F238E27FC236}">
                <a16:creationId xmlns:a16="http://schemas.microsoft.com/office/drawing/2014/main" id="{66AC3994-2A54-1A6B-50BB-332565A7173F}"/>
              </a:ext>
            </a:extLst>
          </p:cNvPr>
          <p:cNvSpPr>
            <a:spLocks noGrp="1"/>
          </p:cNvSpPr>
          <p:nvPr>
            <p:ph type="title"/>
          </p:nvPr>
        </p:nvSpPr>
        <p:spPr>
          <a:xfrm>
            <a:off x="443372" y="379660"/>
            <a:ext cx="11305716" cy="492443"/>
          </a:xfrm>
        </p:spPr>
        <p:txBody>
          <a:bodyPr/>
          <a:lstStyle/>
          <a:p>
            <a:r>
              <a:rPr lang="el-GR">
                <a:solidFill>
                  <a:srgbClr val="0F55F5"/>
                </a:solidFill>
              </a:rPr>
              <a:t>Από </a:t>
            </a:r>
            <a:r>
              <a:rPr lang="en-US">
                <a:solidFill>
                  <a:srgbClr val="0F55F5"/>
                </a:solidFill>
              </a:rPr>
              <a:t>Oil-Indexed </a:t>
            </a:r>
            <a:r>
              <a:rPr lang="el-GR">
                <a:solidFill>
                  <a:srgbClr val="0F55F5"/>
                </a:solidFill>
              </a:rPr>
              <a:t>σε Hub-based Τιμολόγηση</a:t>
            </a:r>
            <a:endParaRPr lang="en-US">
              <a:solidFill>
                <a:srgbClr val="0F55F5"/>
              </a:solidFill>
            </a:endParaRPr>
          </a:p>
        </p:txBody>
      </p:sp>
      <p:pic>
        <p:nvPicPr>
          <p:cNvPr id="8" name="Picture 7" descr="A graph of different colored bars&#10;&#10;AI-generated content may be incorrect.">
            <a:extLst>
              <a:ext uri="{FF2B5EF4-FFF2-40B4-BE49-F238E27FC236}">
                <a16:creationId xmlns:a16="http://schemas.microsoft.com/office/drawing/2014/main" id="{5809614E-0528-D535-7B61-46E64B67230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178" y="1892265"/>
            <a:ext cx="6186934" cy="3689026"/>
          </a:xfrm>
          <a:prstGeom prst="rect">
            <a:avLst/>
          </a:prstGeom>
        </p:spPr>
      </p:pic>
      <p:sp>
        <p:nvSpPr>
          <p:cNvPr id="11" name="TextBox 10">
            <a:extLst>
              <a:ext uri="{FF2B5EF4-FFF2-40B4-BE49-F238E27FC236}">
                <a16:creationId xmlns:a16="http://schemas.microsoft.com/office/drawing/2014/main" id="{5F04DE00-1955-CC99-615A-CF33F9111909}"/>
              </a:ext>
            </a:extLst>
          </p:cNvPr>
          <p:cNvSpPr txBox="1"/>
          <p:nvPr/>
        </p:nvSpPr>
        <p:spPr>
          <a:xfrm>
            <a:off x="6581955" y="1826417"/>
            <a:ext cx="5020574" cy="3754874"/>
          </a:xfrm>
          <a:prstGeom prst="rect">
            <a:avLst/>
          </a:prstGeom>
          <a:noFill/>
        </p:spPr>
        <p:txBody>
          <a:bodyPr wrap="square">
            <a:spAutoFit/>
          </a:bodyPr>
          <a:lstStyle/>
          <a:p>
            <a:pPr marL="285750" indent="-285750">
              <a:buClr>
                <a:srgbClr val="0F55F5"/>
              </a:buClr>
              <a:buFont typeface="Wingdings" panose="05000000000000000000" pitchFamily="2" charset="2"/>
              <a:buChar char="ü"/>
            </a:pPr>
            <a:r>
              <a:rPr lang="el-GR" sz="1400" b="1">
                <a:solidFill>
                  <a:srgbClr val="0F55F5"/>
                </a:solidFill>
              </a:rPr>
              <a:t>Το 2005, πάνω από 80% των συμβολαίων φυσικού αερίου στην Ευρώπη ήταν συνδεδεμένα με την τιμή του πετρελαίου</a:t>
            </a:r>
            <a:r>
              <a:rPr lang="el-GR" sz="1400">
                <a:solidFill>
                  <a:srgbClr val="0F55F5"/>
                </a:solidFill>
              </a:rPr>
              <a:t> </a:t>
            </a:r>
            <a:r>
              <a:rPr lang="el-GR" sz="1400"/>
              <a:t>(oil-indexed), μέσω long-term συμβολαίων κυρίως με κρατικούς προμηθευτές.</a:t>
            </a:r>
          </a:p>
          <a:p>
            <a:pPr marL="285750" indent="-285750">
              <a:buClr>
                <a:srgbClr val="0F55F5"/>
              </a:buClr>
              <a:buFont typeface="Wingdings" panose="05000000000000000000" pitchFamily="2" charset="2"/>
              <a:buChar char="ü"/>
            </a:pPr>
            <a:r>
              <a:rPr lang="el-GR" sz="1400" b="1">
                <a:solidFill>
                  <a:srgbClr val="0F55F5"/>
                </a:solidFill>
              </a:rPr>
              <a:t>Η συνεχής ανάπτυξη των hubs, όπως το TTF και το NBP, οδήγησε σε ριζική αλλαγή του μοντέλου τιμολόγησης</a:t>
            </a:r>
            <a:r>
              <a:rPr lang="el-GR" sz="1400">
                <a:solidFill>
                  <a:srgbClr val="0F55F5"/>
                </a:solidFill>
              </a:rPr>
              <a:t>, </a:t>
            </a:r>
            <a:r>
              <a:rPr lang="el-GR" sz="1400"/>
              <a:t>ενισχύοντας τη διαφάνεια και την ανταγωνιστικότητα.</a:t>
            </a:r>
          </a:p>
          <a:p>
            <a:pPr marL="285750" indent="-285750">
              <a:buClr>
                <a:srgbClr val="0F55F5"/>
              </a:buClr>
              <a:buFont typeface="Wingdings" panose="05000000000000000000" pitchFamily="2" charset="2"/>
              <a:buChar char="ü"/>
            </a:pPr>
            <a:r>
              <a:rPr lang="el-GR" sz="1400" b="1">
                <a:solidFill>
                  <a:srgbClr val="0F55F5"/>
                </a:solidFill>
              </a:rPr>
              <a:t>Το 2014 ήταν σημείο καμπής</a:t>
            </a:r>
            <a:r>
              <a:rPr lang="el-GR" sz="1400"/>
              <a:t>, με ισορροπία 50-50 μεταξύ oil-indexed και hub-based συμβολαίων.</a:t>
            </a:r>
          </a:p>
          <a:p>
            <a:pPr marL="285750" indent="-285750">
              <a:buClr>
                <a:srgbClr val="0F55F5"/>
              </a:buClr>
              <a:buFont typeface="Wingdings" panose="05000000000000000000" pitchFamily="2" charset="2"/>
              <a:buChar char="ü"/>
            </a:pPr>
            <a:r>
              <a:rPr lang="el-GR" sz="1400" b="1">
                <a:solidFill>
                  <a:srgbClr val="0F55F5"/>
                </a:solidFill>
              </a:rPr>
              <a:t>Μέχρι το 2023, η πλειονότητα των συμβολαίων (&gt;75%) βασίζεται στις τιμές αγοράς (spot/forward) των hubs</a:t>
            </a:r>
            <a:r>
              <a:rPr lang="el-GR" sz="1400"/>
              <a:t>, δείχνοντας τη σταδιακή κυριαρχία των μηχανισμών της ελεύθερης αγοράς.</a:t>
            </a:r>
          </a:p>
          <a:p>
            <a:pPr marL="285750" indent="-285750">
              <a:buClr>
                <a:srgbClr val="0F55F5"/>
              </a:buClr>
              <a:buFont typeface="Wingdings" panose="05000000000000000000" pitchFamily="2" charset="2"/>
              <a:buChar char="ü"/>
            </a:pPr>
            <a:r>
              <a:rPr lang="el-GR" sz="1400" b="1">
                <a:solidFill>
                  <a:srgbClr val="0F55F5"/>
                </a:solidFill>
              </a:rPr>
              <a:t>Η αλλαγή αυτή ενισχύει τη ρευστότητα, αλλά αυξάνει και την έκθεση σε μεταβλητότητα τιμών</a:t>
            </a:r>
            <a:r>
              <a:rPr lang="el-GR" sz="1400"/>
              <a:t>, γεγονός που απαιτεί νέα εργαλεία διαχείρισης κινδύνου (hedging) για τους αγοραστές.</a:t>
            </a:r>
          </a:p>
        </p:txBody>
      </p:sp>
      <p:sp>
        <p:nvSpPr>
          <p:cNvPr id="4" name="Content Placeholder 8">
            <a:extLst>
              <a:ext uri="{FF2B5EF4-FFF2-40B4-BE49-F238E27FC236}">
                <a16:creationId xmlns:a16="http://schemas.microsoft.com/office/drawing/2014/main" id="{A05F9D1F-BE54-E4DE-2116-AC111D8D5B38}"/>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 IGU – International Gas Union</a:t>
            </a:r>
          </a:p>
        </p:txBody>
      </p:sp>
    </p:spTree>
    <p:extLst>
      <p:ext uri="{BB962C8B-B14F-4D97-AF65-F5344CB8AC3E}">
        <p14:creationId xmlns:p14="http://schemas.microsoft.com/office/powerpoint/2010/main" val="3914850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EFD04-FC8B-6ACB-2504-B1CC5A55A99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26CA13-1870-BFE1-CDBD-67B64E6A8742}"/>
              </a:ext>
            </a:extLst>
          </p:cNvPr>
          <p:cNvSpPr>
            <a:spLocks noGrp="1"/>
          </p:cNvSpPr>
          <p:nvPr>
            <p:ph type="sldNum" sz="quarter" idx="16"/>
          </p:nvPr>
        </p:nvSpPr>
        <p:spPr/>
        <p:txBody>
          <a:bodyPr/>
          <a:lstStyle/>
          <a:p>
            <a:fld id="{4531D9DC-ADF0-4D0A-8902-0133E3C6D94B}" type="slidenum">
              <a:rPr lang="en-US" smtClean="0"/>
              <a:pPr/>
              <a:t>28</a:t>
            </a:fld>
            <a:endParaRPr lang="en-US"/>
          </a:p>
        </p:txBody>
      </p:sp>
      <p:sp>
        <p:nvSpPr>
          <p:cNvPr id="6" name="Title 5">
            <a:extLst>
              <a:ext uri="{FF2B5EF4-FFF2-40B4-BE49-F238E27FC236}">
                <a16:creationId xmlns:a16="http://schemas.microsoft.com/office/drawing/2014/main" id="{F6BA4066-9C1E-A820-6E75-F931F739CEB2}"/>
              </a:ext>
            </a:extLst>
          </p:cNvPr>
          <p:cNvSpPr>
            <a:spLocks noGrp="1"/>
          </p:cNvSpPr>
          <p:nvPr>
            <p:ph type="title"/>
          </p:nvPr>
        </p:nvSpPr>
        <p:spPr>
          <a:xfrm>
            <a:off x="443372" y="379660"/>
            <a:ext cx="11305716" cy="492443"/>
          </a:xfrm>
        </p:spPr>
        <p:txBody>
          <a:bodyPr/>
          <a:lstStyle/>
          <a:p>
            <a:r>
              <a:rPr lang="el-GR">
                <a:solidFill>
                  <a:srgbClr val="0F55F5"/>
                </a:solidFill>
              </a:rPr>
              <a:t>Ο Ρόλος των Βιοκαυσίμων στην Ενεργειακή Μετάβαση</a:t>
            </a:r>
            <a:endParaRPr lang="en-US">
              <a:solidFill>
                <a:srgbClr val="0F55F5"/>
              </a:solidFill>
            </a:endParaRPr>
          </a:p>
        </p:txBody>
      </p:sp>
      <p:graphicFrame>
        <p:nvGraphicFramePr>
          <p:cNvPr id="17" name="Table 16">
            <a:extLst>
              <a:ext uri="{FF2B5EF4-FFF2-40B4-BE49-F238E27FC236}">
                <a16:creationId xmlns:a16="http://schemas.microsoft.com/office/drawing/2014/main" id="{7625EF75-4CD7-4E62-AB35-6C8C0B15886C}"/>
              </a:ext>
            </a:extLst>
          </p:cNvPr>
          <p:cNvGraphicFramePr>
            <a:graphicFrameLocks noGrp="1"/>
          </p:cNvGraphicFramePr>
          <p:nvPr>
            <p:extLst>
              <p:ext uri="{D42A27DB-BD31-4B8C-83A1-F6EECF244321}">
                <p14:modId xmlns:p14="http://schemas.microsoft.com/office/powerpoint/2010/main" val="1788544248"/>
              </p:ext>
            </p:extLst>
          </p:nvPr>
        </p:nvGraphicFramePr>
        <p:xfrm>
          <a:off x="892835" y="3517143"/>
          <a:ext cx="5775384" cy="2226380"/>
        </p:xfrm>
        <a:graphic>
          <a:graphicData uri="http://schemas.openxmlformats.org/drawingml/2006/table">
            <a:tbl>
              <a:tblPr/>
              <a:tblGrid>
                <a:gridCol w="1299995">
                  <a:extLst>
                    <a:ext uri="{9D8B030D-6E8A-4147-A177-3AD203B41FA5}">
                      <a16:colId xmlns:a16="http://schemas.microsoft.com/office/drawing/2014/main" val="712404232"/>
                    </a:ext>
                  </a:extLst>
                </a:gridCol>
                <a:gridCol w="1534419">
                  <a:extLst>
                    <a:ext uri="{9D8B030D-6E8A-4147-A177-3AD203B41FA5}">
                      <a16:colId xmlns:a16="http://schemas.microsoft.com/office/drawing/2014/main" val="603892907"/>
                    </a:ext>
                  </a:extLst>
                </a:gridCol>
                <a:gridCol w="1598352">
                  <a:extLst>
                    <a:ext uri="{9D8B030D-6E8A-4147-A177-3AD203B41FA5}">
                      <a16:colId xmlns:a16="http://schemas.microsoft.com/office/drawing/2014/main" val="2620547293"/>
                    </a:ext>
                  </a:extLst>
                </a:gridCol>
                <a:gridCol w="1342618">
                  <a:extLst>
                    <a:ext uri="{9D8B030D-6E8A-4147-A177-3AD203B41FA5}">
                      <a16:colId xmlns:a16="http://schemas.microsoft.com/office/drawing/2014/main" val="818132211"/>
                    </a:ext>
                  </a:extLst>
                </a:gridCol>
              </a:tblGrid>
              <a:tr h="152451">
                <a:tc>
                  <a:txBody>
                    <a:bodyPr/>
                    <a:lstStyle/>
                    <a:p>
                      <a:pPr algn="ctr" fontAlgn="b"/>
                      <a:r>
                        <a:rPr lang="el-GR" sz="1100" b="1" i="0" u="none" strike="noStrike">
                          <a:solidFill>
                            <a:schemeClr val="bg1"/>
                          </a:solidFill>
                          <a:effectLst/>
                          <a:latin typeface="Calibri" panose="020F0502020204030204" pitchFamily="34" charset="0"/>
                        </a:rPr>
                        <a:t>Καύσιμο</a:t>
                      </a:r>
                    </a:p>
                  </a:txBody>
                  <a:tcPr marL="6350" marR="6350" marT="635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F55F5"/>
                    </a:solidFill>
                  </a:tcPr>
                </a:tc>
                <a:tc>
                  <a:txBody>
                    <a:bodyPr/>
                    <a:lstStyle/>
                    <a:p>
                      <a:pPr algn="ctr" fontAlgn="b"/>
                      <a:r>
                        <a:rPr lang="el-GR" sz="1100" b="1" i="0" u="none" strike="noStrike">
                          <a:solidFill>
                            <a:schemeClr val="bg1"/>
                          </a:solidFill>
                          <a:effectLst/>
                          <a:latin typeface="Calibri" panose="020F0502020204030204" pitchFamily="34" charset="0"/>
                        </a:rPr>
                        <a:t>Χρήση</a:t>
                      </a:r>
                    </a:p>
                  </a:txBody>
                  <a:tcPr marL="6350" marR="6350" marT="635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F55F5"/>
                    </a:solidFill>
                  </a:tcPr>
                </a:tc>
                <a:tc>
                  <a:txBody>
                    <a:bodyPr/>
                    <a:lstStyle/>
                    <a:p>
                      <a:pPr algn="ctr" fontAlgn="b"/>
                      <a:r>
                        <a:rPr lang="el-GR" sz="1100" b="1" i="0" u="none" strike="noStrike">
                          <a:solidFill>
                            <a:schemeClr val="bg1"/>
                          </a:solidFill>
                          <a:effectLst/>
                          <a:latin typeface="Calibri" panose="020F0502020204030204" pitchFamily="34" charset="0"/>
                        </a:rPr>
                        <a:t>Πρώτη Ύλη</a:t>
                      </a:r>
                    </a:p>
                  </a:txBody>
                  <a:tcPr marL="6350" marR="6350" marT="635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F55F5"/>
                    </a:solidFill>
                  </a:tcPr>
                </a:tc>
                <a:tc>
                  <a:txBody>
                    <a:bodyPr/>
                    <a:lstStyle/>
                    <a:p>
                      <a:pPr algn="ctr" fontAlgn="b"/>
                      <a:r>
                        <a:rPr lang="el-GR" sz="1100" b="1" i="0" u="none" strike="noStrike">
                          <a:solidFill>
                            <a:schemeClr val="bg1"/>
                          </a:solidFill>
                          <a:effectLst/>
                          <a:latin typeface="Calibri" panose="020F0502020204030204" pitchFamily="34" charset="0"/>
                        </a:rPr>
                        <a:t>Ωριμότητα</a:t>
                      </a:r>
                    </a:p>
                  </a:txBody>
                  <a:tcPr marL="6350" marR="6350" marT="635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F55F5"/>
                    </a:solidFill>
                  </a:tcPr>
                </a:tc>
                <a:extLst>
                  <a:ext uri="{0D108BD9-81ED-4DB2-BD59-A6C34878D82A}">
                    <a16:rowId xmlns:a16="http://schemas.microsoft.com/office/drawing/2014/main" val="205825615"/>
                  </a:ext>
                </a:extLst>
              </a:tr>
              <a:tr h="152451">
                <a:tc>
                  <a:txBody>
                    <a:bodyPr/>
                    <a:lstStyle/>
                    <a:p>
                      <a:pPr algn="l" fontAlgn="b"/>
                      <a:r>
                        <a:rPr lang="el-GR" sz="1100" b="0" i="0" u="none" strike="noStrike">
                          <a:solidFill>
                            <a:srgbClr val="000000"/>
                          </a:solidFill>
                          <a:effectLst/>
                          <a:latin typeface="Calibri" panose="020F0502020204030204" pitchFamily="34" charset="0"/>
                        </a:rPr>
                        <a:t>Βενζίνη</a:t>
                      </a:r>
                    </a:p>
                  </a:txBody>
                  <a:tcPr marL="6350" marR="6350" marT="635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l" fontAlgn="b"/>
                      <a:r>
                        <a:rPr lang="el-GR" sz="1100" b="0" i="0" u="none" strike="noStrike">
                          <a:solidFill>
                            <a:srgbClr val="000000"/>
                          </a:solidFill>
                          <a:effectLst/>
                          <a:latin typeface="Calibri" panose="020F0502020204030204" pitchFamily="34" charset="0"/>
                        </a:rPr>
                        <a:t>Οχήματα</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l" fontAlgn="b"/>
                      <a:r>
                        <a:rPr lang="el-GR" sz="1100" b="0" i="0" u="none" strike="noStrike">
                          <a:solidFill>
                            <a:srgbClr val="000000"/>
                          </a:solidFill>
                          <a:effectLst/>
                          <a:latin typeface="Calibri" panose="020F0502020204030204" pitchFamily="34" charset="0"/>
                        </a:rPr>
                        <a:t>Πετρέλαιο</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l" fontAlgn="b"/>
                      <a:r>
                        <a:rPr lang="el-GR" sz="1100" b="0" i="0" u="none" strike="noStrike">
                          <a:solidFill>
                            <a:srgbClr val="000000"/>
                          </a:solidFill>
                          <a:effectLst/>
                          <a:latin typeface="Calibri" panose="020F0502020204030204" pitchFamily="34" charset="0"/>
                        </a:rPr>
                        <a:t>Πλήρης</a:t>
                      </a:r>
                    </a:p>
                  </a:txBody>
                  <a:tcPr marL="6350" marR="6350" marT="635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138560115"/>
                  </a:ext>
                </a:extLst>
              </a:tr>
              <a:tr h="152451">
                <a:tc>
                  <a:txBody>
                    <a:bodyPr/>
                    <a:lstStyle/>
                    <a:p>
                      <a:pPr algn="l" fontAlgn="b"/>
                      <a:r>
                        <a:rPr lang="en-US" sz="1100" b="0" i="0" u="none" strike="noStrike">
                          <a:solidFill>
                            <a:srgbClr val="000000"/>
                          </a:solidFill>
                          <a:effectLst/>
                          <a:latin typeface="Calibri" panose="020F0502020204030204" pitchFamily="34" charset="0"/>
                        </a:rPr>
                        <a:t>Diesel</a:t>
                      </a:r>
                    </a:p>
                  </a:txBody>
                  <a:tcPr marL="6350" marR="6350" marT="635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b"/>
                      <a:r>
                        <a:rPr lang="el-GR" sz="1100" b="0" i="0" u="none" strike="noStrike">
                          <a:solidFill>
                            <a:srgbClr val="000000"/>
                          </a:solidFill>
                          <a:effectLst/>
                          <a:latin typeface="Calibri" panose="020F0502020204030204" pitchFamily="34" charset="0"/>
                        </a:rPr>
                        <a:t>Οχήματα</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b"/>
                      <a:r>
                        <a:rPr lang="el-GR" sz="1100" b="0" i="0" u="none" strike="noStrike">
                          <a:solidFill>
                            <a:srgbClr val="000000"/>
                          </a:solidFill>
                          <a:effectLst/>
                          <a:latin typeface="Calibri" panose="020F0502020204030204" pitchFamily="34" charset="0"/>
                        </a:rPr>
                        <a:t>Πετρέλαιο</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b"/>
                      <a:r>
                        <a:rPr lang="el-GR" sz="1100" b="0" i="0" u="none" strike="noStrike">
                          <a:solidFill>
                            <a:srgbClr val="000000"/>
                          </a:solidFill>
                          <a:effectLst/>
                          <a:latin typeface="Calibri" panose="020F0502020204030204" pitchFamily="34" charset="0"/>
                        </a:rPr>
                        <a:t>Πλήρης</a:t>
                      </a:r>
                    </a:p>
                  </a:txBody>
                  <a:tcPr marL="6350" marR="6350" marT="635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704165550"/>
                  </a:ext>
                </a:extLst>
              </a:tr>
              <a:tr h="263347">
                <a:tc>
                  <a:txBody>
                    <a:bodyPr/>
                    <a:lstStyle/>
                    <a:p>
                      <a:pPr algn="l" fontAlgn="b"/>
                      <a:r>
                        <a:rPr lang="el-GR" sz="1100" b="0" i="0" u="none" strike="noStrike">
                          <a:solidFill>
                            <a:srgbClr val="000000"/>
                          </a:solidFill>
                          <a:effectLst/>
                          <a:latin typeface="Calibri" panose="020F0502020204030204" pitchFamily="34" charset="0"/>
                        </a:rPr>
                        <a:t>Βιοαιθανόλη</a:t>
                      </a:r>
                    </a:p>
                  </a:txBody>
                  <a:tcPr marL="6350" marR="6350" marT="635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l" fontAlgn="b"/>
                      <a:r>
                        <a:rPr lang="el-GR" sz="1100" b="0" i="0" u="none" strike="noStrike">
                          <a:solidFill>
                            <a:srgbClr val="000000"/>
                          </a:solidFill>
                          <a:effectLst/>
                          <a:latin typeface="Calibri" panose="020F0502020204030204" pitchFamily="34" charset="0"/>
                        </a:rPr>
                        <a:t>Μείγμα με βενζίνη</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l" fontAlgn="b"/>
                      <a:r>
                        <a:rPr lang="el-GR" sz="1100" b="0" i="0" u="none" strike="noStrike">
                          <a:solidFill>
                            <a:srgbClr val="000000"/>
                          </a:solidFill>
                          <a:effectLst/>
                          <a:latin typeface="Calibri" panose="020F0502020204030204" pitchFamily="34" charset="0"/>
                        </a:rPr>
                        <a:t>Καλαμπόκι, ζαχαροκάλαμο</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l" fontAlgn="b"/>
                      <a:r>
                        <a:rPr lang="el-GR" sz="1100" b="0" i="0" u="none" strike="noStrike">
                          <a:solidFill>
                            <a:srgbClr val="000000"/>
                          </a:solidFill>
                          <a:effectLst/>
                          <a:latin typeface="Calibri" panose="020F0502020204030204" pitchFamily="34" charset="0"/>
                        </a:rPr>
                        <a:t>Μέτρια</a:t>
                      </a:r>
                    </a:p>
                  </a:txBody>
                  <a:tcPr marL="6350" marR="6350" marT="635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177515010"/>
                  </a:ext>
                </a:extLst>
              </a:tr>
              <a:tr h="263347">
                <a:tc>
                  <a:txBody>
                    <a:bodyPr/>
                    <a:lstStyle/>
                    <a:p>
                      <a:pPr algn="l" fontAlgn="b"/>
                      <a:r>
                        <a:rPr lang="en-US" sz="1100" b="0" i="0" u="none" strike="noStrike">
                          <a:solidFill>
                            <a:srgbClr val="000000"/>
                          </a:solidFill>
                          <a:effectLst/>
                          <a:latin typeface="Calibri" panose="020F0502020204030204" pitchFamily="34" charset="0"/>
                        </a:rPr>
                        <a:t>FAME (</a:t>
                      </a:r>
                      <a:r>
                        <a:rPr lang="el-GR" sz="1100" b="0" i="0" u="none" strike="noStrike">
                          <a:solidFill>
                            <a:srgbClr val="000000"/>
                          </a:solidFill>
                          <a:effectLst/>
                          <a:latin typeface="Calibri" panose="020F0502020204030204" pitchFamily="34" charset="0"/>
                        </a:rPr>
                        <a:t>Βιοντίζελ)</a:t>
                      </a:r>
                    </a:p>
                  </a:txBody>
                  <a:tcPr marL="6350" marR="6350" marT="635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b"/>
                      <a:r>
                        <a:rPr lang="el-GR" sz="1100" b="0" i="0" u="none" strike="noStrike">
                          <a:solidFill>
                            <a:srgbClr val="000000"/>
                          </a:solidFill>
                          <a:effectLst/>
                          <a:latin typeface="Calibri" panose="020F0502020204030204" pitchFamily="34" charset="0"/>
                        </a:rPr>
                        <a:t>Μείγμα με </a:t>
                      </a:r>
                      <a:r>
                        <a:rPr lang="en-US" sz="1100" b="0" i="0" u="none" strike="noStrike">
                          <a:solidFill>
                            <a:srgbClr val="000000"/>
                          </a:solidFill>
                          <a:effectLst/>
                          <a:latin typeface="Calibri" panose="020F0502020204030204" pitchFamily="34" charset="0"/>
                        </a:rPr>
                        <a:t>diesel</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b"/>
                      <a:r>
                        <a:rPr lang="el-GR" sz="1100" b="0" i="0" u="none" strike="noStrike">
                          <a:solidFill>
                            <a:srgbClr val="000000"/>
                          </a:solidFill>
                          <a:effectLst/>
                          <a:latin typeface="Calibri" panose="020F0502020204030204" pitchFamily="34" charset="0"/>
                        </a:rPr>
                        <a:t>Φυτικά έλαια, απόβλητα</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b"/>
                      <a:r>
                        <a:rPr lang="el-GR" sz="1100" b="0" i="0" u="none" strike="noStrike">
                          <a:solidFill>
                            <a:srgbClr val="000000"/>
                          </a:solidFill>
                          <a:effectLst/>
                          <a:latin typeface="Calibri" panose="020F0502020204030204" pitchFamily="34" charset="0"/>
                        </a:rPr>
                        <a:t>Μέτρια</a:t>
                      </a:r>
                    </a:p>
                  </a:txBody>
                  <a:tcPr marL="6350" marR="6350" marT="635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513730978"/>
                  </a:ext>
                </a:extLst>
              </a:tr>
              <a:tr h="392572">
                <a:tc>
                  <a:txBody>
                    <a:bodyPr/>
                    <a:lstStyle/>
                    <a:p>
                      <a:pPr algn="l" fontAlgn="b"/>
                      <a:r>
                        <a:rPr lang="en-US" sz="1100" b="0" i="0" u="none" strike="noStrike">
                          <a:solidFill>
                            <a:srgbClr val="000000"/>
                          </a:solidFill>
                          <a:effectLst/>
                          <a:latin typeface="Calibri" panose="020F0502020204030204" pitchFamily="34" charset="0"/>
                        </a:rPr>
                        <a:t>HVO (</a:t>
                      </a:r>
                      <a:r>
                        <a:rPr lang="el-GR" sz="1100" b="0" i="0" u="none" strike="noStrike">
                          <a:solidFill>
                            <a:srgbClr val="000000"/>
                          </a:solidFill>
                          <a:effectLst/>
                          <a:latin typeface="Calibri" panose="020F0502020204030204" pitchFamily="34" charset="0"/>
                        </a:rPr>
                        <a:t>Ανανεώσιμο </a:t>
                      </a:r>
                      <a:r>
                        <a:rPr lang="en-US" sz="1100" b="0" i="0" u="none" strike="noStrike">
                          <a:solidFill>
                            <a:srgbClr val="000000"/>
                          </a:solidFill>
                          <a:effectLst/>
                          <a:latin typeface="Calibri" panose="020F0502020204030204" pitchFamily="34" charset="0"/>
                        </a:rPr>
                        <a:t>Diesel)</a:t>
                      </a:r>
                    </a:p>
                  </a:txBody>
                  <a:tcPr marL="6350" marR="6350" marT="635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l" fontAlgn="b"/>
                      <a:r>
                        <a:rPr lang="en-US" sz="1100" b="0" i="0" u="none" strike="noStrike">
                          <a:solidFill>
                            <a:srgbClr val="000000"/>
                          </a:solidFill>
                          <a:effectLst/>
                          <a:latin typeface="Calibri" panose="020F0502020204030204" pitchFamily="34" charset="0"/>
                        </a:rPr>
                        <a:t>Drop-in </a:t>
                      </a:r>
                      <a:r>
                        <a:rPr lang="el-GR" sz="1100" b="0" i="0" u="none" strike="noStrike">
                          <a:solidFill>
                            <a:srgbClr val="000000"/>
                          </a:solidFill>
                          <a:effectLst/>
                          <a:latin typeface="Calibri" panose="020F0502020204030204" pitchFamily="34" charset="0"/>
                        </a:rPr>
                        <a:t>υποκατάστατο </a:t>
                      </a:r>
                      <a:r>
                        <a:rPr lang="en-US" sz="1100" b="0" i="0" u="none" strike="noStrike">
                          <a:solidFill>
                            <a:srgbClr val="000000"/>
                          </a:solidFill>
                          <a:effectLst/>
                          <a:latin typeface="Calibri" panose="020F0502020204030204" pitchFamily="34" charset="0"/>
                        </a:rPr>
                        <a:t>diesel</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l" fontAlgn="b"/>
                      <a:r>
                        <a:rPr lang="el-GR" sz="1100" b="0" i="0" u="none" strike="noStrike">
                          <a:solidFill>
                            <a:srgbClr val="000000"/>
                          </a:solidFill>
                          <a:effectLst/>
                          <a:latin typeface="Calibri" panose="020F0502020204030204" pitchFamily="34" charset="0"/>
                        </a:rPr>
                        <a:t>Υδρογονωμένα φυτικά έλαια</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l" fontAlgn="b"/>
                      <a:r>
                        <a:rPr lang="el-GR" sz="1100" b="0" i="0" u="none" strike="noStrike">
                          <a:solidFill>
                            <a:srgbClr val="000000"/>
                          </a:solidFill>
                          <a:effectLst/>
                          <a:latin typeface="Calibri" panose="020F0502020204030204" pitchFamily="34" charset="0"/>
                        </a:rPr>
                        <a:t>Αναδυόμενη</a:t>
                      </a:r>
                    </a:p>
                  </a:txBody>
                  <a:tcPr marL="6350" marR="6350" marT="635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689785388"/>
                  </a:ext>
                </a:extLst>
              </a:tr>
              <a:tr h="392572">
                <a:tc>
                  <a:txBody>
                    <a:bodyPr/>
                    <a:lstStyle/>
                    <a:p>
                      <a:pPr algn="l" fontAlgn="b"/>
                      <a:r>
                        <a:rPr lang="en-US" sz="1100" b="0" i="0" u="none" strike="noStrike">
                          <a:solidFill>
                            <a:srgbClr val="000000"/>
                          </a:solidFill>
                          <a:effectLst/>
                          <a:latin typeface="Calibri" panose="020F0502020204030204" pitchFamily="34" charset="0"/>
                        </a:rPr>
                        <a:t>SAF (HEFA)</a:t>
                      </a:r>
                    </a:p>
                  </a:txBody>
                  <a:tcPr marL="6350" marR="6350" marT="635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b"/>
                      <a:r>
                        <a:rPr lang="el-GR" sz="1100" b="0" i="0" u="none" strike="noStrike">
                          <a:solidFill>
                            <a:srgbClr val="000000"/>
                          </a:solidFill>
                          <a:effectLst/>
                          <a:latin typeface="Calibri" panose="020F0502020204030204" pitchFamily="34" charset="0"/>
                        </a:rPr>
                        <a:t>Αεροπορία</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b"/>
                      <a:r>
                        <a:rPr lang="el-GR" sz="1100" b="0" i="0" u="none" strike="noStrike">
                          <a:solidFill>
                            <a:srgbClr val="000000"/>
                          </a:solidFill>
                          <a:effectLst/>
                          <a:latin typeface="Calibri" panose="020F0502020204030204" pitchFamily="34" charset="0"/>
                        </a:rPr>
                        <a:t>Απόβλητα λιπαρά/φυτικά έλαια</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l" fontAlgn="b"/>
                      <a:r>
                        <a:rPr lang="el-GR" sz="1100" b="0" i="0" u="none" strike="noStrike">
                          <a:solidFill>
                            <a:srgbClr val="000000"/>
                          </a:solidFill>
                          <a:effectLst/>
                          <a:latin typeface="Calibri" panose="020F0502020204030204" pitchFamily="34" charset="0"/>
                        </a:rPr>
                        <a:t>Αναδυόμενη</a:t>
                      </a:r>
                    </a:p>
                  </a:txBody>
                  <a:tcPr marL="6350" marR="6350" marT="635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692661370"/>
                  </a:ext>
                </a:extLst>
              </a:tr>
              <a:tr h="392572">
                <a:tc>
                  <a:txBody>
                    <a:bodyPr/>
                    <a:lstStyle/>
                    <a:p>
                      <a:pPr algn="l" fontAlgn="b"/>
                      <a:r>
                        <a:rPr lang="en-US" sz="1100" b="0" i="0" u="none" strike="noStrike" err="1">
                          <a:solidFill>
                            <a:srgbClr val="000000"/>
                          </a:solidFill>
                          <a:effectLst/>
                          <a:latin typeface="Calibri" panose="020F0502020204030204" pitchFamily="34" charset="0"/>
                        </a:rPr>
                        <a:t>eFuels</a:t>
                      </a:r>
                      <a:endParaRPr lang="en-US" sz="1100" b="0" i="0" u="none" strike="noStrike">
                        <a:solidFill>
                          <a:srgbClr val="000000"/>
                        </a:solidFill>
                        <a:effectLst/>
                        <a:latin typeface="Calibri" panose="020F0502020204030204" pitchFamily="34" charset="0"/>
                      </a:endParaRPr>
                    </a:p>
                  </a:txBody>
                  <a:tcPr marL="6350" marR="6350" marT="635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l-GR" sz="1100" b="0" i="0" u="none" strike="noStrike">
                          <a:solidFill>
                            <a:srgbClr val="000000"/>
                          </a:solidFill>
                          <a:effectLst/>
                          <a:latin typeface="Calibri" panose="020F0502020204030204" pitchFamily="34" charset="0"/>
                        </a:rPr>
                        <a:t>Αεροπορία &amp; βαριά μεταφορά</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l-GR" sz="1100" b="0" i="0" u="none" strike="noStrike">
                          <a:solidFill>
                            <a:srgbClr val="000000"/>
                          </a:solidFill>
                          <a:effectLst/>
                          <a:latin typeface="Calibri" panose="020F0502020204030204" pitchFamily="34" charset="0"/>
                        </a:rPr>
                        <a:t>Υδρογόνο + </a:t>
                      </a:r>
                      <a:r>
                        <a:rPr lang="en-US" sz="1100" b="0" i="0" u="none" strike="noStrike">
                          <a:solidFill>
                            <a:srgbClr val="000000"/>
                          </a:solidFill>
                          <a:effectLst/>
                          <a:latin typeface="Calibri" panose="020F0502020204030204" pitchFamily="34" charset="0"/>
                        </a:rPr>
                        <a:t>CO2</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l-GR" sz="1100" b="0" i="0" u="none" strike="noStrike">
                          <a:solidFill>
                            <a:srgbClr val="000000"/>
                          </a:solidFill>
                          <a:effectLst/>
                          <a:latin typeface="Calibri" panose="020F0502020204030204" pitchFamily="34" charset="0"/>
                        </a:rPr>
                        <a:t>Αναδυόμενη</a:t>
                      </a:r>
                    </a:p>
                  </a:txBody>
                  <a:tcPr marL="6350" marR="6350" marT="635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3408017199"/>
                  </a:ext>
                </a:extLst>
              </a:tr>
            </a:tbl>
          </a:graphicData>
        </a:graphic>
      </p:graphicFrame>
      <p:sp>
        <p:nvSpPr>
          <p:cNvPr id="22" name="TextBox 21">
            <a:extLst>
              <a:ext uri="{FF2B5EF4-FFF2-40B4-BE49-F238E27FC236}">
                <a16:creationId xmlns:a16="http://schemas.microsoft.com/office/drawing/2014/main" id="{2EC4796F-B577-AC47-910A-3ACCF0783C84}"/>
              </a:ext>
            </a:extLst>
          </p:cNvPr>
          <p:cNvSpPr txBox="1"/>
          <p:nvPr/>
        </p:nvSpPr>
        <p:spPr>
          <a:xfrm>
            <a:off x="695372" y="2222414"/>
            <a:ext cx="5972847" cy="954107"/>
          </a:xfrm>
          <a:prstGeom prst="rect">
            <a:avLst/>
          </a:prstGeom>
          <a:noFill/>
        </p:spPr>
        <p:txBody>
          <a:bodyPr wrap="square">
            <a:spAutoFit/>
          </a:bodyPr>
          <a:lstStyle/>
          <a:p>
            <a:pPr fontAlgn="base"/>
            <a:r>
              <a:rPr lang="el-GR" sz="1400" b="1">
                <a:solidFill>
                  <a:srgbClr val="0F55F5"/>
                </a:solidFill>
              </a:rPr>
              <a:t>Τα βιοκαύσιμα:</a:t>
            </a:r>
            <a:endParaRPr lang="el-GR" sz="1400">
              <a:solidFill>
                <a:srgbClr val="0F55F5"/>
              </a:solidFill>
            </a:endParaRPr>
          </a:p>
          <a:p>
            <a:pPr marL="285750" indent="-285750" fontAlgn="base">
              <a:buClr>
                <a:srgbClr val="0F55F5"/>
              </a:buClr>
              <a:buFont typeface="Wingdings" panose="05000000000000000000" pitchFamily="2" charset="2"/>
              <a:buChar char="ü"/>
            </a:pPr>
            <a:r>
              <a:rPr lang="el-GR" sz="1400"/>
              <a:t>Παρέχουν υποκατάστατα ορυκτών καυσίμων, ειδικά στις μεταφορές.</a:t>
            </a:r>
          </a:p>
          <a:p>
            <a:pPr marL="285750" indent="-285750" fontAlgn="base">
              <a:buClr>
                <a:srgbClr val="0F55F5"/>
              </a:buClr>
              <a:buFont typeface="Wingdings" panose="05000000000000000000" pitchFamily="2" charset="2"/>
              <a:buChar char="ü"/>
            </a:pPr>
            <a:r>
              <a:rPr lang="el-GR" sz="1400"/>
              <a:t>Αποτελούν μέρος της ενεργειακής μετάβασης, ειδικά σε τομείς όπου η ηλεκτροκίνηση δεν αποτελεί επιλογή (π.χ. Αεροπορία)</a:t>
            </a:r>
          </a:p>
        </p:txBody>
      </p:sp>
      <p:sp>
        <p:nvSpPr>
          <p:cNvPr id="23" name="TextBox 22">
            <a:extLst>
              <a:ext uri="{FF2B5EF4-FFF2-40B4-BE49-F238E27FC236}">
                <a16:creationId xmlns:a16="http://schemas.microsoft.com/office/drawing/2014/main" id="{74AA3034-1CF3-9A93-537D-F824994AE76C}"/>
              </a:ext>
            </a:extLst>
          </p:cNvPr>
          <p:cNvSpPr txBox="1"/>
          <p:nvPr/>
        </p:nvSpPr>
        <p:spPr>
          <a:xfrm>
            <a:off x="695372" y="1356867"/>
            <a:ext cx="4542696" cy="1169551"/>
          </a:xfrm>
          <a:prstGeom prst="rect">
            <a:avLst/>
          </a:prstGeom>
          <a:noFill/>
        </p:spPr>
        <p:txBody>
          <a:bodyPr wrap="square">
            <a:spAutoFit/>
          </a:bodyPr>
          <a:lstStyle/>
          <a:p>
            <a:pPr fontAlgn="base">
              <a:buClr>
                <a:srgbClr val="0F55F5"/>
              </a:buClr>
            </a:pPr>
            <a:r>
              <a:rPr lang="el-GR" sz="1400" b="1">
                <a:solidFill>
                  <a:srgbClr val="0F55F5"/>
                </a:solidFill>
              </a:rPr>
              <a:t>Ορυκτά Καύσιμα</a:t>
            </a:r>
            <a:r>
              <a:rPr lang="el-GR" sz="1400"/>
              <a:t>: Βενζίνη, </a:t>
            </a:r>
            <a:r>
              <a:rPr lang="en-US" sz="1400"/>
              <a:t>Diesel, Jet Fuel</a:t>
            </a:r>
          </a:p>
          <a:p>
            <a:pPr fontAlgn="base">
              <a:buClr>
                <a:srgbClr val="0F55F5"/>
              </a:buClr>
            </a:pPr>
            <a:r>
              <a:rPr lang="el-GR" sz="1400" b="1">
                <a:solidFill>
                  <a:srgbClr val="0F55F5"/>
                </a:solidFill>
              </a:rPr>
              <a:t>Βιοκαύσιμα: </a:t>
            </a:r>
            <a:r>
              <a:rPr lang="el-GR" sz="1400"/>
              <a:t>Βιοαιθανόλη, Βιοντίζελ (</a:t>
            </a:r>
            <a:r>
              <a:rPr lang="en-US" sz="1400"/>
              <a:t>FAME, HVO), SAF</a:t>
            </a:r>
          </a:p>
          <a:p>
            <a:pPr fontAlgn="base">
              <a:buClr>
                <a:srgbClr val="0F55F5"/>
              </a:buClr>
            </a:pPr>
            <a:r>
              <a:rPr lang="el-GR" sz="1400" b="1">
                <a:solidFill>
                  <a:srgbClr val="0F55F5"/>
                </a:solidFill>
              </a:rPr>
              <a:t>Νέες τεχνολογίες</a:t>
            </a:r>
            <a:r>
              <a:rPr lang="el-GR" sz="1400"/>
              <a:t>: </a:t>
            </a:r>
            <a:r>
              <a:rPr lang="en-US" sz="1400" err="1"/>
              <a:t>eFuels</a:t>
            </a:r>
            <a:r>
              <a:rPr lang="en-US" sz="1400"/>
              <a:t>, </a:t>
            </a:r>
            <a:r>
              <a:rPr lang="el-GR" sz="1400"/>
              <a:t>συνθετικά καύσιμα</a:t>
            </a:r>
          </a:p>
          <a:p>
            <a:pPr fontAlgn="base">
              <a:buClr>
                <a:srgbClr val="0F55F5"/>
              </a:buClr>
            </a:pPr>
            <a:br>
              <a:rPr lang="el-GR" sz="1400"/>
            </a:br>
            <a:endParaRPr lang="en-US" sz="1400"/>
          </a:p>
        </p:txBody>
      </p:sp>
      <p:pic>
        <p:nvPicPr>
          <p:cNvPr id="27" name="Picture 26" descr="A graph of a number of data&#10;&#10;AI-generated content may be incorrect.">
            <a:extLst>
              <a:ext uri="{FF2B5EF4-FFF2-40B4-BE49-F238E27FC236}">
                <a16:creationId xmlns:a16="http://schemas.microsoft.com/office/drawing/2014/main" id="{FDA2B102-9588-97B2-2C7B-4521E0AD59F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10834" y="1935332"/>
            <a:ext cx="5308451" cy="3163623"/>
          </a:xfrm>
          <a:prstGeom prst="rect">
            <a:avLst/>
          </a:prstGeom>
        </p:spPr>
      </p:pic>
      <p:sp>
        <p:nvSpPr>
          <p:cNvPr id="2" name="Content Placeholder 8">
            <a:extLst>
              <a:ext uri="{FF2B5EF4-FFF2-40B4-BE49-F238E27FC236}">
                <a16:creationId xmlns:a16="http://schemas.microsoft.com/office/drawing/2014/main" id="{CC8A266F-5E46-6CBD-A9EC-6CE9652CF00B}"/>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 IEA</a:t>
            </a:r>
          </a:p>
        </p:txBody>
      </p:sp>
    </p:spTree>
    <p:extLst>
      <p:ext uri="{BB962C8B-B14F-4D97-AF65-F5344CB8AC3E}">
        <p14:creationId xmlns:p14="http://schemas.microsoft.com/office/powerpoint/2010/main" val="2652676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A8F3-BEED-76B0-ED2E-99948CD049E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DFCAE5-E7B4-4C7E-8E66-7B5E682166CB}"/>
              </a:ext>
            </a:extLst>
          </p:cNvPr>
          <p:cNvSpPr>
            <a:spLocks noGrp="1"/>
          </p:cNvSpPr>
          <p:nvPr>
            <p:ph type="sldNum" sz="quarter" idx="16"/>
          </p:nvPr>
        </p:nvSpPr>
        <p:spPr/>
        <p:txBody>
          <a:bodyPr/>
          <a:lstStyle/>
          <a:p>
            <a:fld id="{4531D9DC-ADF0-4D0A-8902-0133E3C6D94B}" type="slidenum">
              <a:rPr lang="en-US" smtClean="0"/>
              <a:pPr/>
              <a:t>29</a:t>
            </a:fld>
            <a:endParaRPr lang="en-US"/>
          </a:p>
        </p:txBody>
      </p:sp>
      <p:sp>
        <p:nvSpPr>
          <p:cNvPr id="6" name="Title 5">
            <a:extLst>
              <a:ext uri="{FF2B5EF4-FFF2-40B4-BE49-F238E27FC236}">
                <a16:creationId xmlns:a16="http://schemas.microsoft.com/office/drawing/2014/main" id="{7A5A9AAF-30EA-020C-E365-A6087C022646}"/>
              </a:ext>
            </a:extLst>
          </p:cNvPr>
          <p:cNvSpPr>
            <a:spLocks noGrp="1"/>
          </p:cNvSpPr>
          <p:nvPr>
            <p:ph type="title"/>
          </p:nvPr>
        </p:nvSpPr>
        <p:spPr>
          <a:xfrm>
            <a:off x="443372" y="379660"/>
            <a:ext cx="11305716" cy="492443"/>
          </a:xfrm>
        </p:spPr>
        <p:txBody>
          <a:bodyPr/>
          <a:lstStyle/>
          <a:p>
            <a:r>
              <a:rPr lang="el-GR">
                <a:solidFill>
                  <a:srgbClr val="0F55F5"/>
                </a:solidFill>
              </a:rPr>
              <a:t>Fuel Pricing: Συγκριτικά Κόστη Ορυκτών και Βιοκαυσίμων</a:t>
            </a:r>
            <a:endParaRPr lang="en-US">
              <a:solidFill>
                <a:srgbClr val="0F55F5"/>
              </a:solidFill>
            </a:endParaRPr>
          </a:p>
        </p:txBody>
      </p:sp>
      <p:sp>
        <p:nvSpPr>
          <p:cNvPr id="4" name="TextBox 3">
            <a:extLst>
              <a:ext uri="{FF2B5EF4-FFF2-40B4-BE49-F238E27FC236}">
                <a16:creationId xmlns:a16="http://schemas.microsoft.com/office/drawing/2014/main" id="{9250949A-9EF9-9730-10BC-AB8D916B58D3}"/>
              </a:ext>
            </a:extLst>
          </p:cNvPr>
          <p:cNvSpPr txBox="1"/>
          <p:nvPr/>
        </p:nvSpPr>
        <p:spPr>
          <a:xfrm>
            <a:off x="560716" y="946223"/>
            <a:ext cx="11059873" cy="954107"/>
          </a:xfrm>
          <a:prstGeom prst="rect">
            <a:avLst/>
          </a:prstGeom>
          <a:noFill/>
        </p:spPr>
        <p:txBody>
          <a:bodyPr wrap="square">
            <a:spAutoFit/>
          </a:bodyPr>
          <a:lstStyle/>
          <a:p>
            <a:pPr marL="285750" indent="-285750" algn="l" fontAlgn="base">
              <a:buClr>
                <a:srgbClr val="0F55F5"/>
              </a:buClr>
              <a:buFont typeface="Wingdings" panose="05000000000000000000" pitchFamily="2" charset="2"/>
              <a:buChar char="ü"/>
            </a:pPr>
            <a:endParaRPr lang="en-US" sz="1400"/>
          </a:p>
          <a:p>
            <a:pPr marL="285750" indent="-285750" algn="l" fontAlgn="base">
              <a:buClr>
                <a:srgbClr val="0F55F5"/>
              </a:buClr>
              <a:buFont typeface="Wingdings" panose="05000000000000000000" pitchFamily="2" charset="2"/>
              <a:buChar char="ü"/>
            </a:pPr>
            <a:r>
              <a:rPr lang="el-GR" sz="1400"/>
              <a:t>Τα καύσιμα παίζουν καθοριστικό ρόλο στο ενεργειακό και μεταφορικό κόστος.</a:t>
            </a:r>
          </a:p>
          <a:p>
            <a:pPr marL="285750" indent="-285750" algn="l" fontAlgn="base">
              <a:buClr>
                <a:srgbClr val="0F55F5"/>
              </a:buClr>
              <a:buFont typeface="Wingdings" panose="05000000000000000000" pitchFamily="2" charset="2"/>
              <a:buChar char="ü"/>
            </a:pPr>
            <a:r>
              <a:rPr lang="el-GR" sz="1400"/>
              <a:t>Οι τιμές τους διαμορφώνονται από την τεχνολογία παραγωγής, τις πρώτες ύλες και τις ρυθμίσεις αγοράς.</a:t>
            </a:r>
          </a:p>
          <a:p>
            <a:pPr marL="285750" indent="-285750" algn="l" fontAlgn="base">
              <a:buClr>
                <a:srgbClr val="0F55F5"/>
              </a:buClr>
              <a:buFont typeface="Wingdings" panose="05000000000000000000" pitchFamily="2" charset="2"/>
              <a:buChar char="ü"/>
            </a:pPr>
            <a:endParaRPr lang="el-GR" sz="1400"/>
          </a:p>
        </p:txBody>
      </p:sp>
      <p:pic>
        <p:nvPicPr>
          <p:cNvPr id="13" name="Picture 12" descr="A graph with colored lines&#10;&#10;AI-generated content may be incorrect.">
            <a:extLst>
              <a:ext uri="{FF2B5EF4-FFF2-40B4-BE49-F238E27FC236}">
                <a16:creationId xmlns:a16="http://schemas.microsoft.com/office/drawing/2014/main" id="{B0C43CDB-56C6-82B6-7132-C521B52F210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5520" y="2199148"/>
            <a:ext cx="6052912" cy="3607291"/>
          </a:xfrm>
          <a:prstGeom prst="rect">
            <a:avLst/>
          </a:prstGeom>
        </p:spPr>
      </p:pic>
      <p:pic>
        <p:nvPicPr>
          <p:cNvPr id="15" name="Picture 14" descr="A graph with a red line going up&#10;&#10;AI-generated content may be incorrect.">
            <a:extLst>
              <a:ext uri="{FF2B5EF4-FFF2-40B4-BE49-F238E27FC236}">
                <a16:creationId xmlns:a16="http://schemas.microsoft.com/office/drawing/2014/main" id="{66681616-B644-C89E-4E89-2CEC06C47E5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18432" y="3120570"/>
            <a:ext cx="4320842" cy="2575047"/>
          </a:xfrm>
          <a:prstGeom prst="rect">
            <a:avLst/>
          </a:prstGeom>
        </p:spPr>
      </p:pic>
      <p:pic>
        <p:nvPicPr>
          <p:cNvPr id="9" name="Graphic 8" descr="Lightbulb and gear with solid fill">
            <a:extLst>
              <a:ext uri="{FF2B5EF4-FFF2-40B4-BE49-F238E27FC236}">
                <a16:creationId xmlns:a16="http://schemas.microsoft.com/office/drawing/2014/main" id="{E665DED9-3F33-22B5-34C1-4CAA9966AD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0115" y="1994989"/>
            <a:ext cx="408317" cy="408317"/>
          </a:xfrm>
          <a:prstGeom prst="rect">
            <a:avLst/>
          </a:prstGeom>
        </p:spPr>
      </p:pic>
      <p:sp>
        <p:nvSpPr>
          <p:cNvPr id="12" name="TextBox 11">
            <a:extLst>
              <a:ext uri="{FF2B5EF4-FFF2-40B4-BE49-F238E27FC236}">
                <a16:creationId xmlns:a16="http://schemas.microsoft.com/office/drawing/2014/main" id="{181DABD6-91A5-3FF8-EA7A-9DC508B82BC8}"/>
              </a:ext>
            </a:extLst>
          </p:cNvPr>
          <p:cNvSpPr txBox="1"/>
          <p:nvPr/>
        </p:nvSpPr>
        <p:spPr>
          <a:xfrm>
            <a:off x="6418432" y="2018223"/>
            <a:ext cx="5330656" cy="646331"/>
          </a:xfrm>
          <a:prstGeom prst="rect">
            <a:avLst/>
          </a:prstGeom>
          <a:solidFill>
            <a:srgbClr val="0F55F5"/>
          </a:solidFill>
        </p:spPr>
        <p:txBody>
          <a:bodyPr wrap="square">
            <a:spAutoFit/>
          </a:bodyPr>
          <a:lstStyle/>
          <a:p>
            <a:pPr algn="l" fontAlgn="base">
              <a:buNone/>
            </a:pPr>
            <a:r>
              <a:rPr lang="el-GR" sz="1200">
                <a:solidFill>
                  <a:schemeClr val="bg1"/>
                </a:solidFill>
              </a:rPr>
              <a:t>Τα βιοκαύσιμα δεύτερης γενιάς (SAF, HVO) και τα eFuels εμφανίζουν σχεδόν μηδενικές εκπομπές.</a:t>
            </a:r>
          </a:p>
          <a:p>
            <a:pPr algn="l" fontAlgn="base"/>
            <a:r>
              <a:rPr lang="el-GR" sz="1200">
                <a:solidFill>
                  <a:schemeClr val="bg1"/>
                </a:solidFill>
              </a:rPr>
              <a:t>Τα ορυκτά καύσιμα παραμένουν φθηνά αλλά εκπέμπουν ~2.5 kg CO₂/λίτρο.</a:t>
            </a:r>
          </a:p>
        </p:txBody>
      </p:sp>
      <p:sp>
        <p:nvSpPr>
          <p:cNvPr id="2" name="Content Placeholder 8">
            <a:extLst>
              <a:ext uri="{FF2B5EF4-FFF2-40B4-BE49-F238E27FC236}">
                <a16:creationId xmlns:a16="http://schemas.microsoft.com/office/drawing/2014/main" id="{D9A7A992-0448-B926-CD97-6CFC7133C0DF}"/>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 ICCT – International Council on Clean Transportation</a:t>
            </a:r>
          </a:p>
        </p:txBody>
      </p:sp>
    </p:spTree>
    <p:extLst>
      <p:ext uri="{BB962C8B-B14F-4D97-AF65-F5344CB8AC3E}">
        <p14:creationId xmlns:p14="http://schemas.microsoft.com/office/powerpoint/2010/main" val="1540608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A37493-9F4E-E29A-0EF2-A456065FEBD5}"/>
              </a:ext>
            </a:extLst>
          </p:cNvPr>
          <p:cNvSpPr>
            <a:spLocks noGrp="1"/>
          </p:cNvSpPr>
          <p:nvPr>
            <p:ph type="sldNum" sz="quarter" idx="12"/>
          </p:nvPr>
        </p:nvSpPr>
        <p:spPr/>
        <p:txBody>
          <a:bodyPr/>
          <a:lstStyle/>
          <a:p>
            <a:fld id="{4531D9DC-ADF0-4D0A-8902-0133E3C6D94B}" type="slidenum">
              <a:rPr lang="en-US" smtClean="0"/>
              <a:pPr/>
              <a:t>3</a:t>
            </a:fld>
            <a:endParaRPr lang="en-US"/>
          </a:p>
        </p:txBody>
      </p:sp>
      <p:sp>
        <p:nvSpPr>
          <p:cNvPr id="7" name="Title 6">
            <a:extLst>
              <a:ext uri="{FF2B5EF4-FFF2-40B4-BE49-F238E27FC236}">
                <a16:creationId xmlns:a16="http://schemas.microsoft.com/office/drawing/2014/main" id="{C862014B-A5FB-9319-F4EE-C15BD301C912}"/>
              </a:ext>
            </a:extLst>
          </p:cNvPr>
          <p:cNvSpPr>
            <a:spLocks noGrp="1"/>
          </p:cNvSpPr>
          <p:nvPr>
            <p:ph type="title"/>
          </p:nvPr>
        </p:nvSpPr>
        <p:spPr/>
        <p:txBody>
          <a:bodyPr/>
          <a:lstStyle/>
          <a:p>
            <a:r>
              <a:rPr lang="el-GR">
                <a:solidFill>
                  <a:srgbClr val="0F55F5"/>
                </a:solidFill>
              </a:rPr>
              <a:t>Α</a:t>
            </a:r>
            <a:r>
              <a:rPr lang="en-US" err="1">
                <a:solidFill>
                  <a:srgbClr val="0F55F5"/>
                </a:solidFill>
              </a:rPr>
              <a:t>genda</a:t>
            </a:r>
            <a:endParaRPr lang="en-US"/>
          </a:p>
        </p:txBody>
      </p:sp>
      <p:sp>
        <p:nvSpPr>
          <p:cNvPr id="4" name="TextBox 3">
            <a:extLst>
              <a:ext uri="{FF2B5EF4-FFF2-40B4-BE49-F238E27FC236}">
                <a16:creationId xmlns:a16="http://schemas.microsoft.com/office/drawing/2014/main" id="{0377CD13-CB06-623B-AB1A-462749512A6F}"/>
              </a:ext>
            </a:extLst>
          </p:cNvPr>
          <p:cNvSpPr txBox="1"/>
          <p:nvPr/>
        </p:nvSpPr>
        <p:spPr>
          <a:xfrm>
            <a:off x="569372" y="1555768"/>
            <a:ext cx="7772371" cy="3539430"/>
          </a:xfrm>
          <a:prstGeom prst="rect">
            <a:avLst/>
          </a:prstGeom>
          <a:noFill/>
        </p:spPr>
        <p:txBody>
          <a:bodyPr wrap="square">
            <a:spAutoFit/>
          </a:bodyPr>
          <a:lstStyle/>
          <a:p>
            <a:pPr marL="285750" indent="-285750" algn="l" fontAlgn="base">
              <a:buFont typeface="Wingdings" panose="05000000000000000000" pitchFamily="2" charset="2"/>
              <a:buChar char="§"/>
            </a:pPr>
            <a:r>
              <a:rPr lang="el-GR" sz="1600"/>
              <a:t>Εισαγωγή στη Δομή του Κλάδου (Upstream – Midstream – Downstream)</a:t>
            </a:r>
          </a:p>
          <a:p>
            <a:pPr marL="285750" indent="-285750" algn="l" fontAlgn="base">
              <a:buFont typeface="Wingdings" panose="05000000000000000000" pitchFamily="2" charset="2"/>
              <a:buChar char="§"/>
            </a:pPr>
            <a:endParaRPr lang="el-GR" sz="1600"/>
          </a:p>
          <a:p>
            <a:pPr marL="285750" indent="-285750" algn="l" fontAlgn="base">
              <a:buFont typeface="Wingdings" panose="05000000000000000000" pitchFamily="2" charset="2"/>
              <a:buChar char="§"/>
            </a:pPr>
            <a:r>
              <a:rPr lang="el-GR" sz="1600"/>
              <a:t>Αγορές Αργού Πετρελαίου &amp; Γεωπολιτικές Δυναμικές</a:t>
            </a:r>
          </a:p>
          <a:p>
            <a:pPr marL="285750" indent="-285750" algn="l" fontAlgn="base">
              <a:buFont typeface="Wingdings" panose="05000000000000000000" pitchFamily="2" charset="2"/>
              <a:buChar char="§"/>
            </a:pPr>
            <a:endParaRPr lang="el-GR" sz="1600"/>
          </a:p>
          <a:p>
            <a:pPr marL="285750" indent="-285750" algn="l" fontAlgn="base">
              <a:buFont typeface="Wingdings" panose="05000000000000000000" pitchFamily="2" charset="2"/>
              <a:buChar char="§"/>
            </a:pPr>
            <a:r>
              <a:rPr lang="el-GR" sz="1600"/>
              <a:t>Παραγωγή &amp; Κατανάλωση Πετρελαίου – Τρέχουσες Τάσεις &amp; Προβλέψεις</a:t>
            </a:r>
          </a:p>
          <a:p>
            <a:pPr marL="285750" indent="-285750" algn="l" fontAlgn="base">
              <a:buFont typeface="Wingdings" panose="05000000000000000000" pitchFamily="2" charset="2"/>
              <a:buChar char="§"/>
            </a:pPr>
            <a:endParaRPr lang="el-GR" sz="1600"/>
          </a:p>
          <a:p>
            <a:pPr marL="285750" indent="-285750" algn="l" fontAlgn="base">
              <a:buFont typeface="Wingdings" panose="05000000000000000000" pitchFamily="2" charset="2"/>
              <a:buChar char="§"/>
            </a:pPr>
            <a:r>
              <a:rPr lang="el-GR" sz="1600"/>
              <a:t>Διαμόρφωση Τιμών Καυσίμων – Platts, Φόροι &amp; Λιανική Τιμή</a:t>
            </a:r>
          </a:p>
          <a:p>
            <a:pPr marL="285750" indent="-285750" algn="l" fontAlgn="base">
              <a:buFont typeface="Wingdings" panose="05000000000000000000" pitchFamily="2" charset="2"/>
              <a:buChar char="§"/>
            </a:pPr>
            <a:endParaRPr lang="el-GR" sz="1600"/>
          </a:p>
          <a:p>
            <a:pPr marL="285750" indent="-285750" algn="l" fontAlgn="base">
              <a:buFont typeface="Wingdings" panose="05000000000000000000" pitchFamily="2" charset="2"/>
              <a:buChar char="§"/>
            </a:pPr>
            <a:r>
              <a:rPr lang="el-GR" sz="1600"/>
              <a:t>Μετασχηματισμός της Διύλισης στην Ελλάδα – Ο Ρόλος των Βιώσιμων Καυσίμων</a:t>
            </a:r>
          </a:p>
          <a:p>
            <a:pPr marL="285750" indent="-285750" algn="l" fontAlgn="base">
              <a:buFont typeface="Wingdings" panose="05000000000000000000" pitchFamily="2" charset="2"/>
              <a:buChar char="§"/>
            </a:pPr>
            <a:endParaRPr lang="el-GR" sz="1600"/>
          </a:p>
          <a:p>
            <a:pPr marL="285750" indent="-285750" algn="l" fontAlgn="base">
              <a:buFont typeface="Wingdings" panose="05000000000000000000" pitchFamily="2" charset="2"/>
              <a:buChar char="§"/>
            </a:pPr>
            <a:r>
              <a:rPr lang="el-GR" sz="1600"/>
              <a:t>Σύγκριση Κόστους &amp; Εκπομπών – Οικονομική Βιωσιμότητα Τεχνολογιών</a:t>
            </a:r>
            <a:br>
              <a:rPr lang="el-GR" sz="1600"/>
            </a:br>
            <a:endParaRPr lang="el-GR" sz="1600"/>
          </a:p>
          <a:p>
            <a:pPr marL="285750" indent="-285750" algn="l" fontAlgn="base">
              <a:buFont typeface="Wingdings" panose="05000000000000000000" pitchFamily="2" charset="2"/>
              <a:buChar char="§"/>
            </a:pPr>
            <a:r>
              <a:rPr lang="el-GR" sz="1600"/>
              <a:t>Στρατηγικές &amp; Πολιτικές για την Ενεργειακή Μετάβαση (ΕΣΕΚ, ReFuelEU, ETS)</a:t>
            </a:r>
          </a:p>
        </p:txBody>
      </p:sp>
    </p:spTree>
    <p:extLst>
      <p:ext uri="{BB962C8B-B14F-4D97-AF65-F5344CB8AC3E}">
        <p14:creationId xmlns:p14="http://schemas.microsoft.com/office/powerpoint/2010/main" val="3457057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B00DD-D5B9-5AB3-21F7-94B951B2213A}"/>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6CE586BC-75A5-EC0F-B761-407238540710}"/>
                  </a:ext>
                </a:extLst>
              </p:cNvPr>
              <p:cNvSpPr>
                <a:spLocks noGrp="1"/>
              </p:cNvSpPr>
              <p:nvPr>
                <p:ph type="body" sz="quarter" idx="13"/>
              </p:nvPr>
            </p:nvSpPr>
            <p:spPr>
              <a:xfrm>
                <a:off x="442913" y="1009184"/>
                <a:ext cx="5653087" cy="1793366"/>
              </a:xfrm>
            </p:spPr>
            <p:txBody>
              <a:bodyPr/>
              <a:lstStyle/>
              <a:p>
                <a:pPr algn="just"/>
                <a:r>
                  <a:rPr lang="el-GR" sz="1400" b="0">
                    <a:solidFill>
                      <a:schemeClr val="tx1"/>
                    </a:solidFill>
                  </a:rPr>
                  <a:t>Ο τομέας των αερομεταφορών είναι υπεύθυνος για το 2,5% περίπου των παγκόσμιων εκπομπών </a:t>
                </a:r>
                <a14:m>
                  <m:oMath xmlns:m="http://schemas.openxmlformats.org/officeDocument/2006/math">
                    <m:r>
                      <m:rPr>
                        <m:sty m:val="p"/>
                      </m:rPr>
                      <a:rPr lang="en-US" sz="1400" b="0" i="1">
                        <a:solidFill>
                          <a:schemeClr val="tx1"/>
                        </a:solidFill>
                        <a:latin typeface="Cambria Math" panose="02040503050406030204" pitchFamily="18" charset="0"/>
                      </a:rPr>
                      <m:t>C</m:t>
                    </m:r>
                    <m:sSub>
                      <m:sSubPr>
                        <m:ctrlPr>
                          <a:rPr lang="en-US" sz="1400" b="0" i="1">
                            <a:solidFill>
                              <a:schemeClr val="tx1"/>
                            </a:solidFill>
                            <a:latin typeface="Cambria Math" panose="02040503050406030204" pitchFamily="18" charset="0"/>
                          </a:rPr>
                        </m:ctrlPr>
                      </m:sSubPr>
                      <m:e>
                        <m:r>
                          <m:rPr>
                            <m:sty m:val="p"/>
                          </m:rPr>
                          <a:rPr lang="en-US" sz="1400" b="0" i="1">
                            <a:solidFill>
                              <a:schemeClr val="tx1"/>
                            </a:solidFill>
                            <a:latin typeface="Cambria Math" panose="02040503050406030204" pitchFamily="18" charset="0"/>
                          </a:rPr>
                          <m:t>O</m:t>
                        </m:r>
                      </m:e>
                      <m:sub>
                        <m:r>
                          <a:rPr lang="en-US" sz="1400" b="0">
                            <a:solidFill>
                              <a:schemeClr val="tx1"/>
                            </a:solidFill>
                            <a:latin typeface="Cambria Math" panose="02040503050406030204" pitchFamily="18" charset="0"/>
                          </a:rPr>
                          <m:t>2</m:t>
                        </m:r>
                      </m:sub>
                    </m:sSub>
                  </m:oMath>
                </a14:m>
                <a:r>
                  <a:rPr lang="en-US" sz="1400" b="0">
                    <a:solidFill>
                      <a:schemeClr val="tx1"/>
                    </a:solidFill>
                  </a:rPr>
                  <a:t> </a:t>
                </a:r>
                <a:r>
                  <a:rPr lang="el-GR" sz="1400" b="0">
                    <a:solidFill>
                      <a:schemeClr val="tx1"/>
                    </a:solidFill>
                  </a:rPr>
                  <a:t>και το μερίδιο αυτό αναμένεται να αυξηθεί καθώς αυξάνεται η ζήτηση για αεροπορικά ταξίδια.</a:t>
                </a:r>
                <a:r>
                  <a:rPr lang="en-US" sz="1400" b="0">
                    <a:solidFill>
                      <a:schemeClr val="tx1"/>
                    </a:solidFill>
                  </a:rPr>
                  <a:t> T</a:t>
                </a:r>
                <a:r>
                  <a:rPr lang="el-GR" sz="1400" b="0">
                    <a:solidFill>
                      <a:schemeClr val="tx1"/>
                    </a:solidFill>
                  </a:rPr>
                  <a:t>α τελευταία χρόνια</a:t>
                </a:r>
                <a:r>
                  <a:rPr lang="en-US" sz="1400" b="0">
                    <a:solidFill>
                      <a:schemeClr val="tx1"/>
                    </a:solidFill>
                  </a:rPr>
                  <a:t> </a:t>
                </a:r>
                <a:r>
                  <a:rPr lang="el-GR" sz="1400" b="0">
                    <a:solidFill>
                      <a:schemeClr val="tx1"/>
                    </a:solidFill>
                  </a:rPr>
                  <a:t>η ΕΕ άρχισε να απαιτεί την αύξηση χρήσης βιώσιμων αεροπορικών καυσίμων  (</a:t>
                </a:r>
                <a:r>
                  <a:rPr lang="en-US" sz="1400" b="0">
                    <a:solidFill>
                      <a:schemeClr val="tx1"/>
                    </a:solidFill>
                  </a:rPr>
                  <a:t>SAF). </a:t>
                </a:r>
                <a:r>
                  <a:rPr lang="el-GR" sz="1400" b="0">
                    <a:solidFill>
                      <a:schemeClr val="tx1"/>
                    </a:solidFill>
                  </a:rPr>
                  <a:t> </a:t>
                </a:r>
              </a:p>
              <a:p>
                <a:pPr algn="just"/>
                <a:r>
                  <a:rPr lang="el-GR" sz="1400">
                    <a:solidFill>
                      <a:srgbClr val="0F55F5"/>
                    </a:solidFill>
                  </a:rPr>
                  <a:t>Στόχος</a:t>
                </a:r>
                <a:r>
                  <a:rPr lang="el-GR" sz="1400" b="0">
                    <a:solidFill>
                      <a:schemeClr val="tx1"/>
                    </a:solidFill>
                  </a:rPr>
                  <a:t> της ΕΕ είναι να πετύχει </a:t>
                </a:r>
                <a:r>
                  <a:rPr lang="el-GR" sz="1400">
                    <a:solidFill>
                      <a:srgbClr val="0F55F5"/>
                    </a:solidFill>
                  </a:rPr>
                  <a:t>μείωση κατά 55% των εκπομπών μέχρι το 2030 </a:t>
                </a:r>
                <a:r>
                  <a:rPr lang="el-GR" sz="1400" b="0">
                    <a:solidFill>
                      <a:schemeClr val="tx1"/>
                    </a:solidFill>
                  </a:rPr>
                  <a:t>(</a:t>
                </a:r>
                <a:r>
                  <a:rPr lang="en-US" sz="1400" b="0">
                    <a:solidFill>
                      <a:schemeClr val="tx1"/>
                    </a:solidFill>
                  </a:rPr>
                  <a:t>Fit for 55 package).</a:t>
                </a:r>
                <a:endParaRPr lang="el-GR" sz="1400" b="0">
                  <a:solidFill>
                    <a:schemeClr val="tx1"/>
                  </a:solidFill>
                </a:endParaRPr>
              </a:p>
              <a:p>
                <a:endParaRPr lang="el-GR" b="0"/>
              </a:p>
            </p:txBody>
          </p:sp>
        </mc:Choice>
        <mc:Fallback>
          <p:sp>
            <p:nvSpPr>
              <p:cNvPr id="2" name="Text Placeholder 1">
                <a:extLst>
                  <a:ext uri="{FF2B5EF4-FFF2-40B4-BE49-F238E27FC236}">
                    <a16:creationId xmlns:a16="http://schemas.microsoft.com/office/drawing/2014/main" id="{6CE586BC-75A5-EC0F-B761-407238540710}"/>
                  </a:ext>
                </a:extLst>
              </p:cNvPr>
              <p:cNvSpPr>
                <a:spLocks noGrp="1" noRot="1" noChangeAspect="1" noMove="1" noResize="1" noEditPoints="1" noAdjustHandles="1" noChangeArrowheads="1" noChangeShapeType="1" noTextEdit="1"/>
              </p:cNvSpPr>
              <p:nvPr>
                <p:ph type="body" sz="quarter" idx="13"/>
              </p:nvPr>
            </p:nvSpPr>
            <p:spPr>
              <a:xfrm>
                <a:off x="442913" y="1009184"/>
                <a:ext cx="5653087" cy="1793366"/>
              </a:xfrm>
              <a:blipFill>
                <a:blip r:embed="rId3"/>
                <a:stretch>
                  <a:fillRect l="-1942" t="-3401" r="-1942"/>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B67A6D5D-D8A5-2520-B89B-88668C0AA3E4}"/>
              </a:ext>
            </a:extLst>
          </p:cNvPr>
          <p:cNvSpPr>
            <a:spLocks noGrp="1"/>
          </p:cNvSpPr>
          <p:nvPr>
            <p:ph type="sldNum" sz="quarter" idx="16"/>
          </p:nvPr>
        </p:nvSpPr>
        <p:spPr/>
        <p:txBody>
          <a:bodyPr/>
          <a:lstStyle/>
          <a:p>
            <a:fld id="{4531D9DC-ADF0-4D0A-8902-0133E3C6D94B}" type="slidenum">
              <a:rPr lang="en-US" smtClean="0"/>
              <a:pPr/>
              <a:t>30</a:t>
            </a:fld>
            <a:endParaRPr lang="en-US"/>
          </a:p>
        </p:txBody>
      </p:sp>
      <p:sp>
        <p:nvSpPr>
          <p:cNvPr id="6" name="Title 5">
            <a:extLst>
              <a:ext uri="{FF2B5EF4-FFF2-40B4-BE49-F238E27FC236}">
                <a16:creationId xmlns:a16="http://schemas.microsoft.com/office/drawing/2014/main" id="{BB2485EB-49B0-9D35-60FB-CBBA59EAE4FB}"/>
              </a:ext>
            </a:extLst>
          </p:cNvPr>
          <p:cNvSpPr>
            <a:spLocks noGrp="1"/>
          </p:cNvSpPr>
          <p:nvPr>
            <p:ph type="title"/>
          </p:nvPr>
        </p:nvSpPr>
        <p:spPr>
          <a:xfrm>
            <a:off x="443372" y="379660"/>
            <a:ext cx="11305716" cy="1477328"/>
          </a:xfrm>
        </p:spPr>
        <p:txBody>
          <a:bodyPr/>
          <a:lstStyle/>
          <a:p>
            <a:r>
              <a:rPr lang="el-GR">
                <a:solidFill>
                  <a:srgbClr val="0F55F5"/>
                </a:solidFill>
              </a:rPr>
              <a:t>Οδηγίες της ΕΕ για χρήση </a:t>
            </a:r>
            <a:r>
              <a:rPr lang="en-US">
                <a:solidFill>
                  <a:srgbClr val="0F55F5"/>
                </a:solidFill>
              </a:rPr>
              <a:t>SAF</a:t>
            </a:r>
            <a:r>
              <a:rPr lang="el-GR">
                <a:solidFill>
                  <a:srgbClr val="0F55F5"/>
                </a:solidFill>
              </a:rPr>
              <a:t> - </a:t>
            </a:r>
            <a:r>
              <a:rPr lang="en-US" err="1">
                <a:solidFill>
                  <a:srgbClr val="0F55F5"/>
                </a:solidFill>
              </a:rPr>
              <a:t>ReFuelEU</a:t>
            </a:r>
            <a:r>
              <a:rPr lang="en-US">
                <a:solidFill>
                  <a:srgbClr val="0F55F5"/>
                </a:solidFill>
              </a:rPr>
              <a:t> Aviation</a:t>
            </a:r>
            <a:br>
              <a:rPr lang="el-GR">
                <a:solidFill>
                  <a:srgbClr val="0F55F5"/>
                </a:solidFill>
              </a:rPr>
            </a:br>
            <a:br>
              <a:rPr lang="en-US" sz="3200" b="1">
                <a:solidFill>
                  <a:srgbClr val="482066"/>
                </a:solidFill>
                <a:cs typeface="Arial" panose="020B0604020202020204" pitchFamily="34" charset="0"/>
              </a:rPr>
            </a:br>
            <a:endParaRPr lang="en-US"/>
          </a:p>
        </p:txBody>
      </p:sp>
      <p:pic>
        <p:nvPicPr>
          <p:cNvPr id="2050" name="Picture 2" descr="Final Deal Reached on ReFuelEU Aviation: New EU Law to Cut ...">
            <a:extLst>
              <a:ext uri="{FF2B5EF4-FFF2-40B4-BE49-F238E27FC236}">
                <a16:creationId xmlns:a16="http://schemas.microsoft.com/office/drawing/2014/main" id="{D437BFB0-1617-F83D-D377-95D547453AC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06020" y="1789340"/>
            <a:ext cx="4900497" cy="306281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EF603B9A-1355-F7D9-66A2-123F86CC1C8E}"/>
              </a:ext>
            </a:extLst>
          </p:cNvPr>
          <p:cNvSpPr txBox="1">
            <a:spLocks/>
          </p:cNvSpPr>
          <p:nvPr/>
        </p:nvSpPr>
        <p:spPr bwMode="gray">
          <a:xfrm>
            <a:off x="6706020" y="1009184"/>
            <a:ext cx="4433048" cy="4392254"/>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r>
              <a:rPr lang="el-GR" sz="1400" b="0">
                <a:solidFill>
                  <a:schemeClr val="tx1"/>
                </a:solidFill>
              </a:rPr>
              <a:t>Ο κανονισμός </a:t>
            </a:r>
            <a:r>
              <a:rPr lang="en-US" sz="1400" b="0" err="1">
                <a:solidFill>
                  <a:schemeClr val="tx1"/>
                </a:solidFill>
              </a:rPr>
              <a:t>ReFuelEU</a:t>
            </a:r>
            <a:r>
              <a:rPr lang="en-US" sz="1400" b="0">
                <a:solidFill>
                  <a:schemeClr val="tx1"/>
                </a:solidFill>
              </a:rPr>
              <a:t> Aviation</a:t>
            </a:r>
            <a:r>
              <a:rPr lang="el-GR" sz="1400" b="0">
                <a:solidFill>
                  <a:schemeClr val="tx1"/>
                </a:solidFill>
              </a:rPr>
              <a:t> έχει στόχο την μείωση εκπομπών στις αερομεταφορές και την προώθηση χρήσης </a:t>
            </a:r>
            <a:r>
              <a:rPr lang="en-US" sz="1400" b="0">
                <a:solidFill>
                  <a:schemeClr val="tx1"/>
                </a:solidFill>
              </a:rPr>
              <a:t>SAF.</a:t>
            </a:r>
            <a:endParaRPr lang="el-GR" sz="1400" b="0">
              <a:solidFill>
                <a:schemeClr val="tx1"/>
              </a:solidFill>
            </a:endParaRPr>
          </a:p>
          <a:p>
            <a:endParaRPr lang="en-US" sz="1400" b="0">
              <a:solidFill>
                <a:schemeClr val="tx1"/>
              </a:solidFill>
            </a:endParaRPr>
          </a:p>
          <a:p>
            <a:endParaRPr lang="en-US" sz="1400" b="0">
              <a:solidFill>
                <a:schemeClr val="tx1"/>
              </a:solidFill>
            </a:endParaRPr>
          </a:p>
          <a:p>
            <a:endParaRPr lang="el-GR" b="0"/>
          </a:p>
        </p:txBody>
      </p:sp>
      <p:sp>
        <p:nvSpPr>
          <p:cNvPr id="8" name="TextBox 7">
            <a:extLst>
              <a:ext uri="{FF2B5EF4-FFF2-40B4-BE49-F238E27FC236}">
                <a16:creationId xmlns:a16="http://schemas.microsoft.com/office/drawing/2014/main" id="{2CA8FA21-2DFA-3766-7AF5-2EDCA5406DCD}"/>
              </a:ext>
            </a:extLst>
          </p:cNvPr>
          <p:cNvSpPr txBox="1"/>
          <p:nvPr/>
        </p:nvSpPr>
        <p:spPr>
          <a:xfrm>
            <a:off x="322264" y="2802550"/>
            <a:ext cx="6560388" cy="1384995"/>
          </a:xfrm>
          <a:prstGeom prst="rect">
            <a:avLst/>
          </a:prstGeom>
          <a:noFill/>
        </p:spPr>
        <p:txBody>
          <a:bodyPr wrap="square">
            <a:spAutoFit/>
          </a:bodyPr>
          <a:lstStyle/>
          <a:p>
            <a:r>
              <a:rPr lang="el-GR" sz="1400"/>
              <a:t>Ως SAF χαρακτηρίζονται τα αεροπορικά καύσιμα τα οποία είναι: </a:t>
            </a:r>
          </a:p>
          <a:p>
            <a:pPr marL="285750" indent="-285750">
              <a:buClr>
                <a:srgbClr val="0F55F5"/>
              </a:buClr>
              <a:buFont typeface="Wingdings" panose="05000000000000000000" pitchFamily="2" charset="2"/>
              <a:buChar char="ü"/>
            </a:pPr>
            <a:r>
              <a:rPr lang="el-GR" sz="1400"/>
              <a:t>Συνθετικά αεροπορικά καύσιμα από ανανεώσιμο υδρογόνο και δεσμευμένο άνθρακα</a:t>
            </a:r>
          </a:p>
          <a:p>
            <a:pPr marL="285750" indent="-285750">
              <a:buClr>
                <a:srgbClr val="0F55F5"/>
              </a:buClr>
              <a:buFont typeface="Wingdings" panose="05000000000000000000" pitchFamily="2" charset="2"/>
              <a:buChar char="ü"/>
            </a:pPr>
            <a:r>
              <a:rPr lang="el-GR" sz="1400"/>
              <a:t>Προηγμένα βιοκαύσιμα από απόβλητα και υπολείμματα κυρίως </a:t>
            </a:r>
          </a:p>
          <a:p>
            <a:pPr marL="285750" indent="-285750">
              <a:buClr>
                <a:srgbClr val="0F55F5"/>
              </a:buClr>
              <a:buFont typeface="Wingdings" panose="05000000000000000000" pitchFamily="2" charset="2"/>
              <a:buChar char="ü"/>
            </a:pPr>
            <a:r>
              <a:rPr lang="el-GR" sz="1400"/>
              <a:t>Βιοκαύσιμα που παράγονται από έλαια και λίπη </a:t>
            </a:r>
          </a:p>
          <a:p>
            <a:pPr marL="285750" indent="-285750">
              <a:buClr>
                <a:srgbClr val="0F55F5"/>
              </a:buClr>
              <a:buFont typeface="Wingdings" panose="05000000000000000000" pitchFamily="2" charset="2"/>
              <a:buChar char="ü"/>
            </a:pPr>
            <a:r>
              <a:rPr lang="el-GR" sz="1400"/>
              <a:t>Ανακυκλωμένα συμβατικά αεροπορικά καύσιμα</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0768D933-5C76-2C52-1F7C-9CB9DFF8C7EC}"/>
                  </a:ext>
                </a:extLst>
              </p:cNvPr>
              <p:cNvSpPr txBox="1"/>
              <p:nvPr/>
            </p:nvSpPr>
            <p:spPr>
              <a:xfrm>
                <a:off x="6706019" y="4455882"/>
                <a:ext cx="4900497" cy="646331"/>
              </a:xfrm>
              <a:prstGeom prst="rect">
                <a:avLst/>
              </a:prstGeom>
              <a:solidFill>
                <a:srgbClr val="0F55F5"/>
              </a:solidFill>
            </p:spPr>
            <p:txBody>
              <a:bodyPr wrap="square">
                <a:spAutoFit/>
              </a:bodyPr>
              <a:lstStyle/>
              <a:p>
                <a:pPr algn="ctr"/>
                <a:r>
                  <a:rPr lang="el-GR" b="1">
                    <a:solidFill>
                      <a:schemeClr val="bg1"/>
                    </a:solidFill>
                    <a:latin typeface="The Wave Sans TT (Body)"/>
                  </a:rPr>
                  <a:t>Το SAF έχει τη δυνατότητα να μειώσει τις εκπομπές </a:t>
                </a:r>
                <a14:m>
                  <m:oMath xmlns:m="http://schemas.openxmlformats.org/officeDocument/2006/math">
                    <m:r>
                      <a:rPr lang="el-GR" b="1" i="1" dirty="0">
                        <a:solidFill>
                          <a:schemeClr val="bg1"/>
                        </a:solidFill>
                        <a:latin typeface="Cambria Math" panose="02040503050406030204" pitchFamily="18" charset="0"/>
                      </a:rPr>
                      <m:t>𝐂</m:t>
                    </m:r>
                    <m:sSub>
                      <m:sSubPr>
                        <m:ctrlPr>
                          <a:rPr lang="en-US" b="1" i="1" dirty="0">
                            <a:solidFill>
                              <a:schemeClr val="bg1"/>
                            </a:solidFill>
                            <a:latin typeface="Cambria Math" panose="02040503050406030204" pitchFamily="18" charset="0"/>
                          </a:rPr>
                        </m:ctrlPr>
                      </m:sSubPr>
                      <m:e>
                        <m:r>
                          <a:rPr lang="el-GR" b="1" i="1" dirty="0">
                            <a:solidFill>
                              <a:schemeClr val="bg1"/>
                            </a:solidFill>
                            <a:latin typeface="Cambria Math" panose="02040503050406030204" pitchFamily="18" charset="0"/>
                          </a:rPr>
                          <m:t>𝑶</m:t>
                        </m:r>
                      </m:e>
                      <m:sub>
                        <m:r>
                          <a:rPr lang="el-GR" b="1" i="1" dirty="0">
                            <a:solidFill>
                              <a:schemeClr val="bg1"/>
                            </a:solidFill>
                            <a:latin typeface="Cambria Math" panose="02040503050406030204" pitchFamily="18" charset="0"/>
                          </a:rPr>
                          <m:t>𝟐</m:t>
                        </m:r>
                      </m:sub>
                    </m:sSub>
                  </m:oMath>
                </a14:m>
                <a:r>
                  <a:rPr lang="el-GR" b="1">
                    <a:solidFill>
                      <a:schemeClr val="bg1"/>
                    </a:solidFill>
                    <a:latin typeface="The Wave Sans TT (Body)"/>
                  </a:rPr>
                  <a:t> έως και 80%. </a:t>
                </a:r>
              </a:p>
            </p:txBody>
          </p:sp>
        </mc:Choice>
        <mc:Fallback>
          <p:sp>
            <p:nvSpPr>
              <p:cNvPr id="10" name="TextBox 9">
                <a:extLst>
                  <a:ext uri="{FF2B5EF4-FFF2-40B4-BE49-F238E27FC236}">
                    <a16:creationId xmlns:a16="http://schemas.microsoft.com/office/drawing/2014/main" id="{0768D933-5C76-2C52-1F7C-9CB9DFF8C7EC}"/>
                  </a:ext>
                </a:extLst>
              </p:cNvPr>
              <p:cNvSpPr txBox="1">
                <a:spLocks noRot="1" noChangeAspect="1" noMove="1" noResize="1" noEditPoints="1" noAdjustHandles="1" noChangeArrowheads="1" noChangeShapeType="1" noTextEdit="1"/>
              </p:cNvSpPr>
              <p:nvPr/>
            </p:nvSpPr>
            <p:spPr>
              <a:xfrm>
                <a:off x="6706019" y="4455882"/>
                <a:ext cx="4900497" cy="646331"/>
              </a:xfrm>
              <a:prstGeom prst="rect">
                <a:avLst/>
              </a:prstGeom>
              <a:blipFill>
                <a:blip r:embed="rId5"/>
                <a:stretch>
                  <a:fillRect t="-5660" b="-14151"/>
                </a:stretch>
              </a:blipFill>
            </p:spPr>
            <p:txBody>
              <a:bodyPr/>
              <a:lstStyle/>
              <a:p>
                <a:r>
                  <a:rPr lang="en-US">
                    <a:noFill/>
                  </a:rPr>
                  <a:t> </a:t>
                </a:r>
              </a:p>
            </p:txBody>
          </p:sp>
        </mc:Fallback>
      </mc:AlternateContent>
      <p:sp>
        <p:nvSpPr>
          <p:cNvPr id="3" name="Content Placeholder 8">
            <a:extLst>
              <a:ext uri="{FF2B5EF4-FFF2-40B4-BE49-F238E27FC236}">
                <a16:creationId xmlns:a16="http://schemas.microsoft.com/office/drawing/2014/main" id="{7079DB8E-414C-9F41-23C9-F60A86B9ACA5}"/>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 European Commission, Mobility and Transport</a:t>
            </a:r>
          </a:p>
        </p:txBody>
      </p:sp>
      <p:sp>
        <p:nvSpPr>
          <p:cNvPr id="9" name="TextBox 8">
            <a:extLst>
              <a:ext uri="{FF2B5EF4-FFF2-40B4-BE49-F238E27FC236}">
                <a16:creationId xmlns:a16="http://schemas.microsoft.com/office/drawing/2014/main" id="{BC3D6B0E-E37C-E6E0-266E-F7B92B502B75}"/>
              </a:ext>
            </a:extLst>
          </p:cNvPr>
          <p:cNvSpPr txBox="1"/>
          <p:nvPr/>
        </p:nvSpPr>
        <p:spPr>
          <a:xfrm>
            <a:off x="321832" y="4674610"/>
            <a:ext cx="6033248" cy="1384995"/>
          </a:xfrm>
          <a:prstGeom prst="rect">
            <a:avLst/>
          </a:prstGeom>
          <a:noFill/>
          <a:ln w="38100">
            <a:solidFill>
              <a:srgbClr val="C00000"/>
            </a:solidFill>
          </a:ln>
        </p:spPr>
        <p:txBody>
          <a:bodyPr wrap="square">
            <a:spAutoFit/>
          </a:bodyPr>
          <a:lstStyle/>
          <a:p>
            <a:r>
              <a:rPr lang="el-GR" sz="1200" b="1">
                <a:solidFill>
                  <a:srgbClr val="C00000"/>
                </a:solidFill>
              </a:rPr>
              <a:t>Η Ε</a:t>
            </a:r>
            <a:r>
              <a:rPr lang="en-US" sz="1200" b="1">
                <a:solidFill>
                  <a:srgbClr val="C00000"/>
                </a:solidFill>
              </a:rPr>
              <a:t>E</a:t>
            </a:r>
            <a:r>
              <a:rPr lang="el-GR" sz="1200"/>
              <a:t>, μέσω του </a:t>
            </a:r>
            <a:r>
              <a:rPr lang="el-GR" sz="1200" b="1"/>
              <a:t>ReFuelEU Aviation</a:t>
            </a:r>
            <a:r>
              <a:rPr lang="el-GR" sz="1200"/>
              <a:t>, εφαρμόζει </a:t>
            </a:r>
            <a:r>
              <a:rPr lang="el-GR" sz="1200" b="1">
                <a:solidFill>
                  <a:srgbClr val="C00000"/>
                </a:solidFill>
              </a:rPr>
              <a:t>αυστηρότερα κριτήρια </a:t>
            </a:r>
            <a:r>
              <a:rPr lang="el-GR" sz="1200"/>
              <a:t>για τον ορισμό των βιώσιμων αεροπορικών καυσίμων (SAF) </a:t>
            </a:r>
            <a:r>
              <a:rPr lang="el-GR" sz="1200" b="1">
                <a:solidFill>
                  <a:srgbClr val="C00000"/>
                </a:solidFill>
              </a:rPr>
              <a:t>σε σύγκριση με τις ΗΠΑ</a:t>
            </a:r>
            <a:br>
              <a:rPr lang="el-GR" sz="1200"/>
            </a:br>
            <a:endParaRPr lang="el-GR" sz="1200"/>
          </a:p>
          <a:p>
            <a:pPr marL="171450" indent="-171450">
              <a:buFont typeface="Wingdings" panose="05000000000000000000" pitchFamily="2" charset="2"/>
              <a:buChar char="§"/>
            </a:pPr>
            <a:r>
              <a:rPr lang="el-GR" sz="1200"/>
              <a:t>περιορίζει τη χρήση πρώτων υλών που ενδέχεται να έχουν αρνητικές περιβαλλοντικές επιπτώσεις, όπως τα φοινικέλαια και τα σιτηρά, </a:t>
            </a:r>
          </a:p>
          <a:p>
            <a:pPr marL="171450" indent="-171450">
              <a:buFont typeface="Wingdings" panose="05000000000000000000" pitchFamily="2" charset="2"/>
              <a:buChar char="§"/>
            </a:pPr>
            <a:r>
              <a:rPr lang="el-GR" sz="1200"/>
              <a:t>εστιάζει σε προηγμένα βιοκαύσιμα από απόβλητα και υπολείμματα, καθώς και σε συνθετικά καύσιμα από ανανεώσιμες πηγές .</a:t>
            </a:r>
          </a:p>
        </p:txBody>
      </p:sp>
      <p:pic>
        <p:nvPicPr>
          <p:cNvPr id="1026" name="Picture 2">
            <a:extLst>
              <a:ext uri="{FF2B5EF4-FFF2-40B4-BE49-F238E27FC236}">
                <a16:creationId xmlns:a16="http://schemas.microsoft.com/office/drawing/2014/main" id="{39CBB596-B6EF-8923-3833-4FEDB4F9B310}"/>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17341" y="4279317"/>
            <a:ext cx="453771" cy="4537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804E916-0863-B7C3-3FD4-A7C711F0C8E6}"/>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70140" y="4279316"/>
            <a:ext cx="432343" cy="4323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084CFBB-BD60-3B4F-EEAF-C77C4E01EFB3}"/>
              </a:ext>
            </a:extLst>
          </p:cNvPr>
          <p:cNvSpPr txBox="1"/>
          <p:nvPr/>
        </p:nvSpPr>
        <p:spPr>
          <a:xfrm>
            <a:off x="6355080" y="5229472"/>
            <a:ext cx="5251436" cy="830997"/>
          </a:xfrm>
          <a:prstGeom prst="rect">
            <a:avLst/>
          </a:prstGeom>
          <a:noFill/>
          <a:ln w="38100">
            <a:solidFill>
              <a:srgbClr val="C00000"/>
            </a:solidFill>
          </a:ln>
        </p:spPr>
        <p:txBody>
          <a:bodyPr wrap="square">
            <a:spAutoFit/>
          </a:bodyPr>
          <a:lstStyle/>
          <a:p>
            <a:r>
              <a:rPr lang="el-GR" sz="1200"/>
              <a:t>Αυτή η διαφοροποίηση οδηγεί σε </a:t>
            </a:r>
            <a:r>
              <a:rPr lang="el-GR" sz="1200" b="1">
                <a:solidFill>
                  <a:srgbClr val="C00000"/>
                </a:solidFill>
              </a:rPr>
              <a:t>περιορισμένη διαθεσιμότητα SAF </a:t>
            </a:r>
            <a:r>
              <a:rPr lang="el-GR" sz="1200"/>
              <a:t>στην </a:t>
            </a:r>
            <a:r>
              <a:rPr lang="el-GR" sz="1200" b="1">
                <a:solidFill>
                  <a:srgbClr val="C00000"/>
                </a:solidFill>
              </a:rPr>
              <a:t>ευρωπαϊκή αγορά</a:t>
            </a:r>
            <a:r>
              <a:rPr lang="el-GR" sz="1200"/>
              <a:t>, </a:t>
            </a:r>
            <a:r>
              <a:rPr lang="el-GR" sz="1200" b="1">
                <a:solidFill>
                  <a:srgbClr val="C00000"/>
                </a:solidFill>
              </a:rPr>
              <a:t>επηρεάζοντας</a:t>
            </a:r>
            <a:r>
              <a:rPr lang="el-GR" sz="1200"/>
              <a:t> την </a:t>
            </a:r>
            <a:r>
              <a:rPr lang="el-GR" sz="1200" b="1">
                <a:solidFill>
                  <a:srgbClr val="C00000"/>
                </a:solidFill>
              </a:rPr>
              <a:t>ταχύτητα υιοθέτησής </a:t>
            </a:r>
            <a:r>
              <a:rPr lang="el-GR" sz="1200"/>
              <a:t>τους και ενδεχομένως </a:t>
            </a:r>
            <a:r>
              <a:rPr lang="el-GR" sz="1200" b="1">
                <a:solidFill>
                  <a:srgbClr val="C00000"/>
                </a:solidFill>
              </a:rPr>
              <a:t>αυξάνοντας το κόστος </a:t>
            </a:r>
            <a:r>
              <a:rPr lang="el-GR" sz="1200"/>
              <a:t>για τις </a:t>
            </a:r>
            <a:r>
              <a:rPr lang="el-GR" sz="1200" b="1">
                <a:solidFill>
                  <a:srgbClr val="C00000"/>
                </a:solidFill>
              </a:rPr>
              <a:t>αεροπορικές εταιρείες </a:t>
            </a:r>
            <a:r>
              <a:rPr lang="el-GR" sz="1200"/>
              <a:t>που δραστηριοποιούνται στην Ε.Ε</a:t>
            </a:r>
            <a:endParaRPr lang="en-US" sz="1200"/>
          </a:p>
        </p:txBody>
      </p:sp>
    </p:spTree>
    <p:extLst>
      <p:ext uri="{BB962C8B-B14F-4D97-AF65-F5344CB8AC3E}">
        <p14:creationId xmlns:p14="http://schemas.microsoft.com/office/powerpoint/2010/main" val="2611153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67259-B44E-C91A-5D09-F3099BD81A2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82D3FB4-3D9E-DFC3-1D0C-06B4ABBE760E}"/>
              </a:ext>
            </a:extLst>
          </p:cNvPr>
          <p:cNvSpPr>
            <a:spLocks noGrp="1"/>
          </p:cNvSpPr>
          <p:nvPr>
            <p:ph type="title"/>
          </p:nvPr>
        </p:nvSpPr>
        <p:spPr>
          <a:xfrm>
            <a:off x="443372" y="379660"/>
            <a:ext cx="11305716" cy="1477328"/>
          </a:xfrm>
        </p:spPr>
        <p:txBody>
          <a:bodyPr/>
          <a:lstStyle/>
          <a:p>
            <a:r>
              <a:rPr lang="el-GR">
                <a:solidFill>
                  <a:srgbClr val="0F55F5"/>
                </a:solidFill>
              </a:rPr>
              <a:t> Το Μέλλον της Διύλισης στην Ελλάδα: </a:t>
            </a:r>
            <a:br>
              <a:rPr lang="el-GR">
                <a:solidFill>
                  <a:srgbClr val="0F55F5"/>
                </a:solidFill>
              </a:rPr>
            </a:br>
            <a:r>
              <a:rPr lang="el-GR">
                <a:solidFill>
                  <a:srgbClr val="0F55F5"/>
                </a:solidFill>
              </a:rPr>
              <a:t>Μετάβαση σε ένα Περιβάλλον με Βιώσιμα Καύσιμα </a:t>
            </a:r>
            <a:br>
              <a:rPr lang="el-GR">
                <a:solidFill>
                  <a:srgbClr val="0F55F5"/>
                </a:solidFill>
              </a:rPr>
            </a:br>
            <a:r>
              <a:rPr lang="el-GR">
                <a:solidFill>
                  <a:srgbClr val="0F55F5"/>
                </a:solidFill>
              </a:rPr>
              <a:t>Τι προβλέπει το ΕΣΕΚ;</a:t>
            </a:r>
            <a:endParaRPr lang="en-US"/>
          </a:p>
        </p:txBody>
      </p:sp>
      <p:sp>
        <p:nvSpPr>
          <p:cNvPr id="5" name="Slide Number Placeholder 4">
            <a:extLst>
              <a:ext uri="{FF2B5EF4-FFF2-40B4-BE49-F238E27FC236}">
                <a16:creationId xmlns:a16="http://schemas.microsoft.com/office/drawing/2014/main" id="{5B5849A9-DF89-78B6-DA55-59B595521347}"/>
              </a:ext>
            </a:extLst>
          </p:cNvPr>
          <p:cNvSpPr>
            <a:spLocks noGrp="1"/>
          </p:cNvSpPr>
          <p:nvPr>
            <p:ph type="sldNum" sz="quarter" idx="16"/>
          </p:nvPr>
        </p:nvSpPr>
        <p:spPr/>
        <p:txBody>
          <a:bodyPr/>
          <a:lstStyle/>
          <a:p>
            <a:fld id="{4531D9DC-ADF0-4D0A-8902-0133E3C6D94B}" type="slidenum">
              <a:rPr lang="en-US" smtClean="0"/>
              <a:pPr/>
              <a:t>31</a:t>
            </a:fld>
            <a:endParaRPr lang="en-US"/>
          </a:p>
        </p:txBody>
      </p:sp>
      <p:pic>
        <p:nvPicPr>
          <p:cNvPr id="10" name="Picture 9">
            <a:extLst>
              <a:ext uri="{FF2B5EF4-FFF2-40B4-BE49-F238E27FC236}">
                <a16:creationId xmlns:a16="http://schemas.microsoft.com/office/drawing/2014/main" id="{3192BDA0-1E4D-308E-FA64-30132929F501}"/>
              </a:ext>
            </a:extLst>
          </p:cNvPr>
          <p:cNvPicPr>
            <a:picLocks noChangeAspect="1"/>
          </p:cNvPicPr>
          <p:nvPr/>
        </p:nvPicPr>
        <p:blipFill>
          <a:blip r:embed="rId3"/>
          <a:stretch>
            <a:fillRect/>
          </a:stretch>
        </p:blipFill>
        <p:spPr>
          <a:xfrm>
            <a:off x="443372" y="2392824"/>
            <a:ext cx="8040222" cy="295316"/>
          </a:xfrm>
          <a:prstGeom prst="rect">
            <a:avLst/>
          </a:prstGeom>
        </p:spPr>
      </p:pic>
      <p:pic>
        <p:nvPicPr>
          <p:cNvPr id="14" name="Picture 13">
            <a:extLst>
              <a:ext uri="{FF2B5EF4-FFF2-40B4-BE49-F238E27FC236}">
                <a16:creationId xmlns:a16="http://schemas.microsoft.com/office/drawing/2014/main" id="{6A4B4629-53C8-E6FF-6AEB-C2AC8386343E}"/>
              </a:ext>
            </a:extLst>
          </p:cNvPr>
          <p:cNvPicPr>
            <a:picLocks noChangeAspect="1"/>
          </p:cNvPicPr>
          <p:nvPr/>
        </p:nvPicPr>
        <p:blipFill>
          <a:blip r:embed="rId4"/>
          <a:stretch>
            <a:fillRect/>
          </a:stretch>
        </p:blipFill>
        <p:spPr>
          <a:xfrm>
            <a:off x="443372" y="2688140"/>
            <a:ext cx="8040222" cy="1190791"/>
          </a:xfrm>
          <a:prstGeom prst="rect">
            <a:avLst/>
          </a:prstGeom>
        </p:spPr>
      </p:pic>
      <p:pic>
        <p:nvPicPr>
          <p:cNvPr id="16" name="Picture 15">
            <a:extLst>
              <a:ext uri="{FF2B5EF4-FFF2-40B4-BE49-F238E27FC236}">
                <a16:creationId xmlns:a16="http://schemas.microsoft.com/office/drawing/2014/main" id="{208D0F2E-000C-1178-6EA5-9EFBE0CB52E5}"/>
              </a:ext>
            </a:extLst>
          </p:cNvPr>
          <p:cNvPicPr>
            <a:picLocks noChangeAspect="1"/>
          </p:cNvPicPr>
          <p:nvPr/>
        </p:nvPicPr>
        <p:blipFill>
          <a:blip r:embed="rId5"/>
          <a:stretch>
            <a:fillRect/>
          </a:stretch>
        </p:blipFill>
        <p:spPr>
          <a:xfrm>
            <a:off x="471951" y="3878931"/>
            <a:ext cx="7983064" cy="1648055"/>
          </a:xfrm>
          <a:prstGeom prst="rect">
            <a:avLst/>
          </a:prstGeom>
        </p:spPr>
      </p:pic>
      <p:sp>
        <p:nvSpPr>
          <p:cNvPr id="17" name="Rectangle 16">
            <a:extLst>
              <a:ext uri="{FF2B5EF4-FFF2-40B4-BE49-F238E27FC236}">
                <a16:creationId xmlns:a16="http://schemas.microsoft.com/office/drawing/2014/main" id="{55A85895-76F8-CFDE-53D4-9E6F6AFABCD4}"/>
              </a:ext>
            </a:extLst>
          </p:cNvPr>
          <p:cNvSpPr/>
          <p:nvPr/>
        </p:nvSpPr>
        <p:spPr>
          <a:xfrm>
            <a:off x="443372" y="2392824"/>
            <a:ext cx="8040222" cy="3134162"/>
          </a:xfrm>
          <a:prstGeom prst="rect">
            <a:avLst/>
          </a:prstGeom>
          <a:noFill/>
          <a:ln w="57150">
            <a:solidFill>
              <a:srgbClr val="0F55F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
        <p:nvSpPr>
          <p:cNvPr id="2" name="Oval 1">
            <a:extLst>
              <a:ext uri="{FF2B5EF4-FFF2-40B4-BE49-F238E27FC236}">
                <a16:creationId xmlns:a16="http://schemas.microsoft.com/office/drawing/2014/main" id="{CD961FC0-6573-5EC5-7DD0-22C897049999}"/>
              </a:ext>
            </a:extLst>
          </p:cNvPr>
          <p:cNvSpPr/>
          <p:nvPr/>
        </p:nvSpPr>
        <p:spPr>
          <a:xfrm>
            <a:off x="4507992" y="2703113"/>
            <a:ext cx="621792" cy="5175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
        <p:nvSpPr>
          <p:cNvPr id="3" name="Oval 2">
            <a:extLst>
              <a:ext uri="{FF2B5EF4-FFF2-40B4-BE49-F238E27FC236}">
                <a16:creationId xmlns:a16="http://schemas.microsoft.com/office/drawing/2014/main" id="{4DFE7410-9EA3-FE75-816E-B104908464F3}"/>
              </a:ext>
            </a:extLst>
          </p:cNvPr>
          <p:cNvSpPr/>
          <p:nvPr/>
        </p:nvSpPr>
        <p:spPr>
          <a:xfrm>
            <a:off x="7741920" y="2697284"/>
            <a:ext cx="621792" cy="5175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
        <p:nvSpPr>
          <p:cNvPr id="4" name="Oval 3">
            <a:extLst>
              <a:ext uri="{FF2B5EF4-FFF2-40B4-BE49-F238E27FC236}">
                <a16:creationId xmlns:a16="http://schemas.microsoft.com/office/drawing/2014/main" id="{A07F182C-C091-6C69-558D-4213DC4D98BD}"/>
              </a:ext>
            </a:extLst>
          </p:cNvPr>
          <p:cNvSpPr/>
          <p:nvPr/>
        </p:nvSpPr>
        <p:spPr>
          <a:xfrm>
            <a:off x="7741920" y="3281718"/>
            <a:ext cx="621792" cy="5175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
        <p:nvSpPr>
          <p:cNvPr id="7" name="Oval 6">
            <a:extLst>
              <a:ext uri="{FF2B5EF4-FFF2-40B4-BE49-F238E27FC236}">
                <a16:creationId xmlns:a16="http://schemas.microsoft.com/office/drawing/2014/main" id="{6FCA096D-F54F-7E30-B166-BBEB8EF4762A}"/>
              </a:ext>
            </a:extLst>
          </p:cNvPr>
          <p:cNvSpPr/>
          <p:nvPr/>
        </p:nvSpPr>
        <p:spPr>
          <a:xfrm>
            <a:off x="4511041" y="3278063"/>
            <a:ext cx="621792" cy="5175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
        <p:nvSpPr>
          <p:cNvPr id="8" name="Oval 7">
            <a:extLst>
              <a:ext uri="{FF2B5EF4-FFF2-40B4-BE49-F238E27FC236}">
                <a16:creationId xmlns:a16="http://schemas.microsoft.com/office/drawing/2014/main" id="{D3BD5EB4-A31C-37BD-6A5C-17C0379FE6F7}"/>
              </a:ext>
            </a:extLst>
          </p:cNvPr>
          <p:cNvSpPr/>
          <p:nvPr/>
        </p:nvSpPr>
        <p:spPr>
          <a:xfrm>
            <a:off x="4507992" y="4552174"/>
            <a:ext cx="621792" cy="5175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
        <p:nvSpPr>
          <p:cNvPr id="9" name="Oval 8">
            <a:extLst>
              <a:ext uri="{FF2B5EF4-FFF2-40B4-BE49-F238E27FC236}">
                <a16:creationId xmlns:a16="http://schemas.microsoft.com/office/drawing/2014/main" id="{FE068BE7-1F48-41BC-AC82-1C40CE25AE1B}"/>
              </a:ext>
            </a:extLst>
          </p:cNvPr>
          <p:cNvSpPr/>
          <p:nvPr/>
        </p:nvSpPr>
        <p:spPr>
          <a:xfrm>
            <a:off x="7741920" y="4561318"/>
            <a:ext cx="621792" cy="5175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
        <p:nvSpPr>
          <p:cNvPr id="11" name="TextBox 10">
            <a:extLst>
              <a:ext uri="{FF2B5EF4-FFF2-40B4-BE49-F238E27FC236}">
                <a16:creationId xmlns:a16="http://schemas.microsoft.com/office/drawing/2014/main" id="{33DF629F-9066-237F-FFD7-9F0C96B40FEF}"/>
              </a:ext>
            </a:extLst>
          </p:cNvPr>
          <p:cNvSpPr txBox="1"/>
          <p:nvPr/>
        </p:nvSpPr>
        <p:spPr>
          <a:xfrm>
            <a:off x="8692759" y="1951663"/>
            <a:ext cx="3265034" cy="4016484"/>
          </a:xfrm>
          <a:prstGeom prst="rect">
            <a:avLst/>
          </a:prstGeom>
          <a:solidFill>
            <a:srgbClr val="0F55F5"/>
          </a:solidFill>
        </p:spPr>
        <p:txBody>
          <a:bodyPr wrap="square">
            <a:spAutoFit/>
          </a:bodyPr>
          <a:lstStyle/>
          <a:p>
            <a:pPr>
              <a:buNone/>
            </a:pPr>
            <a:r>
              <a:rPr lang="el-GR" sz="1700" b="1" u="sng">
                <a:solidFill>
                  <a:schemeClr val="bg1"/>
                </a:solidFill>
              </a:rPr>
              <a:t>Πολιτικές Υποστήριξης &amp; Θεσμικό Πλαίσιο</a:t>
            </a:r>
          </a:p>
          <a:p>
            <a:pPr>
              <a:buNone/>
            </a:pPr>
            <a:r>
              <a:rPr lang="el-GR" sz="1700">
                <a:solidFill>
                  <a:schemeClr val="bg1"/>
                </a:solidFill>
              </a:rPr>
              <a:t>Το ΕΣΕΚ εστιάζει στην ανάγκη δημιουργίας </a:t>
            </a:r>
            <a:r>
              <a:rPr lang="el-GR" sz="1700" b="1">
                <a:solidFill>
                  <a:schemeClr val="bg1"/>
                </a:solidFill>
              </a:rPr>
              <a:t>εγχώριας αλυσίδας αξίας</a:t>
            </a:r>
            <a:r>
              <a:rPr lang="el-GR" sz="1700">
                <a:solidFill>
                  <a:schemeClr val="bg1"/>
                </a:solidFill>
              </a:rPr>
              <a:t> μέσω:</a:t>
            </a:r>
          </a:p>
          <a:p>
            <a:pPr marL="285750" indent="-285750">
              <a:buFont typeface="Wingdings" panose="05000000000000000000" pitchFamily="2" charset="2"/>
              <a:buChar char="ü"/>
            </a:pPr>
            <a:r>
              <a:rPr lang="el-GR" sz="1700">
                <a:solidFill>
                  <a:schemeClr val="bg1"/>
                </a:solidFill>
              </a:rPr>
              <a:t>Δημόσιων και ιδιωτικών επενδύσεων για παραγωγικές μονάδες SAF και RFNBOs</a:t>
            </a:r>
          </a:p>
          <a:p>
            <a:pPr marL="285750" indent="-285750">
              <a:buFont typeface="Wingdings" panose="05000000000000000000" pitchFamily="2" charset="2"/>
              <a:buChar char="ü"/>
            </a:pPr>
            <a:r>
              <a:rPr lang="el-GR" sz="1700">
                <a:solidFill>
                  <a:schemeClr val="bg1"/>
                </a:solidFill>
              </a:rPr>
              <a:t>Χρηματοδοτικά σχήματα για πράσινο υδρογόνο και CCUS (δέσμευση/χρήση CO₂)</a:t>
            </a:r>
          </a:p>
          <a:p>
            <a:pPr marL="285750" indent="-285750">
              <a:buFont typeface="Wingdings" panose="05000000000000000000" pitchFamily="2" charset="2"/>
              <a:buChar char="ü"/>
            </a:pPr>
            <a:r>
              <a:rPr lang="el-GR" sz="1700">
                <a:solidFill>
                  <a:schemeClr val="bg1"/>
                </a:solidFill>
              </a:rPr>
              <a:t>Ενίσχυση της έρευνας και καινοτομίας σε συνεργασία με τη βιομηχανία</a:t>
            </a:r>
          </a:p>
        </p:txBody>
      </p:sp>
      <p:sp>
        <p:nvSpPr>
          <p:cNvPr id="12" name="Content Placeholder 8">
            <a:extLst>
              <a:ext uri="{FF2B5EF4-FFF2-40B4-BE49-F238E27FC236}">
                <a16:creationId xmlns:a16="http://schemas.microsoft.com/office/drawing/2014/main" id="{E42593FE-AE4A-49BB-A8EE-3496141C7DC3}"/>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 </a:t>
            </a:r>
            <a:r>
              <a:rPr lang="el-GR" sz="1400" b="0"/>
              <a:t>ΕΣΕΚ 2024</a:t>
            </a:r>
            <a:endParaRPr lang="en-US" sz="1400" b="0"/>
          </a:p>
        </p:txBody>
      </p:sp>
    </p:spTree>
    <p:extLst>
      <p:ext uri="{BB962C8B-B14F-4D97-AF65-F5344CB8AC3E}">
        <p14:creationId xmlns:p14="http://schemas.microsoft.com/office/powerpoint/2010/main" val="609458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7F8FD-B7F3-0B9C-419A-521D50483B1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2336700-7BDE-A183-CEC7-0EF499A3C501}"/>
              </a:ext>
            </a:extLst>
          </p:cNvPr>
          <p:cNvSpPr>
            <a:spLocks noGrp="1"/>
          </p:cNvSpPr>
          <p:nvPr>
            <p:ph type="title"/>
          </p:nvPr>
        </p:nvSpPr>
        <p:spPr>
          <a:xfrm>
            <a:off x="443372" y="379660"/>
            <a:ext cx="11305716" cy="984885"/>
          </a:xfrm>
        </p:spPr>
        <p:txBody>
          <a:bodyPr/>
          <a:lstStyle/>
          <a:p>
            <a:r>
              <a:rPr lang="el-GR">
                <a:solidFill>
                  <a:srgbClr val="0F55F5"/>
                </a:solidFill>
              </a:rPr>
              <a:t>Η Φορολογία ως Καθοριστικός Παράγοντας στη Διαμόρφωση των Τιμών των Καυσίμων</a:t>
            </a:r>
            <a:endParaRPr lang="en-US"/>
          </a:p>
        </p:txBody>
      </p:sp>
      <p:sp>
        <p:nvSpPr>
          <p:cNvPr id="5" name="Slide Number Placeholder 4">
            <a:extLst>
              <a:ext uri="{FF2B5EF4-FFF2-40B4-BE49-F238E27FC236}">
                <a16:creationId xmlns:a16="http://schemas.microsoft.com/office/drawing/2014/main" id="{679CDFE1-166B-B138-F3B3-E126D5548074}"/>
              </a:ext>
            </a:extLst>
          </p:cNvPr>
          <p:cNvSpPr>
            <a:spLocks noGrp="1"/>
          </p:cNvSpPr>
          <p:nvPr>
            <p:ph type="sldNum" sz="quarter" idx="16"/>
          </p:nvPr>
        </p:nvSpPr>
        <p:spPr/>
        <p:txBody>
          <a:bodyPr/>
          <a:lstStyle/>
          <a:p>
            <a:fld id="{4531D9DC-ADF0-4D0A-8902-0133E3C6D94B}" type="slidenum">
              <a:rPr lang="en-US" smtClean="0"/>
              <a:pPr/>
              <a:t>32</a:t>
            </a:fld>
            <a:endParaRPr lang="en-US"/>
          </a:p>
        </p:txBody>
      </p:sp>
      <p:pic>
        <p:nvPicPr>
          <p:cNvPr id="4" name="Picture 3">
            <a:extLst>
              <a:ext uri="{FF2B5EF4-FFF2-40B4-BE49-F238E27FC236}">
                <a16:creationId xmlns:a16="http://schemas.microsoft.com/office/drawing/2014/main" id="{B929FC21-9EB1-5C1B-FAE6-7A1CD26F3D50}"/>
              </a:ext>
            </a:extLst>
          </p:cNvPr>
          <p:cNvPicPr>
            <a:picLocks noChangeAspect="1"/>
          </p:cNvPicPr>
          <p:nvPr/>
        </p:nvPicPr>
        <p:blipFill>
          <a:blip r:embed="rId3"/>
          <a:srcRect l="665" r="2160" b="4167"/>
          <a:stretch/>
        </p:blipFill>
        <p:spPr>
          <a:xfrm>
            <a:off x="443372" y="1856873"/>
            <a:ext cx="5462448" cy="3301724"/>
          </a:xfrm>
          <a:prstGeom prst="rect">
            <a:avLst/>
          </a:prstGeom>
        </p:spPr>
      </p:pic>
      <p:pic>
        <p:nvPicPr>
          <p:cNvPr id="9" name="Picture 8">
            <a:extLst>
              <a:ext uri="{FF2B5EF4-FFF2-40B4-BE49-F238E27FC236}">
                <a16:creationId xmlns:a16="http://schemas.microsoft.com/office/drawing/2014/main" id="{EB4BBE8F-079F-5332-B4D7-3BBFE1FB877B}"/>
              </a:ext>
            </a:extLst>
          </p:cNvPr>
          <p:cNvPicPr>
            <a:picLocks noChangeAspect="1"/>
          </p:cNvPicPr>
          <p:nvPr/>
        </p:nvPicPr>
        <p:blipFill>
          <a:blip r:embed="rId4"/>
          <a:stretch>
            <a:fillRect/>
          </a:stretch>
        </p:blipFill>
        <p:spPr>
          <a:xfrm>
            <a:off x="6286182" y="1856873"/>
            <a:ext cx="5319445" cy="3301724"/>
          </a:xfrm>
          <a:prstGeom prst="rect">
            <a:avLst/>
          </a:prstGeom>
        </p:spPr>
      </p:pic>
      <p:sp>
        <p:nvSpPr>
          <p:cNvPr id="13" name="TextBox 12">
            <a:extLst>
              <a:ext uri="{FF2B5EF4-FFF2-40B4-BE49-F238E27FC236}">
                <a16:creationId xmlns:a16="http://schemas.microsoft.com/office/drawing/2014/main" id="{1B89349D-5110-B7F2-511C-173519D801F7}"/>
              </a:ext>
            </a:extLst>
          </p:cNvPr>
          <p:cNvSpPr txBox="1"/>
          <p:nvPr/>
        </p:nvSpPr>
        <p:spPr>
          <a:xfrm>
            <a:off x="1823090" y="5335632"/>
            <a:ext cx="8926183" cy="923330"/>
          </a:xfrm>
          <a:prstGeom prst="rect">
            <a:avLst/>
          </a:prstGeom>
          <a:noFill/>
        </p:spPr>
        <p:txBody>
          <a:bodyPr wrap="square">
            <a:spAutoFit/>
          </a:bodyPr>
          <a:lstStyle/>
          <a:p>
            <a:pPr algn="ctr"/>
            <a:r>
              <a:rPr lang="el-GR"/>
              <a:t>Πάνω από το </a:t>
            </a:r>
            <a:r>
              <a:rPr lang="el-GR" b="1">
                <a:solidFill>
                  <a:srgbClr val="0F55F5"/>
                </a:solidFill>
              </a:rPr>
              <a:t>50–60%</a:t>
            </a:r>
            <a:r>
              <a:rPr lang="el-GR"/>
              <a:t> της τιμής που πληρώνουμε είναι </a:t>
            </a:r>
            <a:r>
              <a:rPr lang="el-GR" b="1">
                <a:solidFill>
                  <a:srgbClr val="0F55F5"/>
                </a:solidFill>
              </a:rPr>
              <a:t>φόροι και τέλη</a:t>
            </a:r>
            <a:r>
              <a:rPr lang="el-GR"/>
              <a:t>,</a:t>
            </a:r>
            <a:br>
              <a:rPr lang="el-GR"/>
            </a:br>
            <a:r>
              <a:rPr lang="el-GR" b="1">
                <a:solidFill>
                  <a:srgbClr val="0F55F5"/>
                </a:solidFill>
              </a:rPr>
              <a:t>πόσο πραγματικά "ανταγωνιστική" είναι η τιμή του καυσίμου στην Ελλάδα;</a:t>
            </a:r>
            <a:br>
              <a:rPr lang="el-GR" b="1">
                <a:solidFill>
                  <a:srgbClr val="0F55F5"/>
                </a:solidFill>
              </a:rPr>
            </a:br>
            <a:r>
              <a:rPr lang="el-GR"/>
              <a:t>Ποιά περιθώρια πολιτικής υπάρχουν για ελάφρυνση των καταναλωτών;</a:t>
            </a:r>
            <a:endParaRPr lang="en-US"/>
          </a:p>
        </p:txBody>
      </p:sp>
      <p:sp>
        <p:nvSpPr>
          <p:cNvPr id="2" name="Content Placeholder 8">
            <a:extLst>
              <a:ext uri="{FF2B5EF4-FFF2-40B4-BE49-F238E27FC236}">
                <a16:creationId xmlns:a16="http://schemas.microsoft.com/office/drawing/2014/main" id="{AB9D5190-1C19-5ADC-C423-E0E76C880724}"/>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a:t>
            </a:r>
            <a:r>
              <a:rPr lang="el-GR" sz="1400" b="0"/>
              <a:t>: </a:t>
            </a:r>
            <a:r>
              <a:rPr lang="en-US" sz="1400" b="0"/>
              <a:t>fuelprices.gr</a:t>
            </a:r>
          </a:p>
        </p:txBody>
      </p:sp>
    </p:spTree>
    <p:extLst>
      <p:ext uri="{BB962C8B-B14F-4D97-AF65-F5344CB8AC3E}">
        <p14:creationId xmlns:p14="http://schemas.microsoft.com/office/powerpoint/2010/main" val="4238976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878A4-03CD-CD84-D74A-C6F8E4240D1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BE9DA84-CAA2-9CAA-59D8-A6133EC0FF85}"/>
              </a:ext>
            </a:extLst>
          </p:cNvPr>
          <p:cNvSpPr>
            <a:spLocks noGrp="1"/>
          </p:cNvSpPr>
          <p:nvPr>
            <p:ph type="title"/>
          </p:nvPr>
        </p:nvSpPr>
        <p:spPr>
          <a:xfrm>
            <a:off x="443372" y="379660"/>
            <a:ext cx="11305716" cy="984885"/>
          </a:xfrm>
        </p:spPr>
        <p:txBody>
          <a:bodyPr/>
          <a:lstStyle/>
          <a:p>
            <a:r>
              <a:rPr lang="el-GR">
                <a:solidFill>
                  <a:srgbClr val="0F55F5"/>
                </a:solidFill>
              </a:rPr>
              <a:t>Η Φορολογία ως Καθοριστικός Παράγοντας στη Διαμόρφωση των Τιμών των Καυσίμων</a:t>
            </a:r>
            <a:endParaRPr lang="en-US"/>
          </a:p>
        </p:txBody>
      </p:sp>
      <p:sp>
        <p:nvSpPr>
          <p:cNvPr id="5" name="Slide Number Placeholder 4">
            <a:extLst>
              <a:ext uri="{FF2B5EF4-FFF2-40B4-BE49-F238E27FC236}">
                <a16:creationId xmlns:a16="http://schemas.microsoft.com/office/drawing/2014/main" id="{9BC6E11F-3B7B-C9D1-DCDF-31DE142CC8DE}"/>
              </a:ext>
            </a:extLst>
          </p:cNvPr>
          <p:cNvSpPr>
            <a:spLocks noGrp="1"/>
          </p:cNvSpPr>
          <p:nvPr>
            <p:ph type="sldNum" sz="quarter" idx="16"/>
          </p:nvPr>
        </p:nvSpPr>
        <p:spPr/>
        <p:txBody>
          <a:bodyPr/>
          <a:lstStyle/>
          <a:p>
            <a:fld id="{4531D9DC-ADF0-4D0A-8902-0133E3C6D94B}" type="slidenum">
              <a:rPr lang="en-US" smtClean="0"/>
              <a:pPr/>
              <a:t>33</a:t>
            </a:fld>
            <a:endParaRPr lang="en-US"/>
          </a:p>
        </p:txBody>
      </p:sp>
      <p:grpSp>
        <p:nvGrpSpPr>
          <p:cNvPr id="16" name="Group 15">
            <a:extLst>
              <a:ext uri="{FF2B5EF4-FFF2-40B4-BE49-F238E27FC236}">
                <a16:creationId xmlns:a16="http://schemas.microsoft.com/office/drawing/2014/main" id="{0E4CC7A2-B525-B9B5-0624-F5093BBCA230}"/>
              </a:ext>
            </a:extLst>
          </p:cNvPr>
          <p:cNvGrpSpPr/>
          <p:nvPr/>
        </p:nvGrpSpPr>
        <p:grpSpPr>
          <a:xfrm>
            <a:off x="5069287" y="1519734"/>
            <a:ext cx="3645821" cy="2249391"/>
            <a:chOff x="6239217" y="1552115"/>
            <a:chExt cx="5475366" cy="3441191"/>
          </a:xfrm>
        </p:grpSpPr>
        <p:pic>
          <p:nvPicPr>
            <p:cNvPr id="3" name="Picture 2">
              <a:extLst>
                <a:ext uri="{FF2B5EF4-FFF2-40B4-BE49-F238E27FC236}">
                  <a16:creationId xmlns:a16="http://schemas.microsoft.com/office/drawing/2014/main" id="{3EDE920C-03EB-89B4-E261-B3B118C5036B}"/>
                </a:ext>
              </a:extLst>
            </p:cNvPr>
            <p:cNvPicPr>
              <a:picLocks noChangeAspect="1"/>
            </p:cNvPicPr>
            <p:nvPr/>
          </p:nvPicPr>
          <p:blipFill>
            <a:blip r:embed="rId3"/>
            <a:stretch>
              <a:fillRect/>
            </a:stretch>
          </p:blipFill>
          <p:spPr>
            <a:xfrm>
              <a:off x="6239217" y="1552115"/>
              <a:ext cx="5475366" cy="3441191"/>
            </a:xfrm>
            <a:prstGeom prst="rect">
              <a:avLst/>
            </a:prstGeom>
          </p:spPr>
        </p:pic>
        <p:pic>
          <p:nvPicPr>
            <p:cNvPr id="11" name="Graphic 10" descr="Arrow Down with solid fill">
              <a:extLst>
                <a:ext uri="{FF2B5EF4-FFF2-40B4-BE49-F238E27FC236}">
                  <a16:creationId xmlns:a16="http://schemas.microsoft.com/office/drawing/2014/main" id="{A6D89752-9696-F6B2-80F8-E843AEBBF5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7910" y="2254805"/>
              <a:ext cx="606724" cy="606724"/>
            </a:xfrm>
            <a:prstGeom prst="rect">
              <a:avLst/>
            </a:prstGeom>
          </p:spPr>
        </p:pic>
      </p:grpSp>
      <p:grpSp>
        <p:nvGrpSpPr>
          <p:cNvPr id="15" name="Group 14">
            <a:extLst>
              <a:ext uri="{FF2B5EF4-FFF2-40B4-BE49-F238E27FC236}">
                <a16:creationId xmlns:a16="http://schemas.microsoft.com/office/drawing/2014/main" id="{88F588F4-A93C-4AB5-7E7B-E1A0353A2A76}"/>
              </a:ext>
            </a:extLst>
          </p:cNvPr>
          <p:cNvGrpSpPr/>
          <p:nvPr/>
        </p:nvGrpSpPr>
        <p:grpSpPr>
          <a:xfrm>
            <a:off x="370966" y="1519734"/>
            <a:ext cx="3645820" cy="2249391"/>
            <a:chOff x="534153" y="2167334"/>
            <a:chExt cx="4612663" cy="2796397"/>
          </a:xfrm>
        </p:grpSpPr>
        <p:pic>
          <p:nvPicPr>
            <p:cNvPr id="10" name="Picture 9">
              <a:extLst>
                <a:ext uri="{FF2B5EF4-FFF2-40B4-BE49-F238E27FC236}">
                  <a16:creationId xmlns:a16="http://schemas.microsoft.com/office/drawing/2014/main" id="{4F4F2C77-D7C3-A5F3-5CBB-50EAE30FFC6F}"/>
                </a:ext>
              </a:extLst>
            </p:cNvPr>
            <p:cNvPicPr>
              <a:picLocks noChangeAspect="1"/>
            </p:cNvPicPr>
            <p:nvPr/>
          </p:nvPicPr>
          <p:blipFill>
            <a:blip r:embed="rId6"/>
            <a:stretch>
              <a:fillRect/>
            </a:stretch>
          </p:blipFill>
          <p:spPr>
            <a:xfrm>
              <a:off x="534153" y="2167334"/>
              <a:ext cx="4612663" cy="2796397"/>
            </a:xfrm>
            <a:prstGeom prst="rect">
              <a:avLst/>
            </a:prstGeom>
          </p:spPr>
        </p:pic>
        <p:pic>
          <p:nvPicPr>
            <p:cNvPr id="7" name="Graphic 6" descr="Arrow Down with solid fill">
              <a:extLst>
                <a:ext uri="{FF2B5EF4-FFF2-40B4-BE49-F238E27FC236}">
                  <a16:creationId xmlns:a16="http://schemas.microsoft.com/office/drawing/2014/main" id="{AF156404-0D78-9E0E-0159-37287D1DA3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40484" y="2372429"/>
              <a:ext cx="606724" cy="606724"/>
            </a:xfrm>
            <a:prstGeom prst="rect">
              <a:avLst/>
            </a:prstGeom>
          </p:spPr>
        </p:pic>
      </p:grpSp>
      <p:pic>
        <p:nvPicPr>
          <p:cNvPr id="11266" name="Picture 2" descr="Arrow, arrows, triple icon - Download on Iconfinder">
            <a:extLst>
              <a:ext uri="{FF2B5EF4-FFF2-40B4-BE49-F238E27FC236}">
                <a16:creationId xmlns:a16="http://schemas.microsoft.com/office/drawing/2014/main" id="{585F9B48-D3EB-0717-34FC-91C7F0268247}"/>
              </a:ext>
            </a:extLst>
          </p:cNvPr>
          <p:cNvPicPr>
            <a:picLocks noChangeAspect="1" noChangeArrowheads="1"/>
          </p:cNvPicPr>
          <p:nvPr/>
        </p:nvPicPr>
        <p:blipFill>
          <a:blip r:embed="rId7" cstate="screen">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72627" y="3214067"/>
            <a:ext cx="1540818" cy="15408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A519776-C6CA-1CEB-5B50-AA32860B164B}"/>
              </a:ext>
            </a:extLst>
          </p:cNvPr>
          <p:cNvPicPr>
            <a:picLocks noChangeAspect="1"/>
          </p:cNvPicPr>
          <p:nvPr/>
        </p:nvPicPr>
        <p:blipFill>
          <a:blip r:embed="rId8"/>
          <a:stretch>
            <a:fillRect/>
          </a:stretch>
        </p:blipFill>
        <p:spPr>
          <a:xfrm>
            <a:off x="5091933" y="3934101"/>
            <a:ext cx="3645821" cy="2229860"/>
          </a:xfrm>
          <a:prstGeom prst="rect">
            <a:avLst/>
          </a:prstGeom>
        </p:spPr>
      </p:pic>
      <p:pic>
        <p:nvPicPr>
          <p:cNvPr id="21" name="Graphic 20" descr="Arrow Down with solid fill">
            <a:extLst>
              <a:ext uri="{FF2B5EF4-FFF2-40B4-BE49-F238E27FC236}">
                <a16:creationId xmlns:a16="http://schemas.microsoft.com/office/drawing/2014/main" id="{DDCC6088-0F4C-315F-B0B3-3B5A3F94B9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8768" y="4161166"/>
            <a:ext cx="281906" cy="286897"/>
          </a:xfrm>
          <a:prstGeom prst="rect">
            <a:avLst/>
          </a:prstGeom>
        </p:spPr>
      </p:pic>
      <p:pic>
        <p:nvPicPr>
          <p:cNvPr id="23" name="Picture 22">
            <a:extLst>
              <a:ext uri="{FF2B5EF4-FFF2-40B4-BE49-F238E27FC236}">
                <a16:creationId xmlns:a16="http://schemas.microsoft.com/office/drawing/2014/main" id="{0ADDB474-20DA-C5C2-8C43-B36EBAA4AD58}"/>
              </a:ext>
            </a:extLst>
          </p:cNvPr>
          <p:cNvPicPr>
            <a:picLocks noChangeAspect="1"/>
          </p:cNvPicPr>
          <p:nvPr/>
        </p:nvPicPr>
        <p:blipFill>
          <a:blip r:embed="rId9"/>
          <a:stretch>
            <a:fillRect/>
          </a:stretch>
        </p:blipFill>
        <p:spPr>
          <a:xfrm>
            <a:off x="393612" y="3934101"/>
            <a:ext cx="3645822" cy="2186751"/>
          </a:xfrm>
          <a:prstGeom prst="rect">
            <a:avLst/>
          </a:prstGeom>
        </p:spPr>
      </p:pic>
      <p:sp>
        <p:nvSpPr>
          <p:cNvPr id="26" name="TextBox 25">
            <a:extLst>
              <a:ext uri="{FF2B5EF4-FFF2-40B4-BE49-F238E27FC236}">
                <a16:creationId xmlns:a16="http://schemas.microsoft.com/office/drawing/2014/main" id="{7926603A-D46F-9D94-912C-2198D337BADD}"/>
              </a:ext>
            </a:extLst>
          </p:cNvPr>
          <p:cNvSpPr txBox="1"/>
          <p:nvPr/>
        </p:nvSpPr>
        <p:spPr>
          <a:xfrm>
            <a:off x="8715106" y="1408640"/>
            <a:ext cx="3270139" cy="4939814"/>
          </a:xfrm>
          <a:prstGeom prst="rect">
            <a:avLst/>
          </a:prstGeom>
          <a:noFill/>
        </p:spPr>
        <p:txBody>
          <a:bodyPr wrap="square">
            <a:spAutoFit/>
          </a:bodyPr>
          <a:lstStyle/>
          <a:p>
            <a:pPr marL="285750" indent="-285750" algn="l" fontAlgn="base">
              <a:buFont typeface="Wingdings" panose="05000000000000000000" pitchFamily="2" charset="2"/>
              <a:buChar char="ü"/>
            </a:pPr>
            <a:r>
              <a:rPr lang="el-GR" sz="1500"/>
              <a:t>Παρά τη μέση τιμή χονδρικής, η τελική τιμή με φόρους κατατάσσει την Ελλάδα στις υψηλότερες θέσεις για βενζίνη και diesel — αναδεικνύοντας τον ρόλο της φορολογίας στη διαμόρφωση της τιμής αντλίας.</a:t>
            </a:r>
            <a:br>
              <a:rPr lang="el-GR" sz="1500"/>
            </a:br>
            <a:endParaRPr lang="el-GR" sz="1500"/>
          </a:p>
          <a:p>
            <a:pPr marL="285750" indent="-285750" algn="l" fontAlgn="base">
              <a:buFont typeface="Wingdings" panose="05000000000000000000" pitchFamily="2" charset="2"/>
              <a:buChar char="ü"/>
            </a:pPr>
            <a:r>
              <a:rPr lang="el-GR" sz="1500"/>
              <a:t>Η </a:t>
            </a:r>
            <a:r>
              <a:rPr lang="el-GR" sz="1500" b="1">
                <a:solidFill>
                  <a:srgbClr val="0F55F5"/>
                </a:solidFill>
              </a:rPr>
              <a:t>φορολογική επιβάρυνση (ΕΦΚ + ΦΠΑ) στην Ελλάδα </a:t>
            </a:r>
            <a:r>
              <a:rPr lang="el-GR" sz="1500"/>
              <a:t>είναι ένας από τους βασικότερους παράγοντες που οδηγούν σε υψηλή τιμή, παρά την ανταγωνιστική τιμή του καυσίμου προ φόρων.</a:t>
            </a:r>
          </a:p>
          <a:p>
            <a:pPr algn="l" fontAlgn="base">
              <a:buNone/>
            </a:pPr>
            <a:endParaRPr lang="el-GR" sz="1500"/>
          </a:p>
          <a:p>
            <a:pPr marL="285750" indent="-285750" algn="l" fontAlgn="base">
              <a:buFont typeface="Wingdings" panose="05000000000000000000" pitchFamily="2" charset="2"/>
              <a:buChar char="ü"/>
            </a:pPr>
            <a:r>
              <a:rPr lang="el-GR" sz="1500"/>
              <a:t>Η απόκλιση μεταξύ «προ φόρων" και "με τά φόρων" δείχνει ξεκάθαρα τη </a:t>
            </a:r>
            <a:r>
              <a:rPr lang="el-GR" sz="1500" b="1">
                <a:solidFill>
                  <a:srgbClr val="0F55F5"/>
                </a:solidFill>
              </a:rPr>
              <a:t>μετατόπιση κόστους στον καταναλωτή μέσω της έμμεσης φορολόγησης.</a:t>
            </a:r>
          </a:p>
        </p:txBody>
      </p:sp>
      <p:sp>
        <p:nvSpPr>
          <p:cNvPr id="2" name="Content Placeholder 8">
            <a:extLst>
              <a:ext uri="{FF2B5EF4-FFF2-40B4-BE49-F238E27FC236}">
                <a16:creationId xmlns:a16="http://schemas.microsoft.com/office/drawing/2014/main" id="{BE8D6D00-2E51-3F8F-833F-7B7B22C99AD7}"/>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a:t>
            </a:r>
            <a:r>
              <a:rPr lang="el-GR" sz="1400" b="0"/>
              <a:t>: </a:t>
            </a:r>
            <a:r>
              <a:rPr lang="en-US" sz="1400" b="0"/>
              <a:t>fuelprices.gr</a:t>
            </a:r>
          </a:p>
        </p:txBody>
      </p:sp>
    </p:spTree>
    <p:extLst>
      <p:ext uri="{BB962C8B-B14F-4D97-AF65-F5344CB8AC3E}">
        <p14:creationId xmlns:p14="http://schemas.microsoft.com/office/powerpoint/2010/main" val="1854199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25F8-9329-C932-872B-7103F9A8CBD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963B2A0-E9AC-6659-2968-A72862C97A04}"/>
              </a:ext>
            </a:extLst>
          </p:cNvPr>
          <p:cNvSpPr>
            <a:spLocks noGrp="1"/>
          </p:cNvSpPr>
          <p:nvPr>
            <p:ph type="title"/>
          </p:nvPr>
        </p:nvSpPr>
        <p:spPr>
          <a:xfrm>
            <a:off x="443372" y="379660"/>
            <a:ext cx="11305716" cy="492443"/>
          </a:xfrm>
        </p:spPr>
        <p:txBody>
          <a:bodyPr/>
          <a:lstStyle/>
          <a:p>
            <a:r>
              <a:rPr lang="el-GR">
                <a:solidFill>
                  <a:srgbClr val="0F55F5"/>
                </a:solidFill>
              </a:rPr>
              <a:t>Φορολογία &amp; Λιανική Τιμή Καυσίμων στην Ευρώπη</a:t>
            </a:r>
            <a:endParaRPr lang="en-US"/>
          </a:p>
        </p:txBody>
      </p:sp>
      <p:sp>
        <p:nvSpPr>
          <p:cNvPr id="5" name="Slide Number Placeholder 4">
            <a:extLst>
              <a:ext uri="{FF2B5EF4-FFF2-40B4-BE49-F238E27FC236}">
                <a16:creationId xmlns:a16="http://schemas.microsoft.com/office/drawing/2014/main" id="{AE7624A6-99DE-0D38-9A73-496C975E509F}"/>
              </a:ext>
            </a:extLst>
          </p:cNvPr>
          <p:cNvSpPr>
            <a:spLocks noGrp="1"/>
          </p:cNvSpPr>
          <p:nvPr>
            <p:ph type="sldNum" sz="quarter" idx="16"/>
          </p:nvPr>
        </p:nvSpPr>
        <p:spPr/>
        <p:txBody>
          <a:bodyPr/>
          <a:lstStyle/>
          <a:p>
            <a:fld id="{4531D9DC-ADF0-4D0A-8902-0133E3C6D94B}" type="slidenum">
              <a:rPr lang="en-US" smtClean="0"/>
              <a:pPr/>
              <a:t>34</a:t>
            </a:fld>
            <a:endParaRPr lang="en-US"/>
          </a:p>
        </p:txBody>
      </p:sp>
      <p:pic>
        <p:nvPicPr>
          <p:cNvPr id="9" name="Picture 8">
            <a:extLst>
              <a:ext uri="{FF2B5EF4-FFF2-40B4-BE49-F238E27FC236}">
                <a16:creationId xmlns:a16="http://schemas.microsoft.com/office/drawing/2014/main" id="{11E84296-CD17-FF74-4215-0055289A7E24}"/>
              </a:ext>
            </a:extLst>
          </p:cNvPr>
          <p:cNvPicPr>
            <a:picLocks noChangeAspect="1"/>
          </p:cNvPicPr>
          <p:nvPr/>
        </p:nvPicPr>
        <p:blipFill>
          <a:blip r:embed="rId3"/>
          <a:srcRect t="1761"/>
          <a:stretch/>
        </p:blipFill>
        <p:spPr>
          <a:xfrm>
            <a:off x="695372" y="1113196"/>
            <a:ext cx="5237784" cy="5080958"/>
          </a:xfrm>
          <a:prstGeom prst="rect">
            <a:avLst/>
          </a:prstGeom>
        </p:spPr>
      </p:pic>
      <p:sp>
        <p:nvSpPr>
          <p:cNvPr id="12" name="TextBox 11">
            <a:extLst>
              <a:ext uri="{FF2B5EF4-FFF2-40B4-BE49-F238E27FC236}">
                <a16:creationId xmlns:a16="http://schemas.microsoft.com/office/drawing/2014/main" id="{4023AB66-EEA7-0A5E-D40F-D6883FE81499}"/>
              </a:ext>
            </a:extLst>
          </p:cNvPr>
          <p:cNvSpPr txBox="1"/>
          <p:nvPr/>
        </p:nvSpPr>
        <p:spPr>
          <a:xfrm>
            <a:off x="5999099" y="1299184"/>
            <a:ext cx="6096000" cy="4708981"/>
          </a:xfrm>
          <a:prstGeom prst="rect">
            <a:avLst/>
          </a:prstGeom>
          <a:noFill/>
        </p:spPr>
        <p:txBody>
          <a:bodyPr wrap="square">
            <a:spAutoFit/>
          </a:bodyPr>
          <a:lstStyle/>
          <a:p>
            <a:pPr marL="285750" indent="-285750" fontAlgn="base">
              <a:buFont typeface="Wingdings" panose="05000000000000000000" pitchFamily="2" charset="2"/>
              <a:buChar char="ü"/>
            </a:pPr>
            <a:r>
              <a:rPr lang="el-GR" sz="1500"/>
              <a:t>Οι </a:t>
            </a:r>
            <a:r>
              <a:rPr lang="el-GR" sz="1500" b="1">
                <a:solidFill>
                  <a:srgbClr val="0F55F5"/>
                </a:solidFill>
              </a:rPr>
              <a:t>φορολογικές επιβαρύνσεις </a:t>
            </a:r>
            <a:r>
              <a:rPr lang="el-GR" sz="1500"/>
              <a:t>αποτελούν κρίσιμο </a:t>
            </a:r>
            <a:r>
              <a:rPr lang="el-GR" sz="1500" b="1">
                <a:solidFill>
                  <a:srgbClr val="0F55F5"/>
                </a:solidFill>
              </a:rPr>
              <a:t>παράγοντα</a:t>
            </a:r>
            <a:r>
              <a:rPr lang="el-GR" sz="1500"/>
              <a:t> </a:t>
            </a:r>
            <a:r>
              <a:rPr lang="el-GR" sz="1500" b="1">
                <a:solidFill>
                  <a:srgbClr val="0F55F5"/>
                </a:solidFill>
              </a:rPr>
              <a:t>διαμόρφωσης της τελικής τιμής </a:t>
            </a:r>
            <a:r>
              <a:rPr lang="el-GR" sz="1500"/>
              <a:t>στα πρατήρια – σε ορισμένες χώρες υπερβαίνουν το </a:t>
            </a:r>
            <a:r>
              <a:rPr lang="el-GR" sz="1500" b="1">
                <a:solidFill>
                  <a:srgbClr val="0F55F5"/>
                </a:solidFill>
              </a:rPr>
              <a:t>50% της τελικής τιμής.</a:t>
            </a:r>
            <a:br>
              <a:rPr lang="el-GR" sz="1500" b="1">
                <a:solidFill>
                  <a:srgbClr val="0F55F5"/>
                </a:solidFill>
              </a:rPr>
            </a:br>
            <a:endParaRPr lang="el-GR" sz="1500" b="1">
              <a:solidFill>
                <a:srgbClr val="0F55F5"/>
              </a:solidFill>
            </a:endParaRPr>
          </a:p>
          <a:p>
            <a:pPr marL="285750" indent="-285750" fontAlgn="base">
              <a:buFont typeface="Wingdings" panose="05000000000000000000" pitchFamily="2" charset="2"/>
              <a:buChar char="ü"/>
            </a:pPr>
            <a:r>
              <a:rPr lang="el-GR" sz="1500" b="1">
                <a:solidFill>
                  <a:srgbClr val="0F55F5"/>
                </a:solidFill>
              </a:rPr>
              <a:t>Μεγαλύτερη φορολογική επιβάρυνση: </a:t>
            </a:r>
            <a:br>
              <a:rPr lang="el-GR" sz="1500"/>
            </a:br>
            <a:r>
              <a:rPr lang="el-GR" sz="1500"/>
              <a:t>Ολλανδία (≈ €0,79/λίτρο), ακολουθούμενη από Ιταλία, </a:t>
            </a:r>
            <a:r>
              <a:rPr lang="el-GR" sz="1500" b="1">
                <a:solidFill>
                  <a:srgbClr val="0F55F5"/>
                </a:solidFill>
              </a:rPr>
              <a:t>Ελλάδα</a:t>
            </a:r>
            <a:r>
              <a:rPr lang="el-GR" sz="1500"/>
              <a:t>, Γαλλία και Φινλανδία.</a:t>
            </a:r>
          </a:p>
          <a:p>
            <a:pPr marL="285750" indent="-285750" fontAlgn="base">
              <a:buFont typeface="Wingdings" panose="05000000000000000000" pitchFamily="2" charset="2"/>
              <a:buChar char="ü"/>
            </a:pPr>
            <a:endParaRPr lang="el-GR" sz="1500"/>
          </a:p>
          <a:p>
            <a:pPr marL="285750" indent="-285750" fontAlgn="base">
              <a:buFont typeface="Wingdings" panose="05000000000000000000" pitchFamily="2" charset="2"/>
              <a:buChar char="ü"/>
            </a:pPr>
            <a:r>
              <a:rPr lang="el-GR" sz="1500" b="1">
                <a:solidFill>
                  <a:srgbClr val="0F55F5"/>
                </a:solidFill>
              </a:rPr>
              <a:t>Χαμηλότερη φορολογική επιβάρυνση:</a:t>
            </a:r>
            <a:br>
              <a:rPr lang="el-GR" sz="1500" b="1">
                <a:solidFill>
                  <a:srgbClr val="0F55F5"/>
                </a:solidFill>
              </a:rPr>
            </a:br>
            <a:r>
              <a:rPr lang="el-GR" sz="1500"/>
              <a:t>Βουλγαρία, Μάλτα και Ουγγαρία (≈ €0,36/λίτρο).</a:t>
            </a:r>
            <a:br>
              <a:rPr lang="el-GR" sz="1500"/>
            </a:br>
            <a:endParaRPr lang="el-GR" sz="1500"/>
          </a:p>
          <a:p>
            <a:pPr marL="285750" indent="-285750" fontAlgn="base">
              <a:buFont typeface="Wingdings" panose="05000000000000000000" pitchFamily="2" charset="2"/>
              <a:buChar char="ü"/>
            </a:pPr>
            <a:r>
              <a:rPr lang="el-GR" sz="1500"/>
              <a:t>Η μεγάλη απόκλιση μεταξύ κρατών επηρεάζει τις τελικές τιμές και τη φορολογική πολιτική των καυσίμων, παρά την κοινή αγορά.</a:t>
            </a:r>
          </a:p>
          <a:p>
            <a:pPr marL="285750" indent="-285750" fontAlgn="base">
              <a:buFont typeface="Wingdings" panose="05000000000000000000" pitchFamily="2" charset="2"/>
              <a:buChar char="ü"/>
            </a:pPr>
            <a:endParaRPr lang="el-GR" sz="1500"/>
          </a:p>
          <a:p>
            <a:pPr marL="285750" indent="-285750" fontAlgn="base">
              <a:buFont typeface="Wingdings" panose="05000000000000000000" pitchFamily="2" charset="2"/>
              <a:buChar char="ü"/>
            </a:pPr>
            <a:r>
              <a:rPr lang="el-GR" sz="1500"/>
              <a:t>Το τελικό κόστος στον καταναλωτή (πρατήριο) διαμορφώνεται από:</a:t>
            </a:r>
          </a:p>
          <a:p>
            <a:pPr marL="285750" indent="-285750" fontAlgn="base">
              <a:buFont typeface="Wingdings" panose="05000000000000000000" pitchFamily="2" charset="2"/>
              <a:buChar char="ü"/>
            </a:pPr>
            <a:endParaRPr lang="el-GR" sz="1500"/>
          </a:p>
          <a:p>
            <a:pPr fontAlgn="base"/>
            <a:r>
              <a:rPr lang="el-GR" sz="1500"/>
              <a:t>💸 Φόρους (ΕΦΚ + ΦΠΑ),</a:t>
            </a:r>
          </a:p>
          <a:p>
            <a:pPr fontAlgn="base"/>
            <a:r>
              <a:rPr lang="el-GR" sz="1500"/>
              <a:t>🏭 Περιθώριο διύλισης &amp; διανομής,</a:t>
            </a:r>
          </a:p>
          <a:p>
            <a:pPr fontAlgn="base"/>
            <a:r>
              <a:rPr lang="el-GR" sz="1500"/>
              <a:t>🛢 Τιμή Platts, κόστος εισαγωγής προϊόντος (χωρίς φόρους), που λειτουργεί ως σημείο αναφοράς στις αγορές χονδρικής.</a:t>
            </a:r>
          </a:p>
        </p:txBody>
      </p:sp>
      <p:sp>
        <p:nvSpPr>
          <p:cNvPr id="2" name="Content Placeholder 8">
            <a:extLst>
              <a:ext uri="{FF2B5EF4-FFF2-40B4-BE49-F238E27FC236}">
                <a16:creationId xmlns:a16="http://schemas.microsoft.com/office/drawing/2014/main" id="{A6239A4F-79A5-7182-BCA3-3D7DC95BC2D6}"/>
              </a:ext>
            </a:extLst>
          </p:cNvPr>
          <p:cNvSpPr txBox="1">
            <a:spLocks/>
          </p:cNvSpPr>
          <p:nvPr/>
        </p:nvSpPr>
        <p:spPr>
          <a:xfrm>
            <a:off x="1752600" y="6553200"/>
            <a:ext cx="8534400"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a:t>
            </a:r>
            <a:r>
              <a:rPr lang="el-GR" sz="1400" b="0"/>
              <a:t>: </a:t>
            </a:r>
            <a:r>
              <a:rPr lang="en-US" sz="1400" b="0"/>
              <a:t>taxfoundation.org, HAEE’s analysis</a:t>
            </a:r>
          </a:p>
        </p:txBody>
      </p:sp>
    </p:spTree>
    <p:extLst>
      <p:ext uri="{BB962C8B-B14F-4D97-AF65-F5344CB8AC3E}">
        <p14:creationId xmlns:p14="http://schemas.microsoft.com/office/powerpoint/2010/main" val="2943615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482FC-190B-9612-55FE-397B42157D55}"/>
              </a:ext>
            </a:extLst>
          </p:cNvPr>
          <p:cNvSpPr>
            <a:spLocks noGrp="1"/>
          </p:cNvSpPr>
          <p:nvPr>
            <p:ph type="sldNum" sz="quarter" idx="12"/>
          </p:nvPr>
        </p:nvSpPr>
        <p:spPr/>
        <p:txBody>
          <a:bodyPr/>
          <a:lstStyle/>
          <a:p>
            <a:fld id="{4531D9DC-ADF0-4D0A-8902-0133E3C6D94B}" type="slidenum">
              <a:rPr lang="en-US" smtClean="0"/>
              <a:pPr/>
              <a:t>35</a:t>
            </a:fld>
            <a:endParaRPr lang="en-US"/>
          </a:p>
        </p:txBody>
      </p:sp>
      <p:sp>
        <p:nvSpPr>
          <p:cNvPr id="9" name="Title 5">
            <a:extLst>
              <a:ext uri="{FF2B5EF4-FFF2-40B4-BE49-F238E27FC236}">
                <a16:creationId xmlns:a16="http://schemas.microsoft.com/office/drawing/2014/main" id="{D4EB2F8B-B318-88A9-9135-D4AC726A939D}"/>
              </a:ext>
            </a:extLst>
          </p:cNvPr>
          <p:cNvSpPr>
            <a:spLocks noGrp="1"/>
          </p:cNvSpPr>
          <p:nvPr>
            <p:ph type="title"/>
          </p:nvPr>
        </p:nvSpPr>
        <p:spPr>
          <a:xfrm>
            <a:off x="867900" y="1207795"/>
            <a:ext cx="7248425" cy="984885"/>
          </a:xfrm>
        </p:spPr>
        <p:txBody>
          <a:bodyPr/>
          <a:lstStyle/>
          <a:p>
            <a:r>
              <a:rPr lang="el-GR">
                <a:solidFill>
                  <a:srgbClr val="0F55F5"/>
                </a:solidFill>
              </a:rPr>
              <a:t>Ευχαριστούμε </a:t>
            </a:r>
            <a:br>
              <a:rPr lang="el-GR">
                <a:solidFill>
                  <a:srgbClr val="0F55F5"/>
                </a:solidFill>
              </a:rPr>
            </a:br>
            <a:r>
              <a:rPr lang="el-GR">
                <a:solidFill>
                  <a:srgbClr val="0F55F5"/>
                </a:solidFill>
              </a:rPr>
              <a:t>για την προσοχή σας!</a:t>
            </a:r>
            <a:endParaRPr lang="en-US"/>
          </a:p>
        </p:txBody>
      </p:sp>
    </p:spTree>
    <p:extLst>
      <p:ext uri="{BB962C8B-B14F-4D97-AF65-F5344CB8AC3E}">
        <p14:creationId xmlns:p14="http://schemas.microsoft.com/office/powerpoint/2010/main" val="3506275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36CD8-F576-F33F-335C-D85F0CB470A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A9C5CD-DF6A-C7DC-98E1-EC594D9CD1B2}"/>
              </a:ext>
            </a:extLst>
          </p:cNvPr>
          <p:cNvSpPr>
            <a:spLocks noGrp="1"/>
          </p:cNvSpPr>
          <p:nvPr>
            <p:ph type="sldNum" sz="quarter" idx="16"/>
          </p:nvPr>
        </p:nvSpPr>
        <p:spPr/>
        <p:txBody>
          <a:bodyPr/>
          <a:lstStyle/>
          <a:p>
            <a:fld id="{4531D9DC-ADF0-4D0A-8902-0133E3C6D94B}" type="slidenum">
              <a:rPr lang="en-US" smtClean="0"/>
              <a:pPr/>
              <a:t>4</a:t>
            </a:fld>
            <a:endParaRPr lang="en-US"/>
          </a:p>
        </p:txBody>
      </p:sp>
      <p:sp>
        <p:nvSpPr>
          <p:cNvPr id="6" name="Title 5">
            <a:extLst>
              <a:ext uri="{FF2B5EF4-FFF2-40B4-BE49-F238E27FC236}">
                <a16:creationId xmlns:a16="http://schemas.microsoft.com/office/drawing/2014/main" id="{24994BA1-6C6E-D994-F652-17E5D6ADD8F8}"/>
              </a:ext>
            </a:extLst>
          </p:cNvPr>
          <p:cNvSpPr>
            <a:spLocks noGrp="1"/>
          </p:cNvSpPr>
          <p:nvPr>
            <p:ph type="title"/>
          </p:nvPr>
        </p:nvSpPr>
        <p:spPr>
          <a:xfrm>
            <a:off x="443372" y="379660"/>
            <a:ext cx="11305716" cy="2185214"/>
          </a:xfrm>
        </p:spPr>
        <p:txBody>
          <a:bodyPr/>
          <a:lstStyle/>
          <a:p>
            <a:r>
              <a:rPr lang="el-GR" sz="3200">
                <a:solidFill>
                  <a:srgbClr val="0F55F5"/>
                </a:solidFill>
              </a:rPr>
              <a:t>Εισηγητές</a:t>
            </a:r>
            <a:br>
              <a:rPr lang="el-GR" sz="3200">
                <a:solidFill>
                  <a:srgbClr val="0F55F5"/>
                </a:solidFill>
              </a:rPr>
            </a:br>
            <a:br>
              <a:rPr lang="el-GR" sz="3200">
                <a:solidFill>
                  <a:srgbClr val="0F55F5"/>
                </a:solidFill>
              </a:rPr>
            </a:br>
            <a:r>
              <a:rPr lang="el-GR" sz="1400">
                <a:solidFill>
                  <a:srgbClr val="0F55F5"/>
                </a:solidFill>
              </a:rPr>
              <a:t>Δρ. Κώστας Ανδριοσόπουλος</a:t>
            </a:r>
            <a:br>
              <a:rPr lang="el-GR" sz="3200"/>
            </a:br>
            <a:br>
              <a:rPr lang="en-US" sz="3200" b="1">
                <a:solidFill>
                  <a:srgbClr val="482066"/>
                </a:solidFill>
                <a:cs typeface="Arial" panose="020B0604020202020204" pitchFamily="34" charset="0"/>
              </a:rPr>
            </a:br>
            <a:endParaRPr lang="en-US"/>
          </a:p>
        </p:txBody>
      </p:sp>
      <p:sp>
        <p:nvSpPr>
          <p:cNvPr id="7" name="TextBox 6">
            <a:extLst>
              <a:ext uri="{FF2B5EF4-FFF2-40B4-BE49-F238E27FC236}">
                <a16:creationId xmlns:a16="http://schemas.microsoft.com/office/drawing/2014/main" id="{0882D7E3-575B-0BE8-5E9B-8E19CC7F3B6E}"/>
              </a:ext>
            </a:extLst>
          </p:cNvPr>
          <p:cNvSpPr txBox="1"/>
          <p:nvPr/>
        </p:nvSpPr>
        <p:spPr>
          <a:xfrm>
            <a:off x="3944680" y="4130751"/>
            <a:ext cx="7778987" cy="1582741"/>
          </a:xfrm>
          <a:prstGeom prst="rect">
            <a:avLst/>
          </a:prstGeom>
          <a:noFill/>
        </p:spPr>
        <p:txBody>
          <a:bodyPr wrap="square">
            <a:spAutoFit/>
          </a:bodyPr>
          <a:lstStyle/>
          <a:p>
            <a:pPr marR="0"/>
            <a:r>
              <a:rPr lang="el-GR" sz="1400" b="1"/>
              <a:t>Ακαδημαϊκό υπόβαθρο </a:t>
            </a:r>
          </a:p>
          <a:p>
            <a:pPr marL="285750" marR="0" indent="-285750">
              <a:buFont typeface="Wingdings" panose="05000000000000000000" pitchFamily="2" charset="2"/>
              <a:buChar char="§"/>
            </a:pPr>
            <a:r>
              <a:rPr lang="en-US" sz="1400" err="1"/>
              <a:t>Κάτοχος</a:t>
            </a:r>
            <a:r>
              <a:rPr lang="en-US" sz="1400"/>
              <a:t> </a:t>
            </a:r>
            <a:r>
              <a:rPr lang="en-US" sz="1400" err="1"/>
              <a:t>διδ</a:t>
            </a:r>
            <a:r>
              <a:rPr lang="en-US" sz="1400"/>
              <a:t>ακτορικού διπλώματος στα Χρηματοοικονομικά, Bayes Business School, City University οf London, στο πλαίσιο του οποίου έλαβε την υποτροφία του Κοινωφελούς Ιδρύματος Αλέξανδρος Σ. </a:t>
            </a:r>
            <a:r>
              <a:rPr lang="en-US" sz="1400" err="1"/>
              <a:t>Ωνάσης</a:t>
            </a:r>
            <a:endParaRPr lang="en-US" sz="1400"/>
          </a:p>
          <a:p>
            <a:pPr marL="285750" marR="0" indent="-285750">
              <a:buFont typeface="Wingdings" panose="05000000000000000000" pitchFamily="2" charset="2"/>
              <a:buChar char="§"/>
            </a:pPr>
            <a:r>
              <a:rPr lang="en-US" sz="1400" err="1"/>
              <a:t>Κάτοχος</a:t>
            </a:r>
            <a:r>
              <a:rPr lang="en-US" sz="1400"/>
              <a:t> MBA και MSc </a:t>
            </a:r>
            <a:r>
              <a:rPr lang="en-US" sz="1400" err="1"/>
              <a:t>στ</a:t>
            </a:r>
            <a:r>
              <a:rPr lang="en-US" sz="1400"/>
              <a:t>α Χρηματοοικονομικά, Northeastern University, Βοστώνη</a:t>
            </a:r>
          </a:p>
          <a:p>
            <a:pPr marL="285750" marR="0" indent="-285750">
              <a:buFont typeface="Wingdings" panose="05000000000000000000" pitchFamily="2" charset="2"/>
              <a:buChar char="§"/>
            </a:pPr>
            <a:r>
              <a:rPr lang="en-US" sz="1400" err="1"/>
              <a:t>Μηχ</a:t>
            </a:r>
            <a:r>
              <a:rPr lang="en-US" sz="1400"/>
              <a:t>ανικός Παραγωγής και Διοίκησης, Πολυτεχνείο Κρήτης, Χανιά</a:t>
            </a:r>
          </a:p>
          <a:p>
            <a:pPr marL="0" marR="0">
              <a:lnSpc>
                <a:spcPct val="115000"/>
              </a:lnSpc>
              <a:spcAft>
                <a:spcPts val="800"/>
              </a:spcAft>
              <a:buNone/>
            </a:pPr>
            <a:endParaRPr lang="en-US" sz="1200"/>
          </a:p>
        </p:txBody>
      </p:sp>
      <p:sp>
        <p:nvSpPr>
          <p:cNvPr id="9" name="TextBox 8">
            <a:extLst>
              <a:ext uri="{FF2B5EF4-FFF2-40B4-BE49-F238E27FC236}">
                <a16:creationId xmlns:a16="http://schemas.microsoft.com/office/drawing/2014/main" id="{CE8620DF-8D4B-BFC0-5507-61C6E5B6D8C6}"/>
              </a:ext>
            </a:extLst>
          </p:cNvPr>
          <p:cNvSpPr txBox="1"/>
          <p:nvPr/>
        </p:nvSpPr>
        <p:spPr>
          <a:xfrm>
            <a:off x="3944680" y="2051736"/>
            <a:ext cx="8256237" cy="1815882"/>
          </a:xfrm>
          <a:prstGeom prst="rect">
            <a:avLst/>
          </a:prstGeom>
          <a:noFill/>
        </p:spPr>
        <p:txBody>
          <a:bodyPr wrap="square">
            <a:spAutoFit/>
          </a:bodyPr>
          <a:lstStyle/>
          <a:p>
            <a:pPr marL="285750" marR="0" indent="-285750">
              <a:buClr>
                <a:srgbClr val="002060"/>
              </a:buClr>
              <a:buFont typeface="Wingdings" panose="05000000000000000000" pitchFamily="2" charset="2"/>
              <a:buChar char="§"/>
            </a:pPr>
            <a:r>
              <a:rPr lang="en-US" sz="1400" err="1">
                <a:latin typeface="The Wave Sans TT (Body)"/>
              </a:rPr>
              <a:t>Διευθυντής</a:t>
            </a:r>
            <a:r>
              <a:rPr lang="en-US" sz="1400">
                <a:latin typeface="The Wave Sans TT (Body)"/>
              </a:rPr>
              <a:t> </a:t>
            </a:r>
            <a:r>
              <a:rPr lang="en-US" sz="1400" err="1">
                <a:latin typeface="The Wave Sans TT (Body)"/>
              </a:rPr>
              <a:t>του</a:t>
            </a:r>
            <a:r>
              <a:rPr lang="en-US" sz="1400">
                <a:latin typeface="The Wave Sans TT (Body)"/>
              </a:rPr>
              <a:t> </a:t>
            </a:r>
            <a:r>
              <a:rPr lang="en-US" sz="1400" err="1">
                <a:latin typeface="The Wave Sans TT (Body)"/>
              </a:rPr>
              <a:t>HELLENiQ</a:t>
            </a:r>
            <a:r>
              <a:rPr lang="en-US" sz="1400">
                <a:latin typeface="The Wave Sans TT (Body)"/>
              </a:rPr>
              <a:t> Energy Center for Sustainability and Energy @Alba</a:t>
            </a:r>
          </a:p>
          <a:p>
            <a:pPr marL="285750" marR="0" indent="-285750">
              <a:buClr>
                <a:srgbClr val="002060"/>
              </a:buClr>
              <a:buFont typeface="Wingdings" panose="05000000000000000000" pitchFamily="2" charset="2"/>
              <a:buChar char="§"/>
            </a:pPr>
            <a:r>
              <a:rPr lang="en-US" sz="1400" err="1">
                <a:latin typeface="The Wave Sans TT (Body)"/>
              </a:rPr>
              <a:t>Ακ</a:t>
            </a:r>
            <a:r>
              <a:rPr lang="en-US" sz="1400">
                <a:latin typeface="The Wave Sans TT (Body)"/>
              </a:rPr>
              <a:t>αδημαϊκός Διευθυντής του Executive Program in Energy Business στο Alba Graduate Business School, The American College of Greece</a:t>
            </a:r>
          </a:p>
          <a:p>
            <a:pPr marL="285750" marR="0" indent="-285750">
              <a:buClr>
                <a:srgbClr val="002060"/>
              </a:buClr>
              <a:buFont typeface="Wingdings" panose="05000000000000000000" pitchFamily="2" charset="2"/>
              <a:buChar char="§"/>
            </a:pPr>
            <a:r>
              <a:rPr lang="en-US" sz="1400" err="1">
                <a:latin typeface="The Wave Sans TT (Body)"/>
              </a:rPr>
              <a:t>Διευθύνων</a:t>
            </a:r>
            <a:r>
              <a:rPr lang="en-US" sz="1400">
                <a:latin typeface="The Wave Sans TT (Body)"/>
              </a:rPr>
              <a:t> </a:t>
            </a:r>
            <a:r>
              <a:rPr lang="en-US" sz="1400" err="1">
                <a:latin typeface="The Wave Sans TT (Body)"/>
              </a:rPr>
              <a:t>Σύμ</a:t>
            </a:r>
            <a:r>
              <a:rPr lang="en-US" sz="1400">
                <a:latin typeface="The Wave Sans TT (Body)"/>
              </a:rPr>
              <a:t>βουλος της Akuo Energy Greece</a:t>
            </a:r>
          </a:p>
          <a:p>
            <a:pPr marL="285750" marR="0" indent="-285750">
              <a:buClr>
                <a:srgbClr val="002060"/>
              </a:buClr>
              <a:buFont typeface="Wingdings" panose="05000000000000000000" pitchFamily="2" charset="2"/>
              <a:buChar char="§"/>
            </a:pPr>
            <a:r>
              <a:rPr lang="en-US" sz="1400">
                <a:latin typeface="The Wave Sans TT (Body)"/>
              </a:rPr>
              <a:t>Κα</a:t>
            </a:r>
            <a:r>
              <a:rPr lang="en-US" sz="1400" err="1">
                <a:latin typeface="The Wave Sans TT (Body)"/>
              </a:rPr>
              <a:t>θηγητής</a:t>
            </a:r>
            <a:r>
              <a:rPr lang="en-US" sz="1400">
                <a:latin typeface="The Wave Sans TT (Body)"/>
              </a:rPr>
              <a:t> </a:t>
            </a:r>
            <a:r>
              <a:rPr lang="en-US" sz="1400" err="1">
                <a:latin typeface="The Wave Sans TT (Body)"/>
              </a:rPr>
              <a:t>Χρημ</a:t>
            </a:r>
            <a:r>
              <a:rPr lang="en-US" sz="1400">
                <a:latin typeface="The Wave Sans TT (Body)"/>
              </a:rPr>
              <a:t>ατοοικονομικών και Ενεργειακής Οικονομίας</a:t>
            </a:r>
          </a:p>
          <a:p>
            <a:pPr marL="285750" marR="0" indent="-285750">
              <a:buClr>
                <a:srgbClr val="002060"/>
              </a:buClr>
              <a:buFont typeface="Wingdings" panose="05000000000000000000" pitchFamily="2" charset="2"/>
              <a:buChar char="§"/>
            </a:pPr>
            <a:r>
              <a:rPr lang="en-US" sz="1400" err="1">
                <a:latin typeface="The Wave Sans TT (Body)"/>
              </a:rPr>
              <a:t>Προέδρου</a:t>
            </a:r>
            <a:r>
              <a:rPr lang="en-US" sz="1400">
                <a:latin typeface="The Wave Sans TT (Body)"/>
              </a:rPr>
              <a:t> </a:t>
            </a:r>
            <a:r>
              <a:rPr lang="en-US" sz="1400" err="1">
                <a:latin typeface="The Wave Sans TT (Body)"/>
              </a:rPr>
              <a:t>της</a:t>
            </a:r>
            <a:r>
              <a:rPr lang="en-US" sz="1400">
                <a:latin typeface="The Wave Sans TT (Body)"/>
              </a:rPr>
              <a:t> Επ</a:t>
            </a:r>
            <a:r>
              <a:rPr lang="en-US" sz="1400" err="1">
                <a:latin typeface="The Wave Sans TT (Body)"/>
              </a:rPr>
              <a:t>ιτρο</a:t>
            </a:r>
            <a:r>
              <a:rPr lang="en-US" sz="1400">
                <a:latin typeface="The Wave Sans TT (Body)"/>
              </a:rPr>
              <a:t>πής Ενέργειας του Ελληνο-Αμερικανικού Εμπορικού Επιμελητηρίου</a:t>
            </a:r>
          </a:p>
          <a:p>
            <a:pPr marL="285750" marR="0" indent="-285750">
              <a:buClr>
                <a:srgbClr val="002060"/>
              </a:buClr>
              <a:buFont typeface="Wingdings" panose="05000000000000000000" pitchFamily="2" charset="2"/>
              <a:buChar char="§"/>
            </a:pPr>
            <a:r>
              <a:rPr lang="en-US" sz="1400" err="1">
                <a:latin typeface="The Wave Sans TT (Body)"/>
              </a:rPr>
              <a:t>Μέλος</a:t>
            </a:r>
            <a:r>
              <a:rPr lang="en-US" sz="1400">
                <a:latin typeface="The Wave Sans TT (Body)"/>
              </a:rPr>
              <a:t> </a:t>
            </a:r>
            <a:r>
              <a:rPr lang="en-US" sz="1400" err="1">
                <a:latin typeface="The Wave Sans TT (Body)"/>
              </a:rPr>
              <a:t>Διοικητικού</a:t>
            </a:r>
            <a:r>
              <a:rPr lang="en-US" sz="1400">
                <a:latin typeface="The Wave Sans TT (Body)"/>
              </a:rPr>
              <a:t> </a:t>
            </a:r>
            <a:r>
              <a:rPr lang="en-US" sz="1400" err="1">
                <a:latin typeface="The Wave Sans TT (Body)"/>
              </a:rPr>
              <a:t>Συμ</a:t>
            </a:r>
            <a:r>
              <a:rPr lang="en-US" sz="1400">
                <a:latin typeface="The Wave Sans TT (Body)"/>
              </a:rPr>
              <a:t>βουλίου της Ελληνικής Εταιρείας Ενεργειακής Οικονομίας (HAEE)</a:t>
            </a:r>
          </a:p>
          <a:p>
            <a:pPr marL="285750" indent="-285750">
              <a:buClr>
                <a:srgbClr val="002060"/>
              </a:buClr>
              <a:buFont typeface="Wingdings" panose="05000000000000000000" pitchFamily="2" charset="2"/>
              <a:buChar char="§"/>
            </a:pPr>
            <a:r>
              <a:rPr lang="el-GR" sz="1400">
                <a:latin typeface="The Wave Sans TT (Body)"/>
              </a:rPr>
              <a:t>Μέλος του Διοικητικού Συμβουλίου του </a:t>
            </a:r>
            <a:r>
              <a:rPr lang="en-US" sz="1400">
                <a:latin typeface="The Wave Sans TT (Body)"/>
              </a:rPr>
              <a:t>Global Gas Center</a:t>
            </a:r>
          </a:p>
        </p:txBody>
      </p:sp>
      <p:pic>
        <p:nvPicPr>
          <p:cNvPr id="11" name="Picture 10" descr="A person in a blue suit&#10;&#10;AI-generated content may be incorrect.">
            <a:extLst>
              <a:ext uri="{FF2B5EF4-FFF2-40B4-BE49-F238E27FC236}">
                <a16:creationId xmlns:a16="http://schemas.microsoft.com/office/drawing/2014/main" id="{A317E4CA-871F-28AE-D359-CE658C8099E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8333" y="2361081"/>
            <a:ext cx="3265238" cy="2837587"/>
          </a:xfrm>
          <a:prstGeom prst="rect">
            <a:avLst/>
          </a:prstGeom>
        </p:spPr>
      </p:pic>
    </p:spTree>
    <p:extLst>
      <p:ext uri="{BB962C8B-B14F-4D97-AF65-F5344CB8AC3E}">
        <p14:creationId xmlns:p14="http://schemas.microsoft.com/office/powerpoint/2010/main" val="988686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36CD8-F576-F33F-335C-D85F0CB470A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A9C5CD-DF6A-C7DC-98E1-EC594D9CD1B2}"/>
              </a:ext>
            </a:extLst>
          </p:cNvPr>
          <p:cNvSpPr>
            <a:spLocks noGrp="1"/>
          </p:cNvSpPr>
          <p:nvPr>
            <p:ph type="sldNum" sz="quarter" idx="16"/>
          </p:nvPr>
        </p:nvSpPr>
        <p:spPr/>
        <p:txBody>
          <a:bodyPr/>
          <a:lstStyle/>
          <a:p>
            <a:fld id="{4531D9DC-ADF0-4D0A-8902-0133E3C6D94B}" type="slidenum">
              <a:rPr lang="en-US" smtClean="0"/>
              <a:pPr/>
              <a:t>5</a:t>
            </a:fld>
            <a:endParaRPr lang="en-US"/>
          </a:p>
        </p:txBody>
      </p:sp>
      <p:sp>
        <p:nvSpPr>
          <p:cNvPr id="6" name="Title 5">
            <a:extLst>
              <a:ext uri="{FF2B5EF4-FFF2-40B4-BE49-F238E27FC236}">
                <a16:creationId xmlns:a16="http://schemas.microsoft.com/office/drawing/2014/main" id="{24994BA1-6C6E-D994-F652-17E5D6ADD8F8}"/>
              </a:ext>
            </a:extLst>
          </p:cNvPr>
          <p:cNvSpPr>
            <a:spLocks noGrp="1"/>
          </p:cNvSpPr>
          <p:nvPr>
            <p:ph type="title"/>
          </p:nvPr>
        </p:nvSpPr>
        <p:spPr>
          <a:xfrm>
            <a:off x="443372" y="379660"/>
            <a:ext cx="11305716" cy="2185214"/>
          </a:xfrm>
        </p:spPr>
        <p:txBody>
          <a:bodyPr/>
          <a:lstStyle/>
          <a:p>
            <a:r>
              <a:rPr lang="el-GR" sz="3200">
                <a:solidFill>
                  <a:srgbClr val="0F55F5"/>
                </a:solidFill>
              </a:rPr>
              <a:t>Εισηγητές</a:t>
            </a:r>
            <a:br>
              <a:rPr lang="el-GR" sz="3200">
                <a:solidFill>
                  <a:srgbClr val="0F55F5"/>
                </a:solidFill>
              </a:rPr>
            </a:br>
            <a:br>
              <a:rPr lang="el-GR" sz="3200">
                <a:solidFill>
                  <a:srgbClr val="0F55F5"/>
                </a:solidFill>
              </a:rPr>
            </a:br>
            <a:r>
              <a:rPr lang="el-GR" sz="1400">
                <a:solidFill>
                  <a:srgbClr val="0F55F5"/>
                </a:solidFill>
              </a:rPr>
              <a:t>  Μανόλης Μαρκάκης</a:t>
            </a:r>
            <a:br>
              <a:rPr lang="el-GR" sz="3200"/>
            </a:br>
            <a:br>
              <a:rPr lang="en-US" sz="3200" b="1">
                <a:solidFill>
                  <a:srgbClr val="482066"/>
                </a:solidFill>
                <a:cs typeface="Arial" panose="020B0604020202020204" pitchFamily="34" charset="0"/>
              </a:rPr>
            </a:br>
            <a:endParaRPr lang="en-US"/>
          </a:p>
        </p:txBody>
      </p:sp>
      <p:sp>
        <p:nvSpPr>
          <p:cNvPr id="7" name="TextBox 6">
            <a:extLst>
              <a:ext uri="{FF2B5EF4-FFF2-40B4-BE49-F238E27FC236}">
                <a16:creationId xmlns:a16="http://schemas.microsoft.com/office/drawing/2014/main" id="{0882D7E3-575B-0BE8-5E9B-8E19CC7F3B6E}"/>
              </a:ext>
            </a:extLst>
          </p:cNvPr>
          <p:cNvSpPr txBox="1"/>
          <p:nvPr/>
        </p:nvSpPr>
        <p:spPr>
          <a:xfrm>
            <a:off x="3944680" y="4130751"/>
            <a:ext cx="7778987" cy="1151854"/>
          </a:xfrm>
          <a:prstGeom prst="rect">
            <a:avLst/>
          </a:prstGeom>
          <a:noFill/>
        </p:spPr>
        <p:txBody>
          <a:bodyPr wrap="square">
            <a:spAutoFit/>
          </a:bodyPr>
          <a:lstStyle/>
          <a:p>
            <a:pPr marR="0"/>
            <a:r>
              <a:rPr lang="el-GR" sz="1400" b="1"/>
              <a:t>Ακαδημαϊκό υπόβαθρο </a:t>
            </a:r>
          </a:p>
          <a:p>
            <a:pPr marR="0"/>
            <a:endParaRPr lang="el-GR" sz="1400"/>
          </a:p>
          <a:p>
            <a:pPr marL="171450" marR="0" indent="-171450">
              <a:buFont typeface="Wingdings" panose="05000000000000000000" pitchFamily="2" charset="2"/>
              <a:buChar char="§"/>
            </a:pPr>
            <a:r>
              <a:rPr lang="en-US" sz="1400"/>
              <a:t>MSc</a:t>
            </a:r>
            <a:r>
              <a:rPr lang="el-GR" sz="1400"/>
              <a:t> (</a:t>
            </a:r>
            <a:r>
              <a:rPr lang="en-US" sz="1400"/>
              <a:t> Dist.), Imperial College of Science &amp; Technology</a:t>
            </a:r>
            <a:r>
              <a:rPr lang="el-GR" sz="1400"/>
              <a:t>, </a:t>
            </a:r>
            <a:r>
              <a:rPr lang="en-US" sz="1400"/>
              <a:t>London</a:t>
            </a:r>
            <a:r>
              <a:rPr lang="el-GR" sz="1400"/>
              <a:t>,</a:t>
            </a:r>
          </a:p>
          <a:p>
            <a:pPr marL="171450" marR="0" indent="-171450">
              <a:buFont typeface="Wingdings" panose="05000000000000000000" pitchFamily="2" charset="2"/>
              <a:buChar char="§"/>
            </a:pPr>
            <a:r>
              <a:rPr lang="el-GR" sz="1400"/>
              <a:t>Χημικός Μηχανικός Εθνικού Μετσόβιου Πολυτεχνείου.</a:t>
            </a:r>
            <a:endParaRPr lang="en-US" sz="1400"/>
          </a:p>
          <a:p>
            <a:pPr marL="0" marR="0">
              <a:lnSpc>
                <a:spcPct val="115000"/>
              </a:lnSpc>
              <a:spcAft>
                <a:spcPts val="800"/>
              </a:spcAft>
              <a:buNone/>
            </a:pPr>
            <a:endParaRPr lang="en-US" sz="1200"/>
          </a:p>
        </p:txBody>
      </p:sp>
      <p:sp>
        <p:nvSpPr>
          <p:cNvPr id="9" name="TextBox 8">
            <a:extLst>
              <a:ext uri="{FF2B5EF4-FFF2-40B4-BE49-F238E27FC236}">
                <a16:creationId xmlns:a16="http://schemas.microsoft.com/office/drawing/2014/main" id="{CE8620DF-8D4B-BFC0-5507-61C6E5B6D8C6}"/>
              </a:ext>
            </a:extLst>
          </p:cNvPr>
          <p:cNvSpPr txBox="1"/>
          <p:nvPr/>
        </p:nvSpPr>
        <p:spPr>
          <a:xfrm>
            <a:off x="3944680" y="2051736"/>
            <a:ext cx="8256237" cy="1815882"/>
          </a:xfrm>
          <a:prstGeom prst="rect">
            <a:avLst/>
          </a:prstGeom>
          <a:noFill/>
        </p:spPr>
        <p:txBody>
          <a:bodyPr wrap="square">
            <a:spAutoFit/>
          </a:bodyPr>
          <a:lstStyle/>
          <a:p>
            <a:pPr marL="285750" indent="-285750">
              <a:buClr>
                <a:srgbClr val="0F55F5"/>
              </a:buClr>
              <a:buFont typeface="Wingdings" panose="05000000000000000000" pitchFamily="2" charset="2"/>
              <a:buChar char="§"/>
            </a:pPr>
            <a:r>
              <a:rPr lang="en-US" sz="1400"/>
              <a:t>Senior Director, Oil Supply &amp; Sales , HELLENiQ PETROLEUM S.A.</a:t>
            </a:r>
          </a:p>
          <a:p>
            <a:pPr marL="285750" indent="-285750">
              <a:buClr>
                <a:srgbClr val="0F55F5"/>
              </a:buClr>
              <a:buFont typeface="Wingdings" panose="05000000000000000000" pitchFamily="2" charset="2"/>
              <a:buChar char="§"/>
            </a:pPr>
            <a:r>
              <a:rPr lang="el-GR" sz="1400"/>
              <a:t>Μέλος του Διοικητικού Συμβουλίου και της Εκτελεστικής Επιτροπής του </a:t>
            </a:r>
            <a:r>
              <a:rPr lang="el-GR" sz="1400" err="1"/>
              <a:t>Αραβο</a:t>
            </a:r>
            <a:r>
              <a:rPr lang="el-GR" sz="1400"/>
              <a:t>-Ελληνικού Επιμελητηρίου </a:t>
            </a:r>
            <a:endParaRPr lang="en-US" sz="1400"/>
          </a:p>
          <a:p>
            <a:pPr marL="285750" indent="-285750">
              <a:buClr>
                <a:srgbClr val="0F55F5"/>
              </a:buClr>
              <a:buFont typeface="Wingdings" panose="05000000000000000000" pitchFamily="2" charset="2"/>
              <a:buChar char="§"/>
            </a:pPr>
            <a:r>
              <a:rPr lang="el-GR" sz="1400"/>
              <a:t>Μέλος της </a:t>
            </a:r>
            <a:r>
              <a:rPr lang="en-US" sz="1400"/>
              <a:t>Executive Committee </a:t>
            </a:r>
            <a:r>
              <a:rPr lang="el-GR" sz="1400"/>
              <a:t>του </a:t>
            </a:r>
            <a:r>
              <a:rPr lang="en-US" sz="1400"/>
              <a:t>Egypt Energy Show (EGYPES) </a:t>
            </a:r>
          </a:p>
          <a:p>
            <a:pPr marL="285750" indent="-285750">
              <a:buClr>
                <a:srgbClr val="0F55F5"/>
              </a:buClr>
              <a:buFont typeface="Wingdings" panose="05000000000000000000" pitchFamily="2" charset="2"/>
              <a:buChar char="§"/>
            </a:pPr>
            <a:r>
              <a:rPr lang="el-GR" sz="1400"/>
              <a:t>Εκπρόσωπος της </a:t>
            </a:r>
            <a:r>
              <a:rPr lang="en-US" sz="1400"/>
              <a:t>HELLENiQ ENERGY </a:t>
            </a:r>
            <a:r>
              <a:rPr lang="el-GR" sz="1400"/>
              <a:t>στο </a:t>
            </a:r>
            <a:r>
              <a:rPr lang="en-US" sz="1400"/>
              <a:t>Gas Industry Committee of East Mediterranean  Gas Forum (EMGF) </a:t>
            </a:r>
            <a:endParaRPr lang="el-GR" sz="1400"/>
          </a:p>
          <a:p>
            <a:pPr marL="285750" indent="-285750">
              <a:buClr>
                <a:srgbClr val="0F55F5"/>
              </a:buClr>
              <a:buFont typeface="Wingdings" panose="05000000000000000000" pitchFamily="2" charset="2"/>
              <a:buChar char="§"/>
            </a:pPr>
            <a:endParaRPr lang="el-GR" sz="1400"/>
          </a:p>
          <a:p>
            <a:pPr marL="285750" indent="-285750">
              <a:buClr>
                <a:srgbClr val="0F55F5"/>
              </a:buClr>
              <a:buFont typeface="Wingdings" panose="05000000000000000000" pitchFamily="2" charset="2"/>
              <a:buChar char="§"/>
            </a:pPr>
            <a:endParaRPr lang="en-US" sz="1400"/>
          </a:p>
        </p:txBody>
      </p:sp>
      <p:pic>
        <p:nvPicPr>
          <p:cNvPr id="3" name="Picture 2">
            <a:extLst>
              <a:ext uri="{FF2B5EF4-FFF2-40B4-BE49-F238E27FC236}">
                <a16:creationId xmlns:a16="http://schemas.microsoft.com/office/drawing/2014/main" id="{7E46E94A-25B7-42E2-893D-E66271A3060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9700" y="2343326"/>
            <a:ext cx="3362631" cy="2521973"/>
          </a:xfrm>
          <a:prstGeom prst="rect">
            <a:avLst/>
          </a:prstGeom>
        </p:spPr>
      </p:pic>
    </p:spTree>
    <p:extLst>
      <p:ext uri="{BB962C8B-B14F-4D97-AF65-F5344CB8AC3E}">
        <p14:creationId xmlns:p14="http://schemas.microsoft.com/office/powerpoint/2010/main" val="3546321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30399-BEDD-5726-500A-9DFAA2E456EF}"/>
              </a:ext>
            </a:extLst>
          </p:cNvPr>
          <p:cNvSpPr>
            <a:spLocks noGrp="1"/>
          </p:cNvSpPr>
          <p:nvPr>
            <p:ph type="body" sz="quarter" idx="13"/>
          </p:nvPr>
        </p:nvSpPr>
        <p:spPr>
          <a:xfrm>
            <a:off x="442913" y="1484672"/>
            <a:ext cx="11305716" cy="4392254"/>
          </a:xfrm>
        </p:spPr>
        <p:txBody>
          <a:bodyPr/>
          <a:lstStyle/>
          <a:p>
            <a:r>
              <a:rPr lang="el-GR"/>
              <a:t>Η βιομηχανία πετρελαίου και φυσικού αερίου χωρίζεται ευρύτερα σε τρία επίπεδα που καλύπτουν όλα τα στάδια, από την αναζήτηση εξερεύνηση έως την εκμετάλλευση και την τελική κατανάλωση. Αυτά είναι γνωστά ως Upstream, Midstream και Downstream.</a:t>
            </a:r>
          </a:p>
          <a:p>
            <a:pPr marL="742950" lvl="1" indent="-285750">
              <a:buFont typeface="Arial" panose="020B0604020202020204" pitchFamily="34" charset="0"/>
              <a:buChar char="•"/>
            </a:pPr>
            <a:r>
              <a:rPr lang="el-GR"/>
              <a:t>Το </a:t>
            </a:r>
            <a:r>
              <a:rPr lang="el-GR" b="1">
                <a:solidFill>
                  <a:srgbClr val="0F55F5"/>
                </a:solidFill>
              </a:rPr>
              <a:t>Upstream</a:t>
            </a:r>
            <a:r>
              <a:rPr lang="el-GR"/>
              <a:t> αφορά το στάδιο της έρευνας και παραγωγής, όπου οι εταιρείες πετρελαίου και φυσικού αερίου πραγματοποιούν γεωλογικές έρευνες και δοκιμαστικές γεωτρήσεις για τον εντοπισμό και την παραγωγή κοιτασμάτων πετρελαίου και φυσικού αερίου, είτε υπεράκτια είτε στην ξηρά.</a:t>
            </a:r>
          </a:p>
          <a:p>
            <a:pPr marL="742950" lvl="1" indent="-285750">
              <a:buFont typeface="Arial" panose="020B0604020202020204" pitchFamily="34" charset="0"/>
              <a:buChar char="•"/>
            </a:pPr>
            <a:r>
              <a:rPr lang="el-GR"/>
              <a:t>Το </a:t>
            </a:r>
            <a:r>
              <a:rPr lang="el-GR" b="1">
                <a:solidFill>
                  <a:srgbClr val="0F55F5"/>
                </a:solidFill>
              </a:rPr>
              <a:t>Midstream</a:t>
            </a:r>
            <a:r>
              <a:rPr lang="el-GR"/>
              <a:t> είναι το στάδιο όπου το αργό πετρέλαιο (ή το φυσικό αέριο) συλλέγεται, μεταφέρεται και παραδίδεται στα διυλιστήρια. Το στάδιο αυτό περιλαμβάνει αγωγούς ή/και χερσαίες ή θαλάσσιες μεταφορές.</a:t>
            </a:r>
          </a:p>
          <a:p>
            <a:pPr marL="742950" lvl="1" indent="-285750">
              <a:buFont typeface="Arial" panose="020B0604020202020204" pitchFamily="34" charset="0"/>
              <a:buChar char="•"/>
            </a:pPr>
            <a:r>
              <a:rPr lang="el-GR"/>
              <a:t>Το </a:t>
            </a:r>
            <a:r>
              <a:rPr lang="el-GR" b="1">
                <a:solidFill>
                  <a:srgbClr val="0F55F5"/>
                </a:solidFill>
              </a:rPr>
              <a:t>Downstream</a:t>
            </a:r>
            <a:r>
              <a:rPr lang="el-GR"/>
              <a:t> περιλαμβάνει τη διύλιση του αργού πετρελαίου, την εμπορία και τη διανομή των προϊόντων πετρελαίου (φυσικού αερίου). Το στάδιο αυτό είναι τεχνολογικά και κεφαλαιουχικά απαιτητικό και χαρακτηρίζεται από μεγαλύτερο ανταγωνισμό ως προς το κόστος και τη διαχείριση κερδών.</a:t>
            </a:r>
          </a:p>
          <a:p>
            <a:endParaRPr lang="en-US"/>
          </a:p>
        </p:txBody>
      </p:sp>
      <p:sp>
        <p:nvSpPr>
          <p:cNvPr id="5" name="Slide Number Placeholder 4">
            <a:extLst>
              <a:ext uri="{FF2B5EF4-FFF2-40B4-BE49-F238E27FC236}">
                <a16:creationId xmlns:a16="http://schemas.microsoft.com/office/drawing/2014/main" id="{5F122F5B-822C-A2BB-A578-B71D1EB3CB0A}"/>
              </a:ext>
            </a:extLst>
          </p:cNvPr>
          <p:cNvSpPr>
            <a:spLocks noGrp="1"/>
          </p:cNvSpPr>
          <p:nvPr>
            <p:ph type="sldNum" sz="quarter" idx="16"/>
          </p:nvPr>
        </p:nvSpPr>
        <p:spPr/>
        <p:txBody>
          <a:bodyPr/>
          <a:lstStyle/>
          <a:p>
            <a:fld id="{4531D9DC-ADF0-4D0A-8902-0133E3C6D94B}" type="slidenum">
              <a:rPr lang="en-US" smtClean="0"/>
              <a:pPr/>
              <a:t>6</a:t>
            </a:fld>
            <a:endParaRPr lang="en-US"/>
          </a:p>
        </p:txBody>
      </p:sp>
      <p:sp>
        <p:nvSpPr>
          <p:cNvPr id="6" name="Title 5">
            <a:extLst>
              <a:ext uri="{FF2B5EF4-FFF2-40B4-BE49-F238E27FC236}">
                <a16:creationId xmlns:a16="http://schemas.microsoft.com/office/drawing/2014/main" id="{478C28FE-2448-2B16-07D8-24333BB58431}"/>
              </a:ext>
            </a:extLst>
          </p:cNvPr>
          <p:cNvSpPr>
            <a:spLocks noGrp="1"/>
          </p:cNvSpPr>
          <p:nvPr>
            <p:ph type="title"/>
          </p:nvPr>
        </p:nvSpPr>
        <p:spPr>
          <a:xfrm>
            <a:off x="443372" y="379660"/>
            <a:ext cx="11305716" cy="1477328"/>
          </a:xfrm>
        </p:spPr>
        <p:txBody>
          <a:bodyPr/>
          <a:lstStyle/>
          <a:p>
            <a:r>
              <a:rPr lang="el-GR" sz="3200">
                <a:solidFill>
                  <a:srgbClr val="0F55F5"/>
                </a:solidFill>
              </a:rPr>
              <a:t>Η Βιομηχανία Πετρελαίου και η Αγορά Αργού Πετρελαίου</a:t>
            </a:r>
            <a:br>
              <a:rPr lang="el-GR" sz="3200"/>
            </a:br>
            <a:br>
              <a:rPr lang="en-US" sz="3200" b="1">
                <a:solidFill>
                  <a:srgbClr val="482066"/>
                </a:solidFill>
                <a:cs typeface="Arial" panose="020B0604020202020204" pitchFamily="34" charset="0"/>
              </a:rPr>
            </a:br>
            <a:endParaRPr lang="en-US"/>
          </a:p>
        </p:txBody>
      </p:sp>
    </p:spTree>
    <p:extLst>
      <p:ext uri="{BB962C8B-B14F-4D97-AF65-F5344CB8AC3E}">
        <p14:creationId xmlns:p14="http://schemas.microsoft.com/office/powerpoint/2010/main" val="628044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16B07-03B6-D561-183C-90E92CAD03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57FB300-D8F8-7714-FF94-DE2EF80AB234}"/>
              </a:ext>
            </a:extLst>
          </p:cNvPr>
          <p:cNvSpPr>
            <a:spLocks noGrp="1"/>
          </p:cNvSpPr>
          <p:nvPr>
            <p:ph type="body" sz="quarter" idx="13"/>
          </p:nvPr>
        </p:nvSpPr>
        <p:spPr>
          <a:xfrm>
            <a:off x="442913" y="1484672"/>
            <a:ext cx="11305716" cy="4392254"/>
          </a:xfrm>
        </p:spPr>
        <p:txBody>
          <a:bodyPr/>
          <a:lstStyle/>
          <a:p>
            <a:pPr>
              <a:buNone/>
            </a:pPr>
            <a:r>
              <a:rPr lang="el-GR"/>
              <a:t>Το αργό πετρέλαιο είναι ένα φυσικό, εύφλεκτο υγρό που αποτελείται από διάφορους τύπους </a:t>
            </a:r>
            <a:r>
              <a:rPr lang="el-GR" b="1"/>
              <a:t>υδρογονανθράκων</a:t>
            </a:r>
            <a:r>
              <a:rPr lang="el-GR"/>
              <a:t> και άλλων ενώσεων, οι οποίες βρίσκονται σε γεωλογικούς σχηματισμούς κάτω από την επιφάνεια της Γης.</a:t>
            </a:r>
          </a:p>
          <a:p>
            <a:endParaRPr lang="en-US"/>
          </a:p>
        </p:txBody>
      </p:sp>
      <p:sp>
        <p:nvSpPr>
          <p:cNvPr id="5" name="Slide Number Placeholder 4">
            <a:extLst>
              <a:ext uri="{FF2B5EF4-FFF2-40B4-BE49-F238E27FC236}">
                <a16:creationId xmlns:a16="http://schemas.microsoft.com/office/drawing/2014/main" id="{6AF3F852-CE53-1A90-A633-83BD737A1502}"/>
              </a:ext>
            </a:extLst>
          </p:cNvPr>
          <p:cNvSpPr>
            <a:spLocks noGrp="1"/>
          </p:cNvSpPr>
          <p:nvPr>
            <p:ph type="sldNum" sz="quarter" idx="16"/>
          </p:nvPr>
        </p:nvSpPr>
        <p:spPr/>
        <p:txBody>
          <a:bodyPr/>
          <a:lstStyle/>
          <a:p>
            <a:fld id="{4531D9DC-ADF0-4D0A-8902-0133E3C6D94B}" type="slidenum">
              <a:rPr lang="en-US" smtClean="0"/>
              <a:pPr/>
              <a:t>7</a:t>
            </a:fld>
            <a:endParaRPr lang="en-US"/>
          </a:p>
        </p:txBody>
      </p:sp>
      <p:sp>
        <p:nvSpPr>
          <p:cNvPr id="6" name="Title 5">
            <a:extLst>
              <a:ext uri="{FF2B5EF4-FFF2-40B4-BE49-F238E27FC236}">
                <a16:creationId xmlns:a16="http://schemas.microsoft.com/office/drawing/2014/main" id="{05FC0952-010D-7814-D315-1BEEC0EAA3D2}"/>
              </a:ext>
            </a:extLst>
          </p:cNvPr>
          <p:cNvSpPr>
            <a:spLocks noGrp="1"/>
          </p:cNvSpPr>
          <p:nvPr>
            <p:ph type="title"/>
          </p:nvPr>
        </p:nvSpPr>
        <p:spPr>
          <a:xfrm>
            <a:off x="443372" y="379660"/>
            <a:ext cx="11305716" cy="1477328"/>
          </a:xfrm>
        </p:spPr>
        <p:txBody>
          <a:bodyPr/>
          <a:lstStyle/>
          <a:p>
            <a:r>
              <a:rPr lang="el-GR" sz="3200">
                <a:solidFill>
                  <a:srgbClr val="0F55F5"/>
                </a:solidFill>
              </a:rPr>
              <a:t>Η Βιομηχανία Πετρελαίου και η Αγορά Αργού Πετρελαίου</a:t>
            </a:r>
            <a:br>
              <a:rPr lang="el-GR" sz="3200"/>
            </a:br>
            <a:br>
              <a:rPr lang="en-US" sz="3200" b="1">
                <a:solidFill>
                  <a:srgbClr val="482066"/>
                </a:solidFill>
                <a:cs typeface="Arial" panose="020B0604020202020204" pitchFamily="34" charset="0"/>
              </a:rPr>
            </a:br>
            <a:endParaRPr lang="en-US"/>
          </a:p>
        </p:txBody>
      </p:sp>
      <p:graphicFrame>
        <p:nvGraphicFramePr>
          <p:cNvPr id="3" name="Table 2">
            <a:extLst>
              <a:ext uri="{FF2B5EF4-FFF2-40B4-BE49-F238E27FC236}">
                <a16:creationId xmlns:a16="http://schemas.microsoft.com/office/drawing/2014/main" id="{4AC7A601-9459-B3AA-BA5B-2798418A36BB}"/>
              </a:ext>
            </a:extLst>
          </p:cNvPr>
          <p:cNvGraphicFramePr>
            <a:graphicFrameLocks noGrp="1"/>
          </p:cNvGraphicFramePr>
          <p:nvPr>
            <p:extLst>
              <p:ext uri="{D42A27DB-BD31-4B8C-83A1-F6EECF244321}">
                <p14:modId xmlns:p14="http://schemas.microsoft.com/office/powerpoint/2010/main" val="3067888507"/>
              </p:ext>
            </p:extLst>
          </p:nvPr>
        </p:nvGraphicFramePr>
        <p:xfrm>
          <a:off x="4826661" y="2322522"/>
          <a:ext cx="6921968" cy="3745422"/>
        </p:xfrm>
        <a:graphic>
          <a:graphicData uri="http://schemas.openxmlformats.org/drawingml/2006/table">
            <a:tbl>
              <a:tblPr/>
              <a:tblGrid>
                <a:gridCol w="3460984">
                  <a:extLst>
                    <a:ext uri="{9D8B030D-6E8A-4147-A177-3AD203B41FA5}">
                      <a16:colId xmlns:a16="http://schemas.microsoft.com/office/drawing/2014/main" val="1218216112"/>
                    </a:ext>
                  </a:extLst>
                </a:gridCol>
                <a:gridCol w="3460984">
                  <a:extLst>
                    <a:ext uri="{9D8B030D-6E8A-4147-A177-3AD203B41FA5}">
                      <a16:colId xmlns:a16="http://schemas.microsoft.com/office/drawing/2014/main" val="3458439955"/>
                    </a:ext>
                  </a:extLst>
                </a:gridCol>
              </a:tblGrid>
              <a:tr h="357618">
                <a:tc>
                  <a:txBody>
                    <a:bodyPr/>
                    <a:lstStyle/>
                    <a:p>
                      <a:r>
                        <a:rPr lang="el-GR" sz="1100" b="1"/>
                        <a:t>Κατηγορία</a:t>
                      </a:r>
                      <a:endParaRPr lang="el-GR" sz="1100"/>
                    </a:p>
                  </a:txBody>
                  <a:tcPr marL="90812" marR="90812" marT="45406" marB="45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l-GR" sz="1100" b="1"/>
                        <a:t>Περιγραφή</a:t>
                      </a:r>
                      <a:endParaRPr lang="el-GR" sz="1100"/>
                    </a:p>
                  </a:txBody>
                  <a:tcPr marL="90812" marR="90812" marT="45406" marB="45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3527995"/>
                  </a:ext>
                </a:extLst>
              </a:tr>
              <a:tr h="846951">
                <a:tc>
                  <a:txBody>
                    <a:bodyPr/>
                    <a:lstStyle/>
                    <a:p>
                      <a:r>
                        <a:rPr lang="el-GR" sz="1100" b="1"/>
                        <a:t>Παραφίνες</a:t>
                      </a:r>
                      <a:r>
                        <a:rPr lang="el-GR" sz="1100"/>
                        <a:t> (</a:t>
                      </a:r>
                      <a:r>
                        <a:rPr lang="en-US" sz="1100"/>
                        <a:t>Paraffins)</a:t>
                      </a:r>
                    </a:p>
                  </a:txBody>
                  <a:tcPr marL="90812" marR="90812" marT="45406" marB="45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l-GR" sz="1100"/>
                        <a:t>Γραμμικοί ή διακλαδισμένοι αλκανικοί υδρογονάνθρακες με γενικό τύπο CₙH₂ₙ₊₂. Π.χ. μεθάνιο, βουτάνιο.</a:t>
                      </a:r>
                    </a:p>
                  </a:txBody>
                  <a:tcPr marL="90812" marR="90812" marT="45406" marB="45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5027349"/>
                  </a:ext>
                </a:extLst>
              </a:tr>
              <a:tr h="846951">
                <a:tc>
                  <a:txBody>
                    <a:bodyPr/>
                    <a:lstStyle/>
                    <a:p>
                      <a:r>
                        <a:rPr lang="el-GR" sz="1100" b="1"/>
                        <a:t>Ναφθένια</a:t>
                      </a:r>
                      <a:r>
                        <a:rPr lang="el-GR" sz="1100"/>
                        <a:t> (</a:t>
                      </a:r>
                      <a:r>
                        <a:rPr lang="en-US" sz="1100"/>
                        <a:t>Naphthenes)</a:t>
                      </a:r>
                    </a:p>
                  </a:txBody>
                  <a:tcPr marL="90812" marR="90812" marT="45406" marB="45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l-GR" sz="1100"/>
                        <a:t>Κυκλοαλκάνια (κορεσμένοι δακτυλιοειδείς υδρογονάνθρακες) με έναν ή περισσότερους δακτυλίους άνθρακα.</a:t>
                      </a:r>
                    </a:p>
                  </a:txBody>
                  <a:tcPr marL="90812" marR="90812" marT="45406" marB="45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5947638"/>
                  </a:ext>
                </a:extLst>
              </a:tr>
              <a:tr h="846951">
                <a:tc>
                  <a:txBody>
                    <a:bodyPr/>
                    <a:lstStyle/>
                    <a:p>
                      <a:r>
                        <a:rPr lang="el-GR" sz="1100" b="1"/>
                        <a:t>Αρωματικοί</a:t>
                      </a:r>
                      <a:r>
                        <a:rPr lang="el-GR" sz="1100"/>
                        <a:t> (</a:t>
                      </a:r>
                      <a:r>
                        <a:rPr lang="en-US" sz="1100"/>
                        <a:t>Aromatics)</a:t>
                      </a:r>
                    </a:p>
                  </a:txBody>
                  <a:tcPr marL="90812" marR="90812" marT="45406" marB="45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l-GR" sz="1100"/>
                        <a:t>Ακόρεστοι δακτυλιοειδείς υδρογονάνθρακες με συζυγείς διπλούς δεσμούς — π.χ. βενζόλιο. Πολύ σταθεροί λόγω του συζυγούς συστήματος.</a:t>
                      </a:r>
                    </a:p>
                  </a:txBody>
                  <a:tcPr marL="90812" marR="90812" marT="45406" marB="45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9292347"/>
                  </a:ext>
                </a:extLst>
              </a:tr>
              <a:tr h="846951">
                <a:tc>
                  <a:txBody>
                    <a:bodyPr/>
                    <a:lstStyle/>
                    <a:p>
                      <a:r>
                        <a:rPr lang="el-GR" sz="1100" b="1"/>
                        <a:t>Ασφαλτίνες</a:t>
                      </a:r>
                      <a:r>
                        <a:rPr lang="el-GR" sz="1100"/>
                        <a:t> (</a:t>
                      </a:r>
                      <a:r>
                        <a:rPr lang="en-US" sz="1100"/>
                        <a:t>Asphaltenes)</a:t>
                      </a:r>
                    </a:p>
                  </a:txBody>
                  <a:tcPr marL="90812" marR="90812" marT="45406" marB="45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l-GR" sz="1100"/>
                        <a:t>Πολύ βαριά και πολυμερή μόρια υδρογονανθράκων, συχνά περιέχουν </a:t>
                      </a:r>
                      <a:r>
                        <a:rPr lang="el-GR" sz="1100" b="1"/>
                        <a:t>άζωτο</a:t>
                      </a:r>
                      <a:r>
                        <a:rPr lang="el-GR" sz="1100"/>
                        <a:t> και </a:t>
                      </a:r>
                      <a:r>
                        <a:rPr lang="el-GR" sz="1100" b="1"/>
                        <a:t>οξυγόνο</a:t>
                      </a:r>
                      <a:r>
                        <a:rPr lang="el-GR" sz="1100"/>
                        <a:t>. Υπεύθυνα για το χρώμα και την πυκνότητα του πετρελαίου.</a:t>
                      </a:r>
                    </a:p>
                  </a:txBody>
                  <a:tcPr marL="90812" marR="90812" marT="45406" marB="45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193403"/>
                  </a:ext>
                </a:extLst>
              </a:tr>
            </a:tbl>
          </a:graphicData>
        </a:graphic>
      </p:graphicFrame>
      <p:sp>
        <p:nvSpPr>
          <p:cNvPr id="7" name="TextBox 6">
            <a:extLst>
              <a:ext uri="{FF2B5EF4-FFF2-40B4-BE49-F238E27FC236}">
                <a16:creationId xmlns:a16="http://schemas.microsoft.com/office/drawing/2014/main" id="{67B5893C-09C4-D707-75B1-AE0C2A98249B}"/>
              </a:ext>
            </a:extLst>
          </p:cNvPr>
          <p:cNvSpPr txBox="1"/>
          <p:nvPr/>
        </p:nvSpPr>
        <p:spPr>
          <a:xfrm>
            <a:off x="371167" y="2322522"/>
            <a:ext cx="4308988" cy="3539430"/>
          </a:xfrm>
          <a:prstGeom prst="rect">
            <a:avLst/>
          </a:prstGeom>
          <a:noFill/>
        </p:spPr>
        <p:txBody>
          <a:bodyPr wrap="square">
            <a:spAutoFit/>
          </a:bodyPr>
          <a:lstStyle/>
          <a:p>
            <a:pPr>
              <a:buNone/>
            </a:pPr>
            <a:r>
              <a:rPr lang="el-GR" sz="1600"/>
              <a:t>Οι βασικές κατηγορίες ενώσεων του αργού πετρελαίου είναι:</a:t>
            </a:r>
            <a:endParaRPr lang="en-US" sz="1600"/>
          </a:p>
          <a:p>
            <a:pPr>
              <a:buNone/>
            </a:pPr>
            <a:endParaRPr lang="el-GR" sz="1600"/>
          </a:p>
          <a:p>
            <a:pPr marL="285750" indent="-285750">
              <a:buClr>
                <a:srgbClr val="0F55F5"/>
              </a:buClr>
              <a:buFont typeface="Wingdings" panose="05000000000000000000" pitchFamily="2" charset="2"/>
              <a:buChar char="ü"/>
            </a:pPr>
            <a:r>
              <a:rPr lang="el-GR" sz="1600"/>
              <a:t>Παραφίνες (Paraffins): 15% – 60%</a:t>
            </a:r>
          </a:p>
          <a:p>
            <a:pPr marL="285750" indent="-285750">
              <a:buClr>
                <a:srgbClr val="0F55F5"/>
              </a:buClr>
              <a:buFont typeface="Wingdings" panose="05000000000000000000" pitchFamily="2" charset="2"/>
              <a:buChar char="ü"/>
            </a:pPr>
            <a:r>
              <a:rPr lang="el-GR" sz="1600"/>
              <a:t>Ναφθένια (Naphthenes): 30% – 60%</a:t>
            </a:r>
          </a:p>
          <a:p>
            <a:pPr marL="285750" indent="-285750">
              <a:buClr>
                <a:srgbClr val="0F55F5"/>
              </a:buClr>
              <a:buFont typeface="Wingdings" panose="05000000000000000000" pitchFamily="2" charset="2"/>
              <a:buChar char="ü"/>
            </a:pPr>
            <a:r>
              <a:rPr lang="el-GR" sz="1600"/>
              <a:t>Αρωματικοί υδρογονάνθρακες </a:t>
            </a:r>
            <a:br>
              <a:rPr lang="en-US" sz="1600"/>
            </a:br>
            <a:r>
              <a:rPr lang="el-GR" sz="1600"/>
              <a:t>(Aromatics): 3% – 30%</a:t>
            </a:r>
          </a:p>
          <a:p>
            <a:pPr marL="285750" indent="-285750">
              <a:buClr>
                <a:srgbClr val="0F55F5"/>
              </a:buClr>
              <a:buFont typeface="Wingdings" panose="05000000000000000000" pitchFamily="2" charset="2"/>
              <a:buChar char="ü"/>
            </a:pPr>
            <a:r>
              <a:rPr lang="el-GR" sz="1600"/>
              <a:t>Ασφαλτικές ενώσεις (Asphaltenes ή Asphaltics): 3% – 10%</a:t>
            </a:r>
          </a:p>
          <a:p>
            <a:endParaRPr lang="en-US" sz="1600"/>
          </a:p>
          <a:p>
            <a:r>
              <a:rPr lang="el-GR" sz="1600"/>
              <a:t>Κάθε τύπος πετρελαίου έχει ένα μοναδικό μείγμα μορίων, που καθορίζει τις φυσικές και χημικές του ιδιότητες, όπως το χρώμα και το ιξώδες.</a:t>
            </a:r>
          </a:p>
        </p:txBody>
      </p:sp>
    </p:spTree>
    <p:extLst>
      <p:ext uri="{BB962C8B-B14F-4D97-AF65-F5344CB8AC3E}">
        <p14:creationId xmlns:p14="http://schemas.microsoft.com/office/powerpoint/2010/main" val="795190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B8550-39CC-514A-A158-F9B18FB4C4F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FBC11F-EDD4-E11E-3238-996C544F11B7}"/>
              </a:ext>
            </a:extLst>
          </p:cNvPr>
          <p:cNvSpPr>
            <a:spLocks noGrp="1"/>
          </p:cNvSpPr>
          <p:nvPr>
            <p:ph type="sldNum" sz="quarter" idx="16"/>
          </p:nvPr>
        </p:nvSpPr>
        <p:spPr/>
        <p:txBody>
          <a:bodyPr/>
          <a:lstStyle/>
          <a:p>
            <a:fld id="{4531D9DC-ADF0-4D0A-8902-0133E3C6D94B}" type="slidenum">
              <a:rPr lang="en-US" smtClean="0"/>
              <a:pPr/>
              <a:t>8</a:t>
            </a:fld>
            <a:endParaRPr lang="en-US"/>
          </a:p>
        </p:txBody>
      </p:sp>
      <p:sp>
        <p:nvSpPr>
          <p:cNvPr id="6" name="Title 5">
            <a:extLst>
              <a:ext uri="{FF2B5EF4-FFF2-40B4-BE49-F238E27FC236}">
                <a16:creationId xmlns:a16="http://schemas.microsoft.com/office/drawing/2014/main" id="{8462310C-1391-BA2F-94BD-A56C868FCD4C}"/>
              </a:ext>
            </a:extLst>
          </p:cNvPr>
          <p:cNvSpPr>
            <a:spLocks noGrp="1"/>
          </p:cNvSpPr>
          <p:nvPr>
            <p:ph type="title"/>
          </p:nvPr>
        </p:nvSpPr>
        <p:spPr>
          <a:xfrm>
            <a:off x="443372" y="379660"/>
            <a:ext cx="11305716" cy="1477328"/>
          </a:xfrm>
        </p:spPr>
        <p:txBody>
          <a:bodyPr/>
          <a:lstStyle/>
          <a:p>
            <a:r>
              <a:rPr lang="el-GR" sz="3200">
                <a:solidFill>
                  <a:srgbClr val="0F55F5"/>
                </a:solidFill>
              </a:rPr>
              <a:t>Η Βιομηχανία Πετρελαίου και η Αγορά Αργού Πετρελαίου</a:t>
            </a:r>
            <a:br>
              <a:rPr lang="el-GR" sz="3200"/>
            </a:br>
            <a:br>
              <a:rPr lang="en-US" sz="3200" b="1">
                <a:solidFill>
                  <a:srgbClr val="482066"/>
                </a:solidFill>
                <a:cs typeface="Arial" panose="020B0604020202020204" pitchFamily="34" charset="0"/>
              </a:rPr>
            </a:br>
            <a:endParaRPr lang="en-US"/>
          </a:p>
        </p:txBody>
      </p:sp>
      <p:sp>
        <p:nvSpPr>
          <p:cNvPr id="8" name="TextBox 7">
            <a:extLst>
              <a:ext uri="{FF2B5EF4-FFF2-40B4-BE49-F238E27FC236}">
                <a16:creationId xmlns:a16="http://schemas.microsoft.com/office/drawing/2014/main" id="{4F4107CF-2D37-4DB7-99DE-A749334AD434}"/>
              </a:ext>
            </a:extLst>
          </p:cNvPr>
          <p:cNvSpPr txBox="1"/>
          <p:nvPr/>
        </p:nvSpPr>
        <p:spPr>
          <a:xfrm>
            <a:off x="5860486" y="1138285"/>
            <a:ext cx="5957888" cy="5847755"/>
          </a:xfrm>
          <a:prstGeom prst="rect">
            <a:avLst/>
          </a:prstGeom>
          <a:noFill/>
        </p:spPr>
        <p:txBody>
          <a:bodyPr wrap="square" lIns="0" tIns="0" rIns="0" bIns="0" rtlCol="0">
            <a:spAutoFit/>
          </a:bodyPr>
          <a:lstStyle/>
          <a:p>
            <a:pPr marL="285750" indent="-285750" fontAlgn="base">
              <a:buFont typeface="Arial" panose="020B0604020202020204" pitchFamily="34" charset="0"/>
              <a:buChar char="•"/>
            </a:pPr>
            <a:r>
              <a:rPr lang="el-GR" sz="1600">
                <a:solidFill>
                  <a:srgbClr val="000000"/>
                </a:solidFill>
                <a:effectLst/>
                <a:latin typeface="Aptos" panose="020B0004020202020204" pitchFamily="34" charset="0"/>
              </a:rPr>
              <a:t>Ο αγώνας των δυτικών χωρών για πρόσβαση σε φθηνό πετρέλαιο ξεκίνησε τη δεκαετία του 1970, όταν, μετά από μια δεκαετία οικονομικής ανάπτυξης και μεγάλης εξάρτησης από το αργό πετρέλαιο, οι περισσότερες πετρελαιοπαραγωγές χώρες είχαν εθνικοποιήσει τη βιομηχανία τους.</a:t>
            </a:r>
          </a:p>
          <a:p>
            <a:pPr marL="285750" indent="-285750" fontAlgn="base">
              <a:buFont typeface="Arial" panose="020B0604020202020204" pitchFamily="34" charset="0"/>
              <a:buChar char="•"/>
            </a:pPr>
            <a:endParaRPr lang="el-GR" sz="1600">
              <a:solidFill>
                <a:srgbClr val="000000"/>
              </a:solidFill>
              <a:latin typeface="Aptos" panose="020B0004020202020204" pitchFamily="34" charset="0"/>
            </a:endParaRPr>
          </a:p>
          <a:p>
            <a:pPr marL="285750" indent="-285750" fontAlgn="base">
              <a:buFont typeface="Arial" panose="020B0604020202020204" pitchFamily="34" charset="0"/>
              <a:buChar char="•"/>
            </a:pPr>
            <a:r>
              <a:rPr lang="el-GR" sz="1600">
                <a:solidFill>
                  <a:srgbClr val="000000"/>
                </a:solidFill>
                <a:effectLst/>
                <a:latin typeface="Aptos" panose="020B0004020202020204" pitchFamily="34" charset="0"/>
              </a:rPr>
              <a:t>Η ίδρυση του Οργανισμού Πετρελαιοεξαγωγικών Χωρών (OPEC) δεν βοήθησε την κατάσταση, καθώς ο έλεγχος της προσφοράς πετρελαίου ήταν στα χέρια των μελών του οργανισμού. </a:t>
            </a:r>
          </a:p>
          <a:p>
            <a:pPr marL="285750" indent="-285750" fontAlgn="base">
              <a:buFont typeface="Arial" panose="020B0604020202020204" pitchFamily="34" charset="0"/>
              <a:buChar char="•"/>
            </a:pPr>
            <a:endParaRPr lang="el-GR" sz="1600">
              <a:solidFill>
                <a:srgbClr val="000000"/>
              </a:solidFill>
              <a:latin typeface="Aptos" panose="020B0004020202020204" pitchFamily="34" charset="0"/>
            </a:endParaRPr>
          </a:p>
          <a:p>
            <a:pPr marL="285750" indent="-285750" fontAlgn="base">
              <a:buFont typeface="Arial" panose="020B0604020202020204" pitchFamily="34" charset="0"/>
              <a:buChar char="•"/>
            </a:pPr>
            <a:r>
              <a:rPr lang="el-GR" sz="1600">
                <a:solidFill>
                  <a:srgbClr val="000000"/>
                </a:solidFill>
                <a:effectLst/>
                <a:latin typeface="Aptos" panose="020B0004020202020204" pitchFamily="34" charset="0"/>
              </a:rPr>
              <a:t>Την ίδια περίοδο, το Ιράν πίεζε για αυξημένη παραγωγή, ενώ η Σαουδική Αραβία προσπαθούσε να λειτουργήσει ως ρυθμιστικός παραγωγός (swing producer) ώστε να εξισορροπήσει τη ζήτηση των άλλων χωρών για περισσότερη παραγωγή. Υπήρξαν δύο πετρελαϊκές κρίσεις τη δεκαετία του 1970.</a:t>
            </a:r>
          </a:p>
          <a:p>
            <a:pPr marL="285750" indent="-285750" fontAlgn="base">
              <a:buFont typeface="Arial" panose="020B0604020202020204" pitchFamily="34" charset="0"/>
              <a:buChar char="•"/>
            </a:pPr>
            <a:endParaRPr lang="el-GR" sz="1600">
              <a:solidFill>
                <a:srgbClr val="000000"/>
              </a:solidFill>
              <a:latin typeface="Aptos" panose="020B0004020202020204" pitchFamily="34" charset="0"/>
            </a:endParaRPr>
          </a:p>
          <a:p>
            <a:pPr marL="285750" indent="-285750" fontAlgn="base">
              <a:buFont typeface="Arial" panose="020B0604020202020204" pitchFamily="34" charset="0"/>
              <a:buChar char="•"/>
            </a:pPr>
            <a:r>
              <a:rPr lang="el-GR" sz="1600">
                <a:solidFill>
                  <a:srgbClr val="000000"/>
                </a:solidFill>
                <a:effectLst/>
                <a:latin typeface="Aptos" panose="020B0004020202020204" pitchFamily="34" charset="0"/>
              </a:rPr>
              <a:t>Η πρώτη κρίση προκλήθηκε από τον πόλεμο του Γιομ Κιπούρ και το αραβικό εμπάργκο πετρελαίου το 1973, ενώ η δεύτερη προέκυψε από την Ιρανική Επανάσταση το 1979. Η αβεβαιότητα σχετικά με τη μελλοντική προσφορά ανέβασε την τιμή του πετρελαίου σε τότε ιστορικό υψηλό των 37 δολαρίων/βαρέλι το 1979.</a:t>
            </a:r>
          </a:p>
          <a:p>
            <a:pPr>
              <a:buNone/>
            </a:pPr>
            <a:br>
              <a:rPr lang="el-GR" sz="1400">
                <a:solidFill>
                  <a:srgbClr val="000000"/>
                </a:solidFill>
                <a:effectLst/>
                <a:latin typeface="Aptos" panose="020B0004020202020204" pitchFamily="34" charset="0"/>
              </a:rPr>
            </a:br>
            <a:endParaRPr lang="en-US" sz="1400">
              <a:solidFill>
                <a:schemeClr val="tx1"/>
              </a:solidFill>
            </a:endParaRPr>
          </a:p>
        </p:txBody>
      </p:sp>
      <p:pic>
        <p:nvPicPr>
          <p:cNvPr id="14" name="Picture 13" descr="Timeline&#10;&#10;Description automatically generated with low confidence">
            <a:extLst>
              <a:ext uri="{FF2B5EF4-FFF2-40B4-BE49-F238E27FC236}">
                <a16:creationId xmlns:a16="http://schemas.microsoft.com/office/drawing/2014/main" id="{7D57DAF6-D953-17B5-A8B5-E905BE196E8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336" t="26596" r="6269" b="9204"/>
          <a:stretch/>
        </p:blipFill>
        <p:spPr>
          <a:xfrm>
            <a:off x="291492" y="1449529"/>
            <a:ext cx="5720875" cy="4621352"/>
          </a:xfrm>
          <a:prstGeom prst="rect">
            <a:avLst/>
          </a:prstGeom>
        </p:spPr>
      </p:pic>
      <p:sp>
        <p:nvSpPr>
          <p:cNvPr id="2" name="Content Placeholder 8">
            <a:extLst>
              <a:ext uri="{FF2B5EF4-FFF2-40B4-BE49-F238E27FC236}">
                <a16:creationId xmlns:a16="http://schemas.microsoft.com/office/drawing/2014/main" id="{8411652F-547C-A419-573F-9700516781DE}"/>
              </a:ext>
            </a:extLst>
          </p:cNvPr>
          <p:cNvSpPr txBox="1">
            <a:spLocks/>
          </p:cNvSpPr>
          <p:nvPr/>
        </p:nvSpPr>
        <p:spPr>
          <a:xfrm>
            <a:off x="1211860" y="6031106"/>
            <a:ext cx="3728258"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GB" sz="1400" b="0"/>
              <a:t>Source: </a:t>
            </a:r>
            <a:r>
              <a:rPr lang="en-US" sz="1400" b="0"/>
              <a:t>Our World in Data</a:t>
            </a:r>
            <a:endParaRPr lang="en-GB" sz="1400" b="0"/>
          </a:p>
        </p:txBody>
      </p:sp>
    </p:spTree>
    <p:extLst>
      <p:ext uri="{BB962C8B-B14F-4D97-AF65-F5344CB8AC3E}">
        <p14:creationId xmlns:p14="http://schemas.microsoft.com/office/powerpoint/2010/main" val="1082625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9738E-FF85-305B-62AC-1C8C7FC0BDC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0F1AF20-A7A0-9E3C-F607-862FCF4F615E}"/>
              </a:ext>
            </a:extLst>
          </p:cNvPr>
          <p:cNvSpPr>
            <a:spLocks noGrp="1"/>
          </p:cNvSpPr>
          <p:nvPr>
            <p:ph type="sldNum" sz="quarter" idx="16"/>
          </p:nvPr>
        </p:nvSpPr>
        <p:spPr/>
        <p:txBody>
          <a:bodyPr/>
          <a:lstStyle/>
          <a:p>
            <a:fld id="{4531D9DC-ADF0-4D0A-8902-0133E3C6D94B}" type="slidenum">
              <a:rPr lang="en-US" smtClean="0"/>
              <a:pPr/>
              <a:t>9</a:t>
            </a:fld>
            <a:endParaRPr lang="en-US"/>
          </a:p>
        </p:txBody>
      </p:sp>
      <p:sp>
        <p:nvSpPr>
          <p:cNvPr id="6" name="Title 5">
            <a:extLst>
              <a:ext uri="{FF2B5EF4-FFF2-40B4-BE49-F238E27FC236}">
                <a16:creationId xmlns:a16="http://schemas.microsoft.com/office/drawing/2014/main" id="{986F363C-EE8E-6062-40CE-504EB5E35595}"/>
              </a:ext>
            </a:extLst>
          </p:cNvPr>
          <p:cNvSpPr>
            <a:spLocks noGrp="1"/>
          </p:cNvSpPr>
          <p:nvPr>
            <p:ph type="title"/>
          </p:nvPr>
        </p:nvSpPr>
        <p:spPr>
          <a:xfrm>
            <a:off x="443372" y="379660"/>
            <a:ext cx="11305716" cy="984885"/>
          </a:xfrm>
        </p:spPr>
        <p:txBody>
          <a:bodyPr/>
          <a:lstStyle/>
          <a:p>
            <a:r>
              <a:rPr lang="el-GR">
                <a:solidFill>
                  <a:srgbClr val="0F55F5"/>
                </a:solidFill>
              </a:rPr>
              <a:t>Τεχνικά Χαρακτηριστικά και Κατηγορίες Αργού Πετρελαίου</a:t>
            </a:r>
            <a:br>
              <a:rPr lang="en-US" sz="3200" b="1">
                <a:solidFill>
                  <a:srgbClr val="482066"/>
                </a:solidFill>
                <a:cs typeface="Arial" panose="020B0604020202020204" pitchFamily="34" charset="0"/>
              </a:rPr>
            </a:br>
            <a:endParaRPr lang="en-US"/>
          </a:p>
        </p:txBody>
      </p:sp>
      <p:pic>
        <p:nvPicPr>
          <p:cNvPr id="4" name="Picture 3">
            <a:extLst>
              <a:ext uri="{FF2B5EF4-FFF2-40B4-BE49-F238E27FC236}">
                <a16:creationId xmlns:a16="http://schemas.microsoft.com/office/drawing/2014/main" id="{0C8733D6-ADC3-2B73-FADC-79E3FE2DB4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47332" y="1253901"/>
            <a:ext cx="7752796" cy="5005061"/>
          </a:xfrm>
          <a:prstGeom prst="rect">
            <a:avLst/>
          </a:prstGeom>
        </p:spPr>
      </p:pic>
      <p:sp>
        <p:nvSpPr>
          <p:cNvPr id="2" name="Oval 1">
            <a:extLst>
              <a:ext uri="{FF2B5EF4-FFF2-40B4-BE49-F238E27FC236}">
                <a16:creationId xmlns:a16="http://schemas.microsoft.com/office/drawing/2014/main" id="{33E83074-0724-F5D9-A760-30BDB71FE8B9}"/>
              </a:ext>
            </a:extLst>
          </p:cNvPr>
          <p:cNvSpPr/>
          <p:nvPr/>
        </p:nvSpPr>
        <p:spPr>
          <a:xfrm>
            <a:off x="2121408" y="3236976"/>
            <a:ext cx="1691640" cy="2194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
        <p:nvSpPr>
          <p:cNvPr id="3" name="Oval 2">
            <a:extLst>
              <a:ext uri="{FF2B5EF4-FFF2-40B4-BE49-F238E27FC236}">
                <a16:creationId xmlns:a16="http://schemas.microsoft.com/office/drawing/2014/main" id="{DCFABFB0-D02F-B36C-0751-DB1645B96913}"/>
              </a:ext>
            </a:extLst>
          </p:cNvPr>
          <p:cNvSpPr/>
          <p:nvPr/>
        </p:nvSpPr>
        <p:spPr>
          <a:xfrm>
            <a:off x="2121408" y="1880616"/>
            <a:ext cx="1691640" cy="2194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
        <p:nvSpPr>
          <p:cNvPr id="7" name="Oval 6">
            <a:extLst>
              <a:ext uri="{FF2B5EF4-FFF2-40B4-BE49-F238E27FC236}">
                <a16:creationId xmlns:a16="http://schemas.microsoft.com/office/drawing/2014/main" id="{09943607-83A7-4DC6-3D81-650DE42B809E}"/>
              </a:ext>
            </a:extLst>
          </p:cNvPr>
          <p:cNvSpPr/>
          <p:nvPr/>
        </p:nvSpPr>
        <p:spPr>
          <a:xfrm>
            <a:off x="2121408" y="4593336"/>
            <a:ext cx="1691640" cy="2194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
        <p:nvSpPr>
          <p:cNvPr id="8" name="Rectangle 7">
            <a:extLst>
              <a:ext uri="{FF2B5EF4-FFF2-40B4-BE49-F238E27FC236}">
                <a16:creationId xmlns:a16="http://schemas.microsoft.com/office/drawing/2014/main" id="{B46BC91B-1E37-A49B-ED45-0CE31E78F0B7}"/>
              </a:ext>
            </a:extLst>
          </p:cNvPr>
          <p:cNvSpPr/>
          <p:nvPr/>
        </p:nvSpPr>
        <p:spPr>
          <a:xfrm>
            <a:off x="1947332" y="5009388"/>
            <a:ext cx="7752796" cy="17275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r>
              <a:rPr lang="en-US" sz="1600" b="1">
                <a:solidFill>
                  <a:schemeClr val="tx1"/>
                </a:solidFill>
              </a:rPr>
              <a:t>Heavy Vs Light: </a:t>
            </a:r>
            <a:r>
              <a:rPr lang="en-US" sz="1600">
                <a:solidFill>
                  <a:schemeClr val="tx1"/>
                </a:solidFill>
              </a:rPr>
              <a:t>O</a:t>
            </a:r>
            <a:r>
              <a:rPr lang="el-GR" sz="1600">
                <a:solidFill>
                  <a:schemeClr val="tx1"/>
                </a:solidFill>
              </a:rPr>
              <a:t>ι ελαφροί τύποι αργού πετρελαίου έχουν χαμηλό ιξώδες και περιέχουν μεγαλύτερη ποσότητα αποστάγματος, με API μεταξύ 35 και 45, ενώ οι βαρείς τύποι έχουν υψηλό ιξώδες, περιέχουν λιγότερα ελαφρά προϊόντα και έχουν API μικρότερο από 25.</a:t>
            </a:r>
          </a:p>
          <a:p>
            <a:pPr marL="180000" indent="-180000" algn="l">
              <a:lnSpc>
                <a:spcPct val="100000"/>
              </a:lnSpc>
              <a:spcBef>
                <a:spcPts val="600"/>
              </a:spcBef>
              <a:buClr>
                <a:schemeClr val="accent1"/>
              </a:buClr>
              <a:buFont typeface="Arial" panose="020B0604020202020204" pitchFamily="34" charset="0"/>
              <a:buChar char="•"/>
            </a:pPr>
            <a:r>
              <a:rPr lang="el-GR" sz="1600" b="1">
                <a:solidFill>
                  <a:schemeClr val="tx1"/>
                </a:solidFill>
              </a:rPr>
              <a:t>Sweet vs. Sour: </a:t>
            </a:r>
            <a:r>
              <a:rPr lang="el-GR" sz="1600">
                <a:solidFill>
                  <a:schemeClr val="tx1"/>
                </a:solidFill>
              </a:rPr>
              <a:t>Τα γλυκά αργά πετρέλαια περιέχουν λιγότερο από 1% θείο, ενώ τα όξινα περιέχουν μεγαλύτερες ποσότητες θείου.</a:t>
            </a:r>
            <a:endParaRPr lang="en-US" sz="1600" err="1">
              <a:solidFill>
                <a:schemeClr val="tx1"/>
              </a:solidFill>
            </a:endParaRPr>
          </a:p>
        </p:txBody>
      </p:sp>
    </p:spTree>
    <p:extLst>
      <p:ext uri="{BB962C8B-B14F-4D97-AF65-F5344CB8AC3E}">
        <p14:creationId xmlns:p14="http://schemas.microsoft.com/office/powerpoint/2010/main" val="359329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NAME" val="GreyLineSeparatorDefault"/>
</p:tagLst>
</file>

<file path=ppt/tags/tag39.xml><?xml version="1.0" encoding="utf-8"?>
<p:tagLst xmlns:a="http://schemas.openxmlformats.org/drawingml/2006/main" xmlns:r="http://schemas.openxmlformats.org/officeDocument/2006/relationships" xmlns:p="http://schemas.openxmlformats.org/presentationml/2006/main">
  <p:tag name="NAME" val="GreyLineSeparatorDefault"/>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NAME" val="GreyLineSeparatorDefault"/>
</p:tagLst>
</file>

<file path=ppt/tags/tag41.xml><?xml version="1.0" encoding="utf-8"?>
<p:tagLst xmlns:a="http://schemas.openxmlformats.org/drawingml/2006/main" xmlns:r="http://schemas.openxmlformats.org/officeDocument/2006/relationships" xmlns:p="http://schemas.openxmlformats.org/presentationml/2006/main">
  <p:tag name="NAME" val="GreyLineSeparatorDefault"/>
</p:tagLst>
</file>

<file path=ppt/tags/tag42.xml><?xml version="1.0" encoding="utf-8"?>
<p:tagLst xmlns:a="http://schemas.openxmlformats.org/drawingml/2006/main" xmlns:r="http://schemas.openxmlformats.org/officeDocument/2006/relationships" xmlns:p="http://schemas.openxmlformats.org/presentationml/2006/main">
  <p:tag name="NAME" val="GreyLineSeparatorDefault"/>
</p:tagLst>
</file>

<file path=ppt/tags/tag43.xml><?xml version="1.0" encoding="utf-8"?>
<p:tagLst xmlns:a="http://schemas.openxmlformats.org/drawingml/2006/main" xmlns:r="http://schemas.openxmlformats.org/officeDocument/2006/relationships" xmlns:p="http://schemas.openxmlformats.org/presentationml/2006/main">
  <p:tag name="ANGLE" val="5"/>
</p:tagLst>
</file>

<file path=ppt/tags/tag44.xml><?xml version="1.0" encoding="utf-8"?>
<p:tagLst xmlns:a="http://schemas.openxmlformats.org/drawingml/2006/main" xmlns:r="http://schemas.openxmlformats.org/officeDocument/2006/relationships" xmlns:p="http://schemas.openxmlformats.org/presentationml/2006/main">
  <p:tag name="ANGLE" val="2"/>
</p:tagLst>
</file>

<file path=ppt/tags/tag45.xml><?xml version="1.0" encoding="utf-8"?>
<p:tagLst xmlns:a="http://schemas.openxmlformats.org/drawingml/2006/main" xmlns:r="http://schemas.openxmlformats.org/officeDocument/2006/relationships" xmlns:p="http://schemas.openxmlformats.org/presentationml/2006/main">
  <p:tag name="ANGLE" val="2"/>
</p:tagLst>
</file>

<file path=ppt/tags/tag46.xml><?xml version="1.0" encoding="utf-8"?>
<p:tagLst xmlns:a="http://schemas.openxmlformats.org/drawingml/2006/main" xmlns:r="http://schemas.openxmlformats.org/officeDocument/2006/relationships" xmlns:p="http://schemas.openxmlformats.org/presentationml/2006/main">
  <p:tag name="ANGLE" val="2"/>
</p:tagLst>
</file>

<file path=ppt/tags/tag47.xml><?xml version="1.0" encoding="utf-8"?>
<p:tagLst xmlns:a="http://schemas.openxmlformats.org/drawingml/2006/main" xmlns:r="http://schemas.openxmlformats.org/officeDocument/2006/relationships" xmlns:p="http://schemas.openxmlformats.org/presentationml/2006/main">
  <p:tag name="ANGLE" val="2"/>
</p:tagLst>
</file>

<file path=ppt/tags/tag48.xml><?xml version="1.0" encoding="utf-8"?>
<p:tagLst xmlns:a="http://schemas.openxmlformats.org/drawingml/2006/main" xmlns:r="http://schemas.openxmlformats.org/officeDocument/2006/relationships" xmlns:p="http://schemas.openxmlformats.org/presentationml/2006/main">
  <p:tag name="ANGLE" val="2"/>
</p:tagLst>
</file>

<file path=ppt/tags/tag49.xml><?xml version="1.0" encoding="utf-8"?>
<p:tagLst xmlns:a="http://schemas.openxmlformats.org/drawingml/2006/main" xmlns:r="http://schemas.openxmlformats.org/officeDocument/2006/relationships" xmlns:p="http://schemas.openxmlformats.org/presentationml/2006/main">
  <p:tag name="ANGLE" val="2"/>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ANGLE" val="5"/>
</p:tagLst>
</file>

<file path=ppt/tags/tag51.xml><?xml version="1.0" encoding="utf-8"?>
<p:tagLst xmlns:a="http://schemas.openxmlformats.org/drawingml/2006/main" xmlns:r="http://schemas.openxmlformats.org/officeDocument/2006/relationships" xmlns:p="http://schemas.openxmlformats.org/presentationml/2006/main">
  <p:tag name="NAME" val="Moon"/>
</p:tagLst>
</file>

<file path=ppt/tags/tag52.xml><?xml version="1.0" encoding="utf-8"?>
<p:tagLst xmlns:a="http://schemas.openxmlformats.org/drawingml/2006/main" xmlns:r="http://schemas.openxmlformats.org/officeDocument/2006/relationships" xmlns:p="http://schemas.openxmlformats.org/presentationml/2006/main">
  <p:tag name="ANGLE" val="1"/>
</p:tagLst>
</file>

<file path=ppt/tags/tag53.xml><?xml version="1.0" encoding="utf-8"?>
<p:tagLst xmlns:a="http://schemas.openxmlformats.org/drawingml/2006/main" xmlns:r="http://schemas.openxmlformats.org/officeDocument/2006/relationships" xmlns:p="http://schemas.openxmlformats.org/presentationml/2006/main">
  <p:tag name="ANGLE" val="1"/>
</p:tagLst>
</file>

<file path=ppt/tags/tag54.xml><?xml version="1.0" encoding="utf-8"?>
<p:tagLst xmlns:a="http://schemas.openxmlformats.org/drawingml/2006/main" xmlns:r="http://schemas.openxmlformats.org/officeDocument/2006/relationships" xmlns:p="http://schemas.openxmlformats.org/presentationml/2006/main">
  <p:tag name="NAME" val="Moon"/>
</p:tagLst>
</file>

<file path=ppt/tags/tag55.xml><?xml version="1.0" encoding="utf-8"?>
<p:tagLst xmlns:a="http://schemas.openxmlformats.org/drawingml/2006/main" xmlns:r="http://schemas.openxmlformats.org/officeDocument/2006/relationships" xmlns:p="http://schemas.openxmlformats.org/presentationml/2006/main">
  <p:tag name="ANGLE" val="4"/>
</p:tagLst>
</file>

<file path=ppt/tags/tag56.xml><?xml version="1.0" encoding="utf-8"?>
<p:tagLst xmlns:a="http://schemas.openxmlformats.org/drawingml/2006/main" xmlns:r="http://schemas.openxmlformats.org/officeDocument/2006/relationships" xmlns:p="http://schemas.openxmlformats.org/presentationml/2006/main">
  <p:tag name="ANGLE" val="4"/>
</p:tagLst>
</file>

<file path=ppt/tags/tag57.xml><?xml version="1.0" encoding="utf-8"?>
<p:tagLst xmlns:a="http://schemas.openxmlformats.org/drawingml/2006/main" xmlns:r="http://schemas.openxmlformats.org/officeDocument/2006/relationships" xmlns:p="http://schemas.openxmlformats.org/presentationml/2006/main">
  <p:tag name="NAME" val="Moon"/>
</p:tagLst>
</file>

<file path=ppt/tags/tag58.xml><?xml version="1.0" encoding="utf-8"?>
<p:tagLst xmlns:a="http://schemas.openxmlformats.org/drawingml/2006/main" xmlns:r="http://schemas.openxmlformats.org/officeDocument/2006/relationships" xmlns:p="http://schemas.openxmlformats.org/presentationml/2006/main">
  <p:tag name="ANGLE" val="3"/>
</p:tagLst>
</file>

<file path=ppt/tags/tag59.xml><?xml version="1.0" encoding="utf-8"?>
<p:tagLst xmlns:a="http://schemas.openxmlformats.org/drawingml/2006/main" xmlns:r="http://schemas.openxmlformats.org/officeDocument/2006/relationships" xmlns:p="http://schemas.openxmlformats.org/presentationml/2006/main">
  <p:tag name="ANGLE" val="3"/>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ANGLE" val="4"/>
</p:tagLst>
</file>

<file path=ppt/tags/tag61.xml><?xml version="1.0" encoding="utf-8"?>
<p:tagLst xmlns:a="http://schemas.openxmlformats.org/drawingml/2006/main" xmlns:r="http://schemas.openxmlformats.org/officeDocument/2006/relationships" xmlns:p="http://schemas.openxmlformats.org/presentationml/2006/main">
  <p:tag name="ANGLE" val="4"/>
</p:tagLst>
</file>

<file path=ppt/tags/tag62.xml><?xml version="1.0" encoding="utf-8"?>
<p:tagLst xmlns:a="http://schemas.openxmlformats.org/drawingml/2006/main" xmlns:r="http://schemas.openxmlformats.org/officeDocument/2006/relationships" xmlns:p="http://schemas.openxmlformats.org/presentationml/2006/main">
  <p:tag name="ANGLE" val="4"/>
</p:tagLst>
</file>

<file path=ppt/tags/tag63.xml><?xml version="1.0" encoding="utf-8"?>
<p:tagLst xmlns:a="http://schemas.openxmlformats.org/drawingml/2006/main" xmlns:r="http://schemas.openxmlformats.org/officeDocument/2006/relationships" xmlns:p="http://schemas.openxmlformats.org/presentationml/2006/main">
  <p:tag name="ANGLE" val="4"/>
</p:tagLst>
</file>

<file path=ppt/tags/tag64.xml><?xml version="1.0" encoding="utf-8"?>
<p:tagLst xmlns:a="http://schemas.openxmlformats.org/drawingml/2006/main" xmlns:r="http://schemas.openxmlformats.org/officeDocument/2006/relationships" xmlns:p="http://schemas.openxmlformats.org/presentationml/2006/main">
  <p:tag name="ANGLE" val="3"/>
</p:tagLst>
</file>

<file path=ppt/tags/tag65.xml><?xml version="1.0" encoding="utf-8"?>
<p:tagLst xmlns:a="http://schemas.openxmlformats.org/drawingml/2006/main" xmlns:r="http://schemas.openxmlformats.org/officeDocument/2006/relationships" xmlns:p="http://schemas.openxmlformats.org/presentationml/2006/main">
  <p:tag name="ANGLE" val="3"/>
</p:tagLst>
</file>

<file path=ppt/tags/tag66.xml><?xml version="1.0" encoding="utf-8"?>
<p:tagLst xmlns:a="http://schemas.openxmlformats.org/drawingml/2006/main" xmlns:r="http://schemas.openxmlformats.org/officeDocument/2006/relationships" xmlns:p="http://schemas.openxmlformats.org/presentationml/2006/main">
  <p:tag name="ANGLE" val="3"/>
</p:tagLst>
</file>

<file path=ppt/tags/tag67.xml><?xml version="1.0" encoding="utf-8"?>
<p:tagLst xmlns:a="http://schemas.openxmlformats.org/drawingml/2006/main" xmlns:r="http://schemas.openxmlformats.org/officeDocument/2006/relationships" xmlns:p="http://schemas.openxmlformats.org/presentationml/2006/main">
  <p:tag name="ANGLE" val="3"/>
</p:tagLst>
</file>

<file path=ppt/tags/tag68.xml><?xml version="1.0" encoding="utf-8"?>
<p:tagLst xmlns:a="http://schemas.openxmlformats.org/drawingml/2006/main" xmlns:r="http://schemas.openxmlformats.org/officeDocument/2006/relationships" xmlns:p="http://schemas.openxmlformats.org/presentationml/2006/main">
  <p:tag name="ANGLE" val="2"/>
</p:tagLst>
</file>

<file path=ppt/tags/tag69.xml><?xml version="1.0" encoding="utf-8"?>
<p:tagLst xmlns:a="http://schemas.openxmlformats.org/drawingml/2006/main" xmlns:r="http://schemas.openxmlformats.org/officeDocument/2006/relationships" xmlns:p="http://schemas.openxmlformats.org/presentationml/2006/main">
  <p:tag name="ANGLE" val="2"/>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ANGLE" val="4"/>
</p:tagLst>
</file>

<file path=ppt/tags/tag71.xml><?xml version="1.0" encoding="utf-8"?>
<p:tagLst xmlns:a="http://schemas.openxmlformats.org/drawingml/2006/main" xmlns:r="http://schemas.openxmlformats.org/officeDocument/2006/relationships" xmlns:p="http://schemas.openxmlformats.org/presentationml/2006/main">
  <p:tag name="ANGLE" val="4"/>
</p:tagLst>
</file>

<file path=ppt/tags/tag72.xml><?xml version="1.0" encoding="utf-8"?>
<p:tagLst xmlns:a="http://schemas.openxmlformats.org/drawingml/2006/main" xmlns:r="http://schemas.openxmlformats.org/officeDocument/2006/relationships" xmlns:p="http://schemas.openxmlformats.org/presentationml/2006/main">
  <p:tag name="ANGLE" val="3"/>
</p:tagLst>
</file>

<file path=ppt/tags/tag73.xml><?xml version="1.0" encoding="utf-8"?>
<p:tagLst xmlns:a="http://schemas.openxmlformats.org/drawingml/2006/main" xmlns:r="http://schemas.openxmlformats.org/officeDocument/2006/relationships" xmlns:p="http://schemas.openxmlformats.org/presentationml/2006/main">
  <p:tag name="ANGLE" val="3"/>
</p:tagLst>
</file>

<file path=ppt/tags/tag74.xml><?xml version="1.0" encoding="utf-8"?>
<p:tagLst xmlns:a="http://schemas.openxmlformats.org/drawingml/2006/main" xmlns:r="http://schemas.openxmlformats.org/officeDocument/2006/relationships" xmlns:p="http://schemas.openxmlformats.org/presentationml/2006/main">
  <p:tag name="ANGLE" val="3"/>
</p:tagLst>
</file>

<file path=ppt/tags/tag75.xml><?xml version="1.0" encoding="utf-8"?>
<p:tagLst xmlns:a="http://schemas.openxmlformats.org/drawingml/2006/main" xmlns:r="http://schemas.openxmlformats.org/officeDocument/2006/relationships" xmlns:p="http://schemas.openxmlformats.org/presentationml/2006/main">
  <p:tag name="ANGLE" val="3"/>
</p:tagLst>
</file>

<file path=ppt/tags/tag76.xml><?xml version="1.0" encoding="utf-8"?>
<p:tagLst xmlns:a="http://schemas.openxmlformats.org/drawingml/2006/main" xmlns:r="http://schemas.openxmlformats.org/officeDocument/2006/relationships" xmlns:p="http://schemas.openxmlformats.org/presentationml/2006/main">
  <p:tag name="ANGLE" val="4"/>
</p:tagLst>
</file>

<file path=ppt/tags/tag77.xml><?xml version="1.0" encoding="utf-8"?>
<p:tagLst xmlns:a="http://schemas.openxmlformats.org/drawingml/2006/main" xmlns:r="http://schemas.openxmlformats.org/officeDocument/2006/relationships" xmlns:p="http://schemas.openxmlformats.org/presentationml/2006/main">
  <p:tag name="ANGLE" val="4"/>
</p:tagLst>
</file>

<file path=ppt/tags/tag78.xml><?xml version="1.0" encoding="utf-8"?>
<p:tagLst xmlns:a="http://schemas.openxmlformats.org/drawingml/2006/main" xmlns:r="http://schemas.openxmlformats.org/officeDocument/2006/relationships" xmlns:p="http://schemas.openxmlformats.org/presentationml/2006/main">
  <p:tag name="ANGLE" val="4"/>
</p:tagLst>
</file>

<file path=ppt/tags/tag79.xml><?xml version="1.0" encoding="utf-8"?>
<p:tagLst xmlns:a="http://schemas.openxmlformats.org/drawingml/2006/main" xmlns:r="http://schemas.openxmlformats.org/officeDocument/2006/relationships" xmlns:p="http://schemas.openxmlformats.org/presentationml/2006/main">
  <p:tag name="ANGLE" val="4"/>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ellenIQ Master">
  <a:themeElements>
    <a:clrScheme name="HelleniQ Energy March 2023">
      <a:dk1>
        <a:srgbClr val="373737"/>
      </a:dk1>
      <a:lt1>
        <a:sysClr val="window" lastClr="FFFFFF"/>
      </a:lt1>
      <a:dk2>
        <a:srgbClr val="7F7F7F"/>
      </a:dk2>
      <a:lt2>
        <a:srgbClr val="E6E6EB"/>
      </a:lt2>
      <a:accent1>
        <a:srgbClr val="0032A0"/>
      </a:accent1>
      <a:accent2>
        <a:srgbClr val="0F55F5"/>
      </a:accent2>
      <a:accent3>
        <a:srgbClr val="50E69B"/>
      </a:accent3>
      <a:accent4>
        <a:srgbClr val="03C3F8"/>
      </a:accent4>
      <a:accent5>
        <a:srgbClr val="FFAA00"/>
      </a:accent5>
      <a:accent6>
        <a:srgbClr val="C8B996"/>
      </a:accent6>
      <a:hlink>
        <a:srgbClr val="0F55F5"/>
      </a:hlink>
      <a:folHlink>
        <a:srgbClr val="7F7F7F"/>
      </a:folHlink>
    </a:clrScheme>
    <a:fontScheme name="HellenIQ 2022">
      <a:majorFont>
        <a:latin typeface="The Wave Sans TT"/>
        <a:ea typeface=""/>
        <a:cs typeface=""/>
      </a:majorFont>
      <a:minorFont>
        <a:latin typeface="The Wave Sans 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72000" tIns="72000" rIns="72000" bIns="72000" rtlCol="0" anchor="t"/>
      <a:lstStyle>
        <a:defPPr marL="180000" indent="-180000" algn="l">
          <a:lnSpc>
            <a:spcPct val="100000"/>
          </a:lnSpc>
          <a:spcBef>
            <a:spcPts val="600"/>
          </a:spcBef>
          <a:buClr>
            <a:schemeClr val="accent1"/>
          </a:buClr>
          <a:buFont typeface="Arial" panose="020B0604020202020204" pitchFamily="34" charset="0"/>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2"/>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lnSpc>
            <a:spcPct val="100000"/>
          </a:lnSpc>
          <a:spcBef>
            <a:spcPts val="600"/>
          </a:spcBef>
          <a:buClr>
            <a:schemeClr val="accent1"/>
          </a:buClr>
          <a:buFont typeface="Arial" panose="020B0604020202020204" pitchFamily="34" charset="0"/>
          <a:buChar char="•"/>
          <a:defRPr sz="1600" dirty="0" err="1" smtClean="0">
            <a:solidFill>
              <a:schemeClr val="tx1"/>
            </a:solidFill>
          </a:defRPr>
        </a:defPPr>
      </a:lstStyle>
    </a:txDef>
  </a:objectDefaults>
  <a:extraClrSchemeLst/>
  <a:extLst>
    <a:ext uri="{05A4C25C-085E-4340-85A3-A5531E510DB2}">
      <thm15:themeFamily xmlns:thm15="http://schemas.microsoft.com/office/thememl/2012/main" name="HelleniQ Master Template March 2023_ scr08.potx" id="{2F350A06-AC62-4A35-9CD2-471F4F1E08D0}" vid="{6349CFCD-92E8-402A-9B61-2C21B6724274}"/>
    </a:ext>
  </a:extLst>
</a:theme>
</file>

<file path=ppt/theme/theme2.xml><?xml version="1.0" encoding="utf-8"?>
<a:theme xmlns:a="http://schemas.openxmlformats.org/drawingml/2006/main" name="Office Theme">
  <a:themeElements>
    <a:clrScheme name="HellenIQ 2022">
      <a:dk1>
        <a:srgbClr val="0032A0"/>
      </a:dk1>
      <a:lt1>
        <a:sysClr val="window" lastClr="FFFFFF"/>
      </a:lt1>
      <a:dk2>
        <a:srgbClr val="7F7F7F"/>
      </a:dk2>
      <a:lt2>
        <a:srgbClr val="E6E6EB"/>
      </a:lt2>
      <a:accent1>
        <a:srgbClr val="0032A0"/>
      </a:accent1>
      <a:accent2>
        <a:srgbClr val="0F55F5"/>
      </a:accent2>
      <a:accent3>
        <a:srgbClr val="50E69B"/>
      </a:accent3>
      <a:accent4>
        <a:srgbClr val="03C3F8"/>
      </a:accent4>
      <a:accent5>
        <a:srgbClr val="FFAA00"/>
      </a:accent5>
      <a:accent6>
        <a:srgbClr val="C8B996"/>
      </a:accent6>
      <a:hlink>
        <a:srgbClr val="0F55F5"/>
      </a:hlink>
      <a:folHlink>
        <a:srgbClr val="7F7F7F"/>
      </a:folHlink>
    </a:clrScheme>
    <a:fontScheme name="HellenIQ 2022">
      <a:majorFont>
        <a:latin typeface="The Wave Sans TT"/>
        <a:ea typeface=""/>
        <a:cs typeface=""/>
      </a:majorFont>
      <a:minorFont>
        <a:latin typeface="The Wave Sans 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llenIQ 2022">
      <a:dk1>
        <a:srgbClr val="0032A0"/>
      </a:dk1>
      <a:lt1>
        <a:sysClr val="window" lastClr="FFFFFF"/>
      </a:lt1>
      <a:dk2>
        <a:srgbClr val="7F7F7F"/>
      </a:dk2>
      <a:lt2>
        <a:srgbClr val="E6E6EB"/>
      </a:lt2>
      <a:accent1>
        <a:srgbClr val="0032A0"/>
      </a:accent1>
      <a:accent2>
        <a:srgbClr val="0F55F5"/>
      </a:accent2>
      <a:accent3>
        <a:srgbClr val="50E69B"/>
      </a:accent3>
      <a:accent4>
        <a:srgbClr val="03C3F8"/>
      </a:accent4>
      <a:accent5>
        <a:srgbClr val="FFAA00"/>
      </a:accent5>
      <a:accent6>
        <a:srgbClr val="C8B996"/>
      </a:accent6>
      <a:hlink>
        <a:srgbClr val="0F55F5"/>
      </a:hlink>
      <a:folHlink>
        <a:srgbClr val="7F7F7F"/>
      </a:folHlink>
    </a:clrScheme>
    <a:fontScheme name="HellenIQ 2022">
      <a:majorFont>
        <a:latin typeface="The Wave Sans TT"/>
        <a:ea typeface=""/>
        <a:cs typeface=""/>
      </a:majorFont>
      <a:minorFont>
        <a:latin typeface="The Wave Sans 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539E8D72A9A04C8DC4EAAAB9A8BC4C" ma:contentTypeVersion="1" ma:contentTypeDescription="Create a new document." ma:contentTypeScope="" ma:versionID="57fbce6fa4bdce625d6193dea839dd58">
  <xsd:schema xmlns:xsd="http://www.w3.org/2001/XMLSchema" xmlns:xs="http://www.w3.org/2001/XMLSchema" xmlns:p="http://schemas.microsoft.com/office/2006/metadata/properties" xmlns:ns2="819cb276-62c8-40bd-90c3-99b9dd8e57e5" targetNamespace="http://schemas.microsoft.com/office/2006/metadata/properties" ma:root="true" ma:fieldsID="2bd1f46a9f4fac7657f3ce6329a7060a" ns2:_="">
    <xsd:import namespace="819cb276-62c8-40bd-90c3-99b9dd8e57e5"/>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9cb276-62c8-40bd-90c3-99b9dd8e57e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26884A-8D83-40CD-B638-2CDB970E22D9}">
  <ds:schemaRefs>
    <ds:schemaRef ds:uri="819cb276-62c8-40bd-90c3-99b9dd8e57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4CD7A87-D8D5-40C0-872B-A9BB7A9FA5F5}">
  <ds:schemaRefs>
    <ds:schemaRef ds:uri="819cb276-62c8-40bd-90c3-99b9dd8e57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09A7066-019E-429B-A34A-257BC07E79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230321_HELLENiQ_Master_Template</Template>
  <Application>Microsoft Office PowerPoint</Application>
  <PresentationFormat>Widescreen</PresentationFormat>
  <Slides>35</Slides>
  <Notes>24</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HellenIQ Master</vt:lpstr>
      <vt:lpstr>Empowering Energy  Leaders of Tomorrow</vt:lpstr>
      <vt:lpstr>PowerPoint Presentation</vt:lpstr>
      <vt:lpstr>Αgenda</vt:lpstr>
      <vt:lpstr>Εισηγητές  Δρ. Κώστας Ανδριοσόπουλος  </vt:lpstr>
      <vt:lpstr>Εισηγητές    Μανόλης Μαρκάκης  </vt:lpstr>
      <vt:lpstr>Η Βιομηχανία Πετρελαίου και η Αγορά Αργού Πετρελαίου  </vt:lpstr>
      <vt:lpstr>Η Βιομηχανία Πετρελαίου και η Αγορά Αργού Πετρελαίου  </vt:lpstr>
      <vt:lpstr>Η Βιομηχανία Πετρελαίου και η Αγορά Αργού Πετρελαίου  </vt:lpstr>
      <vt:lpstr>Τεχνικά Χαρακτηριστικά και Κατηγορίες Αργού Πετρελαίου </vt:lpstr>
      <vt:lpstr>Το πετρέλαιο εξακολουθεί να αποτελεί την κυριότερη πρωτογενή πηγή ενέργειας σε παγκόσμιο επίπεδο.</vt:lpstr>
      <vt:lpstr>Ο OPEC προβλέπει ότι η παγκόσμια ζήτηση πετρελαίου θα αυξηθεί κατά 1,45 εκατ. βαρέλια/ημέρα το 2025  και κατά 1,43 εκατ. βαρέλια/ημέρα το 2026</vt:lpstr>
      <vt:lpstr>Καύσιμα &amp; Οριακή Κερδοφορία: Η Διπλή Πίεση από Κανονισμούς και Κόστη</vt:lpstr>
      <vt:lpstr>Το 2024, ο OPEC+ ανέβαλε επανειλημμένα τις προγραμματισμένες αυξήσεις στην παραγωγή πετρελαίου. Ωστόσο, η άνοδος της παραγωγής από χώρες εκτός του σχήματος κάλυψε τις απώλειες</vt:lpstr>
      <vt:lpstr>Αδειοδοτική Δραστηριότητα για Σχιστολιθική Εξόρυξη στις ΗΠΑ</vt:lpstr>
      <vt:lpstr>Σημεία Συμφόρησης σε Αγωγούς Μεταφοράς στις ΗΠΑ</vt:lpstr>
      <vt:lpstr>Αποκλίσεις Τιμών Αργού Πετρελαίου</vt:lpstr>
      <vt:lpstr>Περιφερειακές Αποκλίσεις Τιμών Αργού Πετρελαίου</vt:lpstr>
      <vt:lpstr>Η αυξανόμενη ζήτηση προβλέπεται να οδηγήσει σε άνοδο των απαιτούμενων επενδύσεων στον κλάδο έως το 2030.</vt:lpstr>
      <vt:lpstr>Οι μεγάλες πετρελαϊκές αλλά και οι κρατικές εταιρείες (NOCs) εξακολουθούν να κυριαρχούν στην ανάπτυξη νέων κοιτασμάτων, με τις επενδύσεις upstream να αυξάνονται σταθερά από το 2021</vt:lpstr>
      <vt:lpstr>Οι τιμές πετρελαίου διακυμαίνονται σε πλήρη συνάρτηση με τα διεθνή γεωπολιτκά γεγονότα</vt:lpstr>
      <vt:lpstr>Οι τιμές του πετρελαίου υποχώρησαν κατά 3% το 2024, σημειώνοντας δεύτερη συνεχόμενη χρονιά πτώσης λόγω ασθενούς ζήτησης και αύξησης της παραγωγής από χώρες εκτός OPEC</vt:lpstr>
      <vt:lpstr>Σχηματική Απεικόνιση Διυλιστηρίου</vt:lpstr>
      <vt:lpstr>Η HELLENiQ ENERGY διαθέτει απο τα πιο σύγχρονα διυλιστήρια στην ΕΕ με υψηλό δείκτη πολυπλοκότητας και efficiency (Nelson Complexity Index 9,4)</vt:lpstr>
      <vt:lpstr>Refining System’s future underpinned by HELLENiQ ENERGY’s downstream decarbonizing vision</vt:lpstr>
      <vt:lpstr>Συμβόλαια Φυσικού Αερίου: Τιμολόγηση βάσει πετρελαίου και ο Ρόλος της Εσωτερικής Αγοράς της ΕΕ</vt:lpstr>
      <vt:lpstr>Από την Τιμολόγηση βάσει πετρελαίου σε Hub-based Τιμολόγηση</vt:lpstr>
      <vt:lpstr>Από Oil-Indexed σε Hub-based Τιμολόγηση</vt:lpstr>
      <vt:lpstr>Ο Ρόλος των Βιοκαυσίμων στην Ενεργειακή Μετάβαση</vt:lpstr>
      <vt:lpstr>Fuel Pricing: Συγκριτικά Κόστη Ορυκτών και Βιοκαυσίμων</vt:lpstr>
      <vt:lpstr>Οδηγίες της ΕΕ για χρήση SAF - ReFuelEU Aviation  </vt:lpstr>
      <vt:lpstr> Το Μέλλον της Διύλισης στην Ελλάδα:  Μετάβαση σε ένα Περιβάλλον με Βιώσιμα Καύσιμα  Τι προβλέπει το ΕΣΕΚ;</vt:lpstr>
      <vt:lpstr>Η Φορολογία ως Καθοριστικός Παράγοντας στη Διαμόρφωση των Τιμών των Καυσίμων</vt:lpstr>
      <vt:lpstr>Η Φορολογία ως Καθοριστικός Παράγοντας στη Διαμόρφωση των Τιμών των Καυσίμων</vt:lpstr>
      <vt:lpstr>Φορολογία &amp; Λιανική Τιμή Καυσίμων στην Ευρώπη</vt:lpstr>
      <vt:lpstr>Ευχαριστούμε  για την προσοχή σας!</vt:lpstr>
    </vt:vector>
  </TitlesOfParts>
  <Manager>Name Surname</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Placeholder for the presentation title (for longer text – can be a maximum of three lines long)</dc:title>
  <dc:subject>PowerPoint Master</dc:subject>
  <dc:creator>Koutra Maria</dc:creator>
  <dc:description>PowerPoint template optimized for Office 2019</dc:description>
  <cp:revision>1</cp:revision>
  <cp:lastPrinted>2025-01-31T11:34:45Z</cp:lastPrinted>
  <dcterms:created xsi:type="dcterms:W3CDTF">2023-03-22T10:14:06Z</dcterms:created>
  <dcterms:modified xsi:type="dcterms:W3CDTF">2025-05-23T06:53:15Z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0x01010044539E8D72A9A04C8DC4EAAAB9A8BC4C</vt:lpwstr>
  </property>
</Properties>
</file>