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45.xml" ContentType="application/vnd.openxmlformats-officedocument.presentationml.tags+xml"/>
  <Override PartName="/ppt/notesSlides/notesSlide19.xml" ContentType="application/vnd.openxmlformats-officedocument.presentationml.notesSlide+xml"/>
  <Override PartName="/ppt/tags/tag4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notesSlides/notesSlide23.xml" ContentType="application/vnd.openxmlformats-officedocument.presentationml.notesSlide+xml"/>
  <Override PartName="/ppt/tags/tag49.xml" ContentType="application/vnd.openxmlformats-officedocument.presentationml.tags+xml"/>
  <Override PartName="/ppt/notesSlides/notesSlide24.xml" ContentType="application/vnd.openxmlformats-officedocument.presentationml.notesSlide+xml"/>
  <Override PartName="/ppt/tags/tag50.xml" ContentType="application/vnd.openxmlformats-officedocument.presentationml.tags+xml"/>
  <Override PartName="/ppt/notesSlides/notesSlide25.xml" ContentType="application/vnd.openxmlformats-officedocument.presentationml.notesSlide+xml"/>
  <Override PartName="/ppt/tags/tag51.xml" ContentType="application/vnd.openxmlformats-officedocument.presentationml.tags+xml"/>
  <Override PartName="/ppt/notesSlides/notesSlide26.xml" ContentType="application/vnd.openxmlformats-officedocument.presentationml.notesSlide+xml"/>
  <Override PartName="/ppt/tags/tag52.xml" ContentType="application/vnd.openxmlformats-officedocument.presentationml.tags+xml"/>
  <Override PartName="/ppt/notesSlides/notesSlide27.xml" ContentType="application/vnd.openxmlformats-officedocument.presentationml.notesSlide+xml"/>
  <Override PartName="/ppt/tags/tag53.xml" ContentType="application/vnd.openxmlformats-officedocument.presentationml.tags+xml"/>
  <Override PartName="/ppt/notesSlides/notesSlide28.xml" ContentType="application/vnd.openxmlformats-officedocument.presentationml.notesSlide+xml"/>
  <Override PartName="/ppt/tags/tag54.xml" ContentType="application/vnd.openxmlformats-officedocument.presentationml.tags+xml"/>
  <Override PartName="/ppt/notesSlides/notesSlide29.xml" ContentType="application/vnd.openxmlformats-officedocument.presentationml.notesSlide+xml"/>
  <Override PartName="/ppt/tags/tag55.xml" ContentType="application/vnd.openxmlformats-officedocument.presentationml.tags+xml"/>
  <Override PartName="/ppt/notesSlides/notesSlide30.xml" ContentType="application/vnd.openxmlformats-officedocument.presentationml.notesSlide+xml"/>
  <Override PartName="/ppt/tags/tag5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6.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Ex1.xml" ContentType="application/vnd.ms-office.chartex+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58.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59.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0.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61.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62.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63.xml" ContentType="application/vnd.openxmlformats-officedocument.presentationml.notesSl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5"/>
  </p:notesMasterIdLst>
  <p:handoutMasterIdLst>
    <p:handoutMasterId r:id="rId76"/>
  </p:handoutMasterIdLst>
  <p:sldIdLst>
    <p:sldId id="331" r:id="rId5"/>
    <p:sldId id="402" r:id="rId6"/>
    <p:sldId id="358" r:id="rId7"/>
    <p:sldId id="359" r:id="rId8"/>
    <p:sldId id="597" r:id="rId9"/>
    <p:sldId id="600" r:id="rId10"/>
    <p:sldId id="601" r:id="rId11"/>
    <p:sldId id="2147479958" r:id="rId12"/>
    <p:sldId id="626" r:id="rId13"/>
    <p:sldId id="2147479959" r:id="rId14"/>
    <p:sldId id="629" r:id="rId15"/>
    <p:sldId id="332" r:id="rId16"/>
    <p:sldId id="2147483621" r:id="rId17"/>
    <p:sldId id="2147483628" r:id="rId18"/>
    <p:sldId id="602" r:id="rId19"/>
    <p:sldId id="2147479936" r:id="rId20"/>
    <p:sldId id="611" r:id="rId21"/>
    <p:sldId id="631" r:id="rId22"/>
    <p:sldId id="612" r:id="rId23"/>
    <p:sldId id="613" r:id="rId24"/>
    <p:sldId id="2147479961" r:id="rId25"/>
    <p:sldId id="2147483636" r:id="rId26"/>
    <p:sldId id="632" r:id="rId27"/>
    <p:sldId id="339" r:id="rId28"/>
    <p:sldId id="347" r:id="rId29"/>
    <p:sldId id="348" r:id="rId30"/>
    <p:sldId id="353" r:id="rId31"/>
    <p:sldId id="383" r:id="rId32"/>
    <p:sldId id="326" r:id="rId33"/>
    <p:sldId id="338" r:id="rId34"/>
    <p:sldId id="2147483642" r:id="rId35"/>
    <p:sldId id="330" r:id="rId36"/>
    <p:sldId id="2147483643" r:id="rId37"/>
    <p:sldId id="604" r:id="rId38"/>
    <p:sldId id="606" r:id="rId39"/>
    <p:sldId id="638" r:id="rId40"/>
    <p:sldId id="640" r:id="rId41"/>
    <p:sldId id="2147483644" r:id="rId42"/>
    <p:sldId id="608" r:id="rId43"/>
    <p:sldId id="609" r:id="rId44"/>
    <p:sldId id="430" r:id="rId45"/>
    <p:sldId id="420" r:id="rId46"/>
    <p:sldId id="599" r:id="rId47"/>
    <p:sldId id="615" r:id="rId48"/>
    <p:sldId id="598" r:id="rId49"/>
    <p:sldId id="616" r:id="rId50"/>
    <p:sldId id="617" r:id="rId51"/>
    <p:sldId id="618" r:id="rId52"/>
    <p:sldId id="614" r:id="rId53"/>
    <p:sldId id="625" r:id="rId54"/>
    <p:sldId id="619" r:id="rId55"/>
    <p:sldId id="620" r:id="rId56"/>
    <p:sldId id="621" r:id="rId57"/>
    <p:sldId id="623" r:id="rId58"/>
    <p:sldId id="628" r:id="rId59"/>
    <p:sldId id="630" r:id="rId60"/>
    <p:sldId id="641" r:id="rId61"/>
    <p:sldId id="642" r:id="rId62"/>
    <p:sldId id="634" r:id="rId63"/>
    <p:sldId id="635" r:id="rId64"/>
    <p:sldId id="636" r:id="rId65"/>
    <p:sldId id="637" r:id="rId66"/>
    <p:sldId id="603" r:id="rId67"/>
    <p:sldId id="605" r:id="rId68"/>
    <p:sldId id="639" r:id="rId69"/>
    <p:sldId id="607" r:id="rId70"/>
    <p:sldId id="622" r:id="rId71"/>
    <p:sldId id="624" r:id="rId72"/>
    <p:sldId id="627" r:id="rId73"/>
    <p:sldId id="357" r:id="rId74"/>
  </p:sldIdLst>
  <p:sldSz cx="12192000" cy="6858000"/>
  <p:notesSz cx="7010400" cy="92964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53" userDrawn="1">
          <p15:clr>
            <a:srgbClr val="A4A3A4"/>
          </p15:clr>
        </p15:guide>
        <p15:guide id="2" pos="3727" userDrawn="1">
          <p15:clr>
            <a:srgbClr val="A4A3A4"/>
          </p15:clr>
        </p15:guide>
        <p15:guide id="3" pos="279" userDrawn="1">
          <p15:clr>
            <a:srgbClr val="A4A3A4"/>
          </p15:clr>
        </p15:guide>
        <p15:guide id="4" pos="7401" userDrawn="1">
          <p15:clr>
            <a:srgbClr val="A4A3A4"/>
          </p15:clr>
        </p15:guide>
        <p15:guide id="5" orient="horz" pos="1185" userDrawn="1">
          <p15:clr>
            <a:srgbClr val="A4A3A4"/>
          </p15:clr>
        </p15:guide>
        <p15:guide id="6" orient="horz" pos="37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B57578-5058-5DB8-74E5-303BD1BFE918}" name="Georgia Giannakidou" initials="GG" userId="S::g.giannakidou@haee.gr::ad8be399-6ed4-4a5e-9fbb-4de190b4709c" providerId="AD"/>
  <p188:author id="{5DABF4A4-7F05-E3D5-7590-7A44CEB2DDF4}" name="Eleni Ntemou" initials="" userId="S::e.ntemou@haee.gr::47d0fac9-7e29-4eb9-8125-8aa0f05d2f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5AC"/>
    <a:srgbClr val="011EF7"/>
    <a:srgbClr val="6778F8"/>
    <a:srgbClr val="99A5FA"/>
    <a:srgbClr val="FEDFB7"/>
    <a:srgbClr val="E5EAFE"/>
    <a:srgbClr val="FFFFFF"/>
    <a:srgbClr val="DDDFE0"/>
    <a:srgbClr val="BADBAF"/>
    <a:srgbClr val="89C07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D5D638-CC1A-4B9C-83FD-96892CA0E39B}" v="11" dt="2025-06-06T15:41:08.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19" autoAdjust="0"/>
    <p:restoredTop sz="84550" autoAdjust="0"/>
  </p:normalViewPr>
  <p:slideViewPr>
    <p:cSldViewPr snapToGrid="0">
      <p:cViewPr varScale="1">
        <p:scale>
          <a:sx n="70" d="100"/>
          <a:sy n="70" d="100"/>
        </p:scale>
        <p:origin x="240" y="70"/>
      </p:cViewPr>
      <p:guideLst>
        <p:guide pos="3953"/>
        <p:guide pos="3727"/>
        <p:guide pos="279"/>
        <p:guide pos="7401"/>
        <p:guide orient="horz" pos="1185"/>
        <p:guide orient="horz" pos="370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a Giannakidou" userId="ad8be399-6ed4-4a5e-9fbb-4de190b4709c" providerId="ADAL" clId="{097020B0-3092-4326-B150-2ACA5A8708D8}"/>
    <pc:docChg chg="undo custSel addSld modSld">
      <pc:chgData name="Georgia Giannakidou" userId="ad8be399-6ed4-4a5e-9fbb-4de190b4709c" providerId="ADAL" clId="{097020B0-3092-4326-B150-2ACA5A8708D8}" dt="2025-06-06T07:08:12.692" v="152" actId="20577"/>
      <pc:docMkLst>
        <pc:docMk/>
      </pc:docMkLst>
      <pc:sldChg chg="modSp mod">
        <pc:chgData name="Georgia Giannakidou" userId="ad8be399-6ed4-4a5e-9fbb-4de190b4709c" providerId="ADAL" clId="{097020B0-3092-4326-B150-2ACA5A8708D8}" dt="2025-06-06T07:08:12.692" v="152" actId="20577"/>
        <pc:sldMkLst>
          <pc:docMk/>
          <pc:sldMk cId="3546321269" sldId="597"/>
        </pc:sldMkLst>
        <pc:spChg chg="mod">
          <ac:chgData name="Georgia Giannakidou" userId="ad8be399-6ed4-4a5e-9fbb-4de190b4709c" providerId="ADAL" clId="{097020B0-3092-4326-B150-2ACA5A8708D8}" dt="2025-06-06T07:08:12.692" v="152" actId="20577"/>
          <ac:spMkLst>
            <pc:docMk/>
            <pc:sldMk cId="3546321269" sldId="597"/>
            <ac:spMk id="6" creationId="{24994BA1-6C6E-D994-F652-17E5D6ADD8F8}"/>
          </ac:spMkLst>
        </pc:spChg>
      </pc:sldChg>
      <pc:sldChg chg="modSp mod">
        <pc:chgData name="Georgia Giannakidou" userId="ad8be399-6ed4-4a5e-9fbb-4de190b4709c" providerId="ADAL" clId="{097020B0-3092-4326-B150-2ACA5A8708D8}" dt="2025-06-05T13:08:28.570" v="70" actId="1036"/>
        <pc:sldMkLst>
          <pc:docMk/>
          <pc:sldMk cId="2617664690" sldId="640"/>
        </pc:sldMkLst>
        <pc:spChg chg="mod">
          <ac:chgData name="Georgia Giannakidou" userId="ad8be399-6ed4-4a5e-9fbb-4de190b4709c" providerId="ADAL" clId="{097020B0-3092-4326-B150-2ACA5A8708D8}" dt="2025-06-05T13:08:21.669" v="47" actId="1036"/>
          <ac:spMkLst>
            <pc:docMk/>
            <pc:sldMk cId="2617664690" sldId="640"/>
            <ac:spMk id="4" creationId="{EB1EFF14-143A-34ED-B2EF-7BBDEE82D847}"/>
          </ac:spMkLst>
        </pc:spChg>
        <pc:spChg chg="mod">
          <ac:chgData name="Georgia Giannakidou" userId="ad8be399-6ed4-4a5e-9fbb-4de190b4709c" providerId="ADAL" clId="{097020B0-3092-4326-B150-2ACA5A8708D8}" dt="2025-06-05T13:08:11.351" v="4"/>
          <ac:spMkLst>
            <pc:docMk/>
            <pc:sldMk cId="2617664690" sldId="640"/>
            <ac:spMk id="6" creationId="{B5B81A93-76FC-65FD-DD8D-CBC3510D5468}"/>
          </ac:spMkLst>
        </pc:spChg>
        <pc:spChg chg="mod">
          <ac:chgData name="Georgia Giannakidou" userId="ad8be399-6ed4-4a5e-9fbb-4de190b4709c" providerId="ADAL" clId="{097020B0-3092-4326-B150-2ACA5A8708D8}" dt="2025-06-05T13:08:21.669" v="47" actId="1036"/>
          <ac:spMkLst>
            <pc:docMk/>
            <pc:sldMk cId="2617664690" sldId="640"/>
            <ac:spMk id="11" creationId="{B9F4AB61-F9A6-93BB-AB16-B88EFC3C8C67}"/>
          </ac:spMkLst>
        </pc:spChg>
        <pc:spChg chg="mod">
          <ac:chgData name="Georgia Giannakidou" userId="ad8be399-6ed4-4a5e-9fbb-4de190b4709c" providerId="ADAL" clId="{097020B0-3092-4326-B150-2ACA5A8708D8}" dt="2025-06-05T13:08:21.669" v="47" actId="1036"/>
          <ac:spMkLst>
            <pc:docMk/>
            <pc:sldMk cId="2617664690" sldId="640"/>
            <ac:spMk id="13" creationId="{E71C2AC1-4BC4-94A6-7DB9-956A417EEF8F}"/>
          </ac:spMkLst>
        </pc:spChg>
        <pc:graphicFrameChg chg="mod">
          <ac:chgData name="Georgia Giannakidou" userId="ad8be399-6ed4-4a5e-9fbb-4de190b4709c" providerId="ADAL" clId="{097020B0-3092-4326-B150-2ACA5A8708D8}" dt="2025-06-05T13:08:28.570" v="70" actId="1036"/>
          <ac:graphicFrameMkLst>
            <pc:docMk/>
            <pc:sldMk cId="2617664690" sldId="640"/>
            <ac:graphicFrameMk id="3" creationId="{345D3A40-C26E-A881-7D7A-2159CA20D2D9}"/>
          </ac:graphicFrameMkLst>
        </pc:graphicFrameChg>
        <pc:graphicFrameChg chg="mod">
          <ac:chgData name="Georgia Giannakidou" userId="ad8be399-6ed4-4a5e-9fbb-4de190b4709c" providerId="ADAL" clId="{097020B0-3092-4326-B150-2ACA5A8708D8}" dt="2025-06-05T13:08:21.669" v="47" actId="1036"/>
          <ac:graphicFrameMkLst>
            <pc:docMk/>
            <pc:sldMk cId="2617664690" sldId="640"/>
            <ac:graphicFrameMk id="7" creationId="{2EEAC649-4178-BE95-16D5-F0E1A4C31852}"/>
          </ac:graphicFrameMkLst>
        </pc:graphicFrameChg>
        <pc:graphicFrameChg chg="mod">
          <ac:chgData name="Georgia Giannakidou" userId="ad8be399-6ed4-4a5e-9fbb-4de190b4709c" providerId="ADAL" clId="{097020B0-3092-4326-B150-2ACA5A8708D8}" dt="2025-06-05T13:08:21.669" v="47" actId="1036"/>
          <ac:graphicFrameMkLst>
            <pc:docMk/>
            <pc:sldMk cId="2617664690" sldId="640"/>
            <ac:graphicFrameMk id="8" creationId="{CBF76E46-949F-7559-E731-ECC904B7BBDE}"/>
          </ac:graphicFrameMkLst>
        </pc:graphicFrameChg>
      </pc:sldChg>
      <pc:sldChg chg="addSp delSp modSp add mod">
        <pc:chgData name="Georgia Giannakidou" userId="ad8be399-6ed4-4a5e-9fbb-4de190b4709c" providerId="ADAL" clId="{097020B0-3092-4326-B150-2ACA5A8708D8}" dt="2025-06-05T13:19:18" v="143" actId="14100"/>
        <pc:sldMkLst>
          <pc:docMk/>
          <pc:sldMk cId="141372034" sldId="2147483644"/>
        </pc:sldMkLst>
        <pc:spChg chg="mod">
          <ac:chgData name="Georgia Giannakidou" userId="ad8be399-6ed4-4a5e-9fbb-4de190b4709c" providerId="ADAL" clId="{097020B0-3092-4326-B150-2ACA5A8708D8}" dt="2025-06-05T13:18:17.005" v="139" actId="1035"/>
          <ac:spMkLst>
            <pc:docMk/>
            <pc:sldMk cId="141372034" sldId="2147483644"/>
            <ac:spMk id="4" creationId="{7F1AA585-D6D0-6D8D-E778-50E3BEB8F42E}"/>
          </ac:spMkLst>
        </pc:spChg>
        <pc:spChg chg="mod">
          <ac:chgData name="Georgia Giannakidou" userId="ad8be399-6ed4-4a5e-9fbb-4de190b4709c" providerId="ADAL" clId="{097020B0-3092-4326-B150-2ACA5A8708D8}" dt="2025-06-05T13:19:18" v="143" actId="14100"/>
          <ac:spMkLst>
            <pc:docMk/>
            <pc:sldMk cId="141372034" sldId="2147483644"/>
            <ac:spMk id="6" creationId="{CFFFC67A-227D-4BE3-1E97-CF32BC5B4E65}"/>
          </ac:spMkLst>
        </pc:spChg>
        <pc:spChg chg="mod">
          <ac:chgData name="Georgia Giannakidou" userId="ad8be399-6ed4-4a5e-9fbb-4de190b4709c" providerId="ADAL" clId="{097020B0-3092-4326-B150-2ACA5A8708D8}" dt="2025-06-05T13:13:10.828" v="80"/>
          <ac:spMkLst>
            <pc:docMk/>
            <pc:sldMk cId="141372034" sldId="2147483644"/>
            <ac:spMk id="10" creationId="{0430A4B2-0DBF-C96C-03D3-72286883B151}"/>
          </ac:spMkLst>
        </pc:spChg>
        <pc:spChg chg="del">
          <ac:chgData name="Georgia Giannakidou" userId="ad8be399-6ed4-4a5e-9fbb-4de190b4709c" providerId="ADAL" clId="{097020B0-3092-4326-B150-2ACA5A8708D8}" dt="2025-06-05T13:12:30.600" v="77" actId="478"/>
          <ac:spMkLst>
            <pc:docMk/>
            <pc:sldMk cId="141372034" sldId="2147483644"/>
            <ac:spMk id="11" creationId="{97C92238-AC23-893B-CDD7-9CDF7F4F14BD}"/>
          </ac:spMkLst>
        </pc:spChg>
        <pc:spChg chg="mod">
          <ac:chgData name="Georgia Giannakidou" userId="ad8be399-6ed4-4a5e-9fbb-4de190b4709c" providerId="ADAL" clId="{097020B0-3092-4326-B150-2ACA5A8708D8}" dt="2025-06-05T13:13:10.828" v="80"/>
          <ac:spMkLst>
            <pc:docMk/>
            <pc:sldMk cId="141372034" sldId="2147483644"/>
            <ac:spMk id="12" creationId="{464995B6-6D7B-999D-FB03-3F6913DE5722}"/>
          </ac:spMkLst>
        </pc:spChg>
        <pc:spChg chg="del mod">
          <ac:chgData name="Georgia Giannakidou" userId="ad8be399-6ed4-4a5e-9fbb-4de190b4709c" providerId="ADAL" clId="{097020B0-3092-4326-B150-2ACA5A8708D8}" dt="2025-06-05T13:15:55.583" v="131" actId="478"/>
          <ac:spMkLst>
            <pc:docMk/>
            <pc:sldMk cId="141372034" sldId="2147483644"/>
            <ac:spMk id="13" creationId="{B0B050DE-BE9C-16B6-199D-15EF958676EA}"/>
          </ac:spMkLst>
        </pc:spChg>
        <pc:spChg chg="mod">
          <ac:chgData name="Georgia Giannakidou" userId="ad8be399-6ed4-4a5e-9fbb-4de190b4709c" providerId="ADAL" clId="{097020B0-3092-4326-B150-2ACA5A8708D8}" dt="2025-06-05T13:13:10.828" v="80"/>
          <ac:spMkLst>
            <pc:docMk/>
            <pc:sldMk cId="141372034" sldId="2147483644"/>
            <ac:spMk id="14" creationId="{E92EBEC0-B2C3-BB12-2B32-8BE6F08B76C4}"/>
          </ac:spMkLst>
        </pc:spChg>
        <pc:spChg chg="mod">
          <ac:chgData name="Georgia Giannakidou" userId="ad8be399-6ed4-4a5e-9fbb-4de190b4709c" providerId="ADAL" clId="{097020B0-3092-4326-B150-2ACA5A8708D8}" dt="2025-06-05T13:13:10.828" v="80"/>
          <ac:spMkLst>
            <pc:docMk/>
            <pc:sldMk cId="141372034" sldId="2147483644"/>
            <ac:spMk id="15" creationId="{2205D38E-9E8E-AC40-DF6C-3EC899CE94D1}"/>
          </ac:spMkLst>
        </pc:spChg>
        <pc:spChg chg="add mod">
          <ac:chgData name="Georgia Giannakidou" userId="ad8be399-6ed4-4a5e-9fbb-4de190b4709c" providerId="ADAL" clId="{097020B0-3092-4326-B150-2ACA5A8708D8}" dt="2025-06-05T13:13:35.343" v="121"/>
          <ac:spMkLst>
            <pc:docMk/>
            <pc:sldMk cId="141372034" sldId="2147483644"/>
            <ac:spMk id="16" creationId="{45148155-AD34-FD66-E754-463314B7210A}"/>
          </ac:spMkLst>
        </pc:spChg>
        <pc:spChg chg="add mod">
          <ac:chgData name="Georgia Giannakidou" userId="ad8be399-6ed4-4a5e-9fbb-4de190b4709c" providerId="ADAL" clId="{097020B0-3092-4326-B150-2ACA5A8708D8}" dt="2025-06-05T13:18:14.213" v="138" actId="14100"/>
          <ac:spMkLst>
            <pc:docMk/>
            <pc:sldMk cId="141372034" sldId="2147483644"/>
            <ac:spMk id="20" creationId="{E3FAFE99-815B-2B68-693B-597643E4FBEC}"/>
          </ac:spMkLst>
        </pc:spChg>
        <pc:grpChg chg="add mod">
          <ac:chgData name="Georgia Giannakidou" userId="ad8be399-6ed4-4a5e-9fbb-4de190b4709c" providerId="ADAL" clId="{097020B0-3092-4326-B150-2ACA5A8708D8}" dt="2025-06-05T13:13:18.838" v="120" actId="1035"/>
          <ac:grpSpMkLst>
            <pc:docMk/>
            <pc:sldMk cId="141372034" sldId="2147483644"/>
            <ac:grpSpMk id="9" creationId="{08E48950-ACDC-BDDB-6307-EF5ACEAABFE6}"/>
          </ac:grpSpMkLst>
        </pc:grpChg>
        <pc:graphicFrameChg chg="del">
          <ac:chgData name="Georgia Giannakidou" userId="ad8be399-6ed4-4a5e-9fbb-4de190b4709c" providerId="ADAL" clId="{097020B0-3092-4326-B150-2ACA5A8708D8}" dt="2025-06-05T13:11:11.632" v="72" actId="478"/>
          <ac:graphicFrameMkLst>
            <pc:docMk/>
            <pc:sldMk cId="141372034" sldId="2147483644"/>
            <ac:graphicFrameMk id="3" creationId="{A288D0A3-9783-7981-591D-32DA9A8F74FB}"/>
          </ac:graphicFrameMkLst>
        </pc:graphicFrameChg>
        <pc:graphicFrameChg chg="add mod">
          <ac:chgData name="Georgia Giannakidou" userId="ad8be399-6ed4-4a5e-9fbb-4de190b4709c" providerId="ADAL" clId="{097020B0-3092-4326-B150-2ACA5A8708D8}" dt="2025-06-05T13:12:33.472" v="78" actId="14100"/>
          <ac:graphicFrameMkLst>
            <pc:docMk/>
            <pc:sldMk cId="141372034" sldId="2147483644"/>
            <ac:graphicFrameMk id="5" creationId="{8DC2E2FC-E16F-2180-BA6F-19BCE15876C2}"/>
          </ac:graphicFrameMkLst>
        </pc:graphicFrameChg>
        <pc:graphicFrameChg chg="del">
          <ac:chgData name="Georgia Giannakidou" userId="ad8be399-6ed4-4a5e-9fbb-4de190b4709c" providerId="ADAL" clId="{097020B0-3092-4326-B150-2ACA5A8708D8}" dt="2025-06-05T13:11:13.767" v="73" actId="478"/>
          <ac:graphicFrameMkLst>
            <pc:docMk/>
            <pc:sldMk cId="141372034" sldId="2147483644"/>
            <ac:graphicFrameMk id="7" creationId="{E0DA4A59-F822-BD03-6FE0-14FF42DABD9C}"/>
          </ac:graphicFrameMkLst>
        </pc:graphicFrameChg>
        <pc:graphicFrameChg chg="del">
          <ac:chgData name="Georgia Giannakidou" userId="ad8be399-6ed4-4a5e-9fbb-4de190b4709c" providerId="ADAL" clId="{097020B0-3092-4326-B150-2ACA5A8708D8}" dt="2025-06-05T13:11:18.455" v="74" actId="478"/>
          <ac:graphicFrameMkLst>
            <pc:docMk/>
            <pc:sldMk cId="141372034" sldId="2147483644"/>
            <ac:graphicFrameMk id="8" creationId="{B6E82FE7-F1D8-CD9B-BCF3-3AD641EFEC22}"/>
          </ac:graphicFrameMkLst>
        </pc:graphicFrameChg>
        <pc:graphicFrameChg chg="add mod">
          <ac:chgData name="Georgia Giannakidou" userId="ad8be399-6ed4-4a5e-9fbb-4de190b4709c" providerId="ADAL" clId="{097020B0-3092-4326-B150-2ACA5A8708D8}" dt="2025-06-05T13:14:12.316" v="123"/>
          <ac:graphicFrameMkLst>
            <pc:docMk/>
            <pc:sldMk cId="141372034" sldId="2147483644"/>
            <ac:graphicFrameMk id="17" creationId="{3A88CF05-24E1-9888-CAC4-22EEF64081AC}"/>
          </ac:graphicFrameMkLst>
        </pc:graphicFrameChg>
        <pc:graphicFrameChg chg="add mod">
          <ac:chgData name="Georgia Giannakidou" userId="ad8be399-6ed4-4a5e-9fbb-4de190b4709c" providerId="ADAL" clId="{097020B0-3092-4326-B150-2ACA5A8708D8}" dt="2025-06-05T13:14:33.465" v="127" actId="1076"/>
          <ac:graphicFrameMkLst>
            <pc:docMk/>
            <pc:sldMk cId="141372034" sldId="2147483644"/>
            <ac:graphicFrameMk id="18" creationId="{A1A05EA1-3D04-1500-1837-A5A9CE8A1BBF}"/>
          </ac:graphicFrameMkLst>
        </pc:graphicFrameChg>
      </pc:sldChg>
    </pc:docChg>
  </pc:docChgLst>
  <pc:docChgLst>
    <pc:chgData name="Eleni Ntemou" userId="47d0fac9-7e29-4eb9-8125-8aa0f05d2f58" providerId="ADAL" clId="{FDD5D638-CC1A-4B9C-83FD-96892CA0E39B}"/>
    <pc:docChg chg="custSel modSld">
      <pc:chgData name="Eleni Ntemou" userId="47d0fac9-7e29-4eb9-8125-8aa0f05d2f58" providerId="ADAL" clId="{FDD5D638-CC1A-4B9C-83FD-96892CA0E39B}" dt="2025-06-06T15:41:08.146" v="19" actId="208"/>
      <pc:docMkLst>
        <pc:docMk/>
      </pc:docMkLst>
      <pc:sldChg chg="mod modShow">
        <pc:chgData name="Eleni Ntemou" userId="47d0fac9-7e29-4eb9-8125-8aa0f05d2f58" providerId="ADAL" clId="{FDD5D638-CC1A-4B9C-83FD-96892CA0E39B}" dt="2025-06-05T14:09:11.307" v="0" actId="729"/>
        <pc:sldMkLst>
          <pc:docMk/>
          <pc:sldMk cId="3407725128" sldId="420"/>
        </pc:sldMkLst>
      </pc:sldChg>
      <pc:sldChg chg="mod modShow">
        <pc:chgData name="Eleni Ntemou" userId="47d0fac9-7e29-4eb9-8125-8aa0f05d2f58" providerId="ADAL" clId="{FDD5D638-CC1A-4B9C-83FD-96892CA0E39B}" dt="2025-06-05T14:09:11.307" v="0" actId="729"/>
        <pc:sldMkLst>
          <pc:docMk/>
          <pc:sldMk cId="1266089571" sldId="598"/>
        </pc:sldMkLst>
      </pc:sldChg>
      <pc:sldChg chg="mod modShow">
        <pc:chgData name="Eleni Ntemou" userId="47d0fac9-7e29-4eb9-8125-8aa0f05d2f58" providerId="ADAL" clId="{FDD5D638-CC1A-4B9C-83FD-96892CA0E39B}" dt="2025-06-05T14:09:11.307" v="0" actId="729"/>
        <pc:sldMkLst>
          <pc:docMk/>
          <pc:sldMk cId="434713776" sldId="599"/>
        </pc:sldMkLst>
      </pc:sldChg>
      <pc:sldChg chg="mod modShow">
        <pc:chgData name="Eleni Ntemou" userId="47d0fac9-7e29-4eb9-8125-8aa0f05d2f58" providerId="ADAL" clId="{FDD5D638-CC1A-4B9C-83FD-96892CA0E39B}" dt="2025-06-05T14:09:11.307" v="0" actId="729"/>
        <pc:sldMkLst>
          <pc:docMk/>
          <pc:sldMk cId="2078927108" sldId="603"/>
        </pc:sldMkLst>
      </pc:sldChg>
      <pc:sldChg chg="mod modShow">
        <pc:chgData name="Eleni Ntemou" userId="47d0fac9-7e29-4eb9-8125-8aa0f05d2f58" providerId="ADAL" clId="{FDD5D638-CC1A-4B9C-83FD-96892CA0E39B}" dt="2025-06-05T14:09:11.307" v="0" actId="729"/>
        <pc:sldMkLst>
          <pc:docMk/>
          <pc:sldMk cId="1405268321" sldId="605"/>
        </pc:sldMkLst>
      </pc:sldChg>
      <pc:sldChg chg="mod modShow">
        <pc:chgData name="Eleni Ntemou" userId="47d0fac9-7e29-4eb9-8125-8aa0f05d2f58" providerId="ADAL" clId="{FDD5D638-CC1A-4B9C-83FD-96892CA0E39B}" dt="2025-06-05T14:09:11.307" v="0" actId="729"/>
        <pc:sldMkLst>
          <pc:docMk/>
          <pc:sldMk cId="2434158429" sldId="607"/>
        </pc:sldMkLst>
      </pc:sldChg>
      <pc:sldChg chg="mod modShow">
        <pc:chgData name="Eleni Ntemou" userId="47d0fac9-7e29-4eb9-8125-8aa0f05d2f58" providerId="ADAL" clId="{FDD5D638-CC1A-4B9C-83FD-96892CA0E39B}" dt="2025-06-05T14:09:11.307" v="0" actId="729"/>
        <pc:sldMkLst>
          <pc:docMk/>
          <pc:sldMk cId="577830957" sldId="614"/>
        </pc:sldMkLst>
      </pc:sldChg>
      <pc:sldChg chg="mod modShow">
        <pc:chgData name="Eleni Ntemou" userId="47d0fac9-7e29-4eb9-8125-8aa0f05d2f58" providerId="ADAL" clId="{FDD5D638-CC1A-4B9C-83FD-96892CA0E39B}" dt="2025-06-05T14:09:11.307" v="0" actId="729"/>
        <pc:sldMkLst>
          <pc:docMk/>
          <pc:sldMk cId="4079654722" sldId="615"/>
        </pc:sldMkLst>
      </pc:sldChg>
      <pc:sldChg chg="mod modShow">
        <pc:chgData name="Eleni Ntemou" userId="47d0fac9-7e29-4eb9-8125-8aa0f05d2f58" providerId="ADAL" clId="{FDD5D638-CC1A-4B9C-83FD-96892CA0E39B}" dt="2025-06-05T14:09:11.307" v="0" actId="729"/>
        <pc:sldMkLst>
          <pc:docMk/>
          <pc:sldMk cId="3330854682" sldId="616"/>
        </pc:sldMkLst>
      </pc:sldChg>
      <pc:sldChg chg="mod modShow">
        <pc:chgData name="Eleni Ntemou" userId="47d0fac9-7e29-4eb9-8125-8aa0f05d2f58" providerId="ADAL" clId="{FDD5D638-CC1A-4B9C-83FD-96892CA0E39B}" dt="2025-06-05T14:09:11.307" v="0" actId="729"/>
        <pc:sldMkLst>
          <pc:docMk/>
          <pc:sldMk cId="1595798854" sldId="617"/>
        </pc:sldMkLst>
      </pc:sldChg>
      <pc:sldChg chg="mod modShow">
        <pc:chgData name="Eleni Ntemou" userId="47d0fac9-7e29-4eb9-8125-8aa0f05d2f58" providerId="ADAL" clId="{FDD5D638-CC1A-4B9C-83FD-96892CA0E39B}" dt="2025-06-05T14:09:11.307" v="0" actId="729"/>
        <pc:sldMkLst>
          <pc:docMk/>
          <pc:sldMk cId="2041967931" sldId="618"/>
        </pc:sldMkLst>
      </pc:sldChg>
      <pc:sldChg chg="mod modShow">
        <pc:chgData name="Eleni Ntemou" userId="47d0fac9-7e29-4eb9-8125-8aa0f05d2f58" providerId="ADAL" clId="{FDD5D638-CC1A-4B9C-83FD-96892CA0E39B}" dt="2025-06-05T14:09:11.307" v="0" actId="729"/>
        <pc:sldMkLst>
          <pc:docMk/>
          <pc:sldMk cId="2296732061" sldId="619"/>
        </pc:sldMkLst>
      </pc:sldChg>
      <pc:sldChg chg="mod modShow">
        <pc:chgData name="Eleni Ntemou" userId="47d0fac9-7e29-4eb9-8125-8aa0f05d2f58" providerId="ADAL" clId="{FDD5D638-CC1A-4B9C-83FD-96892CA0E39B}" dt="2025-06-05T14:09:11.307" v="0" actId="729"/>
        <pc:sldMkLst>
          <pc:docMk/>
          <pc:sldMk cId="4150626809" sldId="620"/>
        </pc:sldMkLst>
      </pc:sldChg>
      <pc:sldChg chg="mod modShow">
        <pc:chgData name="Eleni Ntemou" userId="47d0fac9-7e29-4eb9-8125-8aa0f05d2f58" providerId="ADAL" clId="{FDD5D638-CC1A-4B9C-83FD-96892CA0E39B}" dt="2025-06-05T14:09:11.307" v="0" actId="729"/>
        <pc:sldMkLst>
          <pc:docMk/>
          <pc:sldMk cId="2635357047" sldId="621"/>
        </pc:sldMkLst>
      </pc:sldChg>
      <pc:sldChg chg="mod modShow">
        <pc:chgData name="Eleni Ntemou" userId="47d0fac9-7e29-4eb9-8125-8aa0f05d2f58" providerId="ADAL" clId="{FDD5D638-CC1A-4B9C-83FD-96892CA0E39B}" dt="2025-06-05T14:09:11.307" v="0" actId="729"/>
        <pc:sldMkLst>
          <pc:docMk/>
          <pc:sldMk cId="2367403755" sldId="622"/>
        </pc:sldMkLst>
      </pc:sldChg>
      <pc:sldChg chg="mod modShow">
        <pc:chgData name="Eleni Ntemou" userId="47d0fac9-7e29-4eb9-8125-8aa0f05d2f58" providerId="ADAL" clId="{FDD5D638-CC1A-4B9C-83FD-96892CA0E39B}" dt="2025-06-05T14:09:11.307" v="0" actId="729"/>
        <pc:sldMkLst>
          <pc:docMk/>
          <pc:sldMk cId="1954429094" sldId="623"/>
        </pc:sldMkLst>
      </pc:sldChg>
      <pc:sldChg chg="mod modShow">
        <pc:chgData name="Eleni Ntemou" userId="47d0fac9-7e29-4eb9-8125-8aa0f05d2f58" providerId="ADAL" clId="{FDD5D638-CC1A-4B9C-83FD-96892CA0E39B}" dt="2025-06-05T14:09:11.307" v="0" actId="729"/>
        <pc:sldMkLst>
          <pc:docMk/>
          <pc:sldMk cId="2548625388" sldId="624"/>
        </pc:sldMkLst>
      </pc:sldChg>
      <pc:sldChg chg="mod modShow">
        <pc:chgData name="Eleni Ntemou" userId="47d0fac9-7e29-4eb9-8125-8aa0f05d2f58" providerId="ADAL" clId="{FDD5D638-CC1A-4B9C-83FD-96892CA0E39B}" dt="2025-06-05T14:09:11.307" v="0" actId="729"/>
        <pc:sldMkLst>
          <pc:docMk/>
          <pc:sldMk cId="2455300" sldId="625"/>
        </pc:sldMkLst>
      </pc:sldChg>
      <pc:sldChg chg="mod modShow">
        <pc:chgData name="Eleni Ntemou" userId="47d0fac9-7e29-4eb9-8125-8aa0f05d2f58" providerId="ADAL" clId="{FDD5D638-CC1A-4B9C-83FD-96892CA0E39B}" dt="2025-06-05T14:09:11.307" v="0" actId="729"/>
        <pc:sldMkLst>
          <pc:docMk/>
          <pc:sldMk cId="1098840177" sldId="627"/>
        </pc:sldMkLst>
      </pc:sldChg>
      <pc:sldChg chg="mod modShow">
        <pc:chgData name="Eleni Ntemou" userId="47d0fac9-7e29-4eb9-8125-8aa0f05d2f58" providerId="ADAL" clId="{FDD5D638-CC1A-4B9C-83FD-96892CA0E39B}" dt="2025-06-05T14:09:11.307" v="0" actId="729"/>
        <pc:sldMkLst>
          <pc:docMk/>
          <pc:sldMk cId="926885142" sldId="628"/>
        </pc:sldMkLst>
      </pc:sldChg>
      <pc:sldChg chg="mod modShow">
        <pc:chgData name="Eleni Ntemou" userId="47d0fac9-7e29-4eb9-8125-8aa0f05d2f58" providerId="ADAL" clId="{FDD5D638-CC1A-4B9C-83FD-96892CA0E39B}" dt="2025-06-05T14:09:11.307" v="0" actId="729"/>
        <pc:sldMkLst>
          <pc:docMk/>
          <pc:sldMk cId="3620404900" sldId="630"/>
        </pc:sldMkLst>
      </pc:sldChg>
      <pc:sldChg chg="mod modShow">
        <pc:chgData name="Eleni Ntemou" userId="47d0fac9-7e29-4eb9-8125-8aa0f05d2f58" providerId="ADAL" clId="{FDD5D638-CC1A-4B9C-83FD-96892CA0E39B}" dt="2025-06-05T14:09:11.307" v="0" actId="729"/>
        <pc:sldMkLst>
          <pc:docMk/>
          <pc:sldMk cId="2264533096" sldId="634"/>
        </pc:sldMkLst>
      </pc:sldChg>
      <pc:sldChg chg="mod modShow">
        <pc:chgData name="Eleni Ntemou" userId="47d0fac9-7e29-4eb9-8125-8aa0f05d2f58" providerId="ADAL" clId="{FDD5D638-CC1A-4B9C-83FD-96892CA0E39B}" dt="2025-06-05T14:09:11.307" v="0" actId="729"/>
        <pc:sldMkLst>
          <pc:docMk/>
          <pc:sldMk cId="2328881225" sldId="635"/>
        </pc:sldMkLst>
      </pc:sldChg>
      <pc:sldChg chg="mod modShow">
        <pc:chgData name="Eleni Ntemou" userId="47d0fac9-7e29-4eb9-8125-8aa0f05d2f58" providerId="ADAL" clId="{FDD5D638-CC1A-4B9C-83FD-96892CA0E39B}" dt="2025-06-05T14:09:11.307" v="0" actId="729"/>
        <pc:sldMkLst>
          <pc:docMk/>
          <pc:sldMk cId="4195495731" sldId="636"/>
        </pc:sldMkLst>
      </pc:sldChg>
      <pc:sldChg chg="mod modShow">
        <pc:chgData name="Eleni Ntemou" userId="47d0fac9-7e29-4eb9-8125-8aa0f05d2f58" providerId="ADAL" clId="{FDD5D638-CC1A-4B9C-83FD-96892CA0E39B}" dt="2025-06-05T14:09:11.307" v="0" actId="729"/>
        <pc:sldMkLst>
          <pc:docMk/>
          <pc:sldMk cId="4143748588" sldId="637"/>
        </pc:sldMkLst>
      </pc:sldChg>
      <pc:sldChg chg="mod modShow">
        <pc:chgData name="Eleni Ntemou" userId="47d0fac9-7e29-4eb9-8125-8aa0f05d2f58" providerId="ADAL" clId="{FDD5D638-CC1A-4B9C-83FD-96892CA0E39B}" dt="2025-06-05T14:09:11.307" v="0" actId="729"/>
        <pc:sldMkLst>
          <pc:docMk/>
          <pc:sldMk cId="2191497034" sldId="639"/>
        </pc:sldMkLst>
      </pc:sldChg>
      <pc:sldChg chg="mod modShow">
        <pc:chgData name="Eleni Ntemou" userId="47d0fac9-7e29-4eb9-8125-8aa0f05d2f58" providerId="ADAL" clId="{FDD5D638-CC1A-4B9C-83FD-96892CA0E39B}" dt="2025-06-05T14:09:11.307" v="0" actId="729"/>
        <pc:sldMkLst>
          <pc:docMk/>
          <pc:sldMk cId="2341609957" sldId="641"/>
        </pc:sldMkLst>
      </pc:sldChg>
      <pc:sldChg chg="mod modShow">
        <pc:chgData name="Eleni Ntemou" userId="47d0fac9-7e29-4eb9-8125-8aa0f05d2f58" providerId="ADAL" clId="{FDD5D638-CC1A-4B9C-83FD-96892CA0E39B}" dt="2025-06-05T14:09:11.307" v="0" actId="729"/>
        <pc:sldMkLst>
          <pc:docMk/>
          <pc:sldMk cId="3313127258" sldId="642"/>
        </pc:sldMkLst>
      </pc:sldChg>
      <pc:sldChg chg="addSp delSp modSp mod">
        <pc:chgData name="Eleni Ntemou" userId="47d0fac9-7e29-4eb9-8125-8aa0f05d2f58" providerId="ADAL" clId="{FDD5D638-CC1A-4B9C-83FD-96892CA0E39B}" dt="2025-06-06T15:41:08.146" v="19" actId="208"/>
        <pc:sldMkLst>
          <pc:docMk/>
          <pc:sldMk cId="141372034" sldId="2147483644"/>
        </pc:sldMkLst>
        <pc:graphicFrameChg chg="add mod">
          <ac:chgData name="Eleni Ntemou" userId="47d0fac9-7e29-4eb9-8125-8aa0f05d2f58" providerId="ADAL" clId="{FDD5D638-CC1A-4B9C-83FD-96892CA0E39B}" dt="2025-06-06T15:39:37.937" v="10" actId="207"/>
          <ac:graphicFrameMkLst>
            <pc:docMk/>
            <pc:sldMk cId="141372034" sldId="2147483644"/>
            <ac:graphicFrameMk id="3" creationId="{6132A73B-3BFE-8B9C-E37D-DFCCAD7627DF}"/>
          </ac:graphicFrameMkLst>
        </pc:graphicFrameChg>
        <pc:graphicFrameChg chg="mod">
          <ac:chgData name="Eleni Ntemou" userId="47d0fac9-7e29-4eb9-8125-8aa0f05d2f58" providerId="ADAL" clId="{FDD5D638-CC1A-4B9C-83FD-96892CA0E39B}" dt="2025-06-06T15:41:08.146" v="19" actId="208"/>
          <ac:graphicFrameMkLst>
            <pc:docMk/>
            <pc:sldMk cId="141372034" sldId="2147483644"/>
            <ac:graphicFrameMk id="5" creationId="{8DC2E2FC-E16F-2180-BA6F-19BCE15876C2}"/>
          </ac:graphicFrameMkLst>
        </pc:graphicFrameChg>
        <pc:graphicFrameChg chg="del">
          <ac:chgData name="Eleni Ntemou" userId="47d0fac9-7e29-4eb9-8125-8aa0f05d2f58" providerId="ADAL" clId="{FDD5D638-CC1A-4B9C-83FD-96892CA0E39B}" dt="2025-06-06T15:39:01.670" v="2" actId="478"/>
          <ac:graphicFrameMkLst>
            <pc:docMk/>
            <pc:sldMk cId="141372034" sldId="2147483644"/>
            <ac:graphicFrameMk id="18" creationId="{A1A05EA1-3D04-1500-1837-A5A9CE8A1BBF}"/>
          </ac:graphicFrameMkLst>
        </pc:graphicFrameChg>
        <pc:cxnChg chg="add mod">
          <ac:chgData name="Eleni Ntemou" userId="47d0fac9-7e29-4eb9-8125-8aa0f05d2f58" providerId="ADAL" clId="{FDD5D638-CC1A-4B9C-83FD-96892CA0E39B}" dt="2025-06-06T15:40:37.113" v="14" actId="14100"/>
          <ac:cxnSpMkLst>
            <pc:docMk/>
            <pc:sldMk cId="141372034" sldId="2147483644"/>
            <ac:cxnSpMk id="8" creationId="{8DF393AE-E6DB-4294-473A-028A27D253F3}"/>
          </ac:cxnSpMkLst>
        </pc:cxnChg>
        <pc:cxnChg chg="add mod">
          <ac:chgData name="Eleni Ntemou" userId="47d0fac9-7e29-4eb9-8125-8aa0f05d2f58" providerId="ADAL" clId="{FDD5D638-CC1A-4B9C-83FD-96892CA0E39B}" dt="2025-06-06T15:40:51.170" v="17" actId="14100"/>
          <ac:cxnSpMkLst>
            <pc:docMk/>
            <pc:sldMk cId="141372034" sldId="2147483644"/>
            <ac:cxnSpMk id="13" creationId="{06FCEF1D-1915-90EB-9789-DA3E6B368C08}"/>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4.%20Deloitte%20-%20Quarterly%20Deliverables/1.%20Energy%20Demand/IPTO%20data.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Georgia\Downloads\statistic_id1201435_investments-in-energy-transition-worldwide-2004-2024.xlsx" TargetMode="External"/><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44.%20ALBA%20-%20HELLENIQ/8.%20Seminars/1.%20Journalists/data/graphs%20res%20and%20storage.xlsx" TargetMode="External"/><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https://hellenicaeegr-my.sharepoint.com/personal/g_giannakidou_haee_gr/Documents/GEMR%202024-%20Investmen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8.%20Investments/Investment%20202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oleObject" Target="file:///C:\Users\Georgia%20G\AppData\Local\Microsoft\Windows\INetCache\Content.Outlook\EHBQETXC\Loans%20and%20NPEs%20Data%202024.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Georgia%20G\AppData\Local\Microsoft\Windows\INetCache\Content.Outlook\EHBQETXC\Loans%20and%20NPEs%20Data%202024.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Georgia%20G\AppData\Local\Microsoft\Windows\INetCache\Content.Outlook\EHBQETXC\Loans%20and%20NPEs%20Data%202024.xls" TargetMode="External"/></Relationships>
</file>

<file path=ppt/charts/_rels/chartEx1.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solidFill>
                <a:schemeClr val="bg1"/>
              </a:solidFill>
            </a:ln>
            <a:effectLst/>
          </c:spPr>
          <c:invertIfNegative val="0"/>
          <c:dPt>
            <c:idx val="0"/>
            <c:invertIfNegative val="0"/>
            <c:bubble3D val="0"/>
            <c:spPr>
              <a:solidFill>
                <a:srgbClr val="0070C0"/>
              </a:solidFill>
              <a:ln>
                <a:solidFill>
                  <a:schemeClr val="bg1"/>
                </a:solidFill>
              </a:ln>
              <a:effectLst/>
            </c:spPr>
            <c:extLst>
              <c:ext xmlns:c16="http://schemas.microsoft.com/office/drawing/2014/chart" uri="{C3380CC4-5D6E-409C-BE32-E72D297353CC}">
                <c16:uniqueId val="{00000001-29B5-4B92-91BC-EA82DF92EB12}"/>
              </c:ext>
            </c:extLst>
          </c:dPt>
          <c:dPt>
            <c:idx val="1"/>
            <c:invertIfNegative val="0"/>
            <c:bubble3D val="0"/>
            <c:spPr>
              <a:solidFill>
                <a:srgbClr val="0070C0"/>
              </a:solidFill>
              <a:ln>
                <a:solidFill>
                  <a:schemeClr val="bg1"/>
                </a:solidFill>
              </a:ln>
              <a:effectLst/>
            </c:spPr>
            <c:extLst>
              <c:ext xmlns:c16="http://schemas.microsoft.com/office/drawing/2014/chart" uri="{C3380CC4-5D6E-409C-BE32-E72D297353CC}">
                <c16:uniqueId val="{00000003-29B5-4B92-91BC-EA82DF92EB12}"/>
              </c:ext>
            </c:extLst>
          </c:dPt>
          <c:dPt>
            <c:idx val="2"/>
            <c:invertIfNegative val="0"/>
            <c:bubble3D val="0"/>
            <c:spPr>
              <a:solidFill>
                <a:srgbClr val="0070C0"/>
              </a:solidFill>
              <a:ln>
                <a:solidFill>
                  <a:schemeClr val="bg1"/>
                </a:solidFill>
              </a:ln>
              <a:effectLst/>
            </c:spPr>
            <c:extLst>
              <c:ext xmlns:c16="http://schemas.microsoft.com/office/drawing/2014/chart" uri="{C3380CC4-5D6E-409C-BE32-E72D297353CC}">
                <c16:uniqueId val="{00000005-29B5-4B92-91BC-EA82DF92EB12}"/>
              </c:ext>
            </c:extLst>
          </c:dPt>
          <c:dPt>
            <c:idx val="3"/>
            <c:invertIfNegative val="0"/>
            <c:bubble3D val="0"/>
            <c:spPr>
              <a:solidFill>
                <a:srgbClr val="0070C0"/>
              </a:solidFill>
              <a:ln>
                <a:solidFill>
                  <a:schemeClr val="bg1"/>
                </a:solidFill>
              </a:ln>
              <a:effectLst/>
            </c:spPr>
            <c:extLst>
              <c:ext xmlns:c16="http://schemas.microsoft.com/office/drawing/2014/chart" uri="{C3380CC4-5D6E-409C-BE32-E72D297353CC}">
                <c16:uniqueId val="{00000007-29B5-4B92-91BC-EA82DF92EB12}"/>
              </c:ext>
            </c:extLst>
          </c:dPt>
          <c:dPt>
            <c:idx val="4"/>
            <c:invertIfNegative val="0"/>
            <c:bubble3D val="0"/>
            <c:spPr>
              <a:solidFill>
                <a:srgbClr val="0070C0"/>
              </a:solidFill>
              <a:ln>
                <a:solidFill>
                  <a:schemeClr val="bg1"/>
                </a:solidFill>
              </a:ln>
              <a:effectLst/>
            </c:spPr>
            <c:extLst>
              <c:ext xmlns:c16="http://schemas.microsoft.com/office/drawing/2014/chart" uri="{C3380CC4-5D6E-409C-BE32-E72D297353CC}">
                <c16:uniqueId val="{00000009-29B5-4B92-91BC-EA82DF92EB12}"/>
              </c:ext>
            </c:extLst>
          </c:dPt>
          <c:dPt>
            <c:idx val="5"/>
            <c:invertIfNegative val="0"/>
            <c:bubble3D val="0"/>
            <c:spPr>
              <a:solidFill>
                <a:srgbClr val="0070C0"/>
              </a:solidFill>
              <a:ln>
                <a:solidFill>
                  <a:schemeClr val="bg1"/>
                </a:solidFill>
              </a:ln>
              <a:effectLst/>
            </c:spPr>
            <c:extLst>
              <c:ext xmlns:c16="http://schemas.microsoft.com/office/drawing/2014/chart" uri="{C3380CC4-5D6E-409C-BE32-E72D297353CC}">
                <c16:uniqueId val="{0000000B-29B5-4B92-91BC-EA82DF92EB12}"/>
              </c:ext>
            </c:extLst>
          </c:dPt>
          <c:dPt>
            <c:idx val="6"/>
            <c:invertIfNegative val="0"/>
            <c:bubble3D val="0"/>
            <c:spPr>
              <a:solidFill>
                <a:srgbClr val="0070C0"/>
              </a:solidFill>
              <a:ln>
                <a:solidFill>
                  <a:schemeClr val="bg1"/>
                </a:solidFill>
              </a:ln>
              <a:effectLst/>
            </c:spPr>
            <c:extLst>
              <c:ext xmlns:c16="http://schemas.microsoft.com/office/drawing/2014/chart" uri="{C3380CC4-5D6E-409C-BE32-E72D297353CC}">
                <c16:uniqueId val="{0000000D-29B5-4B92-91BC-EA82DF92EB12}"/>
              </c:ext>
            </c:extLst>
          </c:dPt>
          <c:dPt>
            <c:idx val="7"/>
            <c:invertIfNegative val="0"/>
            <c:bubble3D val="0"/>
            <c:spPr>
              <a:solidFill>
                <a:srgbClr val="0070C0"/>
              </a:solidFill>
              <a:ln>
                <a:solidFill>
                  <a:schemeClr val="bg1"/>
                </a:solidFill>
              </a:ln>
              <a:effectLst/>
            </c:spPr>
            <c:extLst>
              <c:ext xmlns:c16="http://schemas.microsoft.com/office/drawing/2014/chart" uri="{C3380CC4-5D6E-409C-BE32-E72D297353CC}">
                <c16:uniqueId val="{0000000F-29B5-4B92-91BC-EA82DF92EB12}"/>
              </c:ext>
            </c:extLst>
          </c:dPt>
          <c:dPt>
            <c:idx val="8"/>
            <c:invertIfNegative val="0"/>
            <c:bubble3D val="0"/>
            <c:spPr>
              <a:solidFill>
                <a:srgbClr val="0070C0"/>
              </a:solidFill>
              <a:ln>
                <a:solidFill>
                  <a:schemeClr val="bg1"/>
                </a:solidFill>
              </a:ln>
              <a:effectLst/>
            </c:spPr>
            <c:extLst>
              <c:ext xmlns:c16="http://schemas.microsoft.com/office/drawing/2014/chart" uri="{C3380CC4-5D6E-409C-BE32-E72D297353CC}">
                <c16:uniqueId val="{00000011-29B5-4B92-91BC-EA82DF92EB12}"/>
              </c:ext>
            </c:extLst>
          </c:dPt>
          <c:dPt>
            <c:idx val="9"/>
            <c:invertIfNegative val="0"/>
            <c:bubble3D val="0"/>
            <c:spPr>
              <a:solidFill>
                <a:srgbClr val="0070C0"/>
              </a:solidFill>
              <a:ln>
                <a:solidFill>
                  <a:schemeClr val="bg1"/>
                </a:solidFill>
              </a:ln>
              <a:effectLst/>
            </c:spPr>
            <c:extLst>
              <c:ext xmlns:c16="http://schemas.microsoft.com/office/drawing/2014/chart" uri="{C3380CC4-5D6E-409C-BE32-E72D297353CC}">
                <c16:uniqueId val="{00000013-29B5-4B92-91BC-EA82DF92EB12}"/>
              </c:ext>
            </c:extLst>
          </c:dPt>
          <c:dPt>
            <c:idx val="10"/>
            <c:invertIfNegative val="0"/>
            <c:bubble3D val="0"/>
            <c:spPr>
              <a:solidFill>
                <a:srgbClr val="0070C0"/>
              </a:solidFill>
              <a:ln>
                <a:solidFill>
                  <a:schemeClr val="bg1"/>
                </a:solidFill>
              </a:ln>
              <a:effectLst/>
            </c:spPr>
            <c:extLst>
              <c:ext xmlns:c16="http://schemas.microsoft.com/office/drawing/2014/chart" uri="{C3380CC4-5D6E-409C-BE32-E72D297353CC}">
                <c16:uniqueId val="{00000015-29B5-4B92-91BC-EA82DF92EB12}"/>
              </c:ext>
            </c:extLst>
          </c:dPt>
          <c:dPt>
            <c:idx val="11"/>
            <c:invertIfNegative val="0"/>
            <c:bubble3D val="0"/>
            <c:spPr>
              <a:solidFill>
                <a:srgbClr val="0070C0"/>
              </a:solidFill>
              <a:ln>
                <a:solidFill>
                  <a:schemeClr val="bg1"/>
                </a:solidFill>
              </a:ln>
              <a:effectLst/>
            </c:spPr>
            <c:extLst>
              <c:ext xmlns:c16="http://schemas.microsoft.com/office/drawing/2014/chart" uri="{C3380CC4-5D6E-409C-BE32-E72D297353CC}">
                <c16:uniqueId val="{00000017-29B5-4B92-91BC-EA82DF92EB12}"/>
              </c:ext>
            </c:extLst>
          </c:dPt>
          <c:dPt>
            <c:idx val="12"/>
            <c:invertIfNegative val="0"/>
            <c:bubble3D val="0"/>
            <c:spPr>
              <a:solidFill>
                <a:srgbClr val="0070C0"/>
              </a:solidFill>
              <a:ln>
                <a:solidFill>
                  <a:schemeClr val="bg1"/>
                </a:solidFill>
              </a:ln>
              <a:effectLst/>
            </c:spPr>
            <c:extLst>
              <c:ext xmlns:c16="http://schemas.microsoft.com/office/drawing/2014/chart" uri="{C3380CC4-5D6E-409C-BE32-E72D297353CC}">
                <c16:uniqueId val="{00000019-29B5-4B92-91BC-EA82DF92EB12}"/>
              </c:ext>
            </c:extLst>
          </c:dPt>
          <c:dPt>
            <c:idx val="13"/>
            <c:invertIfNegative val="0"/>
            <c:bubble3D val="0"/>
            <c:spPr>
              <a:solidFill>
                <a:srgbClr val="0070C0"/>
              </a:solidFill>
              <a:ln>
                <a:solidFill>
                  <a:schemeClr val="bg1"/>
                </a:solidFill>
              </a:ln>
              <a:effectLst/>
            </c:spPr>
            <c:extLst>
              <c:ext xmlns:c16="http://schemas.microsoft.com/office/drawing/2014/chart" uri="{C3380CC4-5D6E-409C-BE32-E72D297353CC}">
                <c16:uniqueId val="{0000001B-29B5-4B92-91BC-EA82DF92EB12}"/>
              </c:ext>
            </c:extLst>
          </c:dPt>
          <c:dPt>
            <c:idx val="14"/>
            <c:invertIfNegative val="0"/>
            <c:bubble3D val="0"/>
            <c:spPr>
              <a:solidFill>
                <a:srgbClr val="0070C0"/>
              </a:solidFill>
              <a:ln>
                <a:solidFill>
                  <a:schemeClr val="bg1"/>
                </a:solidFill>
              </a:ln>
              <a:effectLst/>
            </c:spPr>
            <c:extLst>
              <c:ext xmlns:c16="http://schemas.microsoft.com/office/drawing/2014/chart" uri="{C3380CC4-5D6E-409C-BE32-E72D297353CC}">
                <c16:uniqueId val="{0000001D-29B5-4B92-91BC-EA82DF92EB12}"/>
              </c:ext>
            </c:extLst>
          </c:dPt>
          <c:dPt>
            <c:idx val="15"/>
            <c:invertIfNegative val="0"/>
            <c:bubble3D val="0"/>
            <c:spPr>
              <a:solidFill>
                <a:srgbClr val="0070C0"/>
              </a:solidFill>
              <a:ln>
                <a:solidFill>
                  <a:schemeClr val="bg1"/>
                </a:solidFill>
              </a:ln>
              <a:effectLst/>
            </c:spPr>
            <c:extLst>
              <c:ext xmlns:c16="http://schemas.microsoft.com/office/drawing/2014/chart" uri="{C3380CC4-5D6E-409C-BE32-E72D297353CC}">
                <c16:uniqueId val="{0000001F-29B5-4B92-91BC-EA82DF92EB12}"/>
              </c:ext>
            </c:extLst>
          </c:dPt>
          <c:dPt>
            <c:idx val="16"/>
            <c:invertIfNegative val="0"/>
            <c:bubble3D val="0"/>
            <c:spPr>
              <a:solidFill>
                <a:schemeClr val="accent4">
                  <a:lumMod val="75000"/>
                </a:schemeClr>
              </a:solidFill>
              <a:ln>
                <a:solidFill>
                  <a:schemeClr val="bg1"/>
                </a:solidFill>
              </a:ln>
              <a:effectLst/>
            </c:spPr>
            <c:extLst>
              <c:ext xmlns:c16="http://schemas.microsoft.com/office/drawing/2014/chart" uri="{C3380CC4-5D6E-409C-BE32-E72D297353CC}">
                <c16:uniqueId val="{00000021-29B5-4B92-91BC-EA82DF92EB12}"/>
              </c:ext>
            </c:extLst>
          </c:dPt>
          <c:dPt>
            <c:idx val="17"/>
            <c:invertIfNegative val="0"/>
            <c:bubble3D val="0"/>
            <c:spPr>
              <a:solidFill>
                <a:schemeClr val="accent4">
                  <a:lumMod val="75000"/>
                </a:schemeClr>
              </a:solidFill>
              <a:ln>
                <a:solidFill>
                  <a:schemeClr val="bg1"/>
                </a:solidFill>
              </a:ln>
              <a:effectLst/>
            </c:spPr>
            <c:extLst>
              <c:ext xmlns:c16="http://schemas.microsoft.com/office/drawing/2014/chart" uri="{C3380CC4-5D6E-409C-BE32-E72D297353CC}">
                <c16:uniqueId val="{00000023-29B5-4B92-91BC-EA82DF92EB12}"/>
              </c:ext>
            </c:extLst>
          </c:dPt>
          <c:dPt>
            <c:idx val="18"/>
            <c:invertIfNegative val="0"/>
            <c:bubble3D val="0"/>
            <c:spPr>
              <a:solidFill>
                <a:schemeClr val="accent4">
                  <a:lumMod val="75000"/>
                </a:schemeClr>
              </a:solidFill>
              <a:ln>
                <a:solidFill>
                  <a:schemeClr val="bg1"/>
                </a:solidFill>
              </a:ln>
              <a:effectLst/>
            </c:spPr>
            <c:extLst>
              <c:ext xmlns:c16="http://schemas.microsoft.com/office/drawing/2014/chart" uri="{C3380CC4-5D6E-409C-BE32-E72D297353CC}">
                <c16:uniqueId val="{00000025-29B5-4B92-91BC-EA82DF92EB12}"/>
              </c:ext>
            </c:extLst>
          </c:dPt>
          <c:dPt>
            <c:idx val="19"/>
            <c:invertIfNegative val="0"/>
            <c:bubble3D val="0"/>
            <c:spPr>
              <a:solidFill>
                <a:schemeClr val="accent4">
                  <a:lumMod val="75000"/>
                </a:schemeClr>
              </a:solidFill>
              <a:ln>
                <a:solidFill>
                  <a:schemeClr val="bg1"/>
                </a:solidFill>
              </a:ln>
              <a:effectLst/>
            </c:spPr>
            <c:extLst>
              <c:ext xmlns:c16="http://schemas.microsoft.com/office/drawing/2014/chart" uri="{C3380CC4-5D6E-409C-BE32-E72D297353CC}">
                <c16:uniqueId val="{00000027-29B5-4B92-91BC-EA82DF92EB12}"/>
              </c:ext>
            </c:extLst>
          </c:dPt>
          <c:dPt>
            <c:idx val="20"/>
            <c:invertIfNegative val="0"/>
            <c:bubble3D val="0"/>
            <c:spPr>
              <a:solidFill>
                <a:schemeClr val="accent4">
                  <a:lumMod val="75000"/>
                </a:schemeClr>
              </a:solidFill>
              <a:ln>
                <a:solidFill>
                  <a:schemeClr val="bg1"/>
                </a:solidFill>
              </a:ln>
              <a:effectLst/>
            </c:spPr>
            <c:extLst>
              <c:ext xmlns:c16="http://schemas.microsoft.com/office/drawing/2014/chart" uri="{C3380CC4-5D6E-409C-BE32-E72D297353CC}">
                <c16:uniqueId val="{00000029-29B5-4B92-91BC-EA82DF92EB12}"/>
              </c:ext>
            </c:extLst>
          </c:dPt>
          <c:dPt>
            <c:idx val="21"/>
            <c:invertIfNegative val="0"/>
            <c:bubble3D val="0"/>
            <c:spPr>
              <a:solidFill>
                <a:schemeClr val="accent4">
                  <a:lumMod val="75000"/>
                </a:schemeClr>
              </a:solidFill>
              <a:ln>
                <a:solidFill>
                  <a:schemeClr val="bg1"/>
                </a:solidFill>
              </a:ln>
              <a:effectLst/>
            </c:spPr>
            <c:extLst>
              <c:ext xmlns:c16="http://schemas.microsoft.com/office/drawing/2014/chart" uri="{C3380CC4-5D6E-409C-BE32-E72D297353CC}">
                <c16:uniqueId val="{0000002B-29B5-4B92-91BC-EA82DF92EB12}"/>
              </c:ext>
            </c:extLst>
          </c:dPt>
          <c:dPt>
            <c:idx val="22"/>
            <c:invertIfNegative val="0"/>
            <c:bubble3D val="0"/>
            <c:spPr>
              <a:solidFill>
                <a:schemeClr val="accent4">
                  <a:lumMod val="75000"/>
                </a:schemeClr>
              </a:solidFill>
              <a:ln>
                <a:solidFill>
                  <a:schemeClr val="bg1"/>
                </a:solidFill>
              </a:ln>
              <a:effectLst/>
            </c:spPr>
            <c:extLst>
              <c:ext xmlns:c16="http://schemas.microsoft.com/office/drawing/2014/chart" uri="{C3380CC4-5D6E-409C-BE32-E72D297353CC}">
                <c16:uniqueId val="{0000002D-29B5-4B92-91BC-EA82DF92EB12}"/>
              </c:ext>
            </c:extLst>
          </c:dPt>
          <c:dPt>
            <c:idx val="23"/>
            <c:invertIfNegative val="0"/>
            <c:bubble3D val="0"/>
            <c:spPr>
              <a:solidFill>
                <a:schemeClr val="tx1"/>
              </a:solidFill>
              <a:ln>
                <a:solidFill>
                  <a:schemeClr val="bg1"/>
                </a:solidFill>
              </a:ln>
              <a:effectLst/>
            </c:spPr>
            <c:extLst>
              <c:ext xmlns:c16="http://schemas.microsoft.com/office/drawing/2014/chart" uri="{C3380CC4-5D6E-409C-BE32-E72D297353CC}">
                <c16:uniqueId val="{0000002F-29B5-4B92-91BC-EA82DF92EB12}"/>
              </c:ext>
            </c:extLst>
          </c:dPt>
          <c:dPt>
            <c:idx val="24"/>
            <c:invertIfNegative val="0"/>
            <c:bubble3D val="0"/>
            <c:spPr>
              <a:solidFill>
                <a:schemeClr val="tx1">
                  <a:lumMod val="95000"/>
                  <a:lumOff val="5000"/>
                </a:schemeClr>
              </a:solidFill>
              <a:ln>
                <a:solidFill>
                  <a:schemeClr val="bg1"/>
                </a:solidFill>
              </a:ln>
              <a:effectLst/>
            </c:spPr>
            <c:extLst>
              <c:ext xmlns:c16="http://schemas.microsoft.com/office/drawing/2014/chart" uri="{C3380CC4-5D6E-409C-BE32-E72D297353CC}">
                <c16:uniqueId val="{00000031-29B5-4B92-91BC-EA82DF92EB12}"/>
              </c:ext>
            </c:extLst>
          </c:dPt>
          <c:dPt>
            <c:idx val="25"/>
            <c:invertIfNegative val="0"/>
            <c:bubble3D val="0"/>
            <c:spPr>
              <a:solidFill>
                <a:schemeClr val="tx1">
                  <a:lumMod val="95000"/>
                  <a:lumOff val="5000"/>
                </a:schemeClr>
              </a:solidFill>
              <a:ln>
                <a:solidFill>
                  <a:schemeClr val="bg1"/>
                </a:solidFill>
              </a:ln>
              <a:effectLst/>
            </c:spPr>
            <c:extLst>
              <c:ext xmlns:c16="http://schemas.microsoft.com/office/drawing/2014/chart" uri="{C3380CC4-5D6E-409C-BE32-E72D297353CC}">
                <c16:uniqueId val="{00000033-29B5-4B92-91BC-EA82DF92EB12}"/>
              </c:ext>
            </c:extLst>
          </c:dPt>
          <c:dPt>
            <c:idx val="26"/>
            <c:invertIfNegative val="0"/>
            <c:bubble3D val="0"/>
            <c:spPr>
              <a:solidFill>
                <a:schemeClr val="tx1">
                  <a:lumMod val="95000"/>
                  <a:lumOff val="5000"/>
                </a:schemeClr>
              </a:solidFill>
              <a:ln>
                <a:solidFill>
                  <a:schemeClr val="bg1"/>
                </a:solidFill>
              </a:ln>
              <a:effectLst/>
            </c:spPr>
            <c:extLst>
              <c:ext xmlns:c16="http://schemas.microsoft.com/office/drawing/2014/chart" uri="{C3380CC4-5D6E-409C-BE32-E72D297353CC}">
                <c16:uniqueId val="{00000035-29B5-4B92-91BC-EA82DF92EB12}"/>
              </c:ext>
            </c:extLst>
          </c:dPt>
          <c:dPt>
            <c:idx val="27"/>
            <c:invertIfNegative val="0"/>
            <c:bubble3D val="0"/>
            <c:spPr>
              <a:solidFill>
                <a:schemeClr val="tx1">
                  <a:lumMod val="95000"/>
                  <a:lumOff val="5000"/>
                </a:schemeClr>
              </a:solidFill>
              <a:ln>
                <a:solidFill>
                  <a:schemeClr val="bg1"/>
                </a:solidFill>
              </a:ln>
              <a:effectLst/>
            </c:spPr>
            <c:extLst>
              <c:ext xmlns:c16="http://schemas.microsoft.com/office/drawing/2014/chart" uri="{C3380CC4-5D6E-409C-BE32-E72D297353CC}">
                <c16:uniqueId val="{00000037-29B5-4B92-91BC-EA82DF92EB12}"/>
              </c:ext>
            </c:extLst>
          </c:dPt>
          <c:dPt>
            <c:idx val="28"/>
            <c:invertIfNegative val="0"/>
            <c:bubble3D val="0"/>
            <c:spPr>
              <a:solidFill>
                <a:srgbClr val="C00000"/>
              </a:solidFill>
              <a:ln>
                <a:solidFill>
                  <a:schemeClr val="bg1"/>
                </a:solidFill>
              </a:ln>
              <a:effectLst/>
            </c:spPr>
            <c:extLst>
              <c:ext xmlns:c16="http://schemas.microsoft.com/office/drawing/2014/chart" uri="{C3380CC4-5D6E-409C-BE32-E72D297353CC}">
                <c16:uniqueId val="{00000039-29B5-4B92-91BC-EA82DF92EB12}"/>
              </c:ext>
            </c:extLst>
          </c:dPt>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Sheet6!$B$4:$B$32</c:f>
              <c:strCache>
                <c:ptCount val="29"/>
                <c:pt idx="0">
                  <c:v>Denmark</c:v>
                </c:pt>
                <c:pt idx="1">
                  <c:v>Finland</c:v>
                </c:pt>
                <c:pt idx="2">
                  <c:v>Norway</c:v>
                </c:pt>
                <c:pt idx="3">
                  <c:v>Sweden</c:v>
                </c:pt>
                <c:pt idx="4">
                  <c:v>Netherlands</c:v>
                </c:pt>
                <c:pt idx="5">
                  <c:v>Switzerland</c:v>
                </c:pt>
                <c:pt idx="6">
                  <c:v>Luxembourg</c:v>
                </c:pt>
                <c:pt idx="7">
                  <c:v>Ireland</c:v>
                </c:pt>
                <c:pt idx="8">
                  <c:v>Germany</c:v>
                </c:pt>
                <c:pt idx="9">
                  <c:v>Estonia</c:v>
                </c:pt>
                <c:pt idx="10">
                  <c:v>Lithuania</c:v>
                </c:pt>
                <c:pt idx="11">
                  <c:v>Latvia</c:v>
                </c:pt>
                <c:pt idx="12">
                  <c:v>Czechia</c:v>
                </c:pt>
                <c:pt idx="13">
                  <c:v>Spain</c:v>
                </c:pt>
                <c:pt idx="14">
                  <c:v>Slovenia</c:v>
                </c:pt>
                <c:pt idx="15">
                  <c:v>Slovakia</c:v>
                </c:pt>
                <c:pt idx="16">
                  <c:v>Italy</c:v>
                </c:pt>
                <c:pt idx="17">
                  <c:v>Poland</c:v>
                </c:pt>
                <c:pt idx="18">
                  <c:v>Croatia</c:v>
                </c:pt>
                <c:pt idx="19">
                  <c:v>Malta</c:v>
                </c:pt>
                <c:pt idx="20">
                  <c:v>Romania</c:v>
                </c:pt>
                <c:pt idx="21">
                  <c:v>Greece</c:v>
                </c:pt>
                <c:pt idx="22">
                  <c:v>Bulgaria</c:v>
                </c:pt>
                <c:pt idx="23">
                  <c:v>North Macedonia</c:v>
                </c:pt>
                <c:pt idx="24">
                  <c:v>Hungary</c:v>
                </c:pt>
                <c:pt idx="25">
                  <c:v>Moldova</c:v>
                </c:pt>
                <c:pt idx="26">
                  <c:v>Albania</c:v>
                </c:pt>
                <c:pt idx="27">
                  <c:v>Ukraine</c:v>
                </c:pt>
                <c:pt idx="28">
                  <c:v>Belarus</c:v>
                </c:pt>
              </c:strCache>
            </c:strRef>
          </c:cat>
          <c:val>
            <c:numRef>
              <c:f>Sheet6!$C$4:$C$32</c:f>
              <c:numCache>
                <c:formatCode>#,##0.00</c:formatCode>
                <c:ptCount val="29"/>
                <c:pt idx="0">
                  <c:v>98.8</c:v>
                </c:pt>
                <c:pt idx="1">
                  <c:v>97.3</c:v>
                </c:pt>
                <c:pt idx="2" formatCode="#,##0">
                  <c:v>97</c:v>
                </c:pt>
                <c:pt idx="3">
                  <c:v>95.1</c:v>
                </c:pt>
                <c:pt idx="4">
                  <c:v>93.2</c:v>
                </c:pt>
                <c:pt idx="5">
                  <c:v>93.1</c:v>
                </c:pt>
                <c:pt idx="6">
                  <c:v>91.2</c:v>
                </c:pt>
                <c:pt idx="7">
                  <c:v>90.8</c:v>
                </c:pt>
                <c:pt idx="8">
                  <c:v>90.8</c:v>
                </c:pt>
                <c:pt idx="9" formatCode="#,##0">
                  <c:v>89</c:v>
                </c:pt>
                <c:pt idx="10">
                  <c:v>81.599999999999994</c:v>
                </c:pt>
                <c:pt idx="11">
                  <c:v>79.7</c:v>
                </c:pt>
                <c:pt idx="12">
                  <c:v>78.5</c:v>
                </c:pt>
                <c:pt idx="13">
                  <c:v>76.8</c:v>
                </c:pt>
                <c:pt idx="14">
                  <c:v>76.3</c:v>
                </c:pt>
                <c:pt idx="15">
                  <c:v>73.7</c:v>
                </c:pt>
                <c:pt idx="16">
                  <c:v>69.7</c:v>
                </c:pt>
                <c:pt idx="17">
                  <c:v>68.900000000000006</c:v>
                </c:pt>
                <c:pt idx="18">
                  <c:v>68.099999999999994</c:v>
                </c:pt>
                <c:pt idx="19">
                  <c:v>67.900000000000006</c:v>
                </c:pt>
                <c:pt idx="20">
                  <c:v>66.5</c:v>
                </c:pt>
                <c:pt idx="21" formatCode="#,##0">
                  <c:v>65</c:v>
                </c:pt>
                <c:pt idx="22">
                  <c:v>60.1</c:v>
                </c:pt>
                <c:pt idx="23">
                  <c:v>59.3</c:v>
                </c:pt>
                <c:pt idx="24">
                  <c:v>58.3</c:v>
                </c:pt>
                <c:pt idx="25">
                  <c:v>57.5</c:v>
                </c:pt>
                <c:pt idx="26">
                  <c:v>50.9</c:v>
                </c:pt>
                <c:pt idx="27">
                  <c:v>47.7</c:v>
                </c:pt>
                <c:pt idx="28" formatCode="#,##0">
                  <c:v>20</c:v>
                </c:pt>
              </c:numCache>
            </c:numRef>
          </c:val>
          <c:extLst>
            <c:ext xmlns:c16="http://schemas.microsoft.com/office/drawing/2014/chart" uri="{C3380CC4-5D6E-409C-BE32-E72D297353CC}">
              <c16:uniqueId val="{0000003A-29B5-4B92-91BC-EA82DF92EB12}"/>
            </c:ext>
          </c:extLst>
        </c:ser>
        <c:dLbls>
          <c:showLegendKey val="0"/>
          <c:showVal val="0"/>
          <c:showCatName val="0"/>
          <c:showSerName val="0"/>
          <c:showPercent val="0"/>
          <c:showBubbleSize val="0"/>
        </c:dLbls>
        <c:gapWidth val="0"/>
        <c:axId val="102376831"/>
        <c:axId val="102370111"/>
      </c:barChart>
      <c:catAx>
        <c:axId val="102376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2370111"/>
        <c:crosses val="autoZero"/>
        <c:auto val="1"/>
        <c:lblAlgn val="ctr"/>
        <c:lblOffset val="100"/>
        <c:noMultiLvlLbl val="0"/>
      </c:catAx>
      <c:valAx>
        <c:axId val="102370111"/>
        <c:scaling>
          <c:orientation val="minMax"/>
        </c:scaling>
        <c:delete val="1"/>
        <c:axPos val="l"/>
        <c:numFmt formatCode="#,##0" sourceLinked="0"/>
        <c:majorTickMark val="none"/>
        <c:minorTickMark val="none"/>
        <c:tickLblPos val="nextTo"/>
        <c:crossAx val="102376831"/>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973716719445074E-2"/>
          <c:y val="5.0471968908978121E-2"/>
          <c:w val="0.90735994006751763"/>
          <c:h val="0.86024923286705235"/>
        </c:manualLayout>
      </c:layout>
      <c:lineChart>
        <c:grouping val="standard"/>
        <c:varyColors val="0"/>
        <c:ser>
          <c:idx val="0"/>
          <c:order val="0"/>
          <c:tx>
            <c:strRef>
              <c:f>'Special Purchase Price (STP) '!$C$27</c:f>
              <c:strCache>
                <c:ptCount val="1"/>
                <c:pt idx="0">
                  <c:v>Onshore wind</c:v>
                </c:pt>
              </c:strCache>
            </c:strRef>
          </c:tx>
          <c:spPr>
            <a:ln w="28575" cap="rnd">
              <a:solidFill>
                <a:schemeClr val="accent3"/>
              </a:solidFill>
              <a:round/>
            </a:ln>
            <a:effectLst/>
          </c:spPr>
          <c:marker>
            <c:symbol val="none"/>
          </c:marker>
          <c:cat>
            <c:strRef>
              <c:f>'Special Purchase Price (STP) '!$B$28:$B$75</c:f>
              <c:strCache>
                <c:ptCount val="4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strCache>
            </c:strRef>
          </c:cat>
          <c:val>
            <c:numRef>
              <c:f>'Special Purchase Price (STP) '!$C$28:$C$75</c:f>
              <c:numCache>
                <c:formatCode>General</c:formatCode>
                <c:ptCount val="48"/>
                <c:pt idx="0">
                  <c:v>50.58</c:v>
                </c:pt>
                <c:pt idx="1">
                  <c:v>46.46</c:v>
                </c:pt>
                <c:pt idx="2">
                  <c:v>55.53</c:v>
                </c:pt>
                <c:pt idx="3">
                  <c:v>61.92</c:v>
                </c:pt>
                <c:pt idx="4">
                  <c:v>60.86</c:v>
                </c:pt>
                <c:pt idx="5">
                  <c:v>79.97</c:v>
                </c:pt>
                <c:pt idx="6">
                  <c:v>97.9</c:v>
                </c:pt>
                <c:pt idx="7">
                  <c:v>112.1</c:v>
                </c:pt>
                <c:pt idx="8">
                  <c:v>128.30000000000001</c:v>
                </c:pt>
                <c:pt idx="9">
                  <c:v>192.39</c:v>
                </c:pt>
                <c:pt idx="10">
                  <c:v>224.58</c:v>
                </c:pt>
                <c:pt idx="11">
                  <c:v>216.54</c:v>
                </c:pt>
                <c:pt idx="12">
                  <c:v>221.54</c:v>
                </c:pt>
                <c:pt idx="13">
                  <c:v>206.69</c:v>
                </c:pt>
                <c:pt idx="14">
                  <c:v>263.18</c:v>
                </c:pt>
                <c:pt idx="15">
                  <c:v>228.46</c:v>
                </c:pt>
                <c:pt idx="16">
                  <c:v>216.95</c:v>
                </c:pt>
                <c:pt idx="17">
                  <c:v>225.54</c:v>
                </c:pt>
                <c:pt idx="18">
                  <c:v>317.29000000000002</c:v>
                </c:pt>
                <c:pt idx="19">
                  <c:v>85</c:v>
                </c:pt>
                <c:pt idx="20">
                  <c:v>84.77</c:v>
                </c:pt>
                <c:pt idx="21">
                  <c:v>84.59</c:v>
                </c:pt>
                <c:pt idx="22">
                  <c:v>84.74</c:v>
                </c:pt>
                <c:pt idx="23">
                  <c:v>79.790000000000006</c:v>
                </c:pt>
                <c:pt idx="24">
                  <c:v>75.5</c:v>
                </c:pt>
                <c:pt idx="25">
                  <c:v>82.16</c:v>
                </c:pt>
                <c:pt idx="26">
                  <c:v>78.75</c:v>
                </c:pt>
                <c:pt idx="27">
                  <c:v>78.64</c:v>
                </c:pt>
                <c:pt idx="28">
                  <c:v>77.02</c:v>
                </c:pt>
                <c:pt idx="29">
                  <c:v>76.099999999999994</c:v>
                </c:pt>
                <c:pt idx="30">
                  <c:v>83.06</c:v>
                </c:pt>
                <c:pt idx="31">
                  <c:v>77.02</c:v>
                </c:pt>
                <c:pt idx="32">
                  <c:v>76.75</c:v>
                </c:pt>
                <c:pt idx="33">
                  <c:v>77.3</c:v>
                </c:pt>
                <c:pt idx="34">
                  <c:v>71.91</c:v>
                </c:pt>
                <c:pt idx="35">
                  <c:v>77.58</c:v>
                </c:pt>
                <c:pt idx="36">
                  <c:v>90.23</c:v>
                </c:pt>
                <c:pt idx="37">
                  <c:v>69.930000000000007</c:v>
                </c:pt>
                <c:pt idx="38">
                  <c:v>67.010000000000005</c:v>
                </c:pt>
                <c:pt idx="39">
                  <c:v>60.86</c:v>
                </c:pt>
                <c:pt idx="40">
                  <c:v>75.62</c:v>
                </c:pt>
                <c:pt idx="41">
                  <c:v>98.03</c:v>
                </c:pt>
                <c:pt idx="42">
                  <c:v>127.73</c:v>
                </c:pt>
                <c:pt idx="43">
                  <c:v>120.21</c:v>
                </c:pt>
                <c:pt idx="44">
                  <c:v>99.54</c:v>
                </c:pt>
                <c:pt idx="45">
                  <c:v>90.51</c:v>
                </c:pt>
                <c:pt idx="46">
                  <c:v>121.55</c:v>
                </c:pt>
                <c:pt idx="47">
                  <c:v>120.18</c:v>
                </c:pt>
              </c:numCache>
            </c:numRef>
          </c:val>
          <c:smooth val="1"/>
          <c:extLst>
            <c:ext xmlns:c16="http://schemas.microsoft.com/office/drawing/2014/chart" uri="{C3380CC4-5D6E-409C-BE32-E72D297353CC}">
              <c16:uniqueId val="{00000000-04D7-4976-8691-4D71430DCAE4}"/>
            </c:ext>
          </c:extLst>
        </c:ser>
        <c:ser>
          <c:idx val="1"/>
          <c:order val="1"/>
          <c:tx>
            <c:strRef>
              <c:f>'Special Purchase Price (STP) '!$D$27</c:f>
              <c:strCache>
                <c:ptCount val="1"/>
                <c:pt idx="0">
                  <c:v>Solar PV</c:v>
                </c:pt>
              </c:strCache>
            </c:strRef>
          </c:tx>
          <c:spPr>
            <a:ln w="28575" cap="rnd">
              <a:solidFill>
                <a:schemeClr val="accent5"/>
              </a:solidFill>
              <a:round/>
            </a:ln>
            <a:effectLst/>
          </c:spPr>
          <c:marker>
            <c:symbol val="none"/>
          </c:marker>
          <c:cat>
            <c:strRef>
              <c:f>'Special Purchase Price (STP) '!$B$28:$B$75</c:f>
              <c:strCache>
                <c:ptCount val="4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strCache>
            </c:strRef>
          </c:cat>
          <c:val>
            <c:numRef>
              <c:f>'Special Purchase Price (STP) '!$D$28:$D$75</c:f>
              <c:numCache>
                <c:formatCode>General</c:formatCode>
                <c:ptCount val="48"/>
                <c:pt idx="0">
                  <c:v>58.17</c:v>
                </c:pt>
                <c:pt idx="1">
                  <c:v>51.73</c:v>
                </c:pt>
                <c:pt idx="2">
                  <c:v>54.61</c:v>
                </c:pt>
                <c:pt idx="3">
                  <c:v>60.88</c:v>
                </c:pt>
                <c:pt idx="4">
                  <c:v>59.01</c:v>
                </c:pt>
                <c:pt idx="5">
                  <c:v>84.11</c:v>
                </c:pt>
                <c:pt idx="6">
                  <c:v>104.46</c:v>
                </c:pt>
                <c:pt idx="7">
                  <c:v>122.34</c:v>
                </c:pt>
                <c:pt idx="8">
                  <c:v>133.16</c:v>
                </c:pt>
                <c:pt idx="9">
                  <c:v>192.39</c:v>
                </c:pt>
                <c:pt idx="10">
                  <c:v>225.39</c:v>
                </c:pt>
                <c:pt idx="11">
                  <c:v>248.79</c:v>
                </c:pt>
                <c:pt idx="12">
                  <c:v>223.22</c:v>
                </c:pt>
                <c:pt idx="13">
                  <c:v>201.52</c:v>
                </c:pt>
                <c:pt idx="14">
                  <c:v>242.1</c:v>
                </c:pt>
                <c:pt idx="15">
                  <c:v>218.29</c:v>
                </c:pt>
                <c:pt idx="16">
                  <c:v>211.19</c:v>
                </c:pt>
                <c:pt idx="17">
                  <c:v>231</c:v>
                </c:pt>
                <c:pt idx="18">
                  <c:v>298.66000000000003</c:v>
                </c:pt>
                <c:pt idx="19">
                  <c:v>85</c:v>
                </c:pt>
                <c:pt idx="20">
                  <c:v>84.56</c:v>
                </c:pt>
                <c:pt idx="21">
                  <c:v>84.11</c:v>
                </c:pt>
                <c:pt idx="22">
                  <c:v>84.97</c:v>
                </c:pt>
                <c:pt idx="23">
                  <c:v>84.96</c:v>
                </c:pt>
                <c:pt idx="24">
                  <c:v>81.260000000000005</c:v>
                </c:pt>
                <c:pt idx="25">
                  <c:v>82.35</c:v>
                </c:pt>
                <c:pt idx="26">
                  <c:v>73.209999999999994</c:v>
                </c:pt>
                <c:pt idx="27">
                  <c:v>75.040000000000006</c:v>
                </c:pt>
                <c:pt idx="28">
                  <c:v>70.78</c:v>
                </c:pt>
                <c:pt idx="29">
                  <c:v>65.06</c:v>
                </c:pt>
                <c:pt idx="30">
                  <c:v>79.83</c:v>
                </c:pt>
                <c:pt idx="31">
                  <c:v>72.430000000000007</c:v>
                </c:pt>
                <c:pt idx="32">
                  <c:v>68.78</c:v>
                </c:pt>
                <c:pt idx="33">
                  <c:v>69.72</c:v>
                </c:pt>
                <c:pt idx="34">
                  <c:v>72.03</c:v>
                </c:pt>
                <c:pt idx="35">
                  <c:v>69.92</c:v>
                </c:pt>
                <c:pt idx="36">
                  <c:v>87.29</c:v>
                </c:pt>
                <c:pt idx="37">
                  <c:v>61.48</c:v>
                </c:pt>
                <c:pt idx="38">
                  <c:v>46.09</c:v>
                </c:pt>
                <c:pt idx="39">
                  <c:v>33</c:v>
                </c:pt>
                <c:pt idx="40">
                  <c:v>59.46</c:v>
                </c:pt>
                <c:pt idx="41">
                  <c:v>70.510000000000005</c:v>
                </c:pt>
                <c:pt idx="42">
                  <c:v>85.67</c:v>
                </c:pt>
                <c:pt idx="43">
                  <c:v>89.19</c:v>
                </c:pt>
                <c:pt idx="44">
                  <c:v>73.61</c:v>
                </c:pt>
                <c:pt idx="45">
                  <c:v>53.17</c:v>
                </c:pt>
                <c:pt idx="46">
                  <c:v>95.83</c:v>
                </c:pt>
                <c:pt idx="47">
                  <c:v>118.62</c:v>
                </c:pt>
              </c:numCache>
            </c:numRef>
          </c:val>
          <c:smooth val="0"/>
          <c:extLst>
            <c:ext xmlns:c16="http://schemas.microsoft.com/office/drawing/2014/chart" uri="{C3380CC4-5D6E-409C-BE32-E72D297353CC}">
              <c16:uniqueId val="{00000001-04D7-4976-8691-4D71430DCAE4}"/>
            </c:ext>
          </c:extLst>
        </c:ser>
        <c:ser>
          <c:idx val="2"/>
          <c:order val="2"/>
          <c:tx>
            <c:strRef>
              <c:f>'Special Purchase Price (STP) '!$E$27</c:f>
              <c:strCache>
                <c:ptCount val="1"/>
                <c:pt idx="0">
                  <c:v>Hydro</c:v>
                </c:pt>
              </c:strCache>
            </c:strRef>
          </c:tx>
          <c:spPr>
            <a:ln w="28575" cap="rnd">
              <a:solidFill>
                <a:srgbClr val="00B0F0"/>
              </a:solidFill>
              <a:round/>
            </a:ln>
            <a:effectLst/>
          </c:spPr>
          <c:marker>
            <c:symbol val="none"/>
          </c:marker>
          <c:cat>
            <c:strRef>
              <c:f>'Special Purchase Price (STP) '!$B$28:$B$75</c:f>
              <c:strCache>
                <c:ptCount val="4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strCache>
            </c:strRef>
          </c:cat>
          <c:val>
            <c:numRef>
              <c:f>'Special Purchase Price (STP) '!$E$28:$E$75</c:f>
              <c:numCache>
                <c:formatCode>General</c:formatCode>
                <c:ptCount val="48"/>
                <c:pt idx="0">
                  <c:v>52.77</c:v>
                </c:pt>
                <c:pt idx="1">
                  <c:v>50.57</c:v>
                </c:pt>
                <c:pt idx="2">
                  <c:v>57.78</c:v>
                </c:pt>
                <c:pt idx="3">
                  <c:v>63.68</c:v>
                </c:pt>
                <c:pt idx="4">
                  <c:v>62.48</c:v>
                </c:pt>
                <c:pt idx="5">
                  <c:v>83.02</c:v>
                </c:pt>
                <c:pt idx="6">
                  <c:v>101.91</c:v>
                </c:pt>
                <c:pt idx="7">
                  <c:v>122.57</c:v>
                </c:pt>
                <c:pt idx="8">
                  <c:v>134.44</c:v>
                </c:pt>
                <c:pt idx="9">
                  <c:v>203.64</c:v>
                </c:pt>
                <c:pt idx="10">
                  <c:v>228.95</c:v>
                </c:pt>
                <c:pt idx="11">
                  <c:v>235.01</c:v>
                </c:pt>
                <c:pt idx="12">
                  <c:v>223.91</c:v>
                </c:pt>
                <c:pt idx="13">
                  <c:v>211.13</c:v>
                </c:pt>
                <c:pt idx="14">
                  <c:v>274.5</c:v>
                </c:pt>
                <c:pt idx="15">
                  <c:v>246.97</c:v>
                </c:pt>
                <c:pt idx="16">
                  <c:v>225.33</c:v>
                </c:pt>
                <c:pt idx="17">
                  <c:v>234.5</c:v>
                </c:pt>
                <c:pt idx="18">
                  <c:v>335.22</c:v>
                </c:pt>
                <c:pt idx="19">
                  <c:v>85</c:v>
                </c:pt>
                <c:pt idx="20">
                  <c:v>84.88</c:v>
                </c:pt>
                <c:pt idx="21">
                  <c:v>84.71</c:v>
                </c:pt>
                <c:pt idx="22">
                  <c:v>84.83</c:v>
                </c:pt>
                <c:pt idx="23">
                  <c:v>82.39</c:v>
                </c:pt>
                <c:pt idx="24">
                  <c:v>80.959999999999994</c:v>
                </c:pt>
                <c:pt idx="25">
                  <c:v>83.58</c:v>
                </c:pt>
                <c:pt idx="26">
                  <c:v>80.55</c:v>
                </c:pt>
                <c:pt idx="27">
                  <c:v>81.260000000000005</c:v>
                </c:pt>
                <c:pt idx="28">
                  <c:v>79.3</c:v>
                </c:pt>
                <c:pt idx="29">
                  <c:v>75.739999999999995</c:v>
                </c:pt>
                <c:pt idx="30">
                  <c:v>82.42</c:v>
                </c:pt>
                <c:pt idx="31">
                  <c:v>79.459999999999994</c:v>
                </c:pt>
                <c:pt idx="32">
                  <c:v>79.099999999999994</c:v>
                </c:pt>
                <c:pt idx="33">
                  <c:v>78.48</c:v>
                </c:pt>
                <c:pt idx="34">
                  <c:v>76.69</c:v>
                </c:pt>
                <c:pt idx="35">
                  <c:v>78.97</c:v>
                </c:pt>
                <c:pt idx="36">
                  <c:v>93.69</c:v>
                </c:pt>
                <c:pt idx="37">
                  <c:v>73.430000000000007</c:v>
                </c:pt>
                <c:pt idx="38">
                  <c:v>68.92</c:v>
                </c:pt>
                <c:pt idx="39">
                  <c:v>62.02</c:v>
                </c:pt>
                <c:pt idx="40">
                  <c:v>81.16</c:v>
                </c:pt>
                <c:pt idx="41">
                  <c:v>98.72</c:v>
                </c:pt>
                <c:pt idx="42">
                  <c:v>134.72999999999999</c:v>
                </c:pt>
                <c:pt idx="43">
                  <c:v>130.19</c:v>
                </c:pt>
                <c:pt idx="44">
                  <c:v>113.84</c:v>
                </c:pt>
                <c:pt idx="45">
                  <c:v>89.98</c:v>
                </c:pt>
                <c:pt idx="46">
                  <c:v>139.61000000000001</c:v>
                </c:pt>
                <c:pt idx="47">
                  <c:v>130.13</c:v>
                </c:pt>
              </c:numCache>
            </c:numRef>
          </c:val>
          <c:smooth val="0"/>
          <c:extLst>
            <c:ext xmlns:c16="http://schemas.microsoft.com/office/drawing/2014/chart" uri="{C3380CC4-5D6E-409C-BE32-E72D297353CC}">
              <c16:uniqueId val="{00000002-04D7-4976-8691-4D71430DCAE4}"/>
            </c:ext>
          </c:extLst>
        </c:ser>
        <c:ser>
          <c:idx val="3"/>
          <c:order val="3"/>
          <c:tx>
            <c:strRef>
              <c:f>'Special Purchase Price (STP) '!$F$27</c:f>
              <c:strCache>
                <c:ptCount val="1"/>
                <c:pt idx="0">
                  <c:v>Biomass</c:v>
                </c:pt>
              </c:strCache>
            </c:strRef>
          </c:tx>
          <c:spPr>
            <a:ln w="28575" cap="rnd">
              <a:solidFill>
                <a:schemeClr val="bg2">
                  <a:lumMod val="25000"/>
                </a:schemeClr>
              </a:solidFill>
              <a:round/>
            </a:ln>
            <a:effectLst/>
          </c:spPr>
          <c:marker>
            <c:symbol val="none"/>
          </c:marker>
          <c:cat>
            <c:strRef>
              <c:f>'Special Purchase Price (STP) '!$B$28:$B$75</c:f>
              <c:strCache>
                <c:ptCount val="4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strCache>
            </c:strRef>
          </c:cat>
          <c:val>
            <c:numRef>
              <c:f>'Special Purchase Price (STP) '!$F$28:$F$75</c:f>
              <c:numCache>
                <c:formatCode>General</c:formatCode>
                <c:ptCount val="48"/>
                <c:pt idx="0">
                  <c:v>54.79</c:v>
                </c:pt>
                <c:pt idx="1">
                  <c:v>52.4</c:v>
                </c:pt>
                <c:pt idx="2">
                  <c:v>59.04</c:v>
                </c:pt>
                <c:pt idx="3">
                  <c:v>65.34</c:v>
                </c:pt>
                <c:pt idx="4">
                  <c:v>64.98</c:v>
                </c:pt>
                <c:pt idx="5">
                  <c:v>87.31</c:v>
                </c:pt>
                <c:pt idx="6">
                  <c:v>104.31</c:v>
                </c:pt>
                <c:pt idx="7">
                  <c:v>126.5</c:v>
                </c:pt>
                <c:pt idx="8">
                  <c:v>137.29</c:v>
                </c:pt>
                <c:pt idx="9">
                  <c:v>204.02</c:v>
                </c:pt>
                <c:pt idx="10">
                  <c:v>236.36</c:v>
                </c:pt>
                <c:pt idx="11">
                  <c:v>247.316</c:v>
                </c:pt>
                <c:pt idx="12">
                  <c:v>235.38</c:v>
                </c:pt>
                <c:pt idx="13">
                  <c:v>217.17</c:v>
                </c:pt>
                <c:pt idx="14">
                  <c:v>282.5</c:v>
                </c:pt>
                <c:pt idx="15">
                  <c:v>255.8</c:v>
                </c:pt>
                <c:pt idx="16">
                  <c:v>229.61</c:v>
                </c:pt>
                <c:pt idx="17">
                  <c:v>248.97</c:v>
                </c:pt>
                <c:pt idx="18">
                  <c:v>352.79</c:v>
                </c:pt>
                <c:pt idx="19">
                  <c:v>85</c:v>
                </c:pt>
                <c:pt idx="20">
                  <c:v>84.93</c:v>
                </c:pt>
                <c:pt idx="21">
                  <c:v>84.83</c:v>
                </c:pt>
                <c:pt idx="22">
                  <c:v>84.88</c:v>
                </c:pt>
                <c:pt idx="23">
                  <c:v>83.04</c:v>
                </c:pt>
                <c:pt idx="24">
                  <c:v>81.99</c:v>
                </c:pt>
                <c:pt idx="25">
                  <c:v>84.06</c:v>
                </c:pt>
                <c:pt idx="26">
                  <c:v>81.91</c:v>
                </c:pt>
                <c:pt idx="27">
                  <c:v>82.28</c:v>
                </c:pt>
                <c:pt idx="28">
                  <c:v>80.819999999999993</c:v>
                </c:pt>
                <c:pt idx="29">
                  <c:v>78.22</c:v>
                </c:pt>
                <c:pt idx="30">
                  <c:v>83.68</c:v>
                </c:pt>
                <c:pt idx="31">
                  <c:v>81.52</c:v>
                </c:pt>
                <c:pt idx="32">
                  <c:v>80.98</c:v>
                </c:pt>
                <c:pt idx="33">
                  <c:v>80.459999999999994</c:v>
                </c:pt>
                <c:pt idx="34">
                  <c:v>77.510000000000005</c:v>
                </c:pt>
                <c:pt idx="35">
                  <c:v>80.88</c:v>
                </c:pt>
                <c:pt idx="36">
                  <c:v>96.36</c:v>
                </c:pt>
                <c:pt idx="37">
                  <c:v>77.12</c:v>
                </c:pt>
                <c:pt idx="38">
                  <c:v>73.81</c:v>
                </c:pt>
                <c:pt idx="39">
                  <c:v>68.819999999999993</c:v>
                </c:pt>
                <c:pt idx="40">
                  <c:v>89.09</c:v>
                </c:pt>
                <c:pt idx="41">
                  <c:v>107.35</c:v>
                </c:pt>
                <c:pt idx="42">
                  <c:v>150.91999999999999</c:v>
                </c:pt>
                <c:pt idx="43">
                  <c:v>140.96</c:v>
                </c:pt>
                <c:pt idx="44">
                  <c:v>127.7</c:v>
                </c:pt>
                <c:pt idx="45">
                  <c:v>101.54</c:v>
                </c:pt>
                <c:pt idx="46">
                  <c:v>150.86000000000001</c:v>
                </c:pt>
                <c:pt idx="47">
                  <c:v>136.47</c:v>
                </c:pt>
              </c:numCache>
            </c:numRef>
          </c:val>
          <c:smooth val="0"/>
          <c:extLst>
            <c:ext xmlns:c16="http://schemas.microsoft.com/office/drawing/2014/chart" uri="{C3380CC4-5D6E-409C-BE32-E72D297353CC}">
              <c16:uniqueId val="{00000003-04D7-4976-8691-4D71430DCAE4}"/>
            </c:ext>
          </c:extLst>
        </c:ser>
        <c:ser>
          <c:idx val="4"/>
          <c:order val="4"/>
          <c:tx>
            <c:strRef>
              <c:f>'Special Purchase Price (STP) '!$G$27</c:f>
              <c:strCache>
                <c:ptCount val="1"/>
                <c:pt idx="0">
                  <c:v>CHP</c:v>
                </c:pt>
              </c:strCache>
            </c:strRef>
          </c:tx>
          <c:spPr>
            <a:ln w="28575" cap="rnd">
              <a:solidFill>
                <a:srgbClr val="C00000"/>
              </a:solidFill>
              <a:round/>
            </a:ln>
            <a:effectLst/>
          </c:spPr>
          <c:marker>
            <c:symbol val="none"/>
          </c:marker>
          <c:cat>
            <c:strRef>
              <c:f>'Special Purchase Price (STP) '!$B$28:$B$75</c:f>
              <c:strCache>
                <c:ptCount val="4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strCache>
            </c:strRef>
          </c:cat>
          <c:val>
            <c:numRef>
              <c:f>'Special Purchase Price (STP) '!$G$28:$G$75</c:f>
              <c:numCache>
                <c:formatCode>General</c:formatCode>
                <c:ptCount val="48"/>
                <c:pt idx="0">
                  <c:v>54.79</c:v>
                </c:pt>
                <c:pt idx="1">
                  <c:v>52.4</c:v>
                </c:pt>
                <c:pt idx="2">
                  <c:v>59.04</c:v>
                </c:pt>
                <c:pt idx="3">
                  <c:v>65.34</c:v>
                </c:pt>
                <c:pt idx="4">
                  <c:v>64.98</c:v>
                </c:pt>
                <c:pt idx="5">
                  <c:v>87.31</c:v>
                </c:pt>
                <c:pt idx="6">
                  <c:v>104.31</c:v>
                </c:pt>
                <c:pt idx="7">
                  <c:v>126.5</c:v>
                </c:pt>
                <c:pt idx="8">
                  <c:v>137.29</c:v>
                </c:pt>
                <c:pt idx="9">
                  <c:v>204.02</c:v>
                </c:pt>
                <c:pt idx="10">
                  <c:v>236.36</c:v>
                </c:pt>
                <c:pt idx="11">
                  <c:v>247.16</c:v>
                </c:pt>
                <c:pt idx="12">
                  <c:v>235.38</c:v>
                </c:pt>
                <c:pt idx="13">
                  <c:v>217.17</c:v>
                </c:pt>
                <c:pt idx="14">
                  <c:v>282.5</c:v>
                </c:pt>
                <c:pt idx="15">
                  <c:v>255.8</c:v>
                </c:pt>
                <c:pt idx="16">
                  <c:v>229.61</c:v>
                </c:pt>
                <c:pt idx="17">
                  <c:v>248.97</c:v>
                </c:pt>
                <c:pt idx="18">
                  <c:v>352.79</c:v>
                </c:pt>
                <c:pt idx="19">
                  <c:v>85</c:v>
                </c:pt>
                <c:pt idx="20">
                  <c:v>84.92</c:v>
                </c:pt>
                <c:pt idx="21">
                  <c:v>84.83</c:v>
                </c:pt>
                <c:pt idx="22">
                  <c:v>84.88</c:v>
                </c:pt>
                <c:pt idx="23">
                  <c:v>83.04</c:v>
                </c:pt>
                <c:pt idx="24">
                  <c:v>81.99</c:v>
                </c:pt>
                <c:pt idx="25">
                  <c:v>84.06</c:v>
                </c:pt>
                <c:pt idx="26">
                  <c:v>81.91</c:v>
                </c:pt>
                <c:pt idx="27">
                  <c:v>82.28</c:v>
                </c:pt>
                <c:pt idx="28">
                  <c:v>80.819999999999993</c:v>
                </c:pt>
                <c:pt idx="29">
                  <c:v>78.22</c:v>
                </c:pt>
                <c:pt idx="30">
                  <c:v>83.68</c:v>
                </c:pt>
                <c:pt idx="31">
                  <c:v>81.52</c:v>
                </c:pt>
                <c:pt idx="32">
                  <c:v>80.98</c:v>
                </c:pt>
                <c:pt idx="33">
                  <c:v>80.459999999999994</c:v>
                </c:pt>
                <c:pt idx="34">
                  <c:v>77.510000000000005</c:v>
                </c:pt>
                <c:pt idx="35">
                  <c:v>80.88</c:v>
                </c:pt>
                <c:pt idx="36">
                  <c:v>96.36</c:v>
                </c:pt>
                <c:pt idx="37">
                  <c:v>77.12</c:v>
                </c:pt>
                <c:pt idx="38">
                  <c:v>73.81</c:v>
                </c:pt>
                <c:pt idx="39">
                  <c:v>68.819999999999993</c:v>
                </c:pt>
                <c:pt idx="40">
                  <c:v>89.09</c:v>
                </c:pt>
                <c:pt idx="41">
                  <c:v>107.35</c:v>
                </c:pt>
                <c:pt idx="42">
                  <c:v>150.91999999999999</c:v>
                </c:pt>
                <c:pt idx="43">
                  <c:v>140.96</c:v>
                </c:pt>
                <c:pt idx="44">
                  <c:v>127.7</c:v>
                </c:pt>
                <c:pt idx="45">
                  <c:v>101.54</c:v>
                </c:pt>
                <c:pt idx="46">
                  <c:v>150.86000000000001</c:v>
                </c:pt>
                <c:pt idx="47">
                  <c:v>136.47</c:v>
                </c:pt>
              </c:numCache>
            </c:numRef>
          </c:val>
          <c:smooth val="0"/>
          <c:extLst>
            <c:ext xmlns:c16="http://schemas.microsoft.com/office/drawing/2014/chart" uri="{C3380CC4-5D6E-409C-BE32-E72D297353CC}">
              <c16:uniqueId val="{00000004-04D7-4976-8691-4D71430DCAE4}"/>
            </c:ext>
          </c:extLst>
        </c:ser>
        <c:dLbls>
          <c:showLegendKey val="0"/>
          <c:showVal val="0"/>
          <c:showCatName val="0"/>
          <c:showSerName val="0"/>
          <c:showPercent val="0"/>
          <c:showBubbleSize val="0"/>
        </c:dLbls>
        <c:smooth val="0"/>
        <c:axId val="1649047248"/>
        <c:axId val="1649048208"/>
      </c:lineChart>
      <c:catAx>
        <c:axId val="164904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649048208"/>
        <c:crosses val="autoZero"/>
        <c:auto val="1"/>
        <c:lblAlgn val="ctr"/>
        <c:lblOffset val="100"/>
        <c:noMultiLvlLbl val="0"/>
      </c:catAx>
      <c:valAx>
        <c:axId val="164904820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649047248"/>
        <c:crosses val="autoZero"/>
        <c:crossBetween val="midCat"/>
      </c:valAx>
      <c:spPr>
        <a:noFill/>
        <a:ln>
          <a:noFill/>
        </a:ln>
        <a:effectLst/>
      </c:spPr>
    </c:plotArea>
    <c:legend>
      <c:legendPos val="t"/>
      <c:layout>
        <c:manualLayout>
          <c:xMode val="edge"/>
          <c:yMode val="edge"/>
          <c:x val="0.50117051452851458"/>
          <c:y val="6.8296109109171832E-2"/>
          <c:w val="0.47719234230215446"/>
          <c:h val="9.76192458014610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IPTO</c:v>
          </c:tx>
          <c:spPr>
            <a:ln w="19050" cap="rnd">
              <a:solidFill>
                <a:srgbClr val="C00000"/>
              </a:solidFill>
              <a:round/>
            </a:ln>
            <a:effectLst/>
          </c:spPr>
          <c:marker>
            <c:symbol val="circle"/>
            <c:size val="5"/>
            <c:spPr>
              <a:solidFill>
                <a:srgbClr val="C00000"/>
              </a:solidFill>
              <a:ln w="9525">
                <a:solidFill>
                  <a:srgbClr val="C00000"/>
                </a:solidFill>
              </a:ln>
              <a:effectLst/>
            </c:spPr>
          </c:marker>
          <c:xVal>
            <c:numRef>
              <c:f>'[IPTO data.xlsx]Demand Historical Data'!$A$12:$A$23</c:f>
              <c:numCache>
                <c:formatCode>General</c:formatCode>
                <c:ptCount val="12"/>
                <c:pt idx="0">
                  <c:v>2022</c:v>
                </c:pt>
                <c:pt idx="1">
                  <c:v>2024</c:v>
                </c:pt>
                <c:pt idx="2">
                  <c:v>2025</c:v>
                </c:pt>
                <c:pt idx="3">
                  <c:v>2026</c:v>
                </c:pt>
                <c:pt idx="4">
                  <c:v>2027</c:v>
                </c:pt>
                <c:pt idx="5">
                  <c:v>2028</c:v>
                </c:pt>
                <c:pt idx="6">
                  <c:v>2029</c:v>
                </c:pt>
                <c:pt idx="7">
                  <c:v>2030</c:v>
                </c:pt>
                <c:pt idx="8">
                  <c:v>2031</c:v>
                </c:pt>
                <c:pt idx="9">
                  <c:v>2032</c:v>
                </c:pt>
                <c:pt idx="10">
                  <c:v>2033</c:v>
                </c:pt>
                <c:pt idx="11">
                  <c:v>2034</c:v>
                </c:pt>
              </c:numCache>
            </c:numRef>
          </c:xVal>
          <c:yVal>
            <c:numRef>
              <c:f>'[IPTO data.xlsx]Demand Historical Data'!$B$12:$B$23</c:f>
              <c:numCache>
                <c:formatCode>General</c:formatCode>
                <c:ptCount val="12"/>
                <c:pt idx="0">
                  <c:v>50481</c:v>
                </c:pt>
                <c:pt idx="1">
                  <c:v>52350</c:v>
                </c:pt>
                <c:pt idx="2">
                  <c:v>56600</c:v>
                </c:pt>
                <c:pt idx="3">
                  <c:v>58500</c:v>
                </c:pt>
                <c:pt idx="4">
                  <c:v>59250</c:v>
                </c:pt>
                <c:pt idx="5">
                  <c:v>61850</c:v>
                </c:pt>
                <c:pt idx="6">
                  <c:v>63140</c:v>
                </c:pt>
                <c:pt idx="7">
                  <c:v>66240</c:v>
                </c:pt>
                <c:pt idx="8">
                  <c:v>67400</c:v>
                </c:pt>
                <c:pt idx="9">
                  <c:v>68570</c:v>
                </c:pt>
                <c:pt idx="10">
                  <c:v>69740</c:v>
                </c:pt>
                <c:pt idx="11">
                  <c:v>70900</c:v>
                </c:pt>
              </c:numCache>
            </c:numRef>
          </c:yVal>
          <c:smooth val="0"/>
          <c:extLst>
            <c:ext xmlns:c16="http://schemas.microsoft.com/office/drawing/2014/chart" uri="{C3380CC4-5D6E-409C-BE32-E72D297353CC}">
              <c16:uniqueId val="{00000000-B79E-4A64-9144-E62018327D43}"/>
            </c:ext>
          </c:extLst>
        </c:ser>
        <c:ser>
          <c:idx val="1"/>
          <c:order val="1"/>
          <c:tx>
            <c:v>NECP</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'[IPTO data.xlsx]Demand Historical Data'!$A$12:$A$23</c:f>
              <c:numCache>
                <c:formatCode>General</c:formatCode>
                <c:ptCount val="12"/>
                <c:pt idx="0">
                  <c:v>2022</c:v>
                </c:pt>
                <c:pt idx="1">
                  <c:v>2024</c:v>
                </c:pt>
                <c:pt idx="2">
                  <c:v>2025</c:v>
                </c:pt>
                <c:pt idx="3">
                  <c:v>2026</c:v>
                </c:pt>
                <c:pt idx="4">
                  <c:v>2027</c:v>
                </c:pt>
                <c:pt idx="5">
                  <c:v>2028</c:v>
                </c:pt>
                <c:pt idx="6">
                  <c:v>2029</c:v>
                </c:pt>
                <c:pt idx="7">
                  <c:v>2030</c:v>
                </c:pt>
                <c:pt idx="8">
                  <c:v>2031</c:v>
                </c:pt>
                <c:pt idx="9">
                  <c:v>2032</c:v>
                </c:pt>
                <c:pt idx="10">
                  <c:v>2033</c:v>
                </c:pt>
                <c:pt idx="11">
                  <c:v>2034</c:v>
                </c:pt>
              </c:numCache>
            </c:numRef>
          </c:xVal>
          <c:yVal>
            <c:numRef>
              <c:f>'[IPTO data.xlsx]Demand Historical Data'!$C$12:$C$23</c:f>
              <c:numCache>
                <c:formatCode>General</c:formatCode>
                <c:ptCount val="12"/>
                <c:pt idx="0">
                  <c:v>50481</c:v>
                </c:pt>
                <c:pt idx="1">
                  <c:v>50340</c:v>
                </c:pt>
                <c:pt idx="2">
                  <c:v>52520</c:v>
                </c:pt>
                <c:pt idx="3">
                  <c:v>54240</c:v>
                </c:pt>
                <c:pt idx="4">
                  <c:v>54800</c:v>
                </c:pt>
                <c:pt idx="5">
                  <c:v>57200</c:v>
                </c:pt>
                <c:pt idx="6">
                  <c:v>58350</c:v>
                </c:pt>
                <c:pt idx="7">
                  <c:v>59050</c:v>
                </c:pt>
                <c:pt idx="8">
                  <c:v>59800</c:v>
                </c:pt>
                <c:pt idx="9">
                  <c:v>60530</c:v>
                </c:pt>
                <c:pt idx="10">
                  <c:v>61270</c:v>
                </c:pt>
                <c:pt idx="11">
                  <c:v>62000</c:v>
                </c:pt>
              </c:numCache>
            </c:numRef>
          </c:yVal>
          <c:smooth val="0"/>
          <c:extLst>
            <c:ext xmlns:c16="http://schemas.microsoft.com/office/drawing/2014/chart" uri="{C3380CC4-5D6E-409C-BE32-E72D297353CC}">
              <c16:uniqueId val="{00000001-B79E-4A64-9144-E62018327D43}"/>
            </c:ext>
          </c:extLst>
        </c:ser>
        <c:ser>
          <c:idx val="2"/>
          <c:order val="2"/>
          <c:tx>
            <c:v>Historical</c:v>
          </c:tx>
          <c:spPr>
            <a:ln w="19050" cap="rnd">
              <a:solidFill>
                <a:schemeClr val="tx1"/>
              </a:solidFill>
              <a:round/>
            </a:ln>
            <a:effectLst/>
          </c:spPr>
          <c:marker>
            <c:symbol val="circle"/>
            <c:size val="5"/>
            <c:spPr>
              <a:solidFill>
                <a:schemeClr val="tx1"/>
              </a:solidFill>
              <a:ln w="9525">
                <a:solidFill>
                  <a:schemeClr val="tx1"/>
                </a:solidFill>
              </a:ln>
              <a:effectLst/>
            </c:spPr>
          </c:marker>
          <c:xVal>
            <c:numRef>
              <c:f>'[IPTO data.xlsx]Demand Historical Data'!$A$2:$A$12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xVal>
          <c:yVal>
            <c:numRef>
              <c:f>'[IPTO data.xlsx]Demand Historical Data'!$B$2:$B$12</c:f>
              <c:numCache>
                <c:formatCode>General</c:formatCode>
                <c:ptCount val="11"/>
                <c:pt idx="0">
                  <c:v>52611</c:v>
                </c:pt>
                <c:pt idx="1">
                  <c:v>50664</c:v>
                </c:pt>
                <c:pt idx="2">
                  <c:v>50228</c:v>
                </c:pt>
                <c:pt idx="3">
                  <c:v>51355</c:v>
                </c:pt>
                <c:pt idx="4">
                  <c:v>51212</c:v>
                </c:pt>
                <c:pt idx="5">
                  <c:v>51932</c:v>
                </c:pt>
                <c:pt idx="6">
                  <c:v>51462</c:v>
                </c:pt>
                <c:pt idx="7">
                  <c:v>52101</c:v>
                </c:pt>
                <c:pt idx="8">
                  <c:v>49968</c:v>
                </c:pt>
                <c:pt idx="9">
                  <c:v>52329</c:v>
                </c:pt>
                <c:pt idx="10">
                  <c:v>50481</c:v>
                </c:pt>
              </c:numCache>
            </c:numRef>
          </c:yVal>
          <c:smooth val="0"/>
          <c:extLst>
            <c:ext xmlns:c16="http://schemas.microsoft.com/office/drawing/2014/chart" uri="{C3380CC4-5D6E-409C-BE32-E72D297353CC}">
              <c16:uniqueId val="{00000002-B79E-4A64-9144-E62018327D43}"/>
            </c:ext>
          </c:extLst>
        </c:ser>
        <c:dLbls>
          <c:showLegendKey val="0"/>
          <c:showVal val="0"/>
          <c:showCatName val="0"/>
          <c:showSerName val="0"/>
          <c:showPercent val="0"/>
          <c:showBubbleSize val="0"/>
        </c:dLbls>
        <c:axId val="676855327"/>
        <c:axId val="676858207"/>
      </c:scatterChart>
      <c:valAx>
        <c:axId val="676855327"/>
        <c:scaling>
          <c:orientation val="minMax"/>
          <c:max val="2034"/>
          <c:min val="2012"/>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858207"/>
        <c:crosses val="autoZero"/>
        <c:crossBetween val="midCat"/>
      </c:valAx>
      <c:valAx>
        <c:axId val="676858207"/>
        <c:scaling>
          <c:orientation val="minMax"/>
          <c:min val="4000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85532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314210393168137"/>
          <c:y val="4.0276916051028573E-2"/>
          <c:w val="0.4245896019113134"/>
          <c:h val="0.80148583474989676"/>
        </c:manualLayout>
      </c:layout>
      <c:barChart>
        <c:barDir val="bar"/>
        <c:grouping val="clustered"/>
        <c:varyColors val="0"/>
        <c:ser>
          <c:idx val="0"/>
          <c:order val="0"/>
          <c:tx>
            <c:strRef>
              <c:f>Sheet9!$C$40</c:f>
              <c:strCache>
                <c:ptCount val="1"/>
                <c:pt idx="0">
                  <c:v>EU</c:v>
                </c:pt>
              </c:strCache>
            </c:strRef>
          </c:tx>
          <c:spPr>
            <a:solidFill>
              <a:schemeClr val="accent3"/>
            </a:solidFill>
            <a:ln>
              <a:noFill/>
            </a:ln>
            <a:effectLst/>
          </c:spPr>
          <c:invertIfNegative val="0"/>
          <c:cat>
            <c:strRef>
              <c:f>Sheet9!$B$41:$B$51</c:f>
              <c:strCache>
                <c:ptCount val="11"/>
                <c:pt idx="0">
                  <c:v>Energy efficiency</c:v>
                </c:pt>
                <c:pt idx="1">
                  <c:v>Sustainable mobility</c:v>
                </c:pt>
                <c:pt idx="2">
                  <c:v>Renewable energy and networks</c:v>
                </c:pt>
                <c:pt idx="3">
                  <c:v>Other climate change mitigation </c:v>
                </c:pt>
                <c:pt idx="4">
                  <c:v>R&amp;D&amp;I in green activities</c:v>
                </c:pt>
                <c:pt idx="5">
                  <c:v>Sustainable use and protection of water</c:v>
                </c:pt>
                <c:pt idx="6">
                  <c:v>Transition to a circular economy</c:v>
                </c:pt>
                <c:pt idx="7">
                  <c:v>Climate change adaptation</c:v>
                </c:pt>
                <c:pt idx="8">
                  <c:v>The protection and restoration of biodiversity and ecosystems</c:v>
                </c:pt>
                <c:pt idx="9">
                  <c:v>Pollution prevention and control</c:v>
                </c:pt>
                <c:pt idx="10">
                  <c:v>Green skills and jobs</c:v>
                </c:pt>
              </c:strCache>
            </c:strRef>
          </c:cat>
          <c:val>
            <c:numRef>
              <c:f>Sheet9!$C$41:$C$51</c:f>
              <c:numCache>
                <c:formatCode>0.00%</c:formatCode>
                <c:ptCount val="11"/>
                <c:pt idx="0">
                  <c:v>0.27749574369753399</c:v>
                </c:pt>
                <c:pt idx="1">
                  <c:v>0.250059996684939</c:v>
                </c:pt>
                <c:pt idx="2">
                  <c:v>0.192549276673911</c:v>
                </c:pt>
                <c:pt idx="3">
                  <c:v>6.2107359258875602E-2</c:v>
                </c:pt>
                <c:pt idx="4">
                  <c:v>5.5949176805221601E-2</c:v>
                </c:pt>
                <c:pt idx="5">
                  <c:v>5.5462603569997701E-2</c:v>
                </c:pt>
                <c:pt idx="6">
                  <c:v>4.3475139810889997E-2</c:v>
                </c:pt>
                <c:pt idx="7">
                  <c:v>2.3562119982135799E-2</c:v>
                </c:pt>
                <c:pt idx="8">
                  <c:v>2.2113258018884099E-2</c:v>
                </c:pt>
                <c:pt idx="9">
                  <c:v>1.06906805893234E-2</c:v>
                </c:pt>
                <c:pt idx="10">
                  <c:v>6.5346449082861599E-3</c:v>
                </c:pt>
              </c:numCache>
            </c:numRef>
          </c:val>
          <c:extLst>
            <c:ext xmlns:c16="http://schemas.microsoft.com/office/drawing/2014/chart" uri="{C3380CC4-5D6E-409C-BE32-E72D297353CC}">
              <c16:uniqueId val="{00000000-AE86-453C-AF21-D120E25EFDB1}"/>
            </c:ext>
          </c:extLst>
        </c:ser>
        <c:ser>
          <c:idx val="1"/>
          <c:order val="1"/>
          <c:tx>
            <c:strRef>
              <c:f>Sheet9!$D$40</c:f>
              <c:strCache>
                <c:ptCount val="1"/>
                <c:pt idx="0">
                  <c:v>Greece</c:v>
                </c:pt>
              </c:strCache>
            </c:strRef>
          </c:tx>
          <c:spPr>
            <a:solidFill>
              <a:srgbClr val="0F55F5"/>
            </a:solidFill>
            <a:ln>
              <a:noFill/>
            </a:ln>
            <a:effectLst/>
          </c:spPr>
          <c:invertIfNegative val="0"/>
          <c:cat>
            <c:strRef>
              <c:f>Sheet9!$B$41:$B$51</c:f>
              <c:strCache>
                <c:ptCount val="11"/>
                <c:pt idx="0">
                  <c:v>Energy efficiency</c:v>
                </c:pt>
                <c:pt idx="1">
                  <c:v>Sustainable mobility</c:v>
                </c:pt>
                <c:pt idx="2">
                  <c:v>Renewable energy and networks</c:v>
                </c:pt>
                <c:pt idx="3">
                  <c:v>Other climate change mitigation </c:v>
                </c:pt>
                <c:pt idx="4">
                  <c:v>R&amp;D&amp;I in green activities</c:v>
                </c:pt>
                <c:pt idx="5">
                  <c:v>Sustainable use and protection of water</c:v>
                </c:pt>
                <c:pt idx="6">
                  <c:v>Transition to a circular economy</c:v>
                </c:pt>
                <c:pt idx="7">
                  <c:v>Climate change adaptation</c:v>
                </c:pt>
                <c:pt idx="8">
                  <c:v>The protection and restoration of biodiversity and ecosystems</c:v>
                </c:pt>
                <c:pt idx="9">
                  <c:v>Pollution prevention and control</c:v>
                </c:pt>
                <c:pt idx="10">
                  <c:v>Green skills and jobs</c:v>
                </c:pt>
              </c:strCache>
            </c:strRef>
          </c:cat>
          <c:val>
            <c:numRef>
              <c:f>Sheet9!$D$41:$D$51</c:f>
              <c:numCache>
                <c:formatCode>0%</c:formatCode>
                <c:ptCount val="11"/>
                <c:pt idx="0">
                  <c:v>0.313211568992806</c:v>
                </c:pt>
                <c:pt idx="1">
                  <c:v>3.5244782215355902E-2</c:v>
                </c:pt>
                <c:pt idx="2">
                  <c:v>0.33092243282825401</c:v>
                </c:pt>
                <c:pt idx="3">
                  <c:v>9.2796495218473399E-2</c:v>
                </c:pt>
                <c:pt idx="4">
                  <c:v>0.01</c:v>
                </c:pt>
                <c:pt idx="5">
                  <c:v>0.04</c:v>
                </c:pt>
                <c:pt idx="6">
                  <c:v>7.0000000000000007E-2</c:v>
                </c:pt>
                <c:pt idx="7">
                  <c:v>0.09</c:v>
                </c:pt>
                <c:pt idx="8">
                  <c:v>0.02</c:v>
                </c:pt>
                <c:pt idx="9">
                  <c:v>0</c:v>
                </c:pt>
                <c:pt idx="10">
                  <c:v>0.03</c:v>
                </c:pt>
              </c:numCache>
            </c:numRef>
          </c:val>
          <c:extLst>
            <c:ext xmlns:c16="http://schemas.microsoft.com/office/drawing/2014/chart" uri="{C3380CC4-5D6E-409C-BE32-E72D297353CC}">
              <c16:uniqueId val="{00000001-AE86-453C-AF21-D120E25EFDB1}"/>
            </c:ext>
          </c:extLst>
        </c:ser>
        <c:dLbls>
          <c:showLegendKey val="0"/>
          <c:showVal val="0"/>
          <c:showCatName val="0"/>
          <c:showSerName val="0"/>
          <c:showPercent val="0"/>
          <c:showBubbleSize val="0"/>
        </c:dLbls>
        <c:gapWidth val="182"/>
        <c:axId val="373861951"/>
        <c:axId val="373849951"/>
      </c:barChart>
      <c:catAx>
        <c:axId val="3738619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j-lt"/>
                <a:ea typeface="Verdana" panose="020B0604030504040204" pitchFamily="34" charset="0"/>
                <a:cs typeface="+mn-cs"/>
              </a:defRPr>
            </a:pPr>
            <a:endParaRPr lang="en-US"/>
          </a:p>
        </c:txPr>
        <c:crossAx val="373849951"/>
        <c:crosses val="autoZero"/>
        <c:auto val="1"/>
        <c:lblAlgn val="ctr"/>
        <c:lblOffset val="100"/>
        <c:noMultiLvlLbl val="0"/>
      </c:catAx>
      <c:valAx>
        <c:axId val="373849951"/>
        <c:scaling>
          <c:orientation val="minMax"/>
          <c:max val="0.35000000000000003"/>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j-lt"/>
                <a:ea typeface="Verdana" panose="020B0604030504040204" pitchFamily="34" charset="0"/>
                <a:cs typeface="+mn-cs"/>
              </a:defRPr>
            </a:pPr>
            <a:endParaRPr lang="en-US"/>
          </a:p>
        </c:txPr>
        <c:crossAx val="373861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sz="8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19031460021585"/>
          <c:y val="0.18980104465390318"/>
          <c:w val="0.82793844328815325"/>
          <c:h val="0.6644972000249767"/>
        </c:manualLayout>
      </c:layout>
      <c:barChart>
        <c:barDir val="col"/>
        <c:grouping val="clustered"/>
        <c:varyColors val="0"/>
        <c:ser>
          <c:idx val="0"/>
          <c:order val="0"/>
          <c:tx>
            <c:strRef>
              <c:f>PPAs!$A$46</c:f>
              <c:strCache>
                <c:ptCount val="1"/>
                <c:pt idx="0">
                  <c:v>Corportate (GW)</c:v>
                </c:pt>
              </c:strCache>
            </c:strRef>
          </c:tx>
          <c:spPr>
            <a:solidFill>
              <a:srgbClr val="525252"/>
            </a:solidFill>
            <a:ln>
              <a:noFill/>
            </a:ln>
            <a:effectLst/>
          </c:spPr>
          <c:invertIfNegative val="0"/>
          <c:cat>
            <c:numRef>
              <c:f>PPAs!$B$50:$H$50</c:f>
              <c:numCache>
                <c:formatCode>General</c:formatCode>
                <c:ptCount val="7"/>
                <c:pt idx="0">
                  <c:v>2018</c:v>
                </c:pt>
                <c:pt idx="1">
                  <c:v>2019</c:v>
                </c:pt>
                <c:pt idx="2">
                  <c:v>2020</c:v>
                </c:pt>
                <c:pt idx="3">
                  <c:v>2021</c:v>
                </c:pt>
                <c:pt idx="4">
                  <c:v>2022</c:v>
                </c:pt>
                <c:pt idx="5">
                  <c:v>2023</c:v>
                </c:pt>
                <c:pt idx="6">
                  <c:v>2024</c:v>
                </c:pt>
              </c:numCache>
            </c:numRef>
          </c:cat>
          <c:val>
            <c:numRef>
              <c:f>PPAs!$B$46:$H$46</c:f>
              <c:numCache>
                <c:formatCode>General</c:formatCode>
                <c:ptCount val="7"/>
                <c:pt idx="0">
                  <c:v>2.5</c:v>
                </c:pt>
                <c:pt idx="1">
                  <c:v>2.7</c:v>
                </c:pt>
                <c:pt idx="2">
                  <c:v>3.1</c:v>
                </c:pt>
                <c:pt idx="3">
                  <c:v>7.6</c:v>
                </c:pt>
                <c:pt idx="4">
                  <c:v>8.9</c:v>
                </c:pt>
                <c:pt idx="5">
                  <c:v>12.7</c:v>
                </c:pt>
                <c:pt idx="6">
                  <c:v>12.6</c:v>
                </c:pt>
              </c:numCache>
            </c:numRef>
          </c:val>
          <c:extLst>
            <c:ext xmlns:c16="http://schemas.microsoft.com/office/drawing/2014/chart" uri="{C3380CC4-5D6E-409C-BE32-E72D297353CC}">
              <c16:uniqueId val="{00000000-9B97-4E3C-B7D1-DEBFCF172B0A}"/>
            </c:ext>
          </c:extLst>
        </c:ser>
        <c:ser>
          <c:idx val="1"/>
          <c:order val="1"/>
          <c:tx>
            <c:strRef>
              <c:f>PPAs!$A$47</c:f>
              <c:strCache>
                <c:ptCount val="1"/>
                <c:pt idx="0">
                  <c:v>Utility (GW)</c:v>
                </c:pt>
              </c:strCache>
            </c:strRef>
          </c:tx>
          <c:spPr>
            <a:solidFill>
              <a:srgbClr val="0070C0"/>
            </a:solidFill>
            <a:ln>
              <a:noFill/>
            </a:ln>
            <a:effectLst/>
          </c:spPr>
          <c:invertIfNegative val="0"/>
          <c:cat>
            <c:numRef>
              <c:f>PPAs!$B$50:$H$50</c:f>
              <c:numCache>
                <c:formatCode>General</c:formatCode>
                <c:ptCount val="7"/>
                <c:pt idx="0">
                  <c:v>2018</c:v>
                </c:pt>
                <c:pt idx="1">
                  <c:v>2019</c:v>
                </c:pt>
                <c:pt idx="2">
                  <c:v>2020</c:v>
                </c:pt>
                <c:pt idx="3">
                  <c:v>2021</c:v>
                </c:pt>
                <c:pt idx="4">
                  <c:v>2022</c:v>
                </c:pt>
                <c:pt idx="5">
                  <c:v>2023</c:v>
                </c:pt>
                <c:pt idx="6">
                  <c:v>2024</c:v>
                </c:pt>
              </c:numCache>
            </c:numRef>
          </c:cat>
          <c:val>
            <c:numRef>
              <c:f>PPAs!$B$47:$H$47</c:f>
              <c:numCache>
                <c:formatCode>General</c:formatCode>
                <c:ptCount val="7"/>
                <c:pt idx="0">
                  <c:v>0.8</c:v>
                </c:pt>
                <c:pt idx="1">
                  <c:v>5</c:v>
                </c:pt>
                <c:pt idx="2">
                  <c:v>2.2999999999999998</c:v>
                </c:pt>
                <c:pt idx="3">
                  <c:v>4.5</c:v>
                </c:pt>
                <c:pt idx="4">
                  <c:v>1.8</c:v>
                </c:pt>
                <c:pt idx="5">
                  <c:v>4.0999999999999996</c:v>
                </c:pt>
                <c:pt idx="6">
                  <c:v>1.7</c:v>
                </c:pt>
              </c:numCache>
            </c:numRef>
          </c:val>
          <c:extLst>
            <c:ext xmlns:c16="http://schemas.microsoft.com/office/drawing/2014/chart" uri="{C3380CC4-5D6E-409C-BE32-E72D297353CC}">
              <c16:uniqueId val="{00000001-9B97-4E3C-B7D1-DEBFCF172B0A}"/>
            </c:ext>
          </c:extLst>
        </c:ser>
        <c:ser>
          <c:idx val="2"/>
          <c:order val="2"/>
          <c:tx>
            <c:strRef>
              <c:f>PPAs!$A$48</c:f>
              <c:strCache>
                <c:ptCount val="1"/>
                <c:pt idx="0">
                  <c:v>Other (GW)</c:v>
                </c:pt>
              </c:strCache>
            </c:strRef>
          </c:tx>
          <c:spPr>
            <a:solidFill>
              <a:srgbClr val="00B050"/>
            </a:solidFill>
            <a:ln w="3175">
              <a:noFill/>
            </a:ln>
            <a:effectLst/>
          </c:spPr>
          <c:invertIfNegative val="0"/>
          <c:cat>
            <c:numRef>
              <c:f>PPAs!$B$50:$H$50</c:f>
              <c:numCache>
                <c:formatCode>General</c:formatCode>
                <c:ptCount val="7"/>
                <c:pt idx="0">
                  <c:v>2018</c:v>
                </c:pt>
                <c:pt idx="1">
                  <c:v>2019</c:v>
                </c:pt>
                <c:pt idx="2">
                  <c:v>2020</c:v>
                </c:pt>
                <c:pt idx="3">
                  <c:v>2021</c:v>
                </c:pt>
                <c:pt idx="4">
                  <c:v>2022</c:v>
                </c:pt>
                <c:pt idx="5">
                  <c:v>2023</c:v>
                </c:pt>
                <c:pt idx="6">
                  <c:v>2024</c:v>
                </c:pt>
              </c:numCache>
            </c:numRef>
          </c:cat>
          <c:val>
            <c:numRef>
              <c:f>PPAs!$B$48:$H$48</c:f>
              <c:numCache>
                <c:formatCode>General</c:formatCode>
                <c:ptCount val="7"/>
                <c:pt idx="1">
                  <c:v>0.9</c:v>
                </c:pt>
                <c:pt idx="2">
                  <c:v>0.02</c:v>
                </c:pt>
                <c:pt idx="4">
                  <c:v>0.2</c:v>
                </c:pt>
                <c:pt idx="5">
                  <c:v>0.3</c:v>
                </c:pt>
                <c:pt idx="6">
                  <c:v>0.9</c:v>
                </c:pt>
              </c:numCache>
            </c:numRef>
          </c:val>
          <c:extLst>
            <c:ext xmlns:c16="http://schemas.microsoft.com/office/drawing/2014/chart" uri="{C3380CC4-5D6E-409C-BE32-E72D297353CC}">
              <c16:uniqueId val="{00000002-9B97-4E3C-B7D1-DEBFCF172B0A}"/>
            </c:ext>
          </c:extLst>
        </c:ser>
        <c:dLbls>
          <c:showLegendKey val="0"/>
          <c:showVal val="0"/>
          <c:showCatName val="0"/>
          <c:showSerName val="0"/>
          <c:showPercent val="0"/>
          <c:showBubbleSize val="0"/>
        </c:dLbls>
        <c:gapWidth val="60"/>
        <c:axId val="252511135"/>
        <c:axId val="252508255"/>
      </c:barChart>
      <c:catAx>
        <c:axId val="25251113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252508255"/>
        <c:crosses val="autoZero"/>
        <c:auto val="1"/>
        <c:lblAlgn val="ctr"/>
        <c:lblOffset val="100"/>
        <c:noMultiLvlLbl val="0"/>
      </c:catAx>
      <c:valAx>
        <c:axId val="2525082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252511135"/>
        <c:crosses val="autoZero"/>
        <c:crossBetween val="between"/>
      </c:valAx>
      <c:spPr>
        <a:noFill/>
        <a:ln>
          <a:noFill/>
        </a:ln>
        <a:effectLst/>
      </c:spPr>
    </c:plotArea>
    <c:legend>
      <c:legendPos val="t"/>
      <c:layout>
        <c:manualLayout>
          <c:xMode val="edge"/>
          <c:yMode val="edge"/>
          <c:x val="6.5764601146433344E-2"/>
          <c:y val="3.1583599556307095E-2"/>
          <c:w val="0.93423539885356666"/>
          <c:h val="0.117214981166185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Sheet5!$A$10:$B$10</c:f>
              <c:strCache>
                <c:ptCount val="2"/>
                <c:pt idx="0">
                  <c:v>End-use &amp; efficiency </c:v>
                </c:pt>
                <c:pt idx="1">
                  <c:v>EU</c:v>
                </c:pt>
              </c:strCache>
            </c:strRef>
          </c:tx>
          <c:spPr>
            <a:ln w="28575" cap="rnd">
              <a:solidFill>
                <a:schemeClr val="accent1"/>
              </a:solidFill>
              <a:round/>
              <a:tailEnd type="arrow"/>
            </a:ln>
            <a:effectLst/>
          </c:spPr>
          <c:marker>
            <c:symbol val="none"/>
          </c:marker>
          <c:cat>
            <c:numRef>
              <c:f>Sheet5!$C$9:$L$9</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Sheet5!$C$10:$L$10</c:f>
              <c:numCache>
                <c:formatCode>0</c:formatCode>
                <c:ptCount val="10"/>
                <c:pt idx="0">
                  <c:v>129</c:v>
                </c:pt>
                <c:pt idx="1">
                  <c:v>139</c:v>
                </c:pt>
                <c:pt idx="2">
                  <c:v>136</c:v>
                </c:pt>
                <c:pt idx="3">
                  <c:v>134</c:v>
                </c:pt>
                <c:pt idx="4">
                  <c:v>135</c:v>
                </c:pt>
                <c:pt idx="5">
                  <c:v>157</c:v>
                </c:pt>
                <c:pt idx="6">
                  <c:v>206</c:v>
                </c:pt>
                <c:pt idx="7">
                  <c:v>240</c:v>
                </c:pt>
                <c:pt idx="8">
                  <c:v>216</c:v>
                </c:pt>
                <c:pt idx="9">
                  <c:v>203</c:v>
                </c:pt>
              </c:numCache>
            </c:numRef>
          </c:val>
          <c:smooth val="1"/>
          <c:extLst>
            <c:ext xmlns:c16="http://schemas.microsoft.com/office/drawing/2014/chart" uri="{C3380CC4-5D6E-409C-BE32-E72D297353CC}">
              <c16:uniqueId val="{00000000-197C-4C6A-8B70-4DE57698BA41}"/>
            </c:ext>
          </c:extLst>
        </c:ser>
        <c:ser>
          <c:idx val="1"/>
          <c:order val="1"/>
          <c:tx>
            <c:strRef>
              <c:f>Sheet5!$A$11:$B$11</c:f>
              <c:strCache>
                <c:ptCount val="2"/>
                <c:pt idx="0">
                  <c:v>End-use &amp; efficiency </c:v>
                </c:pt>
                <c:pt idx="1">
                  <c:v>China</c:v>
                </c:pt>
              </c:strCache>
            </c:strRef>
          </c:tx>
          <c:spPr>
            <a:ln w="28575" cap="rnd">
              <a:solidFill>
                <a:srgbClr val="FF0000"/>
              </a:solidFill>
              <a:round/>
              <a:tailEnd type="arrow"/>
            </a:ln>
            <a:effectLst/>
          </c:spPr>
          <c:marker>
            <c:symbol val="none"/>
          </c:marker>
          <c:cat>
            <c:numRef>
              <c:f>Sheet5!$C$9:$L$9</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Sheet5!$C$11:$L$11</c:f>
              <c:numCache>
                <c:formatCode>0</c:formatCode>
                <c:ptCount val="10"/>
                <c:pt idx="0">
                  <c:v>96</c:v>
                </c:pt>
                <c:pt idx="1">
                  <c:v>141</c:v>
                </c:pt>
                <c:pt idx="2">
                  <c:v>154</c:v>
                </c:pt>
                <c:pt idx="3">
                  <c:v>140</c:v>
                </c:pt>
                <c:pt idx="4">
                  <c:v>120</c:v>
                </c:pt>
                <c:pt idx="5">
                  <c:v>121</c:v>
                </c:pt>
                <c:pt idx="6">
                  <c:v>151</c:v>
                </c:pt>
                <c:pt idx="7">
                  <c:v>176</c:v>
                </c:pt>
                <c:pt idx="8">
                  <c:v>172</c:v>
                </c:pt>
                <c:pt idx="9">
                  <c:v>188</c:v>
                </c:pt>
              </c:numCache>
            </c:numRef>
          </c:val>
          <c:smooth val="1"/>
          <c:extLst>
            <c:ext xmlns:c16="http://schemas.microsoft.com/office/drawing/2014/chart" uri="{C3380CC4-5D6E-409C-BE32-E72D297353CC}">
              <c16:uniqueId val="{00000001-197C-4C6A-8B70-4DE57698BA41}"/>
            </c:ext>
          </c:extLst>
        </c:ser>
        <c:ser>
          <c:idx val="2"/>
          <c:order val="2"/>
          <c:tx>
            <c:strRef>
              <c:f>Sheet5!$A$12:$B$12</c:f>
              <c:strCache>
                <c:ptCount val="2"/>
                <c:pt idx="0">
                  <c:v>End-use &amp; efficiency </c:v>
                </c:pt>
                <c:pt idx="1">
                  <c:v>World</c:v>
                </c:pt>
              </c:strCache>
            </c:strRef>
          </c:tx>
          <c:spPr>
            <a:ln w="28575" cap="rnd">
              <a:solidFill>
                <a:schemeClr val="tx1"/>
              </a:solidFill>
              <a:round/>
              <a:tailEnd type="arrow"/>
            </a:ln>
            <a:effectLst/>
          </c:spPr>
          <c:marker>
            <c:symbol val="none"/>
          </c:marker>
          <c:cat>
            <c:numRef>
              <c:f>Sheet5!$C$9:$L$9</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Sheet5!$C$12:$L$12</c:f>
              <c:numCache>
                <c:formatCode>0</c:formatCode>
                <c:ptCount val="10"/>
                <c:pt idx="0">
                  <c:v>393</c:v>
                </c:pt>
                <c:pt idx="1">
                  <c:v>457</c:v>
                </c:pt>
                <c:pt idx="2">
                  <c:v>465</c:v>
                </c:pt>
                <c:pt idx="3">
                  <c:v>451</c:v>
                </c:pt>
                <c:pt idx="4">
                  <c:v>455</c:v>
                </c:pt>
                <c:pt idx="5">
                  <c:v>436</c:v>
                </c:pt>
                <c:pt idx="6">
                  <c:v>562</c:v>
                </c:pt>
                <c:pt idx="7">
                  <c:v>655</c:v>
                </c:pt>
                <c:pt idx="8">
                  <c:v>646</c:v>
                </c:pt>
                <c:pt idx="9">
                  <c:v>669</c:v>
                </c:pt>
              </c:numCache>
            </c:numRef>
          </c:val>
          <c:smooth val="1"/>
          <c:extLst>
            <c:ext xmlns:c16="http://schemas.microsoft.com/office/drawing/2014/chart" uri="{C3380CC4-5D6E-409C-BE32-E72D297353CC}">
              <c16:uniqueId val="{00000002-197C-4C6A-8B70-4DE57698BA41}"/>
            </c:ext>
          </c:extLst>
        </c:ser>
        <c:dLbls>
          <c:showLegendKey val="0"/>
          <c:showVal val="0"/>
          <c:showCatName val="0"/>
          <c:showSerName val="0"/>
          <c:showPercent val="0"/>
          <c:showBubbleSize val="0"/>
        </c:dLbls>
        <c:smooth val="0"/>
        <c:axId val="1043016720"/>
        <c:axId val="1043017680"/>
      </c:lineChart>
      <c:catAx>
        <c:axId val="104301672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43017680"/>
        <c:crosses val="autoZero"/>
        <c:auto val="1"/>
        <c:lblAlgn val="ctr"/>
        <c:lblOffset val="100"/>
        <c:noMultiLvlLbl val="0"/>
      </c:catAx>
      <c:valAx>
        <c:axId val="104301768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4301672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Sheet5!$A$14:$B$14</c:f>
              <c:strCache>
                <c:ptCount val="2"/>
                <c:pt idx="0">
                  <c:v>Fuels</c:v>
                </c:pt>
                <c:pt idx="1">
                  <c:v>EU</c:v>
                </c:pt>
              </c:strCache>
            </c:strRef>
          </c:tx>
          <c:spPr>
            <a:ln w="28575" cap="rnd">
              <a:solidFill>
                <a:srgbClr val="0070C0"/>
              </a:solidFill>
              <a:round/>
              <a:tailEnd type="arrow"/>
            </a:ln>
            <a:effectLst/>
          </c:spPr>
          <c:marker>
            <c:symbol val="none"/>
          </c:marker>
          <c:cat>
            <c:numRef>
              <c:f>Sheet5!$C$13:$L$13</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Sheet5!$C$14:$L$14</c:f>
              <c:numCache>
                <c:formatCode>0</c:formatCode>
                <c:ptCount val="10"/>
                <c:pt idx="0">
                  <c:v>101</c:v>
                </c:pt>
                <c:pt idx="1">
                  <c:v>80</c:v>
                </c:pt>
                <c:pt idx="2">
                  <c:v>86</c:v>
                </c:pt>
                <c:pt idx="3">
                  <c:v>80</c:v>
                </c:pt>
                <c:pt idx="4">
                  <c:v>76</c:v>
                </c:pt>
                <c:pt idx="5">
                  <c:v>57</c:v>
                </c:pt>
                <c:pt idx="6">
                  <c:v>63</c:v>
                </c:pt>
                <c:pt idx="7">
                  <c:v>69</c:v>
                </c:pt>
                <c:pt idx="8">
                  <c:v>77</c:v>
                </c:pt>
                <c:pt idx="9">
                  <c:v>81</c:v>
                </c:pt>
              </c:numCache>
            </c:numRef>
          </c:val>
          <c:smooth val="1"/>
          <c:extLst>
            <c:ext xmlns:c16="http://schemas.microsoft.com/office/drawing/2014/chart" uri="{C3380CC4-5D6E-409C-BE32-E72D297353CC}">
              <c16:uniqueId val="{00000000-16E4-4892-B5FB-4DDDA01E46E8}"/>
            </c:ext>
          </c:extLst>
        </c:ser>
        <c:ser>
          <c:idx val="1"/>
          <c:order val="1"/>
          <c:tx>
            <c:strRef>
              <c:f>Sheet5!$A$15:$B$15</c:f>
              <c:strCache>
                <c:ptCount val="2"/>
                <c:pt idx="0">
                  <c:v>Fuels</c:v>
                </c:pt>
                <c:pt idx="1">
                  <c:v>China</c:v>
                </c:pt>
              </c:strCache>
            </c:strRef>
          </c:tx>
          <c:spPr>
            <a:ln w="28575" cap="rnd">
              <a:solidFill>
                <a:srgbClr val="FF0000"/>
              </a:solidFill>
              <a:round/>
              <a:tailEnd type="arrow"/>
            </a:ln>
            <a:effectLst/>
          </c:spPr>
          <c:marker>
            <c:symbol val="none"/>
          </c:marker>
          <c:cat>
            <c:numRef>
              <c:f>Sheet5!$C$13:$L$13</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Sheet5!$C$15:$L$15</c:f>
              <c:numCache>
                <c:formatCode>0</c:formatCode>
                <c:ptCount val="10"/>
                <c:pt idx="0">
                  <c:v>143</c:v>
                </c:pt>
                <c:pt idx="1">
                  <c:v>122</c:v>
                </c:pt>
                <c:pt idx="2">
                  <c:v>124</c:v>
                </c:pt>
                <c:pt idx="3">
                  <c:v>136</c:v>
                </c:pt>
                <c:pt idx="4">
                  <c:v>155</c:v>
                </c:pt>
                <c:pt idx="5">
                  <c:v>141</c:v>
                </c:pt>
                <c:pt idx="6">
                  <c:v>149</c:v>
                </c:pt>
                <c:pt idx="7">
                  <c:v>160</c:v>
                </c:pt>
                <c:pt idx="8">
                  <c:v>172</c:v>
                </c:pt>
                <c:pt idx="9">
                  <c:v>174</c:v>
                </c:pt>
              </c:numCache>
            </c:numRef>
          </c:val>
          <c:smooth val="1"/>
          <c:extLst>
            <c:ext xmlns:c16="http://schemas.microsoft.com/office/drawing/2014/chart" uri="{C3380CC4-5D6E-409C-BE32-E72D297353CC}">
              <c16:uniqueId val="{00000001-16E4-4892-B5FB-4DDDA01E46E8}"/>
            </c:ext>
          </c:extLst>
        </c:ser>
        <c:ser>
          <c:idx val="2"/>
          <c:order val="2"/>
          <c:tx>
            <c:strRef>
              <c:f>Sheet5!$A$16:$B$16</c:f>
              <c:strCache>
                <c:ptCount val="2"/>
                <c:pt idx="0">
                  <c:v>Fuels</c:v>
                </c:pt>
                <c:pt idx="1">
                  <c:v>World</c:v>
                </c:pt>
              </c:strCache>
            </c:strRef>
          </c:tx>
          <c:spPr>
            <a:ln w="28575" cap="rnd">
              <a:solidFill>
                <a:schemeClr val="tx1"/>
              </a:solidFill>
              <a:round/>
              <a:tailEnd type="arrow"/>
            </a:ln>
            <a:effectLst/>
          </c:spPr>
          <c:marker>
            <c:symbol val="none"/>
          </c:marker>
          <c:cat>
            <c:numRef>
              <c:f>Sheet5!$C$13:$L$13</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Sheet5!$C$16:$L$16</c:f>
              <c:numCache>
                <c:formatCode>0</c:formatCode>
                <c:ptCount val="10"/>
                <c:pt idx="0">
                  <c:v>1200</c:v>
                </c:pt>
                <c:pt idx="1">
                  <c:v>980</c:v>
                </c:pt>
                <c:pt idx="2">
                  <c:v>1028</c:v>
                </c:pt>
                <c:pt idx="3">
                  <c:v>1035</c:v>
                </c:pt>
                <c:pt idx="4">
                  <c:v>1001</c:v>
                </c:pt>
                <c:pt idx="5">
                  <c:v>792</c:v>
                </c:pt>
                <c:pt idx="6">
                  <c:v>863</c:v>
                </c:pt>
                <c:pt idx="7">
                  <c:v>950</c:v>
                </c:pt>
                <c:pt idx="8">
                  <c:v>1018</c:v>
                </c:pt>
                <c:pt idx="9">
                  <c:v>1069</c:v>
                </c:pt>
              </c:numCache>
            </c:numRef>
          </c:val>
          <c:smooth val="1"/>
          <c:extLst>
            <c:ext xmlns:c16="http://schemas.microsoft.com/office/drawing/2014/chart" uri="{C3380CC4-5D6E-409C-BE32-E72D297353CC}">
              <c16:uniqueId val="{00000002-16E4-4892-B5FB-4DDDA01E46E8}"/>
            </c:ext>
          </c:extLst>
        </c:ser>
        <c:dLbls>
          <c:showLegendKey val="0"/>
          <c:showVal val="0"/>
          <c:showCatName val="0"/>
          <c:showSerName val="0"/>
          <c:showPercent val="0"/>
          <c:showBubbleSize val="0"/>
        </c:dLbls>
        <c:smooth val="0"/>
        <c:axId val="1230550896"/>
        <c:axId val="1230551376"/>
      </c:lineChart>
      <c:catAx>
        <c:axId val="123055089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30551376"/>
        <c:crosses val="autoZero"/>
        <c:auto val="1"/>
        <c:lblAlgn val="ctr"/>
        <c:lblOffset val="100"/>
        <c:noMultiLvlLbl val="0"/>
      </c:catAx>
      <c:valAx>
        <c:axId val="123055137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3055089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Sheet5!$A$18:$B$18</c:f>
              <c:strCache>
                <c:ptCount val="2"/>
                <c:pt idx="0">
                  <c:v>Power</c:v>
                </c:pt>
                <c:pt idx="1">
                  <c:v>EU</c:v>
                </c:pt>
              </c:strCache>
            </c:strRef>
          </c:tx>
          <c:spPr>
            <a:ln w="28575" cap="rnd">
              <a:solidFill>
                <a:srgbClr val="0070C0"/>
              </a:solidFill>
              <a:round/>
              <a:tailEnd type="arrow"/>
            </a:ln>
            <a:effectLst/>
          </c:spPr>
          <c:marker>
            <c:symbol val="none"/>
          </c:marker>
          <c:cat>
            <c:numRef>
              <c:f>Sheet5!$C$17:$L$17</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Sheet5!$C$18:$L$18</c:f>
              <c:numCache>
                <c:formatCode>0</c:formatCode>
                <c:ptCount val="10"/>
                <c:pt idx="0">
                  <c:v>161</c:v>
                </c:pt>
                <c:pt idx="1">
                  <c:v>159</c:v>
                </c:pt>
                <c:pt idx="2">
                  <c:v>156</c:v>
                </c:pt>
                <c:pt idx="3">
                  <c:v>159</c:v>
                </c:pt>
                <c:pt idx="4">
                  <c:v>163</c:v>
                </c:pt>
                <c:pt idx="5">
                  <c:v>174</c:v>
                </c:pt>
                <c:pt idx="6">
                  <c:v>209</c:v>
                </c:pt>
                <c:pt idx="7">
                  <c:v>240</c:v>
                </c:pt>
                <c:pt idx="8">
                  <c:v>269</c:v>
                </c:pt>
                <c:pt idx="9">
                  <c:v>279</c:v>
                </c:pt>
              </c:numCache>
            </c:numRef>
          </c:val>
          <c:smooth val="1"/>
          <c:extLst>
            <c:ext xmlns:c16="http://schemas.microsoft.com/office/drawing/2014/chart" uri="{C3380CC4-5D6E-409C-BE32-E72D297353CC}">
              <c16:uniqueId val="{00000000-E12E-477A-877E-28EABF97FA46}"/>
            </c:ext>
          </c:extLst>
        </c:ser>
        <c:ser>
          <c:idx val="1"/>
          <c:order val="1"/>
          <c:tx>
            <c:strRef>
              <c:f>Sheet5!$A$19:$B$19</c:f>
              <c:strCache>
                <c:ptCount val="2"/>
                <c:pt idx="0">
                  <c:v>Power</c:v>
                </c:pt>
                <c:pt idx="1">
                  <c:v>China</c:v>
                </c:pt>
              </c:strCache>
            </c:strRef>
          </c:tx>
          <c:spPr>
            <a:ln w="28575" cap="rnd">
              <a:solidFill>
                <a:srgbClr val="FF0000"/>
              </a:solidFill>
              <a:round/>
              <a:tailEnd type="arrow"/>
            </a:ln>
            <a:effectLst/>
          </c:spPr>
          <c:marker>
            <c:symbol val="none"/>
          </c:marker>
          <c:cat>
            <c:numRef>
              <c:f>Sheet5!$C$17:$L$17</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Sheet5!$C$19:$L$19</c:f>
              <c:numCache>
                <c:formatCode>0</c:formatCode>
                <c:ptCount val="10"/>
                <c:pt idx="0">
                  <c:v>244</c:v>
                </c:pt>
                <c:pt idx="1">
                  <c:v>266</c:v>
                </c:pt>
                <c:pt idx="2">
                  <c:v>273</c:v>
                </c:pt>
                <c:pt idx="3">
                  <c:v>274</c:v>
                </c:pt>
                <c:pt idx="4">
                  <c:v>295</c:v>
                </c:pt>
                <c:pt idx="5">
                  <c:v>305</c:v>
                </c:pt>
                <c:pt idx="6">
                  <c:v>296</c:v>
                </c:pt>
                <c:pt idx="7">
                  <c:v>387</c:v>
                </c:pt>
                <c:pt idx="8">
                  <c:v>475</c:v>
                </c:pt>
                <c:pt idx="9">
                  <c:v>499</c:v>
                </c:pt>
              </c:numCache>
            </c:numRef>
          </c:val>
          <c:smooth val="1"/>
          <c:extLst>
            <c:ext xmlns:c16="http://schemas.microsoft.com/office/drawing/2014/chart" uri="{C3380CC4-5D6E-409C-BE32-E72D297353CC}">
              <c16:uniqueId val="{00000001-E12E-477A-877E-28EABF97FA46}"/>
            </c:ext>
          </c:extLst>
        </c:ser>
        <c:ser>
          <c:idx val="2"/>
          <c:order val="2"/>
          <c:tx>
            <c:strRef>
              <c:f>Sheet5!$A$20:$B$20</c:f>
              <c:strCache>
                <c:ptCount val="2"/>
                <c:pt idx="0">
                  <c:v>Power</c:v>
                </c:pt>
                <c:pt idx="1">
                  <c:v>World</c:v>
                </c:pt>
              </c:strCache>
            </c:strRef>
          </c:tx>
          <c:spPr>
            <a:ln w="28575" cap="rnd">
              <a:solidFill>
                <a:schemeClr val="tx1"/>
              </a:solidFill>
              <a:round/>
              <a:tailEnd type="arrow"/>
            </a:ln>
            <a:effectLst/>
          </c:spPr>
          <c:marker>
            <c:symbol val="none"/>
          </c:marker>
          <c:cat>
            <c:numRef>
              <c:f>Sheet5!$C$17:$L$17</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Sheet5!$C$20:$L$20</c:f>
              <c:numCache>
                <c:formatCode>0</c:formatCode>
                <c:ptCount val="10"/>
                <c:pt idx="0">
                  <c:v>906</c:v>
                </c:pt>
                <c:pt idx="1">
                  <c:v>917</c:v>
                </c:pt>
                <c:pt idx="2">
                  <c:v>896</c:v>
                </c:pt>
                <c:pt idx="3">
                  <c:v>897</c:v>
                </c:pt>
                <c:pt idx="4">
                  <c:v>916</c:v>
                </c:pt>
                <c:pt idx="5">
                  <c:v>918</c:v>
                </c:pt>
                <c:pt idx="6">
                  <c:v>970</c:v>
                </c:pt>
                <c:pt idx="7">
                  <c:v>1137</c:v>
                </c:pt>
                <c:pt idx="8">
                  <c:v>1309</c:v>
                </c:pt>
                <c:pt idx="9">
                  <c:v>1382</c:v>
                </c:pt>
              </c:numCache>
            </c:numRef>
          </c:val>
          <c:smooth val="1"/>
          <c:extLst>
            <c:ext xmlns:c16="http://schemas.microsoft.com/office/drawing/2014/chart" uri="{C3380CC4-5D6E-409C-BE32-E72D297353CC}">
              <c16:uniqueId val="{00000002-E12E-477A-877E-28EABF97FA46}"/>
            </c:ext>
          </c:extLst>
        </c:ser>
        <c:dLbls>
          <c:showLegendKey val="0"/>
          <c:showVal val="0"/>
          <c:showCatName val="0"/>
          <c:showSerName val="0"/>
          <c:showPercent val="0"/>
          <c:showBubbleSize val="0"/>
        </c:dLbls>
        <c:smooth val="0"/>
        <c:axId val="1217006592"/>
        <c:axId val="1217003232"/>
      </c:lineChart>
      <c:catAx>
        <c:axId val="121700659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bg2">
                    <a:lumMod val="25000"/>
                  </a:schemeClr>
                </a:solidFill>
                <a:latin typeface="Verdana" panose="020B0604030504040204" pitchFamily="34" charset="0"/>
                <a:ea typeface="Verdana" panose="020B0604030504040204" pitchFamily="34" charset="0"/>
                <a:cs typeface="+mn-cs"/>
              </a:defRPr>
            </a:pPr>
            <a:endParaRPr lang="en-US"/>
          </a:p>
        </c:txPr>
        <c:crossAx val="1217003232"/>
        <c:crosses val="autoZero"/>
        <c:auto val="1"/>
        <c:lblAlgn val="ctr"/>
        <c:lblOffset val="100"/>
        <c:noMultiLvlLbl val="0"/>
      </c:catAx>
      <c:valAx>
        <c:axId val="12170032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25000"/>
                  </a:schemeClr>
                </a:solidFill>
                <a:latin typeface="Verdana" panose="020B0604030504040204" pitchFamily="34" charset="0"/>
                <a:ea typeface="Verdana" panose="020B0604030504040204" pitchFamily="34" charset="0"/>
                <a:cs typeface="+mn-cs"/>
              </a:defRPr>
            </a:pPr>
            <a:endParaRPr lang="en-US"/>
          </a:p>
        </c:txPr>
        <c:crossAx val="1217006592"/>
        <c:crosses val="autoZero"/>
        <c:crossBetween val="between"/>
      </c:valAx>
      <c:spPr>
        <a:noFill/>
        <a:ln>
          <a:noFill/>
        </a:ln>
        <a:effectLst/>
      </c:spPr>
    </c:plotArea>
    <c:plotVisOnly val="1"/>
    <c:dispBlanksAs val="gap"/>
    <c:showDLblsOverMax val="0"/>
  </c:chart>
  <c:spPr>
    <a:noFill/>
    <a:ln>
      <a:noFill/>
    </a:ln>
    <a:effectLst/>
  </c:spPr>
  <c:txPr>
    <a:bodyPr/>
    <a:lstStyle/>
    <a:p>
      <a:pPr>
        <a:defRPr sz="8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404961154480914E-2"/>
          <c:y val="0.12769471071550836"/>
          <c:w val="0.89236645140165072"/>
          <c:h val="0.80851934269085934"/>
        </c:manualLayout>
      </c:layout>
      <c:barChart>
        <c:barDir val="col"/>
        <c:grouping val="stacked"/>
        <c:varyColors val="0"/>
        <c:ser>
          <c:idx val="0"/>
          <c:order val="0"/>
          <c:tx>
            <c:strRef>
              <c:f>Sheet2!$B$3</c:f>
              <c:strCache>
                <c:ptCount val="1"/>
                <c:pt idx="0">
                  <c:v>Coal</c:v>
                </c:pt>
              </c:strCache>
            </c:strRef>
          </c:tx>
          <c:spPr>
            <a:solidFill>
              <a:schemeClr val="tx1"/>
            </a:solidFill>
            <a:ln>
              <a:noFill/>
            </a:ln>
            <a:effectLst/>
          </c:spPr>
          <c:invertIfNegative val="0"/>
          <c:cat>
            <c:numRef>
              <c:f>Sheet2!$C$2:$L$2</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Sheet2!$C$3:$L$3</c:f>
              <c:numCache>
                <c:formatCode>0</c:formatCode>
                <c:ptCount val="10"/>
                <c:pt idx="0">
                  <c:v>88.3</c:v>
                </c:pt>
                <c:pt idx="1">
                  <c:v>78.5</c:v>
                </c:pt>
                <c:pt idx="2">
                  <c:v>71.8</c:v>
                </c:pt>
                <c:pt idx="3">
                  <c:v>71.599999999999994</c:v>
                </c:pt>
                <c:pt idx="4">
                  <c:v>70.099999999999994</c:v>
                </c:pt>
                <c:pt idx="5">
                  <c:v>64</c:v>
                </c:pt>
                <c:pt idx="6">
                  <c:v>56</c:v>
                </c:pt>
                <c:pt idx="7">
                  <c:v>44.5</c:v>
                </c:pt>
                <c:pt idx="8">
                  <c:v>31.9</c:v>
                </c:pt>
                <c:pt idx="9">
                  <c:v>20.6</c:v>
                </c:pt>
              </c:numCache>
            </c:numRef>
          </c:val>
          <c:extLst>
            <c:ext xmlns:c16="http://schemas.microsoft.com/office/drawing/2014/chart" uri="{C3380CC4-5D6E-409C-BE32-E72D297353CC}">
              <c16:uniqueId val="{00000000-A863-4F23-8902-A94B4811537C}"/>
            </c:ext>
          </c:extLst>
        </c:ser>
        <c:ser>
          <c:idx val="1"/>
          <c:order val="1"/>
          <c:tx>
            <c:strRef>
              <c:f>Sheet2!$B$4</c:f>
              <c:strCache>
                <c:ptCount val="1"/>
                <c:pt idx="0">
                  <c:v>Oil and natural gas</c:v>
                </c:pt>
              </c:strCache>
            </c:strRef>
          </c:tx>
          <c:spPr>
            <a:solidFill>
              <a:srgbClr val="C00000"/>
            </a:solidFill>
            <a:ln>
              <a:noFill/>
            </a:ln>
            <a:effectLst/>
          </c:spPr>
          <c:invertIfNegative val="0"/>
          <c:cat>
            <c:numRef>
              <c:f>Sheet2!$C$2:$L$2</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Sheet2!$C$4:$L$4</c:f>
              <c:numCache>
                <c:formatCode>0</c:formatCode>
                <c:ptCount val="10"/>
                <c:pt idx="0">
                  <c:v>93.5</c:v>
                </c:pt>
                <c:pt idx="1">
                  <c:v>95.1</c:v>
                </c:pt>
                <c:pt idx="2">
                  <c:v>87.6</c:v>
                </c:pt>
                <c:pt idx="3">
                  <c:v>72.2</c:v>
                </c:pt>
                <c:pt idx="4">
                  <c:v>65.400000000000006</c:v>
                </c:pt>
                <c:pt idx="5">
                  <c:v>49.3</c:v>
                </c:pt>
                <c:pt idx="6">
                  <c:v>54.5</c:v>
                </c:pt>
                <c:pt idx="7">
                  <c:v>58.4</c:v>
                </c:pt>
                <c:pt idx="8">
                  <c:v>59.6</c:v>
                </c:pt>
                <c:pt idx="9">
                  <c:v>57.2</c:v>
                </c:pt>
              </c:numCache>
            </c:numRef>
          </c:val>
          <c:extLst>
            <c:ext xmlns:c16="http://schemas.microsoft.com/office/drawing/2014/chart" uri="{C3380CC4-5D6E-409C-BE32-E72D297353CC}">
              <c16:uniqueId val="{00000001-A863-4F23-8902-A94B4811537C}"/>
            </c:ext>
          </c:extLst>
        </c:ser>
        <c:ser>
          <c:idx val="2"/>
          <c:order val="2"/>
          <c:tx>
            <c:strRef>
              <c:f>Sheet2!$B$5</c:f>
              <c:strCache>
                <c:ptCount val="1"/>
                <c:pt idx="0">
                  <c:v>Nuclear</c:v>
                </c:pt>
              </c:strCache>
            </c:strRef>
          </c:tx>
          <c:spPr>
            <a:solidFill>
              <a:schemeClr val="accent4"/>
            </a:solidFill>
            <a:ln>
              <a:noFill/>
            </a:ln>
            <a:effectLst/>
          </c:spPr>
          <c:invertIfNegative val="0"/>
          <c:cat>
            <c:numRef>
              <c:f>Sheet2!$C$2:$L$2</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Sheet2!$C$5:$L$5</c:f>
              <c:numCache>
                <c:formatCode>0</c:formatCode>
                <c:ptCount val="10"/>
                <c:pt idx="0">
                  <c:v>42.5</c:v>
                </c:pt>
                <c:pt idx="1">
                  <c:v>43.4</c:v>
                </c:pt>
                <c:pt idx="2">
                  <c:v>40.9</c:v>
                </c:pt>
                <c:pt idx="3">
                  <c:v>39.4</c:v>
                </c:pt>
                <c:pt idx="4">
                  <c:v>40</c:v>
                </c:pt>
                <c:pt idx="5">
                  <c:v>45.7</c:v>
                </c:pt>
                <c:pt idx="6">
                  <c:v>58.2</c:v>
                </c:pt>
                <c:pt idx="7">
                  <c:v>64.7</c:v>
                </c:pt>
                <c:pt idx="8">
                  <c:v>66.099999999999994</c:v>
                </c:pt>
                <c:pt idx="9">
                  <c:v>77.7</c:v>
                </c:pt>
              </c:numCache>
            </c:numRef>
          </c:val>
          <c:extLst>
            <c:ext xmlns:c16="http://schemas.microsoft.com/office/drawing/2014/chart" uri="{C3380CC4-5D6E-409C-BE32-E72D297353CC}">
              <c16:uniqueId val="{00000002-A863-4F23-8902-A94B4811537C}"/>
            </c:ext>
          </c:extLst>
        </c:ser>
        <c:ser>
          <c:idx val="3"/>
          <c:order val="3"/>
          <c:tx>
            <c:strRef>
              <c:f>Sheet2!$B$6</c:f>
              <c:strCache>
                <c:ptCount val="1"/>
                <c:pt idx="0">
                  <c:v>Renewables</c:v>
                </c:pt>
              </c:strCache>
            </c:strRef>
          </c:tx>
          <c:spPr>
            <a:solidFill>
              <a:srgbClr val="00B050"/>
            </a:solidFill>
            <a:ln>
              <a:noFill/>
            </a:ln>
            <a:effectLst/>
          </c:spPr>
          <c:invertIfNegative val="0"/>
          <c:cat>
            <c:numRef>
              <c:f>Sheet2!$C$2:$L$2</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Sheet2!$C$6:$L$6</c:f>
              <c:numCache>
                <c:formatCode>0</c:formatCode>
                <c:ptCount val="10"/>
                <c:pt idx="0">
                  <c:v>343</c:v>
                </c:pt>
                <c:pt idx="1">
                  <c:v>349</c:v>
                </c:pt>
                <c:pt idx="2">
                  <c:v>354</c:v>
                </c:pt>
                <c:pt idx="3">
                  <c:v>379</c:v>
                </c:pt>
                <c:pt idx="4">
                  <c:v>424</c:v>
                </c:pt>
                <c:pt idx="5">
                  <c:v>446</c:v>
                </c:pt>
                <c:pt idx="6">
                  <c:v>470</c:v>
                </c:pt>
                <c:pt idx="7">
                  <c:v>605</c:v>
                </c:pt>
                <c:pt idx="8">
                  <c:v>735</c:v>
                </c:pt>
                <c:pt idx="9">
                  <c:v>771</c:v>
                </c:pt>
              </c:numCache>
            </c:numRef>
          </c:val>
          <c:extLst>
            <c:ext xmlns:c16="http://schemas.microsoft.com/office/drawing/2014/chart" uri="{C3380CC4-5D6E-409C-BE32-E72D297353CC}">
              <c16:uniqueId val="{00000003-A863-4F23-8902-A94B4811537C}"/>
            </c:ext>
          </c:extLst>
        </c:ser>
        <c:ser>
          <c:idx val="4"/>
          <c:order val="4"/>
          <c:tx>
            <c:strRef>
              <c:f>Sheet2!$B$7</c:f>
              <c:strCache>
                <c:ptCount val="1"/>
                <c:pt idx="0">
                  <c:v>Fossil fuels: with CCUS</c:v>
                </c:pt>
              </c:strCache>
            </c:strRef>
          </c:tx>
          <c:spPr>
            <a:solidFill>
              <a:schemeClr val="accent5"/>
            </a:solidFill>
            <a:ln>
              <a:noFill/>
            </a:ln>
            <a:effectLst/>
          </c:spPr>
          <c:invertIfNegative val="0"/>
          <c:cat>
            <c:numRef>
              <c:f>Sheet2!$C$2:$L$2</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Sheet2!$C$7:$L$7</c:f>
              <c:numCache>
                <c:formatCode>0</c:formatCode>
                <c:ptCount val="10"/>
                <c:pt idx="0">
                  <c:v>0.47699999999999998</c:v>
                </c:pt>
                <c:pt idx="1">
                  <c:v>0.47699999999999998</c:v>
                </c:pt>
                <c:pt idx="2">
                  <c:v>0.32400000000000001</c:v>
                </c:pt>
                <c:pt idx="3">
                  <c:v>0.17100000000000001</c:v>
                </c:pt>
                <c:pt idx="4">
                  <c:v>0.21</c:v>
                </c:pt>
                <c:pt idx="5">
                  <c:v>0.249</c:v>
                </c:pt>
                <c:pt idx="6">
                  <c:v>0.34200000000000003</c:v>
                </c:pt>
                <c:pt idx="7">
                  <c:v>0.58199999999999996</c:v>
                </c:pt>
                <c:pt idx="8">
                  <c:v>0.68200000000000005</c:v>
                </c:pt>
                <c:pt idx="9">
                  <c:v>2.83</c:v>
                </c:pt>
              </c:numCache>
            </c:numRef>
          </c:val>
          <c:extLst>
            <c:ext xmlns:c16="http://schemas.microsoft.com/office/drawing/2014/chart" uri="{C3380CC4-5D6E-409C-BE32-E72D297353CC}">
              <c16:uniqueId val="{00000004-A863-4F23-8902-A94B4811537C}"/>
            </c:ext>
          </c:extLst>
        </c:ser>
        <c:ser>
          <c:idx val="5"/>
          <c:order val="5"/>
          <c:tx>
            <c:strRef>
              <c:f>Sheet2!$B$8</c:f>
              <c:strCache>
                <c:ptCount val="1"/>
                <c:pt idx="0">
                  <c:v>Storage</c:v>
                </c:pt>
              </c:strCache>
            </c:strRef>
          </c:tx>
          <c:spPr>
            <a:solidFill>
              <a:schemeClr val="accent3"/>
            </a:solidFill>
            <a:ln>
              <a:noFill/>
            </a:ln>
            <a:effectLst/>
          </c:spPr>
          <c:invertIfNegative val="0"/>
          <c:cat>
            <c:numRef>
              <c:f>Sheet2!$C$2:$L$2</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Sheet2!$C$8:$L$8</c:f>
              <c:numCache>
                <c:formatCode>0</c:formatCode>
                <c:ptCount val="10"/>
                <c:pt idx="0">
                  <c:v>1.26</c:v>
                </c:pt>
                <c:pt idx="1">
                  <c:v>1.87</c:v>
                </c:pt>
                <c:pt idx="2">
                  <c:v>3.13</c:v>
                </c:pt>
                <c:pt idx="3">
                  <c:v>6.76</c:v>
                </c:pt>
                <c:pt idx="4">
                  <c:v>5.41</c:v>
                </c:pt>
                <c:pt idx="5">
                  <c:v>5.83</c:v>
                </c:pt>
                <c:pt idx="6">
                  <c:v>10.9</c:v>
                </c:pt>
                <c:pt idx="7">
                  <c:v>21</c:v>
                </c:pt>
                <c:pt idx="8">
                  <c:v>41.1</c:v>
                </c:pt>
                <c:pt idx="9">
                  <c:v>53.9</c:v>
                </c:pt>
              </c:numCache>
            </c:numRef>
          </c:val>
          <c:extLst>
            <c:ext xmlns:c16="http://schemas.microsoft.com/office/drawing/2014/chart" uri="{C3380CC4-5D6E-409C-BE32-E72D297353CC}">
              <c16:uniqueId val="{00000005-A863-4F23-8902-A94B4811537C}"/>
            </c:ext>
          </c:extLst>
        </c:ser>
        <c:ser>
          <c:idx val="6"/>
          <c:order val="6"/>
          <c:tx>
            <c:strRef>
              <c:f>Sheet2!$B$9</c:f>
              <c:strCache>
                <c:ptCount val="1"/>
                <c:pt idx="0">
                  <c:v>Electricity networks</c:v>
                </c:pt>
              </c:strCache>
            </c:strRef>
          </c:tx>
          <c:spPr>
            <a:solidFill>
              <a:schemeClr val="accent5">
                <a:lumMod val="50000"/>
              </a:schemeClr>
            </a:solidFill>
            <a:ln>
              <a:noFill/>
            </a:ln>
            <a:effectLst/>
          </c:spPr>
          <c:invertIfNegative val="0"/>
          <c:cat>
            <c:numRef>
              <c:f>Sheet2!$C$2:$L$2</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Sheet2!$C$9:$L$9</c:f>
              <c:numCache>
                <c:formatCode>0</c:formatCode>
                <c:ptCount val="10"/>
                <c:pt idx="0">
                  <c:v>337</c:v>
                </c:pt>
                <c:pt idx="1">
                  <c:v>348</c:v>
                </c:pt>
                <c:pt idx="2">
                  <c:v>338</c:v>
                </c:pt>
                <c:pt idx="3">
                  <c:v>328</c:v>
                </c:pt>
                <c:pt idx="4">
                  <c:v>310</c:v>
                </c:pt>
                <c:pt idx="5">
                  <c:v>307</c:v>
                </c:pt>
                <c:pt idx="6">
                  <c:v>320</c:v>
                </c:pt>
                <c:pt idx="7">
                  <c:v>344</c:v>
                </c:pt>
                <c:pt idx="8">
                  <c:v>374</c:v>
                </c:pt>
                <c:pt idx="9">
                  <c:v>398</c:v>
                </c:pt>
              </c:numCache>
            </c:numRef>
          </c:val>
          <c:extLst>
            <c:ext xmlns:c16="http://schemas.microsoft.com/office/drawing/2014/chart" uri="{C3380CC4-5D6E-409C-BE32-E72D297353CC}">
              <c16:uniqueId val="{00000006-A863-4F23-8902-A94B4811537C}"/>
            </c:ext>
          </c:extLst>
        </c:ser>
        <c:dLbls>
          <c:showLegendKey val="0"/>
          <c:showVal val="0"/>
          <c:showCatName val="0"/>
          <c:showSerName val="0"/>
          <c:showPercent val="0"/>
          <c:showBubbleSize val="0"/>
        </c:dLbls>
        <c:gapWidth val="50"/>
        <c:overlap val="100"/>
        <c:axId val="1332720080"/>
        <c:axId val="1332722480"/>
      </c:barChart>
      <c:catAx>
        <c:axId val="133272008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332722480"/>
        <c:crosses val="autoZero"/>
        <c:auto val="1"/>
        <c:lblAlgn val="ctr"/>
        <c:lblOffset val="100"/>
        <c:noMultiLvlLbl val="0"/>
      </c:catAx>
      <c:valAx>
        <c:axId val="1332722480"/>
        <c:scaling>
          <c:orientation val="minMax"/>
          <c:max val="14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332720080"/>
        <c:crosses val="autoZero"/>
        <c:crossBetween val="between"/>
      </c:valAx>
      <c:spPr>
        <a:noFill/>
        <a:ln>
          <a:noFill/>
        </a:ln>
        <a:effectLst/>
      </c:spPr>
    </c:plotArea>
    <c:legend>
      <c:legendPos val="t"/>
      <c:layout>
        <c:manualLayout>
          <c:xMode val="edge"/>
          <c:yMode val="edge"/>
          <c:x val="0.1314961924523354"/>
          <c:y val="0.14402173913043478"/>
          <c:w val="0.64229586417838902"/>
          <c:h val="0.1654215166039027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150481189851271E-2"/>
          <c:y val="3.0193161652437676E-2"/>
          <c:w val="0.87129396325459318"/>
          <c:h val="0.78421292591898795"/>
        </c:manualLayout>
      </c:layout>
      <c:barChart>
        <c:barDir val="col"/>
        <c:grouping val="clustered"/>
        <c:varyColors val="0"/>
        <c:ser>
          <c:idx val="0"/>
          <c:order val="0"/>
          <c:spPr>
            <a:solidFill>
              <a:srgbClr val="417505"/>
            </a:solidFill>
            <a:ln>
              <a:noFill/>
            </a:ln>
            <a:effectLst/>
          </c:spPr>
          <c:invertIfNegative val="0"/>
          <c:cat>
            <c:strRef>
              <c:f>Data!$B$6:$B$26</c:f>
              <c:strCach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strCache>
            </c:strRef>
          </c:cat>
          <c:val>
            <c:numRef>
              <c:f>Data!$C$6:$C$26</c:f>
              <c:numCache>
                <c:formatCode>#,##0</c:formatCode>
                <c:ptCount val="21"/>
                <c:pt idx="0">
                  <c:v>33</c:v>
                </c:pt>
                <c:pt idx="1">
                  <c:v>51</c:v>
                </c:pt>
                <c:pt idx="2">
                  <c:v>80</c:v>
                </c:pt>
                <c:pt idx="3">
                  <c:v>108</c:v>
                </c:pt>
                <c:pt idx="4">
                  <c:v>135</c:v>
                </c:pt>
                <c:pt idx="5">
                  <c:v>152</c:v>
                </c:pt>
                <c:pt idx="6">
                  <c:v>231</c:v>
                </c:pt>
                <c:pt idx="7">
                  <c:v>285</c:v>
                </c:pt>
                <c:pt idx="8">
                  <c:v>260</c:v>
                </c:pt>
                <c:pt idx="9">
                  <c:v>238</c:v>
                </c:pt>
                <c:pt idx="10">
                  <c:v>341</c:v>
                </c:pt>
                <c:pt idx="11">
                  <c:v>383</c:v>
                </c:pt>
                <c:pt idx="12">
                  <c:v>426</c:v>
                </c:pt>
                <c:pt idx="13">
                  <c:v>456</c:v>
                </c:pt>
                <c:pt idx="14">
                  <c:v>518</c:v>
                </c:pt>
                <c:pt idx="15">
                  <c:v>576</c:v>
                </c:pt>
                <c:pt idx="16">
                  <c:v>929</c:v>
                </c:pt>
                <c:pt idx="17">
                  <c:v>1177</c:v>
                </c:pt>
                <c:pt idx="18">
                  <c:v>1517</c:v>
                </c:pt>
                <c:pt idx="19">
                  <c:v>1881</c:v>
                </c:pt>
                <c:pt idx="20">
                  <c:v>2083</c:v>
                </c:pt>
              </c:numCache>
            </c:numRef>
          </c:val>
          <c:extLst>
            <c:ext xmlns:c16="http://schemas.microsoft.com/office/drawing/2014/chart" uri="{C3380CC4-5D6E-409C-BE32-E72D297353CC}">
              <c16:uniqueId val="{00000000-71EC-4F93-9803-2162DFDCEA3A}"/>
            </c:ext>
          </c:extLst>
        </c:ser>
        <c:dLbls>
          <c:showLegendKey val="0"/>
          <c:showVal val="0"/>
          <c:showCatName val="0"/>
          <c:showSerName val="0"/>
          <c:showPercent val="0"/>
          <c:showBubbleSize val="0"/>
        </c:dLbls>
        <c:gapWidth val="27"/>
        <c:overlap val="-27"/>
        <c:axId val="1035711680"/>
        <c:axId val="1035709760"/>
      </c:barChart>
      <c:catAx>
        <c:axId val="10357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35709760"/>
        <c:crosses val="autoZero"/>
        <c:auto val="1"/>
        <c:lblAlgn val="ctr"/>
        <c:lblOffset val="100"/>
        <c:noMultiLvlLbl val="0"/>
      </c:catAx>
      <c:valAx>
        <c:axId val="103570976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357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74541450209404"/>
          <c:y val="5.8071140264458553E-2"/>
          <c:w val="0.78801810206877643"/>
          <c:h val="0.81946069078468786"/>
        </c:manualLayout>
      </c:layout>
      <c:barChart>
        <c:barDir val="bar"/>
        <c:grouping val="clustered"/>
        <c:varyColors val="0"/>
        <c:ser>
          <c:idx val="0"/>
          <c:order val="0"/>
          <c:spPr>
            <a:solidFill>
              <a:schemeClr val="tx1">
                <a:lumMod val="95000"/>
                <a:lumOff val="5000"/>
              </a:schemeClr>
            </a:solidFill>
            <a:ln>
              <a:noFill/>
            </a:ln>
            <a:effectLst/>
          </c:spPr>
          <c:invertIfNegative val="0"/>
          <c:cat>
            <c:strRef>
              <c:f>Sheet3!$B$31:$B$39</c:f>
              <c:strCache>
                <c:ptCount val="9"/>
                <c:pt idx="0">
                  <c:v>China</c:v>
                </c:pt>
                <c:pt idx="1">
                  <c:v>United States</c:v>
                </c:pt>
                <c:pt idx="2">
                  <c:v>Germany</c:v>
                </c:pt>
                <c:pt idx="3">
                  <c:v>United Kingdom</c:v>
                </c:pt>
                <c:pt idx="4">
                  <c:v>France</c:v>
                </c:pt>
                <c:pt idx="5">
                  <c:v>India</c:v>
                </c:pt>
                <c:pt idx="6">
                  <c:v>Brazil</c:v>
                </c:pt>
                <c:pt idx="7">
                  <c:v>Canada</c:v>
                </c:pt>
                <c:pt idx="8">
                  <c:v>Italy</c:v>
                </c:pt>
              </c:strCache>
            </c:strRef>
          </c:cat>
          <c:val>
            <c:numRef>
              <c:f>Sheet3!$C$31:$C$39</c:f>
              <c:numCache>
                <c:formatCode>General</c:formatCode>
                <c:ptCount val="9"/>
                <c:pt idx="0">
                  <c:v>818.4</c:v>
                </c:pt>
                <c:pt idx="1">
                  <c:v>338.3</c:v>
                </c:pt>
                <c:pt idx="2">
                  <c:v>109.3</c:v>
                </c:pt>
                <c:pt idx="3">
                  <c:v>65.3</c:v>
                </c:pt>
                <c:pt idx="4">
                  <c:v>50.3</c:v>
                </c:pt>
                <c:pt idx="5">
                  <c:v>47.1</c:v>
                </c:pt>
                <c:pt idx="6">
                  <c:v>37.1</c:v>
                </c:pt>
                <c:pt idx="7">
                  <c:v>35.200000000000003</c:v>
                </c:pt>
                <c:pt idx="8">
                  <c:v>30.4</c:v>
                </c:pt>
              </c:numCache>
            </c:numRef>
          </c:val>
          <c:extLst>
            <c:ext xmlns:c16="http://schemas.microsoft.com/office/drawing/2014/chart" uri="{C3380CC4-5D6E-409C-BE32-E72D297353CC}">
              <c16:uniqueId val="{00000000-FC8B-4647-90A1-B1E56E6E7CD0}"/>
            </c:ext>
          </c:extLst>
        </c:ser>
        <c:dLbls>
          <c:showLegendKey val="0"/>
          <c:showVal val="0"/>
          <c:showCatName val="0"/>
          <c:showSerName val="0"/>
          <c:showPercent val="0"/>
          <c:showBubbleSize val="0"/>
        </c:dLbls>
        <c:gapWidth val="54"/>
        <c:axId val="1320445872"/>
        <c:axId val="1320447312"/>
      </c:barChart>
      <c:catAx>
        <c:axId val="1320445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320447312"/>
        <c:crosses val="autoZero"/>
        <c:auto val="1"/>
        <c:lblAlgn val="ctr"/>
        <c:lblOffset val="100"/>
        <c:noMultiLvlLbl val="0"/>
      </c:catAx>
      <c:valAx>
        <c:axId val="1320447312"/>
        <c:scaling>
          <c:orientation val="minMax"/>
          <c:max val="850"/>
          <c:min val="0"/>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32044587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stacked"/>
        <c:varyColors val="0"/>
        <c:ser>
          <c:idx val="0"/>
          <c:order val="0"/>
          <c:tx>
            <c:strRef>
              <c:f>Sheet7!$C$2</c:f>
              <c:strCache>
                <c:ptCount val="1"/>
                <c:pt idx="0">
                  <c:v>ESG Score</c:v>
                </c:pt>
              </c:strCache>
            </c:strRef>
          </c:tx>
          <c:spPr>
            <a:solidFill>
              <a:schemeClr val="accent2"/>
            </a:solidFill>
            <a:ln>
              <a:noFill/>
            </a:ln>
            <a:effectLst/>
          </c:spPr>
          <c:invertIfNegative val="0"/>
          <c:cat>
            <c:strRef>
              <c:f>Sheet7!$B$3:$B$30</c:f>
              <c:strCache>
                <c:ptCount val="28"/>
                <c:pt idx="0">
                  <c:v>Piraeus Financial Holdings SA</c:v>
                </c:pt>
                <c:pt idx="1">
                  <c:v>Intracom Holdings SA</c:v>
                </c:pt>
                <c:pt idx="2">
                  <c:v>GEK Terna SA</c:v>
                </c:pt>
                <c:pt idx="3">
                  <c:v>Alpha Services and Holdings SA</c:v>
                </c:pt>
                <c:pt idx="4">
                  <c:v>National Bank of Greece SA</c:v>
                </c:pt>
                <c:pt idx="5">
                  <c:v>Jumbo SA</c:v>
                </c:pt>
                <c:pt idx="6">
                  <c:v>Hellenic Exchanges Athens Stock Exchange SA</c:v>
                </c:pt>
                <c:pt idx="7">
                  <c:v>Eurobank Ergasias Services and Holdings SA</c:v>
                </c:pt>
                <c:pt idx="8">
                  <c:v>Technical Olympic SA</c:v>
                </c:pt>
                <c:pt idx="9">
                  <c:v>Ellaktor SA</c:v>
                </c:pt>
                <c:pt idx="10">
                  <c:v>MIG Holdings SA</c:v>
                </c:pt>
                <c:pt idx="11">
                  <c:v>Hellenic Telecommunications Organization SA</c:v>
                </c:pt>
                <c:pt idx="12">
                  <c:v>Gr Sarantis SA</c:v>
                </c:pt>
                <c:pt idx="13">
                  <c:v>Quest Holdings SA</c:v>
                </c:pt>
                <c:pt idx="14">
                  <c:v>Lamda Development SA</c:v>
                </c:pt>
                <c:pt idx="15">
                  <c:v>Metlen Energy &amp; Metals AE</c:v>
                </c:pt>
                <c:pt idx="16">
                  <c:v>HELLENiQ ENERGY Holdings SA</c:v>
                </c:pt>
                <c:pt idx="17">
                  <c:v>Autohellas SA</c:v>
                </c:pt>
                <c:pt idx="18">
                  <c:v>Athens Water Supply and Sewerage Company SA</c:v>
                </c:pt>
                <c:pt idx="19">
                  <c:v>Greek Organisation of Football Prognostics SA</c:v>
                </c:pt>
                <c:pt idx="20">
                  <c:v>Motor Oil Hellas Corinth Refineries SA</c:v>
                </c:pt>
                <c:pt idx="21">
                  <c:v>Public Power Corporation SA</c:v>
                </c:pt>
                <c:pt idx="22">
                  <c:v>Aktor Holding Company Technical And Energy Projects SA</c:v>
                </c:pt>
                <c:pt idx="23">
                  <c:v>Piraeus Port Authority SA</c:v>
                </c:pt>
                <c:pt idx="24">
                  <c:v>Aegean Airlines SA</c:v>
                </c:pt>
                <c:pt idx="25">
                  <c:v>Terna Energy SA</c:v>
                </c:pt>
                <c:pt idx="26">
                  <c:v>Neurosoft Software Production SA</c:v>
                </c:pt>
                <c:pt idx="27">
                  <c:v>Holding Company ADMIE IPTO SA</c:v>
                </c:pt>
              </c:strCache>
            </c:strRef>
          </c:cat>
          <c:val>
            <c:numRef>
              <c:f>Sheet7!$C$3:$C$30</c:f>
              <c:numCache>
                <c:formatCode>#,##0.00</c:formatCode>
                <c:ptCount val="28"/>
                <c:pt idx="0">
                  <c:v>76.225787436588206</c:v>
                </c:pt>
                <c:pt idx="1">
                  <c:v>18.259131996267499</c:v>
                </c:pt>
                <c:pt idx="2">
                  <c:v>73.745316850329402</c:v>
                </c:pt>
                <c:pt idx="3">
                  <c:v>81.300452191213594</c:v>
                </c:pt>
                <c:pt idx="4">
                  <c:v>82.098169812714303</c:v>
                </c:pt>
                <c:pt idx="5">
                  <c:v>51.294238486771498</c:v>
                </c:pt>
                <c:pt idx="6">
                  <c:v>70.943088379253197</c:v>
                </c:pt>
                <c:pt idx="7">
                  <c:v>85.1186599228201</c:v>
                </c:pt>
                <c:pt idx="8">
                  <c:v>11.091848396888301</c:v>
                </c:pt>
                <c:pt idx="9">
                  <c:v>77.087901327284897</c:v>
                </c:pt>
                <c:pt idx="10">
                  <c:v>23.644749983361699</c:v>
                </c:pt>
                <c:pt idx="11">
                  <c:v>77.297469246179404</c:v>
                </c:pt>
                <c:pt idx="12">
                  <c:v>42.715646955892304</c:v>
                </c:pt>
                <c:pt idx="13">
                  <c:v>69.271314988282199</c:v>
                </c:pt>
                <c:pt idx="14">
                  <c:v>71.575093418424004</c:v>
                </c:pt>
                <c:pt idx="15">
                  <c:v>86.815500644166207</c:v>
                </c:pt>
                <c:pt idx="16">
                  <c:v>60.041602918446202</c:v>
                </c:pt>
                <c:pt idx="17">
                  <c:v>42.822566376145502</c:v>
                </c:pt>
                <c:pt idx="18">
                  <c:v>67.659985182305903</c:v>
                </c:pt>
                <c:pt idx="19">
                  <c:v>71.982594162423396</c:v>
                </c:pt>
                <c:pt idx="20">
                  <c:v>62.827798077354402</c:v>
                </c:pt>
                <c:pt idx="21">
                  <c:v>54.215180803308598</c:v>
                </c:pt>
                <c:pt idx="22">
                  <c:v>35.835061734204203</c:v>
                </c:pt>
                <c:pt idx="23">
                  <c:v>53.536399170991302</c:v>
                </c:pt>
                <c:pt idx="24">
                  <c:v>50.379737326023601</c:v>
                </c:pt>
                <c:pt idx="25">
                  <c:v>66.933294812295202</c:v>
                </c:pt>
                <c:pt idx="26">
                  <c:v>22.414625830189902</c:v>
                </c:pt>
                <c:pt idx="27">
                  <c:v>17.2635143677469</c:v>
                </c:pt>
              </c:numCache>
            </c:numRef>
          </c:val>
          <c:extLst>
            <c:ext xmlns:c16="http://schemas.microsoft.com/office/drawing/2014/chart" uri="{C3380CC4-5D6E-409C-BE32-E72D297353CC}">
              <c16:uniqueId val="{00000000-AF21-4BDC-B39F-075541FFABDA}"/>
            </c:ext>
          </c:extLst>
        </c:ser>
        <c:dLbls>
          <c:showLegendKey val="0"/>
          <c:showVal val="0"/>
          <c:showCatName val="0"/>
          <c:showSerName val="0"/>
          <c:showPercent val="0"/>
          <c:showBubbleSize val="0"/>
        </c:dLbls>
        <c:gapWidth val="96"/>
        <c:overlap val="100"/>
        <c:axId val="115910831"/>
        <c:axId val="83287487"/>
      </c:barChart>
      <c:catAx>
        <c:axId val="115910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83287487"/>
        <c:crosses val="autoZero"/>
        <c:auto val="1"/>
        <c:lblAlgn val="ctr"/>
        <c:lblOffset val="100"/>
        <c:noMultiLvlLbl val="0"/>
      </c:catAx>
      <c:valAx>
        <c:axId val="83287487"/>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910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Sheet12!$A$4</c:f>
              <c:strCache>
                <c:ptCount val="1"/>
                <c:pt idx="0">
                  <c:v>Corporates</c:v>
                </c:pt>
              </c:strCache>
            </c:strRef>
          </c:tx>
          <c:spPr>
            <a:solidFill>
              <a:schemeClr val="accent4"/>
            </a:solidFill>
            <a:ln>
              <a:noFill/>
            </a:ln>
            <a:effectLst/>
          </c:spPr>
          <c:invertIfNegative val="0"/>
          <c:cat>
            <c:numRef>
              <c:f>Sheet12!$B$3:$E$3</c:f>
              <c:numCache>
                <c:formatCode>General</c:formatCode>
                <c:ptCount val="4"/>
                <c:pt idx="0">
                  <c:v>2020</c:v>
                </c:pt>
                <c:pt idx="1">
                  <c:v>2021</c:v>
                </c:pt>
                <c:pt idx="2">
                  <c:v>2022</c:v>
                </c:pt>
                <c:pt idx="3">
                  <c:v>2023</c:v>
                </c:pt>
              </c:numCache>
            </c:numRef>
          </c:cat>
          <c:val>
            <c:numRef>
              <c:f>Sheet12!$B$4:$E$4</c:f>
              <c:numCache>
                <c:formatCode>General</c:formatCode>
                <c:ptCount val="4"/>
                <c:pt idx="0">
                  <c:v>285</c:v>
                </c:pt>
                <c:pt idx="1">
                  <c:v>802</c:v>
                </c:pt>
                <c:pt idx="2">
                  <c:v>701</c:v>
                </c:pt>
                <c:pt idx="3">
                  <c:v>514</c:v>
                </c:pt>
              </c:numCache>
            </c:numRef>
          </c:val>
          <c:extLst>
            <c:ext xmlns:c16="http://schemas.microsoft.com/office/drawing/2014/chart" uri="{C3380CC4-5D6E-409C-BE32-E72D297353CC}">
              <c16:uniqueId val="{00000000-FE0C-4C7D-ADE1-A457DA2AFF29}"/>
            </c:ext>
          </c:extLst>
        </c:ser>
        <c:ser>
          <c:idx val="1"/>
          <c:order val="1"/>
          <c:tx>
            <c:strRef>
              <c:f>Sheet12!$A$5</c:f>
              <c:strCache>
                <c:ptCount val="1"/>
                <c:pt idx="0">
                  <c:v>Financials</c:v>
                </c:pt>
              </c:strCache>
            </c:strRef>
          </c:tx>
          <c:spPr>
            <a:solidFill>
              <a:schemeClr val="accent5"/>
            </a:solidFill>
            <a:ln>
              <a:noFill/>
            </a:ln>
            <a:effectLst/>
          </c:spPr>
          <c:invertIfNegative val="0"/>
          <c:cat>
            <c:numRef>
              <c:f>Sheet12!$B$3:$E$3</c:f>
              <c:numCache>
                <c:formatCode>General</c:formatCode>
                <c:ptCount val="4"/>
                <c:pt idx="0">
                  <c:v>2020</c:v>
                </c:pt>
                <c:pt idx="1">
                  <c:v>2021</c:v>
                </c:pt>
                <c:pt idx="2">
                  <c:v>2022</c:v>
                </c:pt>
                <c:pt idx="3">
                  <c:v>2023</c:v>
                </c:pt>
              </c:numCache>
            </c:numRef>
          </c:cat>
          <c:val>
            <c:numRef>
              <c:f>Sheet12!$B$5:$E$5</c:f>
              <c:numCache>
                <c:formatCode>General</c:formatCode>
                <c:ptCount val="4"/>
                <c:pt idx="0">
                  <c:v>174</c:v>
                </c:pt>
                <c:pt idx="1">
                  <c:v>450</c:v>
                </c:pt>
                <c:pt idx="2">
                  <c:v>402</c:v>
                </c:pt>
                <c:pt idx="3">
                  <c:v>330</c:v>
                </c:pt>
              </c:numCache>
            </c:numRef>
          </c:val>
          <c:extLst>
            <c:ext xmlns:c16="http://schemas.microsoft.com/office/drawing/2014/chart" uri="{C3380CC4-5D6E-409C-BE32-E72D297353CC}">
              <c16:uniqueId val="{00000001-FE0C-4C7D-ADE1-A457DA2AFF29}"/>
            </c:ext>
          </c:extLst>
        </c:ser>
        <c:ser>
          <c:idx val="2"/>
          <c:order val="2"/>
          <c:tx>
            <c:strRef>
              <c:f>Sheet12!$A$6</c:f>
              <c:strCache>
                <c:ptCount val="1"/>
                <c:pt idx="0">
                  <c:v>SSA</c:v>
                </c:pt>
              </c:strCache>
            </c:strRef>
          </c:tx>
          <c:spPr>
            <a:solidFill>
              <a:schemeClr val="accent3"/>
            </a:solidFill>
            <a:ln>
              <a:noFill/>
            </a:ln>
            <a:effectLst/>
          </c:spPr>
          <c:invertIfNegative val="0"/>
          <c:cat>
            <c:numRef>
              <c:f>Sheet12!$B$3:$E$3</c:f>
              <c:numCache>
                <c:formatCode>General</c:formatCode>
                <c:ptCount val="4"/>
                <c:pt idx="0">
                  <c:v>2020</c:v>
                </c:pt>
                <c:pt idx="1">
                  <c:v>2021</c:v>
                </c:pt>
                <c:pt idx="2">
                  <c:v>2022</c:v>
                </c:pt>
                <c:pt idx="3">
                  <c:v>2023</c:v>
                </c:pt>
              </c:numCache>
            </c:numRef>
          </c:cat>
          <c:val>
            <c:numRef>
              <c:f>Sheet12!$B$6:$E$6</c:f>
              <c:numCache>
                <c:formatCode>General</c:formatCode>
                <c:ptCount val="4"/>
                <c:pt idx="0">
                  <c:v>380</c:v>
                </c:pt>
                <c:pt idx="1">
                  <c:v>538</c:v>
                </c:pt>
                <c:pt idx="2">
                  <c:v>437</c:v>
                </c:pt>
                <c:pt idx="3">
                  <c:v>495</c:v>
                </c:pt>
              </c:numCache>
            </c:numRef>
          </c:val>
          <c:extLst>
            <c:ext xmlns:c16="http://schemas.microsoft.com/office/drawing/2014/chart" uri="{C3380CC4-5D6E-409C-BE32-E72D297353CC}">
              <c16:uniqueId val="{00000002-FE0C-4C7D-ADE1-A457DA2AFF29}"/>
            </c:ext>
          </c:extLst>
        </c:ser>
        <c:ser>
          <c:idx val="3"/>
          <c:order val="3"/>
          <c:tx>
            <c:strRef>
              <c:f>Sheet12!$A$7</c:f>
              <c:strCache>
                <c:ptCount val="1"/>
                <c:pt idx="0">
                  <c:v>Other</c:v>
                </c:pt>
              </c:strCache>
            </c:strRef>
          </c:tx>
          <c:spPr>
            <a:solidFill>
              <a:srgbClr val="0F55F5"/>
            </a:solidFill>
            <a:ln>
              <a:noFill/>
            </a:ln>
            <a:effectLst/>
          </c:spPr>
          <c:invertIfNegative val="0"/>
          <c:cat>
            <c:numRef>
              <c:f>Sheet12!$B$3:$E$3</c:f>
              <c:numCache>
                <c:formatCode>General</c:formatCode>
                <c:ptCount val="4"/>
                <c:pt idx="0">
                  <c:v>2020</c:v>
                </c:pt>
                <c:pt idx="1">
                  <c:v>2021</c:v>
                </c:pt>
                <c:pt idx="2">
                  <c:v>2022</c:v>
                </c:pt>
                <c:pt idx="3">
                  <c:v>2023</c:v>
                </c:pt>
              </c:numCache>
            </c:numRef>
          </c:cat>
          <c:val>
            <c:numRef>
              <c:f>Sheet12!$B$7:$E$7</c:f>
              <c:numCache>
                <c:formatCode>General</c:formatCode>
                <c:ptCount val="4"/>
                <c:pt idx="0">
                  <c:v>26</c:v>
                </c:pt>
                <c:pt idx="1">
                  <c:v>41</c:v>
                </c:pt>
                <c:pt idx="2">
                  <c:v>30</c:v>
                </c:pt>
                <c:pt idx="3">
                  <c:v>38</c:v>
                </c:pt>
              </c:numCache>
            </c:numRef>
          </c:val>
          <c:extLst>
            <c:ext xmlns:c16="http://schemas.microsoft.com/office/drawing/2014/chart" uri="{C3380CC4-5D6E-409C-BE32-E72D297353CC}">
              <c16:uniqueId val="{00000003-FE0C-4C7D-ADE1-A457DA2AFF29}"/>
            </c:ext>
          </c:extLst>
        </c:ser>
        <c:dLbls>
          <c:showLegendKey val="0"/>
          <c:showVal val="0"/>
          <c:showCatName val="0"/>
          <c:showSerName val="0"/>
          <c:showPercent val="0"/>
          <c:showBubbleSize val="0"/>
        </c:dLbls>
        <c:gapWidth val="150"/>
        <c:overlap val="100"/>
        <c:axId val="205246607"/>
        <c:axId val="205244207"/>
      </c:barChart>
      <c:catAx>
        <c:axId val="205246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205244207"/>
        <c:crosses val="autoZero"/>
        <c:auto val="1"/>
        <c:lblAlgn val="ctr"/>
        <c:lblOffset val="100"/>
        <c:noMultiLvlLbl val="0"/>
      </c:catAx>
      <c:valAx>
        <c:axId val="205244207"/>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2052466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207605146917612E-2"/>
          <c:y val="4.6296296296296294E-2"/>
          <c:w val="0.92010379587406932"/>
          <c:h val="0.59674176144648583"/>
        </c:manualLayout>
      </c:layout>
      <c:barChart>
        <c:barDir val="col"/>
        <c:grouping val="clustered"/>
        <c:varyColors val="0"/>
        <c:ser>
          <c:idx val="0"/>
          <c:order val="0"/>
          <c:spPr>
            <a:solidFill>
              <a:srgbClr val="0F55F5"/>
            </a:solidFill>
            <a:ln>
              <a:noFill/>
            </a:ln>
            <a:effectLst/>
          </c:spPr>
          <c:invertIfNegative val="0"/>
          <c:cat>
            <c:strRef>
              <c:f>Sheet12!$A$17:$A$52</c:f>
              <c:strCache>
                <c:ptCount val="36"/>
                <c:pt idx="0">
                  <c:v>China</c:v>
                </c:pt>
                <c:pt idx="1">
                  <c:v>Germany</c:v>
                </c:pt>
                <c:pt idx="2">
                  <c:v>United States</c:v>
                </c:pt>
                <c:pt idx="3">
                  <c:v>United Kingdom</c:v>
                </c:pt>
                <c:pt idx="4">
                  <c:v>Italy</c:v>
                </c:pt>
                <c:pt idx="5">
                  <c:v>France</c:v>
                </c:pt>
                <c:pt idx="6">
                  <c:v>Spain</c:v>
                </c:pt>
                <c:pt idx="7">
                  <c:v>Netherlands</c:v>
                </c:pt>
                <c:pt idx="8">
                  <c:v>Hong Kong SAR</c:v>
                </c:pt>
                <c:pt idx="9">
                  <c:v>India</c:v>
                </c:pt>
                <c:pt idx="10">
                  <c:v>Japan</c:v>
                </c:pt>
                <c:pt idx="11">
                  <c:v>Saudi Arabia</c:v>
                </c:pt>
                <c:pt idx="12">
                  <c:v>Austria</c:v>
                </c:pt>
                <c:pt idx="13">
                  <c:v>Sweden</c:v>
                </c:pt>
                <c:pt idx="14">
                  <c:v>Norway</c:v>
                </c:pt>
                <c:pt idx="15">
                  <c:v>Denmark</c:v>
                </c:pt>
                <c:pt idx="16">
                  <c:v>South Korea</c:v>
                </c:pt>
                <c:pt idx="17">
                  <c:v>Ireland</c:v>
                </c:pt>
                <c:pt idx="18">
                  <c:v>Australia</c:v>
                </c:pt>
                <c:pt idx="19">
                  <c:v>Finland</c:v>
                </c:pt>
                <c:pt idx="20">
                  <c:v>Poland</c:v>
                </c:pt>
                <c:pt idx="21">
                  <c:v>Singapore</c:v>
                </c:pt>
                <c:pt idx="22">
                  <c:v>UAE</c:v>
                </c:pt>
                <c:pt idx="23">
                  <c:v>Belgium</c:v>
                </c:pt>
                <c:pt idx="24">
                  <c:v>Canada</c:v>
                </c:pt>
                <c:pt idx="25">
                  <c:v>Switzerland</c:v>
                </c:pt>
                <c:pt idx="26">
                  <c:v>New Zealand</c:v>
                </c:pt>
                <c:pt idx="27">
                  <c:v>Israel</c:v>
                </c:pt>
                <c:pt idx="28">
                  <c:v>Portugal</c:v>
                </c:pt>
                <c:pt idx="29">
                  <c:v>Indonesia</c:v>
                </c:pt>
                <c:pt idx="30">
                  <c:v>Taiwan</c:v>
                </c:pt>
                <c:pt idx="31">
                  <c:v>Brazil</c:v>
                </c:pt>
                <c:pt idx="32">
                  <c:v>Czechia</c:v>
                </c:pt>
                <c:pt idx="33">
                  <c:v>Chile</c:v>
                </c:pt>
                <c:pt idx="34">
                  <c:v>Thailand</c:v>
                </c:pt>
                <c:pt idx="35">
                  <c:v>Hungary</c:v>
                </c:pt>
              </c:strCache>
            </c:strRef>
          </c:cat>
          <c:val>
            <c:numRef>
              <c:f>Sheet12!$B$17:$B$52</c:f>
              <c:numCache>
                <c:formatCode>General</c:formatCode>
                <c:ptCount val="36"/>
                <c:pt idx="0">
                  <c:v>83.51</c:v>
                </c:pt>
                <c:pt idx="1">
                  <c:v>67.510000000000005</c:v>
                </c:pt>
                <c:pt idx="2">
                  <c:v>59.85</c:v>
                </c:pt>
                <c:pt idx="3">
                  <c:v>32.67</c:v>
                </c:pt>
                <c:pt idx="4">
                  <c:v>30.34</c:v>
                </c:pt>
                <c:pt idx="5">
                  <c:v>29.97</c:v>
                </c:pt>
                <c:pt idx="6">
                  <c:v>21.77</c:v>
                </c:pt>
                <c:pt idx="7">
                  <c:v>20.59</c:v>
                </c:pt>
                <c:pt idx="8">
                  <c:v>15.63</c:v>
                </c:pt>
                <c:pt idx="9">
                  <c:v>15.39</c:v>
                </c:pt>
                <c:pt idx="10">
                  <c:v>15.02</c:v>
                </c:pt>
                <c:pt idx="11">
                  <c:v>15.01</c:v>
                </c:pt>
                <c:pt idx="12">
                  <c:v>14.99</c:v>
                </c:pt>
                <c:pt idx="13">
                  <c:v>13.53</c:v>
                </c:pt>
                <c:pt idx="14">
                  <c:v>13.34</c:v>
                </c:pt>
                <c:pt idx="15">
                  <c:v>10.1</c:v>
                </c:pt>
                <c:pt idx="16">
                  <c:v>9.9</c:v>
                </c:pt>
                <c:pt idx="17">
                  <c:v>8.9600000000000009</c:v>
                </c:pt>
                <c:pt idx="18">
                  <c:v>8.7799999999999994</c:v>
                </c:pt>
                <c:pt idx="19">
                  <c:v>7.84</c:v>
                </c:pt>
                <c:pt idx="20">
                  <c:v>7.01</c:v>
                </c:pt>
                <c:pt idx="21">
                  <c:v>6.38</c:v>
                </c:pt>
                <c:pt idx="22">
                  <c:v>5.6</c:v>
                </c:pt>
                <c:pt idx="23">
                  <c:v>4.99</c:v>
                </c:pt>
                <c:pt idx="24">
                  <c:v>4.66</c:v>
                </c:pt>
                <c:pt idx="25">
                  <c:v>3.77</c:v>
                </c:pt>
                <c:pt idx="26">
                  <c:v>2.79</c:v>
                </c:pt>
                <c:pt idx="27">
                  <c:v>2.79</c:v>
                </c:pt>
                <c:pt idx="28">
                  <c:v>2.41</c:v>
                </c:pt>
                <c:pt idx="29">
                  <c:v>2.36</c:v>
                </c:pt>
                <c:pt idx="30">
                  <c:v>2.3199999999999998</c:v>
                </c:pt>
                <c:pt idx="31">
                  <c:v>2.16</c:v>
                </c:pt>
                <c:pt idx="32">
                  <c:v>1.47</c:v>
                </c:pt>
                <c:pt idx="33">
                  <c:v>1.2</c:v>
                </c:pt>
                <c:pt idx="34">
                  <c:v>1.19</c:v>
                </c:pt>
                <c:pt idx="35">
                  <c:v>1.06</c:v>
                </c:pt>
              </c:numCache>
            </c:numRef>
          </c:val>
          <c:extLst>
            <c:ext xmlns:c16="http://schemas.microsoft.com/office/drawing/2014/chart" uri="{C3380CC4-5D6E-409C-BE32-E72D297353CC}">
              <c16:uniqueId val="{00000000-09DC-4398-82EB-B235D6D0B5F1}"/>
            </c:ext>
          </c:extLst>
        </c:ser>
        <c:dLbls>
          <c:showLegendKey val="0"/>
          <c:showVal val="0"/>
          <c:showCatName val="0"/>
          <c:showSerName val="0"/>
          <c:showPercent val="0"/>
          <c:showBubbleSize val="0"/>
        </c:dLbls>
        <c:gapWidth val="113"/>
        <c:overlap val="-27"/>
        <c:axId val="205226927"/>
        <c:axId val="205220207"/>
      </c:barChart>
      <c:catAx>
        <c:axId val="20522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205220207"/>
        <c:crosses val="autoZero"/>
        <c:auto val="1"/>
        <c:lblAlgn val="ctr"/>
        <c:lblOffset val="100"/>
        <c:noMultiLvlLbl val="0"/>
      </c:catAx>
      <c:valAx>
        <c:axId val="20522020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205226927"/>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Sheet1!$C$8</c:f>
              <c:strCache>
                <c:ptCount val="1"/>
                <c:pt idx="0">
                  <c:v>Αξία συναλλαγής (€ εκ.)</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Sheet1!$B$9:$B$16</c:f>
              <c:strCache>
                <c:ptCount val="8"/>
                <c:pt idx="0">
                  <c:v>Τεχνολογία, ΜΜΕ, Τηλεπικοινωνίες</c:v>
                </c:pt>
                <c:pt idx="1">
                  <c:v>Βιομηχανία</c:v>
                </c:pt>
                <c:pt idx="2">
                  <c:v>Τομέας Υγείας</c:v>
                </c:pt>
                <c:pt idx="3">
                  <c:v>Χρηματοοικονομικές Υπηρεσίες</c:v>
                </c:pt>
                <c:pt idx="4">
                  <c:v>Ενέργεια</c:v>
                </c:pt>
                <c:pt idx="5">
                  <c:v>Τομέας Υποδομών</c:v>
                </c:pt>
                <c:pt idx="6">
                  <c:v>Φαρμακευτικά</c:v>
                </c:pt>
                <c:pt idx="7">
                  <c:v>Μεταφορές</c:v>
                </c:pt>
              </c:strCache>
            </c:strRef>
          </c:cat>
          <c:val>
            <c:numRef>
              <c:f>Sheet1!$C$9:$C$16</c:f>
              <c:numCache>
                <c:formatCode>General</c:formatCode>
                <c:ptCount val="8"/>
                <c:pt idx="0">
                  <c:v>84.784999999999997</c:v>
                </c:pt>
                <c:pt idx="1">
                  <c:v>53.777999999999999</c:v>
                </c:pt>
                <c:pt idx="2">
                  <c:v>16.129000000000001</c:v>
                </c:pt>
                <c:pt idx="3">
                  <c:v>9.6509999999999998</c:v>
                </c:pt>
                <c:pt idx="4">
                  <c:v>9.6050000000000004</c:v>
                </c:pt>
                <c:pt idx="5">
                  <c:v>7.1070000000000002</c:v>
                </c:pt>
                <c:pt idx="6">
                  <c:v>5.54</c:v>
                </c:pt>
                <c:pt idx="7">
                  <c:v>5</c:v>
                </c:pt>
              </c:numCache>
            </c:numRef>
          </c:val>
          <c:extLst>
            <c:ext xmlns:c16="http://schemas.microsoft.com/office/drawing/2014/chart" uri="{C3380CC4-5D6E-409C-BE32-E72D297353CC}">
              <c16:uniqueId val="{00000000-5C0A-43D0-AD79-275857BB427C}"/>
            </c:ext>
          </c:extLst>
        </c:ser>
        <c:dLbls>
          <c:showLegendKey val="0"/>
          <c:showVal val="0"/>
          <c:showCatName val="0"/>
          <c:showSerName val="0"/>
          <c:showPercent val="0"/>
          <c:showBubbleSize val="0"/>
        </c:dLbls>
        <c:gapWidth val="219"/>
        <c:axId val="17241920"/>
        <c:axId val="17225600"/>
      </c:barChart>
      <c:lineChart>
        <c:grouping val="standard"/>
        <c:varyColors val="0"/>
        <c:ser>
          <c:idx val="1"/>
          <c:order val="1"/>
          <c:tx>
            <c:strRef>
              <c:f>Sheet1!$D$8</c:f>
              <c:strCache>
                <c:ptCount val="1"/>
                <c:pt idx="0">
                  <c:v>Μέσο μέγεθος συναλλαγής</c:v>
                </c:pt>
              </c:strCache>
            </c:strRef>
          </c:tx>
          <c:spPr>
            <a:ln w="28575" cap="rnd">
              <a:solidFill>
                <a:schemeClr val="accent5"/>
              </a:solidFill>
              <a:round/>
            </a:ln>
            <a:effectLst/>
          </c:spPr>
          <c:marker>
            <c:symbol val="none"/>
          </c:marker>
          <c:cat>
            <c:strRef>
              <c:f>Sheet1!$B$9:$B$16</c:f>
              <c:strCache>
                <c:ptCount val="8"/>
                <c:pt idx="0">
                  <c:v>Τεχνολογία, ΜΜΕ, Τηλεπικοινωνίες</c:v>
                </c:pt>
                <c:pt idx="1">
                  <c:v>Βιομηχανία</c:v>
                </c:pt>
                <c:pt idx="2">
                  <c:v>Τομέας Υγείας</c:v>
                </c:pt>
                <c:pt idx="3">
                  <c:v>Χρηματοοικονομικές Υπηρεσίες</c:v>
                </c:pt>
                <c:pt idx="4">
                  <c:v>Ενέργεια</c:v>
                </c:pt>
                <c:pt idx="5">
                  <c:v>Τομέας Υποδομών</c:v>
                </c:pt>
                <c:pt idx="6">
                  <c:v>Φαρμακευτικά</c:v>
                </c:pt>
                <c:pt idx="7">
                  <c:v>Μεταφορές</c:v>
                </c:pt>
              </c:strCache>
            </c:strRef>
          </c:cat>
          <c:val>
            <c:numRef>
              <c:f>Sheet1!$D$9:$D$16</c:f>
              <c:numCache>
                <c:formatCode>General</c:formatCode>
                <c:ptCount val="8"/>
                <c:pt idx="0">
                  <c:v>9.4209999999999994</c:v>
                </c:pt>
                <c:pt idx="1">
                  <c:v>10.756</c:v>
                </c:pt>
                <c:pt idx="2">
                  <c:v>16.129000000000001</c:v>
                </c:pt>
                <c:pt idx="3">
                  <c:v>9.6509999999999998</c:v>
                </c:pt>
                <c:pt idx="4">
                  <c:v>9.6050000000000004</c:v>
                </c:pt>
                <c:pt idx="5">
                  <c:v>7.1070000000000002</c:v>
                </c:pt>
                <c:pt idx="6">
                  <c:v>5.54</c:v>
                </c:pt>
                <c:pt idx="7">
                  <c:v>5</c:v>
                </c:pt>
              </c:numCache>
            </c:numRef>
          </c:val>
          <c:smooth val="0"/>
          <c:extLst>
            <c:ext xmlns:c16="http://schemas.microsoft.com/office/drawing/2014/chart" uri="{C3380CC4-5D6E-409C-BE32-E72D297353CC}">
              <c16:uniqueId val="{00000001-5C0A-43D0-AD79-275857BB427C}"/>
            </c:ext>
          </c:extLst>
        </c:ser>
        <c:dLbls>
          <c:showLegendKey val="0"/>
          <c:showVal val="0"/>
          <c:showCatName val="0"/>
          <c:showSerName val="0"/>
          <c:showPercent val="0"/>
          <c:showBubbleSize val="0"/>
        </c:dLbls>
        <c:marker val="1"/>
        <c:smooth val="0"/>
        <c:axId val="17241920"/>
        <c:axId val="17225600"/>
      </c:lineChart>
      <c:catAx>
        <c:axId val="172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225600"/>
        <c:crosses val="autoZero"/>
        <c:auto val="1"/>
        <c:lblAlgn val="ctr"/>
        <c:lblOffset val="100"/>
        <c:noMultiLvlLbl val="0"/>
      </c:catAx>
      <c:valAx>
        <c:axId val="1722560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2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25933357763681E-2"/>
          <c:y val="0.18457068572429075"/>
          <c:w val="0.95348133284472636"/>
          <c:h val="0.74527403179073759"/>
        </c:manualLayout>
      </c:layout>
      <c:barChart>
        <c:barDir val="col"/>
        <c:grouping val="stacked"/>
        <c:varyColors val="0"/>
        <c:ser>
          <c:idx val="0"/>
          <c:order val="0"/>
          <c:tx>
            <c:strRef>
              <c:f>Sheet11!$B$3</c:f>
              <c:strCache>
                <c:ptCount val="1"/>
                <c:pt idx="0">
                  <c:v>Low emissions electricity</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Sheet11!$C$2:$E$2</c:f>
              <c:strCache>
                <c:ptCount val="3"/>
                <c:pt idx="0">
                  <c:v>2016-2020</c:v>
                </c:pt>
                <c:pt idx="1">
                  <c:v>2021-2030</c:v>
                </c:pt>
                <c:pt idx="2">
                  <c:v>2024</c:v>
                </c:pt>
              </c:strCache>
            </c:strRef>
          </c:cat>
          <c:val>
            <c:numRef>
              <c:f>Sheet11!$C$3:$E$3</c:f>
              <c:numCache>
                <c:formatCode>General</c:formatCode>
                <c:ptCount val="3"/>
                <c:pt idx="0">
                  <c:v>60</c:v>
                </c:pt>
                <c:pt idx="1">
                  <c:v>116</c:v>
                </c:pt>
                <c:pt idx="2">
                  <c:v>121</c:v>
                </c:pt>
              </c:numCache>
            </c:numRef>
          </c:val>
          <c:extLst>
            <c:ext xmlns:c16="http://schemas.microsoft.com/office/drawing/2014/chart" uri="{C3380CC4-5D6E-409C-BE32-E72D297353CC}">
              <c16:uniqueId val="{00000000-2B73-45C7-9B79-F51E37E71D46}"/>
            </c:ext>
          </c:extLst>
        </c:ser>
        <c:ser>
          <c:idx val="1"/>
          <c:order val="1"/>
          <c:tx>
            <c:strRef>
              <c:f>Sheet11!$B$4</c:f>
              <c:strCache>
                <c:ptCount val="1"/>
                <c:pt idx="0">
                  <c:v>Grid and Storage</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Sheet11!$C$2:$E$2</c:f>
              <c:strCache>
                <c:ptCount val="3"/>
                <c:pt idx="0">
                  <c:v>2016-2020</c:v>
                </c:pt>
                <c:pt idx="1">
                  <c:v>2021-2030</c:v>
                </c:pt>
                <c:pt idx="2">
                  <c:v>2024</c:v>
                </c:pt>
              </c:strCache>
            </c:strRef>
          </c:cat>
          <c:val>
            <c:numRef>
              <c:f>Sheet11!$C$4:$E$4</c:f>
              <c:numCache>
                <c:formatCode>General</c:formatCode>
                <c:ptCount val="3"/>
                <c:pt idx="0">
                  <c:v>39</c:v>
                </c:pt>
                <c:pt idx="1">
                  <c:v>62</c:v>
                </c:pt>
                <c:pt idx="2">
                  <c:v>81</c:v>
                </c:pt>
              </c:numCache>
            </c:numRef>
          </c:val>
          <c:extLst>
            <c:ext xmlns:c16="http://schemas.microsoft.com/office/drawing/2014/chart" uri="{C3380CC4-5D6E-409C-BE32-E72D297353CC}">
              <c16:uniqueId val="{00000001-2B73-45C7-9B79-F51E37E71D46}"/>
            </c:ext>
          </c:extLst>
        </c:ser>
        <c:ser>
          <c:idx val="2"/>
          <c:order val="2"/>
          <c:tx>
            <c:strRef>
              <c:f>Sheet11!$B$5</c:f>
              <c:strCache>
                <c:ptCount val="1"/>
                <c:pt idx="0">
                  <c:v>Fossil Fuel Power</c:v>
                </c:pt>
              </c:strCache>
            </c:strRef>
          </c:tx>
          <c:spPr>
            <a:solidFill>
              <a:schemeClr val="accent3"/>
            </a:solidFill>
            <a:ln>
              <a:noFill/>
            </a:ln>
            <a:effectLst/>
          </c:spPr>
          <c:invertIfNegative val="0"/>
          <c:cat>
            <c:strRef>
              <c:f>Sheet11!$C$2:$E$2</c:f>
              <c:strCache>
                <c:ptCount val="3"/>
                <c:pt idx="0">
                  <c:v>2016-2020</c:v>
                </c:pt>
                <c:pt idx="1">
                  <c:v>2021-2030</c:v>
                </c:pt>
                <c:pt idx="2">
                  <c:v>2024</c:v>
                </c:pt>
              </c:strCache>
            </c:strRef>
          </c:cat>
          <c:val>
            <c:numRef>
              <c:f>Sheet11!$C$5:$E$5</c:f>
              <c:numCache>
                <c:formatCode>General</c:formatCode>
                <c:ptCount val="3"/>
                <c:pt idx="0">
                  <c:v>7</c:v>
                </c:pt>
                <c:pt idx="1">
                  <c:v>5</c:v>
                </c:pt>
                <c:pt idx="2">
                  <c:v>4</c:v>
                </c:pt>
              </c:numCache>
            </c:numRef>
          </c:val>
          <c:extLst>
            <c:ext xmlns:c16="http://schemas.microsoft.com/office/drawing/2014/chart" uri="{C3380CC4-5D6E-409C-BE32-E72D297353CC}">
              <c16:uniqueId val="{00000002-2B73-45C7-9B79-F51E37E71D46}"/>
            </c:ext>
          </c:extLst>
        </c:ser>
        <c:ser>
          <c:idx val="3"/>
          <c:order val="3"/>
          <c:tx>
            <c:strRef>
              <c:f>Sheet11!$B$6</c:f>
              <c:strCache>
                <c:ptCount val="1"/>
                <c:pt idx="0">
                  <c:v>Clean Supply</c:v>
                </c:pt>
              </c:strCache>
            </c:strRef>
          </c:tx>
          <c:spPr>
            <a:solidFill>
              <a:srgbClr val="00B050"/>
            </a:solidFill>
            <a:ln>
              <a:noFill/>
            </a:ln>
            <a:effectLst/>
          </c:spPr>
          <c:invertIfNegative val="0"/>
          <c:cat>
            <c:strRef>
              <c:f>Sheet11!$C$2:$E$2</c:f>
              <c:strCache>
                <c:ptCount val="3"/>
                <c:pt idx="0">
                  <c:v>2016-2020</c:v>
                </c:pt>
                <c:pt idx="1">
                  <c:v>2021-2030</c:v>
                </c:pt>
                <c:pt idx="2">
                  <c:v>2024</c:v>
                </c:pt>
              </c:strCache>
            </c:strRef>
          </c:cat>
          <c:val>
            <c:numRef>
              <c:f>Sheet11!$C$6:$E$6</c:f>
              <c:numCache>
                <c:formatCode>General</c:formatCode>
                <c:ptCount val="3"/>
                <c:pt idx="0">
                  <c:v>1</c:v>
                </c:pt>
                <c:pt idx="1">
                  <c:v>2</c:v>
                </c:pt>
                <c:pt idx="2">
                  <c:v>4</c:v>
                </c:pt>
              </c:numCache>
            </c:numRef>
          </c:val>
          <c:extLst>
            <c:ext xmlns:c16="http://schemas.microsoft.com/office/drawing/2014/chart" uri="{C3380CC4-5D6E-409C-BE32-E72D297353CC}">
              <c16:uniqueId val="{00000003-2B73-45C7-9B79-F51E37E71D46}"/>
            </c:ext>
          </c:extLst>
        </c:ser>
        <c:ser>
          <c:idx val="4"/>
          <c:order val="4"/>
          <c:tx>
            <c:strRef>
              <c:f>Sheet11!$B$7</c:f>
              <c:strCache>
                <c:ptCount val="1"/>
                <c:pt idx="0">
                  <c:v>Fossil Fuel Supply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Sheet11!$C$2:$E$2</c:f>
              <c:strCache>
                <c:ptCount val="3"/>
                <c:pt idx="0">
                  <c:v>2016-2020</c:v>
                </c:pt>
                <c:pt idx="1">
                  <c:v>2021-2030</c:v>
                </c:pt>
                <c:pt idx="2">
                  <c:v>2024</c:v>
                </c:pt>
              </c:strCache>
            </c:strRef>
          </c:cat>
          <c:val>
            <c:numRef>
              <c:f>Sheet11!$C$7:$E$7</c:f>
              <c:numCache>
                <c:formatCode>General</c:formatCode>
                <c:ptCount val="3"/>
                <c:pt idx="0">
                  <c:v>26</c:v>
                </c:pt>
                <c:pt idx="1">
                  <c:v>28</c:v>
                </c:pt>
                <c:pt idx="2">
                  <c:v>32</c:v>
                </c:pt>
              </c:numCache>
            </c:numRef>
          </c:val>
          <c:extLst>
            <c:ext xmlns:c16="http://schemas.microsoft.com/office/drawing/2014/chart" uri="{C3380CC4-5D6E-409C-BE32-E72D297353CC}">
              <c16:uniqueId val="{00000004-2B73-45C7-9B79-F51E37E71D46}"/>
            </c:ext>
          </c:extLst>
        </c:ser>
        <c:ser>
          <c:idx val="5"/>
          <c:order val="5"/>
          <c:tx>
            <c:strRef>
              <c:f>Sheet11!$B$8</c:f>
              <c:strCache>
                <c:ptCount val="1"/>
                <c:pt idx="0">
                  <c:v>End-use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Sheet11!$C$2:$E$2</c:f>
              <c:strCache>
                <c:ptCount val="3"/>
                <c:pt idx="0">
                  <c:v>2016-2020</c:v>
                </c:pt>
                <c:pt idx="1">
                  <c:v>2021-2030</c:v>
                </c:pt>
                <c:pt idx="2">
                  <c:v>2024</c:v>
                </c:pt>
              </c:strCache>
            </c:strRef>
          </c:cat>
          <c:val>
            <c:numRef>
              <c:f>Sheet11!$C$8:$E$8</c:f>
              <c:numCache>
                <c:formatCode>General</c:formatCode>
                <c:ptCount val="3"/>
                <c:pt idx="0">
                  <c:v>108</c:v>
                </c:pt>
                <c:pt idx="1">
                  <c:v>183</c:v>
                </c:pt>
                <c:pt idx="2">
                  <c:v>164</c:v>
                </c:pt>
              </c:numCache>
            </c:numRef>
          </c:val>
          <c:extLst>
            <c:ext xmlns:c16="http://schemas.microsoft.com/office/drawing/2014/chart" uri="{C3380CC4-5D6E-409C-BE32-E72D297353CC}">
              <c16:uniqueId val="{00000005-2B73-45C7-9B79-F51E37E71D46}"/>
            </c:ext>
          </c:extLst>
        </c:ser>
        <c:dLbls>
          <c:showLegendKey val="0"/>
          <c:showVal val="0"/>
          <c:showCatName val="0"/>
          <c:showSerName val="0"/>
          <c:showPercent val="0"/>
          <c:showBubbleSize val="0"/>
        </c:dLbls>
        <c:gapWidth val="150"/>
        <c:overlap val="100"/>
        <c:axId val="98483359"/>
        <c:axId val="98481919"/>
      </c:barChart>
      <c:catAx>
        <c:axId val="98483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98481919"/>
        <c:crosses val="autoZero"/>
        <c:auto val="1"/>
        <c:lblAlgn val="ctr"/>
        <c:lblOffset val="100"/>
        <c:noMultiLvlLbl val="0"/>
      </c:catAx>
      <c:valAx>
        <c:axId val="98481919"/>
        <c:scaling>
          <c:orientation val="minMax"/>
        </c:scaling>
        <c:delete val="1"/>
        <c:axPos val="l"/>
        <c:numFmt formatCode="General" sourceLinked="1"/>
        <c:majorTickMark val="none"/>
        <c:minorTickMark val="none"/>
        <c:tickLblPos val="nextTo"/>
        <c:crossAx val="98483359"/>
        <c:crosses val="autoZero"/>
        <c:crossBetween val="between"/>
      </c:valAx>
      <c:spPr>
        <a:noFill/>
        <a:ln>
          <a:noFill/>
        </a:ln>
        <a:effectLst/>
      </c:spPr>
    </c:plotArea>
    <c:legend>
      <c:legendPos val="t"/>
      <c:layout>
        <c:manualLayout>
          <c:xMode val="edge"/>
          <c:yMode val="edge"/>
          <c:x val="9.0292499855565714E-2"/>
          <c:y val="6.5752191896618919E-2"/>
          <c:w val="0.86033128150603266"/>
          <c:h val="0.180174067394694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847201366523921E-2"/>
          <c:y val="3.5200000000000002E-2"/>
          <c:w val="0.92261975041393707"/>
          <c:h val="0.76300784813606781"/>
        </c:manualLayout>
      </c:layout>
      <c:barChart>
        <c:barDir val="col"/>
        <c:grouping val="stacked"/>
        <c:varyColors val="0"/>
        <c:ser>
          <c:idx val="0"/>
          <c:order val="0"/>
          <c:tx>
            <c:strRef>
              <c:f>Sheet8!$B$5</c:f>
              <c:strCache>
                <c:ptCount val="1"/>
                <c:pt idx="0">
                  <c:v>Recovery and return on capital of electricity generation units</c:v>
                </c:pt>
              </c:strCache>
            </c:strRef>
          </c:tx>
          <c:spPr>
            <a:solidFill>
              <a:schemeClr val="accent2"/>
            </a:solidFill>
            <a:ln>
              <a:noFill/>
            </a:ln>
            <a:effectLst/>
          </c:spPr>
          <c:invertIfNegative val="0"/>
          <c:cat>
            <c:numRef>
              <c:f>Sheet8!$C$4:$H$4</c:f>
              <c:numCache>
                <c:formatCode>General</c:formatCode>
                <c:ptCount val="6"/>
                <c:pt idx="0">
                  <c:v>2025</c:v>
                </c:pt>
                <c:pt idx="1">
                  <c:v>2030</c:v>
                </c:pt>
                <c:pt idx="2">
                  <c:v>2035</c:v>
                </c:pt>
                <c:pt idx="3">
                  <c:v>2040</c:v>
                </c:pt>
                <c:pt idx="4">
                  <c:v>2045</c:v>
                </c:pt>
                <c:pt idx="5">
                  <c:v>2050</c:v>
                </c:pt>
              </c:numCache>
            </c:numRef>
          </c:cat>
          <c:val>
            <c:numRef>
              <c:f>Sheet8!$C$5:$H$5</c:f>
              <c:numCache>
                <c:formatCode>General</c:formatCode>
                <c:ptCount val="6"/>
                <c:pt idx="0">
                  <c:v>31</c:v>
                </c:pt>
                <c:pt idx="1">
                  <c:v>47</c:v>
                </c:pt>
                <c:pt idx="2">
                  <c:v>50</c:v>
                </c:pt>
                <c:pt idx="3">
                  <c:v>49</c:v>
                </c:pt>
                <c:pt idx="4">
                  <c:v>48</c:v>
                </c:pt>
                <c:pt idx="5">
                  <c:v>40</c:v>
                </c:pt>
              </c:numCache>
            </c:numRef>
          </c:val>
          <c:extLst>
            <c:ext xmlns:c16="http://schemas.microsoft.com/office/drawing/2014/chart" uri="{C3380CC4-5D6E-409C-BE32-E72D297353CC}">
              <c16:uniqueId val="{00000000-703B-462E-B9F4-7EB35DAAB9C8}"/>
            </c:ext>
          </c:extLst>
        </c:ser>
        <c:ser>
          <c:idx val="1"/>
          <c:order val="1"/>
          <c:tx>
            <c:strRef>
              <c:f>Sheet8!$B$6</c:f>
              <c:strCache>
                <c:ptCount val="1"/>
                <c:pt idx="0">
                  <c:v>Fixed costs for operating and maintaining power generating modules </c:v>
                </c:pt>
              </c:strCache>
            </c:strRef>
          </c:tx>
          <c:spPr>
            <a:solidFill>
              <a:schemeClr val="accent4"/>
            </a:solidFill>
            <a:ln>
              <a:noFill/>
            </a:ln>
            <a:effectLst/>
          </c:spPr>
          <c:invertIfNegative val="0"/>
          <c:cat>
            <c:numRef>
              <c:f>Sheet8!$C$4:$H$4</c:f>
              <c:numCache>
                <c:formatCode>General</c:formatCode>
                <c:ptCount val="6"/>
                <c:pt idx="0">
                  <c:v>2025</c:v>
                </c:pt>
                <c:pt idx="1">
                  <c:v>2030</c:v>
                </c:pt>
                <c:pt idx="2">
                  <c:v>2035</c:v>
                </c:pt>
                <c:pt idx="3">
                  <c:v>2040</c:v>
                </c:pt>
                <c:pt idx="4">
                  <c:v>2045</c:v>
                </c:pt>
                <c:pt idx="5">
                  <c:v>2050</c:v>
                </c:pt>
              </c:numCache>
            </c:numRef>
          </c:cat>
          <c:val>
            <c:numRef>
              <c:f>Sheet8!$C$6:$H$6</c:f>
              <c:numCache>
                <c:formatCode>General</c:formatCode>
                <c:ptCount val="6"/>
                <c:pt idx="0">
                  <c:v>14</c:v>
                </c:pt>
                <c:pt idx="1">
                  <c:v>17</c:v>
                </c:pt>
                <c:pt idx="2">
                  <c:v>17</c:v>
                </c:pt>
                <c:pt idx="3">
                  <c:v>17</c:v>
                </c:pt>
                <c:pt idx="4">
                  <c:v>16</c:v>
                </c:pt>
                <c:pt idx="5">
                  <c:v>14</c:v>
                </c:pt>
              </c:numCache>
            </c:numRef>
          </c:val>
          <c:extLst>
            <c:ext xmlns:c16="http://schemas.microsoft.com/office/drawing/2014/chart" uri="{C3380CC4-5D6E-409C-BE32-E72D297353CC}">
              <c16:uniqueId val="{00000001-703B-462E-B9F4-7EB35DAAB9C8}"/>
            </c:ext>
          </c:extLst>
        </c:ser>
        <c:ser>
          <c:idx val="2"/>
          <c:order val="2"/>
          <c:tx>
            <c:strRef>
              <c:f>Sheet8!$B$7</c:f>
              <c:strCache>
                <c:ptCount val="1"/>
                <c:pt idx="0">
                  <c:v>Variable operating costs of units or vertebral production </c:v>
                </c:pt>
              </c:strCache>
            </c:strRef>
          </c:tx>
          <c:spPr>
            <a:solidFill>
              <a:schemeClr val="accent6"/>
            </a:solidFill>
            <a:ln>
              <a:noFill/>
            </a:ln>
            <a:effectLst/>
          </c:spPr>
          <c:invertIfNegative val="0"/>
          <c:cat>
            <c:numRef>
              <c:f>Sheet8!$C$4:$H$4</c:f>
              <c:numCache>
                <c:formatCode>General</c:formatCode>
                <c:ptCount val="6"/>
                <c:pt idx="0">
                  <c:v>2025</c:v>
                </c:pt>
                <c:pt idx="1">
                  <c:v>2030</c:v>
                </c:pt>
                <c:pt idx="2">
                  <c:v>2035</c:v>
                </c:pt>
                <c:pt idx="3">
                  <c:v>2040</c:v>
                </c:pt>
                <c:pt idx="4">
                  <c:v>2045</c:v>
                </c:pt>
                <c:pt idx="5">
                  <c:v>2050</c:v>
                </c:pt>
              </c:numCache>
            </c:numRef>
          </c:cat>
          <c:val>
            <c:numRef>
              <c:f>Sheet8!$C$7:$H$7</c:f>
              <c:numCache>
                <c:formatCode>General</c:formatCode>
                <c:ptCount val="6"/>
                <c:pt idx="0">
                  <c:v>24</c:v>
                </c:pt>
                <c:pt idx="1">
                  <c:v>13</c:v>
                </c:pt>
                <c:pt idx="2">
                  <c:v>5</c:v>
                </c:pt>
                <c:pt idx="3">
                  <c:v>4</c:v>
                </c:pt>
                <c:pt idx="4">
                  <c:v>2</c:v>
                </c:pt>
                <c:pt idx="5">
                  <c:v>2</c:v>
                </c:pt>
              </c:numCache>
            </c:numRef>
          </c:val>
          <c:extLst>
            <c:ext xmlns:c16="http://schemas.microsoft.com/office/drawing/2014/chart" uri="{C3380CC4-5D6E-409C-BE32-E72D297353CC}">
              <c16:uniqueId val="{00000002-703B-462E-B9F4-7EB35DAAB9C8}"/>
            </c:ext>
          </c:extLst>
        </c:ser>
        <c:ser>
          <c:idx val="3"/>
          <c:order val="3"/>
          <c:tx>
            <c:strRef>
              <c:f>Sheet8!$B$8</c:f>
              <c:strCache>
                <c:ptCount val="1"/>
                <c:pt idx="0">
                  <c:v>Pollutant costs</c:v>
                </c:pt>
              </c:strCache>
            </c:strRef>
          </c:tx>
          <c:spPr>
            <a:solidFill>
              <a:schemeClr val="accent2">
                <a:lumMod val="60000"/>
              </a:schemeClr>
            </a:solidFill>
            <a:ln>
              <a:noFill/>
            </a:ln>
            <a:effectLst/>
          </c:spPr>
          <c:invertIfNegative val="0"/>
          <c:cat>
            <c:numRef>
              <c:f>Sheet8!$C$4:$H$4</c:f>
              <c:numCache>
                <c:formatCode>General</c:formatCode>
                <c:ptCount val="6"/>
                <c:pt idx="0">
                  <c:v>2025</c:v>
                </c:pt>
                <c:pt idx="1">
                  <c:v>2030</c:v>
                </c:pt>
                <c:pt idx="2">
                  <c:v>2035</c:v>
                </c:pt>
                <c:pt idx="3">
                  <c:v>2040</c:v>
                </c:pt>
                <c:pt idx="4">
                  <c:v>2045</c:v>
                </c:pt>
                <c:pt idx="5">
                  <c:v>2050</c:v>
                </c:pt>
              </c:numCache>
            </c:numRef>
          </c:cat>
          <c:val>
            <c:numRef>
              <c:f>Sheet8!$C$8:$H$8</c:f>
              <c:numCache>
                <c:formatCode>General</c:formatCode>
                <c:ptCount val="6"/>
                <c:pt idx="0">
                  <c:v>16</c:v>
                </c:pt>
                <c:pt idx="1">
                  <c:v>6</c:v>
                </c:pt>
                <c:pt idx="2">
                  <c:v>3</c:v>
                </c:pt>
                <c:pt idx="3">
                  <c:v>5</c:v>
                </c:pt>
                <c:pt idx="4">
                  <c:v>4</c:v>
                </c:pt>
                <c:pt idx="5">
                  <c:v>5</c:v>
                </c:pt>
              </c:numCache>
            </c:numRef>
          </c:val>
          <c:extLst>
            <c:ext xmlns:c16="http://schemas.microsoft.com/office/drawing/2014/chart" uri="{C3380CC4-5D6E-409C-BE32-E72D297353CC}">
              <c16:uniqueId val="{00000003-703B-462E-B9F4-7EB35DAAB9C8}"/>
            </c:ext>
          </c:extLst>
        </c:ser>
        <c:ser>
          <c:idx val="4"/>
          <c:order val="4"/>
          <c:tx>
            <c:strRef>
              <c:f>Sheet8!$B$9</c:f>
              <c:strCache>
                <c:ptCount val="1"/>
                <c:pt idx="0">
                  <c:v>Cost of imports/exports ofelectricity </c:v>
                </c:pt>
              </c:strCache>
            </c:strRef>
          </c:tx>
          <c:spPr>
            <a:solidFill>
              <a:schemeClr val="accent4">
                <a:lumMod val="60000"/>
              </a:schemeClr>
            </a:solidFill>
            <a:ln>
              <a:noFill/>
            </a:ln>
            <a:effectLst/>
          </c:spPr>
          <c:invertIfNegative val="0"/>
          <c:cat>
            <c:numRef>
              <c:f>Sheet8!$C$4:$H$4</c:f>
              <c:numCache>
                <c:formatCode>General</c:formatCode>
                <c:ptCount val="6"/>
                <c:pt idx="0">
                  <c:v>2025</c:v>
                </c:pt>
                <c:pt idx="1">
                  <c:v>2030</c:v>
                </c:pt>
                <c:pt idx="2">
                  <c:v>2035</c:v>
                </c:pt>
                <c:pt idx="3">
                  <c:v>2040</c:v>
                </c:pt>
                <c:pt idx="4">
                  <c:v>2045</c:v>
                </c:pt>
                <c:pt idx="5">
                  <c:v>2050</c:v>
                </c:pt>
              </c:numCache>
            </c:numRef>
          </c:cat>
          <c:val>
            <c:numRef>
              <c:f>Sheet8!$C$9:$H$9</c:f>
              <c:numCache>
                <c:formatCode>General</c:formatCode>
                <c:ptCount val="6"/>
                <c:pt idx="0">
                  <c:v>5</c:v>
                </c:pt>
                <c:pt idx="1">
                  <c:v>3</c:v>
                </c:pt>
                <c:pt idx="2">
                  <c:v>-3</c:v>
                </c:pt>
                <c:pt idx="3">
                  <c:v>-5</c:v>
                </c:pt>
                <c:pt idx="4">
                  <c:v>-6</c:v>
                </c:pt>
                <c:pt idx="5">
                  <c:v>-3</c:v>
                </c:pt>
              </c:numCache>
            </c:numRef>
          </c:val>
          <c:extLst>
            <c:ext xmlns:c16="http://schemas.microsoft.com/office/drawing/2014/chart" uri="{C3380CC4-5D6E-409C-BE32-E72D297353CC}">
              <c16:uniqueId val="{00000004-703B-462E-B9F4-7EB35DAAB9C8}"/>
            </c:ext>
          </c:extLst>
        </c:ser>
        <c:ser>
          <c:idx val="5"/>
          <c:order val="5"/>
          <c:tx>
            <c:strRef>
              <c:f>Sheet8!$B$10</c:f>
              <c:strCache>
                <c:ptCount val="1"/>
                <c:pt idx="0">
                  <c:v>Cost of electricity injected</c:v>
                </c:pt>
              </c:strCache>
            </c:strRef>
          </c:tx>
          <c:spPr>
            <a:solidFill>
              <a:schemeClr val="accent6">
                <a:lumMod val="60000"/>
              </a:schemeClr>
            </a:solidFill>
            <a:ln>
              <a:noFill/>
            </a:ln>
            <a:effectLst/>
          </c:spPr>
          <c:invertIfNegative val="0"/>
          <c:cat>
            <c:numRef>
              <c:f>Sheet8!$C$4:$H$4</c:f>
              <c:numCache>
                <c:formatCode>General</c:formatCode>
                <c:ptCount val="6"/>
                <c:pt idx="0">
                  <c:v>2025</c:v>
                </c:pt>
                <c:pt idx="1">
                  <c:v>2030</c:v>
                </c:pt>
                <c:pt idx="2">
                  <c:v>2035</c:v>
                </c:pt>
                <c:pt idx="3">
                  <c:v>2040</c:v>
                </c:pt>
                <c:pt idx="4">
                  <c:v>2045</c:v>
                </c:pt>
                <c:pt idx="5">
                  <c:v>2050</c:v>
                </c:pt>
              </c:numCache>
            </c:numRef>
          </c:cat>
          <c:val>
            <c:numRef>
              <c:f>Sheet8!$C$10:$H$10</c:f>
              <c:numCache>
                <c:formatCode>General</c:formatCode>
                <c:ptCount val="6"/>
                <c:pt idx="0">
                  <c:v>90</c:v>
                </c:pt>
                <c:pt idx="1">
                  <c:v>86</c:v>
                </c:pt>
                <c:pt idx="2">
                  <c:v>73</c:v>
                </c:pt>
                <c:pt idx="3">
                  <c:v>69</c:v>
                </c:pt>
                <c:pt idx="4">
                  <c:v>64</c:v>
                </c:pt>
                <c:pt idx="5">
                  <c:v>59</c:v>
                </c:pt>
              </c:numCache>
            </c:numRef>
          </c:val>
          <c:extLst>
            <c:ext xmlns:c16="http://schemas.microsoft.com/office/drawing/2014/chart" uri="{C3380CC4-5D6E-409C-BE32-E72D297353CC}">
              <c16:uniqueId val="{00000005-703B-462E-B9F4-7EB35DAAB9C8}"/>
            </c:ext>
          </c:extLst>
        </c:ser>
        <c:ser>
          <c:idx val="6"/>
          <c:order val="6"/>
          <c:tx>
            <c:strRef>
              <c:f>Sheet8!$B$11</c:f>
              <c:strCache>
                <c:ptCount val="1"/>
                <c:pt idx="0">
                  <c:v>Transport and Distribution </c:v>
                </c:pt>
              </c:strCache>
            </c:strRef>
          </c:tx>
          <c:spPr>
            <a:solidFill>
              <a:schemeClr val="accent2">
                <a:lumMod val="80000"/>
                <a:lumOff val="20000"/>
              </a:schemeClr>
            </a:solidFill>
            <a:ln>
              <a:noFill/>
            </a:ln>
            <a:effectLst/>
          </c:spPr>
          <c:invertIfNegative val="0"/>
          <c:cat>
            <c:numRef>
              <c:f>Sheet8!$C$4:$H$4</c:f>
              <c:numCache>
                <c:formatCode>General</c:formatCode>
                <c:ptCount val="6"/>
                <c:pt idx="0">
                  <c:v>2025</c:v>
                </c:pt>
                <c:pt idx="1">
                  <c:v>2030</c:v>
                </c:pt>
                <c:pt idx="2">
                  <c:v>2035</c:v>
                </c:pt>
                <c:pt idx="3">
                  <c:v>2040</c:v>
                </c:pt>
                <c:pt idx="4">
                  <c:v>2045</c:v>
                </c:pt>
                <c:pt idx="5">
                  <c:v>2050</c:v>
                </c:pt>
              </c:numCache>
            </c:numRef>
          </c:cat>
          <c:val>
            <c:numRef>
              <c:f>Sheet8!$C$11:$H$11</c:f>
              <c:numCache>
                <c:formatCode>General</c:formatCode>
                <c:ptCount val="6"/>
                <c:pt idx="0">
                  <c:v>55</c:v>
                </c:pt>
                <c:pt idx="1">
                  <c:v>53</c:v>
                </c:pt>
                <c:pt idx="2">
                  <c:v>52</c:v>
                </c:pt>
                <c:pt idx="3">
                  <c:v>48</c:v>
                </c:pt>
                <c:pt idx="4">
                  <c:v>44</c:v>
                </c:pt>
                <c:pt idx="5">
                  <c:v>37</c:v>
                </c:pt>
              </c:numCache>
            </c:numRef>
          </c:val>
          <c:extLst>
            <c:ext xmlns:c16="http://schemas.microsoft.com/office/drawing/2014/chart" uri="{C3380CC4-5D6E-409C-BE32-E72D297353CC}">
              <c16:uniqueId val="{00000006-703B-462E-B9F4-7EB35DAAB9C8}"/>
            </c:ext>
          </c:extLst>
        </c:ser>
        <c:dLbls>
          <c:showLegendKey val="0"/>
          <c:showVal val="0"/>
          <c:showCatName val="0"/>
          <c:showSerName val="0"/>
          <c:showPercent val="0"/>
          <c:showBubbleSize val="0"/>
        </c:dLbls>
        <c:gapWidth val="150"/>
        <c:overlap val="100"/>
        <c:axId val="376983567"/>
        <c:axId val="376986927"/>
      </c:barChart>
      <c:catAx>
        <c:axId val="376983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376986927"/>
        <c:crosses val="autoZero"/>
        <c:auto val="1"/>
        <c:lblAlgn val="ctr"/>
        <c:lblOffset val="100"/>
        <c:noMultiLvlLbl val="0"/>
      </c:catAx>
      <c:valAx>
        <c:axId val="376986927"/>
        <c:scaling>
          <c:orientation val="minMax"/>
        </c:scaling>
        <c:delete val="1"/>
        <c:axPos val="l"/>
        <c:numFmt formatCode="General" sourceLinked="1"/>
        <c:majorTickMark val="none"/>
        <c:minorTickMark val="none"/>
        <c:tickLblPos val="nextTo"/>
        <c:crossAx val="376983567"/>
        <c:crosses val="autoZero"/>
        <c:crossBetween val="between"/>
      </c:valAx>
      <c:spPr>
        <a:noFill/>
        <a:ln>
          <a:noFill/>
        </a:ln>
        <a:effectLst/>
      </c:spPr>
    </c:plotArea>
    <c:legend>
      <c:legendPos val="b"/>
      <c:layout>
        <c:manualLayout>
          <c:xMode val="edge"/>
          <c:yMode val="edge"/>
          <c:x val="1.3886520175510942E-2"/>
          <c:y val="0.73826464765920252"/>
          <c:w val="0.98042445071948536"/>
          <c:h val="0.25245462535981039"/>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j-lt"/>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52658812181972"/>
          <c:y val="7.521765623319846E-3"/>
          <c:w val="0.79327366506794195"/>
          <c:h val="0.79820360657274492"/>
        </c:manualLayout>
      </c:layout>
      <c:pieChart>
        <c:varyColors val="1"/>
        <c:ser>
          <c:idx val="0"/>
          <c:order val="0"/>
          <c:tx>
            <c:strRef>
              <c:f>'2031_2050_Investment_Estimates_'!$B$1</c:f>
              <c:strCache>
                <c:ptCount val="1"/>
                <c:pt idx="0">
                  <c:v>Percentage of Total Investment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A7B-47EC-8943-5E1DFD6E627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A7B-47EC-8943-5E1DFD6E627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A7B-47EC-8943-5E1DFD6E627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A7B-47EC-8943-5E1DFD6E6273}"/>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A7B-47EC-8943-5E1DFD6E6273}"/>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0A7B-47EC-8943-5E1DFD6E6273}"/>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0A7B-47EC-8943-5E1DFD6E6273}"/>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0A7B-47EC-8943-5E1DFD6E6273}"/>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0A7B-47EC-8943-5E1DFD6E6273}"/>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0A7B-47EC-8943-5E1DFD6E6273}"/>
              </c:ext>
            </c:extLst>
          </c:dPt>
          <c:dLbls>
            <c:dLbl>
              <c:idx val="4"/>
              <c:layout>
                <c:manualLayout>
                  <c:x val="6.8824599851941365E-2"/>
                  <c:y val="0.1681085746108056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A7B-47EC-8943-5E1DFD6E6273}"/>
                </c:ext>
              </c:extLst>
            </c:dLbl>
            <c:dLbl>
              <c:idx val="6"/>
              <c:delete val="1"/>
              <c:extLst>
                <c:ext xmlns:c15="http://schemas.microsoft.com/office/drawing/2012/chart" uri="{CE6537A1-D6FC-4f65-9D91-7224C49458BB}"/>
                <c:ext xmlns:c16="http://schemas.microsoft.com/office/drawing/2014/chart" uri="{C3380CC4-5D6E-409C-BE32-E72D297353CC}">
                  <c16:uniqueId val="{0000000D-0A7B-47EC-8943-5E1DFD6E6273}"/>
                </c:ext>
              </c:extLst>
            </c:dLbl>
            <c:dLbl>
              <c:idx val="7"/>
              <c:delete val="1"/>
              <c:extLst>
                <c:ext xmlns:c15="http://schemas.microsoft.com/office/drawing/2012/chart" uri="{CE6537A1-D6FC-4f65-9D91-7224C49458BB}"/>
                <c:ext xmlns:c16="http://schemas.microsoft.com/office/drawing/2014/chart" uri="{C3380CC4-5D6E-409C-BE32-E72D297353CC}">
                  <c16:uniqueId val="{0000000F-0A7B-47EC-8943-5E1DFD6E6273}"/>
                </c:ext>
              </c:extLst>
            </c:dLbl>
            <c:dLbl>
              <c:idx val="8"/>
              <c:layout>
                <c:manualLayout>
                  <c:x val="1.3395906199338068E-2"/>
                  <c:y val="1.330345121362962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0A7B-47EC-8943-5E1DFD6E6273}"/>
                </c:ext>
              </c:extLst>
            </c:dLbl>
            <c:dLbl>
              <c:idx val="9"/>
              <c:delete val="1"/>
              <c:extLst>
                <c:ext xmlns:c15="http://schemas.microsoft.com/office/drawing/2012/chart" uri="{CE6537A1-D6FC-4f65-9D91-7224C49458BB}"/>
                <c:ext xmlns:c16="http://schemas.microsoft.com/office/drawing/2014/chart" uri="{C3380CC4-5D6E-409C-BE32-E72D297353CC}">
                  <c16:uniqueId val="{00000013-0A7B-47EC-8943-5E1DFD6E627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800" b="1" i="0" u="none" strike="noStrike" kern="1200" baseline="0">
                    <a:solidFill>
                      <a:schemeClr val="lt1"/>
                    </a:solidFill>
                    <a:latin typeface="Verdana" panose="020B0604030504040204" pitchFamily="34" charset="0"/>
                    <a:ea typeface="Verdana" panose="020B0604030504040204" pitchFamily="34" charset="0"/>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'2031_2050_Investment_Estimates_'!$A$2:$A$11</c:f>
              <c:strCache>
                <c:ptCount val="10"/>
                <c:pt idx="0">
                  <c:v>Transport</c:v>
                </c:pt>
                <c:pt idx="1">
                  <c:v>Residential sector</c:v>
                </c:pt>
                <c:pt idx="2">
                  <c:v>Electricity generation and storage (1)</c:v>
                </c:pt>
                <c:pt idx="3">
                  <c:v>Electricity generation and storage (2)</c:v>
                </c:pt>
                <c:pt idx="4">
                  <c:v>Investment in electricity grids</c:v>
                </c:pt>
                <c:pt idx="5">
                  <c:v>CCUS (Carbon Capture, Utilization and Storage)</c:v>
                </c:pt>
                <c:pt idx="6">
                  <c:v>Gaseous and liquid alternative fuels</c:v>
                </c:pt>
                <c:pt idx="7">
                  <c:v>Agricultural sector</c:v>
                </c:pt>
                <c:pt idx="8">
                  <c:v>Tertiary sector</c:v>
                </c:pt>
                <c:pt idx="9">
                  <c:v>Industrial sector</c:v>
                </c:pt>
              </c:strCache>
            </c:strRef>
          </c:cat>
          <c:val>
            <c:numRef>
              <c:f>'2031_2050_Investment_Estimates_'!$B$2:$B$11</c:f>
              <c:numCache>
                <c:formatCode>General</c:formatCode>
                <c:ptCount val="10"/>
                <c:pt idx="0">
                  <c:v>54.3</c:v>
                </c:pt>
                <c:pt idx="1">
                  <c:v>12.7</c:v>
                </c:pt>
                <c:pt idx="2">
                  <c:v>13.3</c:v>
                </c:pt>
                <c:pt idx="3">
                  <c:v>4.2</c:v>
                </c:pt>
                <c:pt idx="4">
                  <c:v>5.9</c:v>
                </c:pt>
                <c:pt idx="5">
                  <c:v>4.7</c:v>
                </c:pt>
                <c:pt idx="6">
                  <c:v>0.8</c:v>
                </c:pt>
                <c:pt idx="7">
                  <c:v>0.5</c:v>
                </c:pt>
                <c:pt idx="8">
                  <c:v>2.6</c:v>
                </c:pt>
                <c:pt idx="9">
                  <c:v>0.9</c:v>
                </c:pt>
              </c:numCache>
            </c:numRef>
          </c:val>
          <c:extLst>
            <c:ext xmlns:c16="http://schemas.microsoft.com/office/drawing/2014/chart" uri="{C3380CC4-5D6E-409C-BE32-E72D297353CC}">
              <c16:uniqueId val="{00000014-0A7B-47EC-8943-5E1DFD6E627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1.3048406557724469E-2"/>
          <c:y val="0.81209776218236163"/>
          <c:w val="0.94976101334361174"/>
          <c:h val="0.1871940106739553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j-lt"/>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'[GEMR 2024- Investments.xlsx]Sheet5'!$G$31</c:f>
              <c:strCache>
                <c:ptCount val="1"/>
                <c:pt idx="0">
                  <c:v>0-50</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'[GEMR 2024- Investments.xlsx]Sheet5'!$H$30:$K$30</c:f>
              <c:numCache>
                <c:formatCode>General</c:formatCode>
                <c:ptCount val="4"/>
                <c:pt idx="0">
                  <c:v>2016</c:v>
                </c:pt>
                <c:pt idx="1">
                  <c:v>2018</c:v>
                </c:pt>
                <c:pt idx="2">
                  <c:v>2020</c:v>
                </c:pt>
                <c:pt idx="3">
                  <c:v>2022</c:v>
                </c:pt>
              </c:numCache>
            </c:numRef>
          </c:cat>
          <c:val>
            <c:numRef>
              <c:f>'[GEMR 2024- Investments.xlsx]Sheet5'!$H$31:$K$31</c:f>
              <c:numCache>
                <c:formatCode>0%</c:formatCode>
                <c:ptCount val="4"/>
                <c:pt idx="0">
                  <c:v>0.56000000000000005</c:v>
                </c:pt>
                <c:pt idx="1">
                  <c:v>0.51</c:v>
                </c:pt>
                <c:pt idx="2">
                  <c:v>0.52</c:v>
                </c:pt>
                <c:pt idx="3">
                  <c:v>0.42857142857142855</c:v>
                </c:pt>
              </c:numCache>
            </c:numRef>
          </c:val>
          <c:extLst>
            <c:ext xmlns:c16="http://schemas.microsoft.com/office/drawing/2014/chart" uri="{C3380CC4-5D6E-409C-BE32-E72D297353CC}">
              <c16:uniqueId val="{00000000-D85A-471E-9465-AAFA0DAD3A96}"/>
            </c:ext>
          </c:extLst>
        </c:ser>
        <c:ser>
          <c:idx val="1"/>
          <c:order val="1"/>
          <c:tx>
            <c:strRef>
              <c:f>'[GEMR 2024- Investments.xlsx]Sheet5'!$G$32</c:f>
              <c:strCache>
                <c:ptCount val="1"/>
                <c:pt idx="0">
                  <c:v>50-70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C00000"/>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'[GEMR 2024- Investments.xlsx]Sheet5'!$H$30:$K$30</c:f>
              <c:numCache>
                <c:formatCode>General</c:formatCode>
                <c:ptCount val="4"/>
                <c:pt idx="0">
                  <c:v>2016</c:v>
                </c:pt>
                <c:pt idx="1">
                  <c:v>2018</c:v>
                </c:pt>
                <c:pt idx="2">
                  <c:v>2020</c:v>
                </c:pt>
                <c:pt idx="3">
                  <c:v>2022</c:v>
                </c:pt>
              </c:numCache>
            </c:numRef>
          </c:cat>
          <c:val>
            <c:numRef>
              <c:f>'[GEMR 2024- Investments.xlsx]Sheet5'!$H$32:$K$32</c:f>
              <c:numCache>
                <c:formatCode>0%</c:formatCode>
                <c:ptCount val="4"/>
                <c:pt idx="0">
                  <c:v>0.27</c:v>
                </c:pt>
                <c:pt idx="1">
                  <c:v>0.3</c:v>
                </c:pt>
                <c:pt idx="2">
                  <c:v>0.32</c:v>
                </c:pt>
                <c:pt idx="3">
                  <c:v>0.23809523809523808</c:v>
                </c:pt>
              </c:numCache>
            </c:numRef>
          </c:val>
          <c:extLst>
            <c:ext xmlns:c16="http://schemas.microsoft.com/office/drawing/2014/chart" uri="{C3380CC4-5D6E-409C-BE32-E72D297353CC}">
              <c16:uniqueId val="{00000001-D85A-471E-9465-AAFA0DAD3A96}"/>
            </c:ext>
          </c:extLst>
        </c:ser>
        <c:ser>
          <c:idx val="2"/>
          <c:order val="2"/>
          <c:tx>
            <c:strRef>
              <c:f>'[GEMR 2024- Investments.xlsx]Sheet5'!$G$33</c:f>
              <c:strCache>
                <c:ptCount val="1"/>
                <c:pt idx="0">
                  <c:v>70-90</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B050"/>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'[GEMR 2024- Investments.xlsx]Sheet5'!$H$30:$K$30</c:f>
              <c:numCache>
                <c:formatCode>General</c:formatCode>
                <c:ptCount val="4"/>
                <c:pt idx="0">
                  <c:v>2016</c:v>
                </c:pt>
                <c:pt idx="1">
                  <c:v>2018</c:v>
                </c:pt>
                <c:pt idx="2">
                  <c:v>2020</c:v>
                </c:pt>
                <c:pt idx="3">
                  <c:v>2022</c:v>
                </c:pt>
              </c:numCache>
            </c:numRef>
          </c:cat>
          <c:val>
            <c:numRef>
              <c:f>'[GEMR 2024- Investments.xlsx]Sheet5'!$H$33:$K$33</c:f>
              <c:numCache>
                <c:formatCode>0%</c:formatCode>
                <c:ptCount val="4"/>
                <c:pt idx="0">
                  <c:v>0.17</c:v>
                </c:pt>
                <c:pt idx="1">
                  <c:v>0.19</c:v>
                </c:pt>
                <c:pt idx="2">
                  <c:v>0.16</c:v>
                </c:pt>
                <c:pt idx="3">
                  <c:v>0.33333333333333331</c:v>
                </c:pt>
              </c:numCache>
            </c:numRef>
          </c:val>
          <c:extLst>
            <c:ext xmlns:c16="http://schemas.microsoft.com/office/drawing/2014/chart" uri="{C3380CC4-5D6E-409C-BE32-E72D297353CC}">
              <c16:uniqueId val="{00000002-D85A-471E-9465-AAFA0DAD3A96}"/>
            </c:ext>
          </c:extLst>
        </c:ser>
        <c:dLbls>
          <c:showLegendKey val="0"/>
          <c:showVal val="0"/>
          <c:showCatName val="0"/>
          <c:showSerName val="0"/>
          <c:showPercent val="0"/>
          <c:showBubbleSize val="0"/>
        </c:dLbls>
        <c:gapWidth val="219"/>
        <c:overlap val="-27"/>
        <c:axId val="2092995000"/>
        <c:axId val="2092997880"/>
      </c:barChart>
      <c:catAx>
        <c:axId val="2092995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2092997880"/>
        <c:crosses val="autoZero"/>
        <c:auto val="1"/>
        <c:lblAlgn val="ctr"/>
        <c:lblOffset val="100"/>
        <c:noMultiLvlLbl val="0"/>
      </c:catAx>
      <c:valAx>
        <c:axId val="2092997880"/>
        <c:scaling>
          <c:orientation val="minMax"/>
        </c:scaling>
        <c:delete val="1"/>
        <c:axPos val="l"/>
        <c:numFmt formatCode="0%" sourceLinked="1"/>
        <c:majorTickMark val="none"/>
        <c:minorTickMark val="none"/>
        <c:tickLblPos val="nextTo"/>
        <c:crossAx val="2092995000"/>
        <c:crosses val="autoZero"/>
        <c:crossBetween val="between"/>
      </c:valAx>
      <c:spPr>
        <a:noFill/>
        <a:ln>
          <a:noFill/>
        </a:ln>
        <a:effectLst/>
      </c:spPr>
    </c:plotArea>
    <c:legend>
      <c:legendPos val="t"/>
      <c:layout>
        <c:manualLayout>
          <c:xMode val="edge"/>
          <c:yMode val="edge"/>
          <c:x val="0.46796320065350444"/>
          <c:y val="4.4433746135663574E-2"/>
          <c:w val="0.3138180039758523"/>
          <c:h val="0.149568887700879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41100056979598"/>
          <c:y val="5.0926403354989519E-2"/>
          <c:w val="0.77824184303414345"/>
          <c:h val="0.7924511519393409"/>
        </c:manualLayout>
      </c:layout>
      <c:barChart>
        <c:barDir val="col"/>
        <c:grouping val="clustered"/>
        <c:varyColors val="0"/>
        <c:ser>
          <c:idx val="0"/>
          <c:order val="0"/>
          <c:tx>
            <c:strRef>
              <c:f>Sheet7!$I$8</c:f>
              <c:strCache>
                <c:ptCount val="1"/>
                <c:pt idx="0">
                  <c:v>0-50</c:v>
                </c:pt>
              </c:strCache>
            </c:strRef>
          </c:tx>
          <c:spPr>
            <a:solidFill>
              <a:srgbClr val="0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85000"/>
                        <a:lumOff val="15000"/>
                      </a:schemeClr>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Sheet7!$J$7</c:f>
              <c:numCache>
                <c:formatCode>General</c:formatCode>
                <c:ptCount val="1"/>
                <c:pt idx="0">
                  <c:v>2024</c:v>
                </c:pt>
              </c:numCache>
            </c:numRef>
          </c:cat>
          <c:val>
            <c:numRef>
              <c:f>Sheet7!$J$8</c:f>
              <c:numCache>
                <c:formatCode>0%</c:formatCode>
                <c:ptCount val="1"/>
                <c:pt idx="0">
                  <c:v>0.2857142857142857</c:v>
                </c:pt>
              </c:numCache>
            </c:numRef>
          </c:val>
          <c:extLst>
            <c:ext xmlns:c16="http://schemas.microsoft.com/office/drawing/2014/chart" uri="{C3380CC4-5D6E-409C-BE32-E72D297353CC}">
              <c16:uniqueId val="{00000000-40E0-4BD9-AC44-6043A5D45555}"/>
            </c:ext>
          </c:extLst>
        </c:ser>
        <c:ser>
          <c:idx val="1"/>
          <c:order val="1"/>
          <c:tx>
            <c:strRef>
              <c:f>Sheet7!$I$9</c:f>
              <c:strCache>
                <c:ptCount val="1"/>
                <c:pt idx="0">
                  <c:v>50-70</c:v>
                </c:pt>
              </c:strCache>
            </c:strRef>
          </c:tx>
          <c:spPr>
            <a:solidFill>
              <a:srgbClr val="C00000"/>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E0-4BD9-AC44-6043A5D45555}"/>
                </c:ext>
              </c:extLst>
            </c:dLbl>
            <c:spPr>
              <a:noFill/>
              <a:ln>
                <a:noFill/>
              </a:ln>
              <a:effectLst/>
            </c:spPr>
            <c:txPr>
              <a:bodyPr rot="0" spcFirstLastPara="1" vertOverflow="ellipsis" vert="horz" wrap="square" anchor="ctr" anchorCtr="1"/>
              <a:lstStyle/>
              <a:p>
                <a:pPr>
                  <a:defRPr sz="900" b="0" i="0" u="none" strike="noStrike" kern="1200" baseline="0">
                    <a:solidFill>
                      <a:srgbClr val="C00000"/>
                    </a:solidFill>
                    <a:latin typeface="Verdana" panose="020B0604030504040204" pitchFamily="34" charset="0"/>
                    <a:ea typeface="Verdana" panose="020B0604030504040204" pitchFamily="34"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Sheet7!$J$7</c:f>
              <c:numCache>
                <c:formatCode>General</c:formatCode>
                <c:ptCount val="1"/>
                <c:pt idx="0">
                  <c:v>2024</c:v>
                </c:pt>
              </c:numCache>
            </c:numRef>
          </c:cat>
          <c:val>
            <c:numRef>
              <c:f>Sheet7!$J$9</c:f>
              <c:numCache>
                <c:formatCode>0%</c:formatCode>
                <c:ptCount val="1"/>
                <c:pt idx="0">
                  <c:v>0.32142857142857145</c:v>
                </c:pt>
              </c:numCache>
            </c:numRef>
          </c:val>
          <c:extLst>
            <c:ext xmlns:c16="http://schemas.microsoft.com/office/drawing/2014/chart" uri="{C3380CC4-5D6E-409C-BE32-E72D297353CC}">
              <c16:uniqueId val="{00000002-40E0-4BD9-AC44-6043A5D45555}"/>
            </c:ext>
          </c:extLst>
        </c:ser>
        <c:ser>
          <c:idx val="2"/>
          <c:order val="2"/>
          <c:tx>
            <c:strRef>
              <c:f>Sheet7!$I$10</c:f>
              <c:strCache>
                <c:ptCount val="1"/>
                <c:pt idx="0">
                  <c:v>70-90</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00B050"/>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Sheet7!$J$7</c:f>
              <c:numCache>
                <c:formatCode>General</c:formatCode>
                <c:ptCount val="1"/>
                <c:pt idx="0">
                  <c:v>2024</c:v>
                </c:pt>
              </c:numCache>
            </c:numRef>
          </c:cat>
          <c:val>
            <c:numRef>
              <c:f>Sheet7!$J$10</c:f>
              <c:numCache>
                <c:formatCode>0%</c:formatCode>
                <c:ptCount val="1"/>
                <c:pt idx="0">
                  <c:v>0.39285714285714285</c:v>
                </c:pt>
              </c:numCache>
            </c:numRef>
          </c:val>
          <c:extLst>
            <c:ext xmlns:c16="http://schemas.microsoft.com/office/drawing/2014/chart" uri="{C3380CC4-5D6E-409C-BE32-E72D297353CC}">
              <c16:uniqueId val="{00000003-40E0-4BD9-AC44-6043A5D45555}"/>
            </c:ext>
          </c:extLst>
        </c:ser>
        <c:dLbls>
          <c:showLegendKey val="0"/>
          <c:showVal val="0"/>
          <c:showCatName val="0"/>
          <c:showSerName val="0"/>
          <c:showPercent val="0"/>
          <c:showBubbleSize val="0"/>
        </c:dLbls>
        <c:gapWidth val="219"/>
        <c:overlap val="-27"/>
        <c:axId val="132968383"/>
        <c:axId val="132969343"/>
      </c:barChart>
      <c:catAx>
        <c:axId val="132968383"/>
        <c:scaling>
          <c:orientation val="minMax"/>
        </c:scaling>
        <c:delete val="1"/>
        <c:axPos val="b"/>
        <c:numFmt formatCode="General" sourceLinked="1"/>
        <c:majorTickMark val="none"/>
        <c:minorTickMark val="none"/>
        <c:tickLblPos val="nextTo"/>
        <c:crossAx val="132969343"/>
        <c:crosses val="autoZero"/>
        <c:auto val="1"/>
        <c:lblAlgn val="ctr"/>
        <c:lblOffset val="100"/>
        <c:noMultiLvlLbl val="0"/>
      </c:catAx>
      <c:valAx>
        <c:axId val="132969343"/>
        <c:scaling>
          <c:orientation val="minMax"/>
        </c:scaling>
        <c:delete val="1"/>
        <c:axPos val="l"/>
        <c:numFmt formatCode="0%" sourceLinked="1"/>
        <c:majorTickMark val="none"/>
        <c:minorTickMark val="none"/>
        <c:tickLblPos val="nextTo"/>
        <c:crossAx val="132968383"/>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Sheet14!$A$18</c:f>
              <c:strCache>
                <c:ptCount val="1"/>
                <c:pt idx="0">
                  <c:v>Energy </c:v>
                </c:pt>
              </c:strCache>
            </c:strRef>
          </c:tx>
          <c:spPr>
            <a:solidFill>
              <a:schemeClr val="accent1"/>
            </a:solidFill>
            <a:ln>
              <a:noFill/>
            </a:ln>
            <a:effectLst/>
          </c:spPr>
          <c:invertIfNegative val="0"/>
          <c:cat>
            <c:numRef>
              <c:f>Sheet14!$B$17:$E$17</c:f>
              <c:numCache>
                <c:formatCode>General</c:formatCode>
                <c:ptCount val="4"/>
                <c:pt idx="0">
                  <c:v>2021</c:v>
                </c:pt>
                <c:pt idx="1">
                  <c:v>2022</c:v>
                </c:pt>
                <c:pt idx="2">
                  <c:v>2023</c:v>
                </c:pt>
                <c:pt idx="3">
                  <c:v>2024</c:v>
                </c:pt>
              </c:numCache>
            </c:numRef>
          </c:cat>
          <c:val>
            <c:numRef>
              <c:f>Sheet14!$B$18:$E$18</c:f>
              <c:numCache>
                <c:formatCode>General</c:formatCode>
                <c:ptCount val="4"/>
                <c:pt idx="0">
                  <c:v>124</c:v>
                </c:pt>
                <c:pt idx="1">
                  <c:v>1382</c:v>
                </c:pt>
                <c:pt idx="2">
                  <c:v>1950</c:v>
                </c:pt>
                <c:pt idx="3">
                  <c:v>229</c:v>
                </c:pt>
              </c:numCache>
            </c:numRef>
          </c:val>
          <c:extLst>
            <c:ext xmlns:c16="http://schemas.microsoft.com/office/drawing/2014/chart" uri="{C3380CC4-5D6E-409C-BE32-E72D297353CC}">
              <c16:uniqueId val="{00000000-6BDF-462D-8925-522FDCE738D8}"/>
            </c:ext>
          </c:extLst>
        </c:ser>
        <c:ser>
          <c:idx val="1"/>
          <c:order val="1"/>
          <c:tx>
            <c:strRef>
              <c:f>Sheet14!$A$19</c:f>
              <c:strCache>
                <c:ptCount val="1"/>
                <c:pt idx="0">
                  <c:v>RES</c:v>
                </c:pt>
              </c:strCache>
            </c:strRef>
          </c:tx>
          <c:spPr>
            <a:solidFill>
              <a:schemeClr val="accent2"/>
            </a:solidFill>
            <a:ln>
              <a:noFill/>
            </a:ln>
            <a:effectLst/>
          </c:spPr>
          <c:invertIfNegative val="0"/>
          <c:cat>
            <c:numRef>
              <c:f>Sheet14!$B$17:$E$17</c:f>
              <c:numCache>
                <c:formatCode>General</c:formatCode>
                <c:ptCount val="4"/>
                <c:pt idx="0">
                  <c:v>2021</c:v>
                </c:pt>
                <c:pt idx="1">
                  <c:v>2022</c:v>
                </c:pt>
                <c:pt idx="2">
                  <c:v>2023</c:v>
                </c:pt>
                <c:pt idx="3">
                  <c:v>2024</c:v>
                </c:pt>
              </c:numCache>
            </c:numRef>
          </c:cat>
          <c:val>
            <c:numRef>
              <c:f>Sheet14!$B$19:$E$19</c:f>
              <c:numCache>
                <c:formatCode>General</c:formatCode>
                <c:ptCount val="4"/>
                <c:pt idx="0">
                  <c:v>380</c:v>
                </c:pt>
                <c:pt idx="1">
                  <c:v>1042</c:v>
                </c:pt>
                <c:pt idx="2">
                  <c:v>641</c:v>
                </c:pt>
                <c:pt idx="3">
                  <c:v>3265</c:v>
                </c:pt>
              </c:numCache>
            </c:numRef>
          </c:val>
          <c:extLst>
            <c:ext xmlns:c16="http://schemas.microsoft.com/office/drawing/2014/chart" uri="{C3380CC4-5D6E-409C-BE32-E72D297353CC}">
              <c16:uniqueId val="{00000001-6BDF-462D-8925-522FDCE738D8}"/>
            </c:ext>
          </c:extLst>
        </c:ser>
        <c:dLbls>
          <c:showLegendKey val="0"/>
          <c:showVal val="0"/>
          <c:showCatName val="0"/>
          <c:showSerName val="0"/>
          <c:showPercent val="0"/>
          <c:showBubbleSize val="0"/>
        </c:dLbls>
        <c:gapWidth val="150"/>
        <c:overlap val="100"/>
        <c:axId val="1441239487"/>
        <c:axId val="1441239967"/>
      </c:barChart>
      <c:catAx>
        <c:axId val="144123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441239967"/>
        <c:crosses val="autoZero"/>
        <c:auto val="1"/>
        <c:lblAlgn val="ctr"/>
        <c:lblOffset val="100"/>
        <c:noMultiLvlLbl val="0"/>
      </c:catAx>
      <c:valAx>
        <c:axId val="1441239967"/>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4412394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Sheet14!$A$3</c:f>
              <c:strCache>
                <c:ptCount val="1"/>
                <c:pt idx="0">
                  <c:v>Financial Services</c:v>
                </c:pt>
              </c:strCache>
            </c:strRef>
          </c:tx>
          <c:spPr>
            <a:solidFill>
              <a:schemeClr val="accent1"/>
            </a:solidFill>
            <a:ln>
              <a:noFill/>
            </a:ln>
            <a:effectLst/>
          </c:spPr>
          <c:invertIfNegative val="0"/>
          <c:cat>
            <c:numRef>
              <c:f>Sheet14!$B$2:$K$2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Sheet14!$B$3:$K$3</c:f>
              <c:numCache>
                <c:formatCode>0%</c:formatCode>
                <c:ptCount val="10"/>
                <c:pt idx="0">
                  <c:v>0.41</c:v>
                </c:pt>
                <c:pt idx="1">
                  <c:v>0.76</c:v>
                </c:pt>
                <c:pt idx="2">
                  <c:v>0.39</c:v>
                </c:pt>
                <c:pt idx="3">
                  <c:v>0.12</c:v>
                </c:pt>
                <c:pt idx="4">
                  <c:v>0.14000000000000001</c:v>
                </c:pt>
                <c:pt idx="5">
                  <c:v>0.08</c:v>
                </c:pt>
                <c:pt idx="6">
                  <c:v>0.15</c:v>
                </c:pt>
                <c:pt idx="7">
                  <c:v>0.26</c:v>
                </c:pt>
                <c:pt idx="8">
                  <c:v>0.09</c:v>
                </c:pt>
                <c:pt idx="9">
                  <c:v>0.1</c:v>
                </c:pt>
              </c:numCache>
            </c:numRef>
          </c:val>
          <c:extLst>
            <c:ext xmlns:c16="http://schemas.microsoft.com/office/drawing/2014/chart" uri="{C3380CC4-5D6E-409C-BE32-E72D297353CC}">
              <c16:uniqueId val="{00000000-02A3-439B-97B9-F39D2087D0A5}"/>
            </c:ext>
          </c:extLst>
        </c:ser>
        <c:ser>
          <c:idx val="1"/>
          <c:order val="1"/>
          <c:tx>
            <c:strRef>
              <c:f>Sheet14!$A$4</c:f>
              <c:strCache>
                <c:ptCount val="1"/>
                <c:pt idx="0">
                  <c:v>Retail</c:v>
                </c:pt>
              </c:strCache>
            </c:strRef>
          </c:tx>
          <c:spPr>
            <a:solidFill>
              <a:schemeClr val="accent2"/>
            </a:solidFill>
            <a:ln>
              <a:noFill/>
            </a:ln>
            <a:effectLst/>
          </c:spPr>
          <c:invertIfNegative val="0"/>
          <c:cat>
            <c:numRef>
              <c:f>Sheet14!$B$2:$K$2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Sheet14!$B$4:$K$4</c:f>
              <c:numCache>
                <c:formatCode>0%</c:formatCode>
                <c:ptCount val="10"/>
                <c:pt idx="0">
                  <c:v>0.02</c:v>
                </c:pt>
                <c:pt idx="1">
                  <c:v>0.01</c:v>
                </c:pt>
                <c:pt idx="2">
                  <c:v>0.01</c:v>
                </c:pt>
                <c:pt idx="3">
                  <c:v>0.02</c:v>
                </c:pt>
                <c:pt idx="4">
                  <c:v>0.03</c:v>
                </c:pt>
                <c:pt idx="5">
                  <c:v>0.02</c:v>
                </c:pt>
                <c:pt idx="6">
                  <c:v>0.06</c:v>
                </c:pt>
                <c:pt idx="7">
                  <c:v>0.02</c:v>
                </c:pt>
                <c:pt idx="8">
                  <c:v>0.04</c:v>
                </c:pt>
                <c:pt idx="9">
                  <c:v>0.04</c:v>
                </c:pt>
              </c:numCache>
            </c:numRef>
          </c:val>
          <c:extLst>
            <c:ext xmlns:c16="http://schemas.microsoft.com/office/drawing/2014/chart" uri="{C3380CC4-5D6E-409C-BE32-E72D297353CC}">
              <c16:uniqueId val="{00000001-02A3-439B-97B9-F39D2087D0A5}"/>
            </c:ext>
          </c:extLst>
        </c:ser>
        <c:ser>
          <c:idx val="2"/>
          <c:order val="2"/>
          <c:tx>
            <c:strRef>
              <c:f>Sheet14!$A$5</c:f>
              <c:strCache>
                <c:ptCount val="1"/>
                <c:pt idx="0">
                  <c:v>Food &amp; Beverages</c:v>
                </c:pt>
              </c:strCache>
            </c:strRef>
          </c:tx>
          <c:spPr>
            <a:solidFill>
              <a:schemeClr val="accent3"/>
            </a:solidFill>
            <a:ln>
              <a:noFill/>
            </a:ln>
            <a:effectLst/>
          </c:spPr>
          <c:invertIfNegative val="0"/>
          <c:cat>
            <c:numRef>
              <c:f>Sheet14!$B$2:$K$2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Sheet14!$B$5:$K$5</c:f>
              <c:numCache>
                <c:formatCode>0%</c:formatCode>
                <c:ptCount val="10"/>
                <c:pt idx="0">
                  <c:v>0.01</c:v>
                </c:pt>
                <c:pt idx="1">
                  <c:v>1.9E-2</c:v>
                </c:pt>
                <c:pt idx="2">
                  <c:v>0.02</c:v>
                </c:pt>
                <c:pt idx="3">
                  <c:v>0.04</c:v>
                </c:pt>
                <c:pt idx="4">
                  <c:v>0.13</c:v>
                </c:pt>
                <c:pt idx="5">
                  <c:v>0.16</c:v>
                </c:pt>
                <c:pt idx="6">
                  <c:v>0.16</c:v>
                </c:pt>
                <c:pt idx="7">
                  <c:v>0.23</c:v>
                </c:pt>
                <c:pt idx="8">
                  <c:v>0.09</c:v>
                </c:pt>
                <c:pt idx="9">
                  <c:v>0.03</c:v>
                </c:pt>
              </c:numCache>
            </c:numRef>
          </c:val>
          <c:extLst>
            <c:ext xmlns:c16="http://schemas.microsoft.com/office/drawing/2014/chart" uri="{C3380CC4-5D6E-409C-BE32-E72D297353CC}">
              <c16:uniqueId val="{00000002-02A3-439B-97B9-F39D2087D0A5}"/>
            </c:ext>
          </c:extLst>
        </c:ser>
        <c:ser>
          <c:idx val="3"/>
          <c:order val="3"/>
          <c:tx>
            <c:strRef>
              <c:f>Sheet14!$A$6</c:f>
              <c:strCache>
                <c:ptCount val="1"/>
                <c:pt idx="0">
                  <c:v>Shipping</c:v>
                </c:pt>
              </c:strCache>
            </c:strRef>
          </c:tx>
          <c:spPr>
            <a:solidFill>
              <a:schemeClr val="accent4"/>
            </a:solidFill>
            <a:ln>
              <a:noFill/>
            </a:ln>
            <a:effectLst/>
          </c:spPr>
          <c:invertIfNegative val="0"/>
          <c:cat>
            <c:numRef>
              <c:f>Sheet14!$B$2:$K$2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Sheet14!$B$6:$K$6</c:f>
              <c:numCache>
                <c:formatCode>0%</c:formatCode>
                <c:ptCount val="10"/>
                <c:pt idx="0">
                  <c:v>7.0000000000000007E-2</c:v>
                </c:pt>
                <c:pt idx="1">
                  <c:v>0.08</c:v>
                </c:pt>
                <c:pt idx="2">
                  <c:v>0.02</c:v>
                </c:pt>
                <c:pt idx="3">
                  <c:v>0.22</c:v>
                </c:pt>
                <c:pt idx="4">
                  <c:v>0.12</c:v>
                </c:pt>
                <c:pt idx="5">
                  <c:v>0</c:v>
                </c:pt>
                <c:pt idx="6">
                  <c:v>0</c:v>
                </c:pt>
                <c:pt idx="7">
                  <c:v>0</c:v>
                </c:pt>
                <c:pt idx="8">
                  <c:v>0</c:v>
                </c:pt>
                <c:pt idx="9">
                  <c:v>0.09</c:v>
                </c:pt>
              </c:numCache>
            </c:numRef>
          </c:val>
          <c:extLst>
            <c:ext xmlns:c16="http://schemas.microsoft.com/office/drawing/2014/chart" uri="{C3380CC4-5D6E-409C-BE32-E72D297353CC}">
              <c16:uniqueId val="{00000003-02A3-439B-97B9-F39D2087D0A5}"/>
            </c:ext>
          </c:extLst>
        </c:ser>
        <c:ser>
          <c:idx val="4"/>
          <c:order val="4"/>
          <c:tx>
            <c:strRef>
              <c:f>Sheet14!$A$7</c:f>
              <c:strCache>
                <c:ptCount val="1"/>
                <c:pt idx="0">
                  <c:v>Technology, Media, Telecom</c:v>
                </c:pt>
              </c:strCache>
            </c:strRef>
          </c:tx>
          <c:spPr>
            <a:solidFill>
              <a:schemeClr val="accent5"/>
            </a:solidFill>
            <a:ln>
              <a:noFill/>
            </a:ln>
            <a:effectLst/>
          </c:spPr>
          <c:invertIfNegative val="0"/>
          <c:cat>
            <c:numRef>
              <c:f>Sheet14!$B$2:$K$2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Sheet14!$B$7:$K$7</c:f>
              <c:numCache>
                <c:formatCode>0%</c:formatCode>
                <c:ptCount val="10"/>
                <c:pt idx="0">
                  <c:v>0.02</c:v>
                </c:pt>
                <c:pt idx="1">
                  <c:v>0</c:v>
                </c:pt>
                <c:pt idx="2">
                  <c:v>7.0000000000000007E-2</c:v>
                </c:pt>
                <c:pt idx="3">
                  <c:v>0.11</c:v>
                </c:pt>
                <c:pt idx="4">
                  <c:v>0.03</c:v>
                </c:pt>
                <c:pt idx="5">
                  <c:v>0.44</c:v>
                </c:pt>
                <c:pt idx="6">
                  <c:v>0.27</c:v>
                </c:pt>
                <c:pt idx="7">
                  <c:v>0.18</c:v>
                </c:pt>
                <c:pt idx="8">
                  <c:v>0.11</c:v>
                </c:pt>
                <c:pt idx="9">
                  <c:v>0.16</c:v>
                </c:pt>
              </c:numCache>
            </c:numRef>
          </c:val>
          <c:extLst>
            <c:ext xmlns:c16="http://schemas.microsoft.com/office/drawing/2014/chart" uri="{C3380CC4-5D6E-409C-BE32-E72D297353CC}">
              <c16:uniqueId val="{00000004-02A3-439B-97B9-F39D2087D0A5}"/>
            </c:ext>
          </c:extLst>
        </c:ser>
        <c:ser>
          <c:idx val="5"/>
          <c:order val="5"/>
          <c:tx>
            <c:strRef>
              <c:f>Sheet14!$A$8</c:f>
              <c:strCache>
                <c:ptCount val="1"/>
                <c:pt idx="0">
                  <c:v>Energy </c:v>
                </c:pt>
              </c:strCache>
            </c:strRef>
          </c:tx>
          <c:spPr>
            <a:solidFill>
              <a:schemeClr val="accent6"/>
            </a:solidFill>
            <a:ln>
              <a:noFill/>
            </a:ln>
            <a:effectLst/>
          </c:spPr>
          <c:invertIfNegative val="0"/>
          <c:cat>
            <c:numRef>
              <c:f>Sheet14!$B$2:$K$2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Sheet14!$B$8:$K$8</c:f>
              <c:numCache>
                <c:formatCode>0%</c:formatCode>
                <c:ptCount val="10"/>
                <c:pt idx="0">
                  <c:v>0</c:v>
                </c:pt>
                <c:pt idx="1">
                  <c:v>0</c:v>
                </c:pt>
                <c:pt idx="2">
                  <c:v>0.31</c:v>
                </c:pt>
                <c:pt idx="3">
                  <c:v>0.14000000000000001</c:v>
                </c:pt>
                <c:pt idx="4">
                  <c:v>0.06</c:v>
                </c:pt>
                <c:pt idx="5">
                  <c:v>0.06</c:v>
                </c:pt>
                <c:pt idx="6">
                  <c:v>0.03</c:v>
                </c:pt>
                <c:pt idx="7">
                  <c:v>0.01</c:v>
                </c:pt>
                <c:pt idx="8">
                  <c:v>0.32</c:v>
                </c:pt>
                <c:pt idx="9">
                  <c:v>0.02</c:v>
                </c:pt>
              </c:numCache>
            </c:numRef>
          </c:val>
          <c:extLst>
            <c:ext xmlns:c16="http://schemas.microsoft.com/office/drawing/2014/chart" uri="{C3380CC4-5D6E-409C-BE32-E72D297353CC}">
              <c16:uniqueId val="{00000005-02A3-439B-97B9-F39D2087D0A5}"/>
            </c:ext>
          </c:extLst>
        </c:ser>
        <c:ser>
          <c:idx val="6"/>
          <c:order val="6"/>
          <c:tx>
            <c:strRef>
              <c:f>Sheet14!$A$9</c:f>
              <c:strCache>
                <c:ptCount val="1"/>
                <c:pt idx="0">
                  <c:v>RES</c:v>
                </c:pt>
              </c:strCache>
            </c:strRef>
          </c:tx>
          <c:spPr>
            <a:solidFill>
              <a:srgbClr val="417505"/>
            </a:solidFill>
            <a:ln>
              <a:noFill/>
            </a:ln>
            <a:effectLst/>
          </c:spPr>
          <c:invertIfNegative val="0"/>
          <c:cat>
            <c:numRef>
              <c:f>Sheet14!$B$2:$K$2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Sheet14!$B$9:$K$9</c:f>
              <c:numCache>
                <c:formatCode>0%</c:formatCode>
                <c:ptCount val="10"/>
                <c:pt idx="0">
                  <c:v>0</c:v>
                </c:pt>
                <c:pt idx="1">
                  <c:v>0</c:v>
                </c:pt>
                <c:pt idx="2">
                  <c:v>0</c:v>
                </c:pt>
                <c:pt idx="3">
                  <c:v>0.01</c:v>
                </c:pt>
                <c:pt idx="4">
                  <c:v>0</c:v>
                </c:pt>
                <c:pt idx="5">
                  <c:v>0.04</c:v>
                </c:pt>
                <c:pt idx="6">
                  <c:v>0.08</c:v>
                </c:pt>
                <c:pt idx="7">
                  <c:v>0.1</c:v>
                </c:pt>
                <c:pt idx="8">
                  <c:v>0.11</c:v>
                </c:pt>
                <c:pt idx="9">
                  <c:v>0.26</c:v>
                </c:pt>
              </c:numCache>
            </c:numRef>
          </c:val>
          <c:extLst>
            <c:ext xmlns:c16="http://schemas.microsoft.com/office/drawing/2014/chart" uri="{C3380CC4-5D6E-409C-BE32-E72D297353CC}">
              <c16:uniqueId val="{00000006-02A3-439B-97B9-F39D2087D0A5}"/>
            </c:ext>
          </c:extLst>
        </c:ser>
        <c:ser>
          <c:idx val="7"/>
          <c:order val="7"/>
          <c:tx>
            <c:strRef>
              <c:f>Sheet14!$A$10</c:f>
              <c:strCache>
                <c:ptCount val="1"/>
                <c:pt idx="0">
                  <c:v>Other</c:v>
                </c:pt>
              </c:strCache>
            </c:strRef>
          </c:tx>
          <c:spPr>
            <a:solidFill>
              <a:schemeClr val="accent2">
                <a:lumMod val="60000"/>
              </a:schemeClr>
            </a:solidFill>
            <a:ln>
              <a:noFill/>
            </a:ln>
            <a:effectLst/>
          </c:spPr>
          <c:invertIfNegative val="0"/>
          <c:cat>
            <c:numRef>
              <c:f>Sheet14!$B$2:$K$2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Sheet14!$B$10:$K$10</c:f>
              <c:numCache>
                <c:formatCode>0%</c:formatCode>
                <c:ptCount val="10"/>
                <c:pt idx="0">
                  <c:v>0.47</c:v>
                </c:pt>
                <c:pt idx="1">
                  <c:v>0.13</c:v>
                </c:pt>
                <c:pt idx="2">
                  <c:v>0.18</c:v>
                </c:pt>
                <c:pt idx="3">
                  <c:v>0.34</c:v>
                </c:pt>
                <c:pt idx="4">
                  <c:v>0.5</c:v>
                </c:pt>
                <c:pt idx="5">
                  <c:v>0.21</c:v>
                </c:pt>
                <c:pt idx="6">
                  <c:v>0.26</c:v>
                </c:pt>
                <c:pt idx="7">
                  <c:v>0.2</c:v>
                </c:pt>
                <c:pt idx="8">
                  <c:v>0.24</c:v>
                </c:pt>
                <c:pt idx="9">
                  <c:v>0.3</c:v>
                </c:pt>
              </c:numCache>
            </c:numRef>
          </c:val>
          <c:extLst>
            <c:ext xmlns:c16="http://schemas.microsoft.com/office/drawing/2014/chart" uri="{C3380CC4-5D6E-409C-BE32-E72D297353CC}">
              <c16:uniqueId val="{00000007-02A3-439B-97B9-F39D2087D0A5}"/>
            </c:ext>
          </c:extLst>
        </c:ser>
        <c:dLbls>
          <c:showLegendKey val="0"/>
          <c:showVal val="0"/>
          <c:showCatName val="0"/>
          <c:showSerName val="0"/>
          <c:showPercent val="0"/>
          <c:showBubbleSize val="0"/>
        </c:dLbls>
        <c:gapWidth val="150"/>
        <c:overlap val="100"/>
        <c:axId val="1804427056"/>
        <c:axId val="1804438096"/>
      </c:barChart>
      <c:catAx>
        <c:axId val="1804427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804438096"/>
        <c:crosses val="autoZero"/>
        <c:auto val="1"/>
        <c:lblAlgn val="ctr"/>
        <c:lblOffset val="100"/>
        <c:noMultiLvlLbl val="0"/>
      </c:catAx>
      <c:valAx>
        <c:axId val="18044380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804427056"/>
        <c:crosses val="autoZero"/>
        <c:crossBetween val="between"/>
      </c:valAx>
      <c:spPr>
        <a:noFill/>
        <a:ln>
          <a:noFill/>
        </a:ln>
        <a:effectLst/>
      </c:spPr>
    </c:plotArea>
    <c:legend>
      <c:legendPos val="b"/>
      <c:layout>
        <c:manualLayout>
          <c:xMode val="edge"/>
          <c:yMode val="edge"/>
          <c:x val="3.3956020545101412E-2"/>
          <c:y val="0.80893546182407172"/>
          <c:w val="0.93820647419072611"/>
          <c:h val="0.1850020661414260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solidFill>
                <a:schemeClr val="bg1"/>
              </a:solidFill>
            </a:ln>
            <a:effectLst/>
          </c:spPr>
          <c:invertIfNegative val="0"/>
          <c:dPt>
            <c:idx val="2"/>
            <c:invertIfNegative val="0"/>
            <c:bubble3D val="0"/>
            <c:spPr>
              <a:solidFill>
                <a:srgbClr val="0070C0"/>
              </a:solidFill>
              <a:ln w="25400">
                <a:solidFill>
                  <a:schemeClr val="bg1"/>
                </a:solidFill>
              </a:ln>
            </c:spPr>
            <c:extLst>
              <c:ext xmlns:c16="http://schemas.microsoft.com/office/drawing/2014/chart" uri="{C3380CC4-5D6E-409C-BE32-E72D297353CC}">
                <c16:uniqueId val="{00000001-F860-4E67-B4FA-25F9BF864DA5}"/>
              </c:ext>
            </c:extLst>
          </c:dPt>
          <c:dPt>
            <c:idx val="3"/>
            <c:invertIfNegative val="0"/>
            <c:bubble3D val="0"/>
            <c:spPr>
              <a:solidFill>
                <a:schemeClr val="accent3">
                  <a:lumMod val="50000"/>
                </a:schemeClr>
              </a:solidFill>
              <a:ln>
                <a:solidFill>
                  <a:schemeClr val="bg1"/>
                </a:solidFill>
              </a:ln>
              <a:effectLst/>
            </c:spPr>
            <c:extLst>
              <c:ext xmlns:c16="http://schemas.microsoft.com/office/drawing/2014/chart" uri="{C3380CC4-5D6E-409C-BE32-E72D297353CC}">
                <c16:uniqueId val="{00000003-F860-4E67-B4FA-25F9BF864DA5}"/>
              </c:ext>
            </c:extLst>
          </c:dPt>
          <c:dLbls>
            <c:dLbl>
              <c:idx val="21"/>
              <c:layout>
                <c:manualLayout>
                  <c:x val="-8.39233158961168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60-4E67-B4FA-25F9BF864DA5}"/>
                </c:ext>
              </c:extLst>
            </c:dLbl>
            <c:spPr>
              <a:noFill/>
              <a:ln w="25400">
                <a:noFill/>
              </a:ln>
            </c:spPr>
            <c:txPr>
              <a:bodyPr rot="-5400000" vert="horz"/>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'NPE''s'!$A$1:$A$23</c:f>
              <c:strCache>
                <c:ptCount val="23"/>
                <c:pt idx="0">
                  <c:v>Petroleum Products</c:v>
                </c:pt>
                <c:pt idx="1">
                  <c:v>Public Administration</c:v>
                </c:pt>
                <c:pt idx="2">
                  <c:v>Financial Firms</c:v>
                </c:pt>
                <c:pt idx="3">
                  <c:v>Energy</c:v>
                </c:pt>
                <c:pt idx="4">
                  <c:v>Transport &amp; Storage</c:v>
                </c:pt>
                <c:pt idx="5">
                  <c:v>Shipping</c:v>
                </c:pt>
                <c:pt idx="6">
                  <c:v>Electronic Products &amp; Machines</c:v>
                </c:pt>
                <c:pt idx="7">
                  <c:v>Chemical &amp; Pharmaceuticals</c:v>
                </c:pt>
                <c:pt idx="8">
                  <c:v>Telecommunications, IT &amp; Media</c:v>
                </c:pt>
                <c:pt idx="9">
                  <c:v>Health</c:v>
                </c:pt>
                <c:pt idx="10">
                  <c:v>Real Estate Management</c:v>
                </c:pt>
                <c:pt idx="11">
                  <c:v>Processing</c:v>
                </c:pt>
                <c:pt idx="12">
                  <c:v>Accomodation</c:v>
                </c:pt>
                <c:pt idx="13">
                  <c:v>Metallurgy</c:v>
                </c:pt>
                <c:pt idx="14">
                  <c:v>Food, Beverage &amp; Tobaco</c:v>
                </c:pt>
                <c:pt idx="15">
                  <c:v>Commercial</c:v>
                </c:pt>
                <c:pt idx="16">
                  <c:v>Other Manufacturing Activites</c:v>
                </c:pt>
                <c:pt idx="17">
                  <c:v>Construction</c:v>
                </c:pt>
                <c:pt idx="18">
                  <c:v>Paper, Wood &amp; Furniture</c:v>
                </c:pt>
                <c:pt idx="19">
                  <c:v>Other Industries</c:v>
                </c:pt>
                <c:pt idx="20">
                  <c:v>Catering</c:v>
                </c:pt>
                <c:pt idx="21">
                  <c:v>Agriculture</c:v>
                </c:pt>
                <c:pt idx="22">
                  <c:v>Textile</c:v>
                </c:pt>
              </c:strCache>
            </c:strRef>
          </c:cat>
          <c:val>
            <c:numRef>
              <c:f>'NPE''s'!$B$1:$B$23</c:f>
              <c:numCache>
                <c:formatCode>0.0%</c:formatCode>
                <c:ptCount val="23"/>
                <c:pt idx="0">
                  <c:v>0</c:v>
                </c:pt>
                <c:pt idx="1">
                  <c:v>1E-3</c:v>
                </c:pt>
                <c:pt idx="2">
                  <c:v>7.0000000000000001E-3</c:v>
                </c:pt>
                <c:pt idx="3">
                  <c:v>8.9999999999999993E-3</c:v>
                </c:pt>
                <c:pt idx="4">
                  <c:v>2.5999999999999999E-2</c:v>
                </c:pt>
                <c:pt idx="5">
                  <c:v>2.5999999999999999E-2</c:v>
                </c:pt>
                <c:pt idx="6">
                  <c:v>4.2999999999999997E-2</c:v>
                </c:pt>
                <c:pt idx="7">
                  <c:v>4.5999999999999999E-2</c:v>
                </c:pt>
                <c:pt idx="8">
                  <c:v>7.9000000000000001E-2</c:v>
                </c:pt>
                <c:pt idx="9">
                  <c:v>8.1000000000000003E-2</c:v>
                </c:pt>
                <c:pt idx="10">
                  <c:v>9.5000000000000001E-2</c:v>
                </c:pt>
                <c:pt idx="11">
                  <c:v>9.8000000000000004E-2</c:v>
                </c:pt>
                <c:pt idx="12">
                  <c:v>0.10199999999999999</c:v>
                </c:pt>
                <c:pt idx="13">
                  <c:v>0.106</c:v>
                </c:pt>
                <c:pt idx="14">
                  <c:v>0.109</c:v>
                </c:pt>
                <c:pt idx="15">
                  <c:v>0.129</c:v>
                </c:pt>
                <c:pt idx="16">
                  <c:v>0.18</c:v>
                </c:pt>
                <c:pt idx="17">
                  <c:v>0.19900000000000001</c:v>
                </c:pt>
                <c:pt idx="18">
                  <c:v>0.22</c:v>
                </c:pt>
                <c:pt idx="19">
                  <c:v>0.26400000000000001</c:v>
                </c:pt>
                <c:pt idx="20">
                  <c:v>0.27600000000000002</c:v>
                </c:pt>
                <c:pt idx="21">
                  <c:v>0.29499999999999998</c:v>
                </c:pt>
                <c:pt idx="22">
                  <c:v>0.29799999999999999</c:v>
                </c:pt>
              </c:numCache>
            </c:numRef>
          </c:val>
          <c:extLst>
            <c:ext xmlns:c16="http://schemas.microsoft.com/office/drawing/2014/chart" uri="{C3380CC4-5D6E-409C-BE32-E72D297353CC}">
              <c16:uniqueId val="{00000005-F860-4E67-B4FA-25F9BF864DA5}"/>
            </c:ext>
          </c:extLst>
        </c:ser>
        <c:dLbls>
          <c:showLegendKey val="0"/>
          <c:showVal val="0"/>
          <c:showCatName val="0"/>
          <c:showSerName val="0"/>
          <c:showPercent val="0"/>
          <c:showBubbleSize val="0"/>
        </c:dLbls>
        <c:gapWidth val="0"/>
        <c:overlap val="-27"/>
        <c:axId val="565684216"/>
        <c:axId val="1"/>
      </c:barChart>
      <c:catAx>
        <c:axId val="565684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vert="horz"/>
          <a:lstStyle/>
          <a:p>
            <a:pPr>
              <a:defRPr sz="700">
                <a:solidFill>
                  <a:schemeClr val="tx1">
                    <a:lumMod val="65000"/>
                    <a:lumOff val="35000"/>
                  </a:schemeClr>
                </a:solidFill>
              </a:defRPr>
            </a:pPr>
            <a:endParaRPr lang="en-US"/>
          </a:p>
        </c:txPr>
        <c:crossAx val="1"/>
        <c:crosses val="autoZero"/>
        <c:auto val="1"/>
        <c:lblAlgn val="ctr"/>
        <c:lblOffset val="100"/>
        <c:noMultiLvlLbl val="0"/>
      </c:catAx>
      <c:valAx>
        <c:axId val="1"/>
        <c:scaling>
          <c:orientation val="minMax"/>
        </c:scaling>
        <c:delete val="1"/>
        <c:axPos val="l"/>
        <c:numFmt formatCode="0.0%" sourceLinked="1"/>
        <c:majorTickMark val="none"/>
        <c:minorTickMark val="none"/>
        <c:tickLblPos val="nextTo"/>
        <c:crossAx val="565684216"/>
        <c:crosses val="autoZero"/>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latin typeface="Verdana" panose="020B0604030504040204" pitchFamily="34" charset="0"/>
          <a:ea typeface="Verdana" panose="020B060403050404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081836796528864E-2"/>
          <c:y val="8.6108251267110816E-2"/>
          <c:w val="0.96291809279831575"/>
          <c:h val="0.90726803709695747"/>
        </c:manualLayout>
      </c:layout>
      <c:barChart>
        <c:barDir val="bar"/>
        <c:grouping val="clustered"/>
        <c:varyColors val="0"/>
        <c:ser>
          <c:idx val="0"/>
          <c:order val="0"/>
          <c:spPr>
            <a:solidFill>
              <a:schemeClr val="bg1">
                <a:lumMod val="65000"/>
              </a:schemeClr>
            </a:solidFill>
            <a:ln>
              <a:noFill/>
            </a:ln>
            <a:effectLst/>
          </c:spPr>
          <c:invertIfNegative val="0"/>
          <c:dLbls>
            <c:spPr>
              <a:noFill/>
              <a:ln w="25400">
                <a:noFill/>
              </a:ln>
            </c:spPr>
            <c:txPr>
              <a:bodyPr rot="0" vert="horz"/>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'Δάνεια σε Ενέργεια'!$I$2:$O$2</c:f>
              <c:numCache>
                <c:formatCode>General</c:formatCode>
                <c:ptCount val="7"/>
                <c:pt idx="0">
                  <c:v>2017</c:v>
                </c:pt>
                <c:pt idx="1">
                  <c:v>2018</c:v>
                </c:pt>
                <c:pt idx="2">
                  <c:v>2019</c:v>
                </c:pt>
                <c:pt idx="3">
                  <c:v>2020</c:v>
                </c:pt>
                <c:pt idx="4">
                  <c:v>2021</c:v>
                </c:pt>
                <c:pt idx="5">
                  <c:v>2022</c:v>
                </c:pt>
                <c:pt idx="6">
                  <c:v>2023</c:v>
                </c:pt>
              </c:numCache>
            </c:numRef>
          </c:cat>
          <c:val>
            <c:numRef>
              <c:f>'Δάνεια σε Ενέργεια'!$I$3:$O$3</c:f>
              <c:numCache>
                <c:formatCode>#,##0</c:formatCode>
                <c:ptCount val="7"/>
                <c:pt idx="0">
                  <c:v>82113.645999999979</c:v>
                </c:pt>
                <c:pt idx="1">
                  <c:v>76378.425000000003</c:v>
                </c:pt>
                <c:pt idx="2">
                  <c:v>67303</c:v>
                </c:pt>
                <c:pt idx="3">
                  <c:v>65516</c:v>
                </c:pt>
                <c:pt idx="4">
                  <c:v>56395</c:v>
                </c:pt>
                <c:pt idx="5">
                  <c:v>62619</c:v>
                </c:pt>
                <c:pt idx="6">
                  <c:v>65842</c:v>
                </c:pt>
              </c:numCache>
            </c:numRef>
          </c:val>
          <c:extLst>
            <c:ext xmlns:c16="http://schemas.microsoft.com/office/drawing/2014/chart" uri="{C3380CC4-5D6E-409C-BE32-E72D297353CC}">
              <c16:uniqueId val="{00000000-FE48-4F6E-AE07-C8948E7238D1}"/>
            </c:ext>
          </c:extLst>
        </c:ser>
        <c:dLbls>
          <c:showLegendKey val="0"/>
          <c:showVal val="0"/>
          <c:showCatName val="0"/>
          <c:showSerName val="0"/>
          <c:showPercent val="0"/>
          <c:showBubbleSize val="0"/>
        </c:dLbls>
        <c:gapWidth val="55"/>
        <c:axId val="558557016"/>
        <c:axId val="1"/>
      </c:barChart>
      <c:catAx>
        <c:axId val="5585570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max val="85000"/>
        </c:scaling>
        <c:delete val="1"/>
        <c:axPos val="b"/>
        <c:numFmt formatCode="#,##0" sourceLinked="1"/>
        <c:majorTickMark val="none"/>
        <c:minorTickMark val="none"/>
        <c:tickLblPos val="nextTo"/>
        <c:crossAx val="558557016"/>
        <c:crosses val="autoZero"/>
        <c:crossBetween val="between"/>
      </c:valAx>
      <c:spPr>
        <a:noFill/>
        <a:ln w="25400">
          <a:noFill/>
        </a:ln>
      </c:spPr>
    </c:plotArea>
    <c:plotVisOnly val="1"/>
    <c:dispBlanksAs val="zero"/>
    <c:showDLblsOverMax val="0"/>
  </c:chart>
  <c:spPr>
    <a:solidFill>
      <a:schemeClr val="bg1"/>
    </a:solidFill>
    <a:ln w="9525" cap="flat" cmpd="sng" algn="ctr">
      <a:noFill/>
      <a:round/>
    </a:ln>
    <a:effectLst/>
  </c:spPr>
  <c:txPr>
    <a:bodyPr/>
    <a:lstStyle/>
    <a:p>
      <a:pPr>
        <a:defRPr>
          <a:solidFill>
            <a:schemeClr val="tx1">
              <a:lumMod val="65000"/>
              <a:lumOff val="35000"/>
            </a:schemeClr>
          </a:solidFill>
          <a:latin typeface="Verdana" panose="020B0604030504040204" pitchFamily="34" charset="0"/>
          <a:ea typeface="Verdana" panose="020B060403050404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spPr>
            <a:solidFill>
              <a:srgbClr val="00B050"/>
            </a:solidFill>
            <a:ln w="25400">
              <a:noFill/>
            </a:ln>
          </c:spPr>
          <c:cat>
            <c:numRef>
              <c:f>'Δάνεια σε Ενέργεια'!$A$2:$G$2</c:f>
              <c:numCache>
                <c:formatCode>General</c:formatCode>
                <c:ptCount val="7"/>
                <c:pt idx="0">
                  <c:v>2017</c:v>
                </c:pt>
                <c:pt idx="1">
                  <c:v>2018</c:v>
                </c:pt>
                <c:pt idx="2">
                  <c:v>2019</c:v>
                </c:pt>
                <c:pt idx="3">
                  <c:v>2020</c:v>
                </c:pt>
                <c:pt idx="4">
                  <c:v>2021</c:v>
                </c:pt>
                <c:pt idx="5">
                  <c:v>2022</c:v>
                </c:pt>
                <c:pt idx="6">
                  <c:v>2023</c:v>
                </c:pt>
              </c:numCache>
            </c:numRef>
          </c:cat>
          <c:val>
            <c:numRef>
              <c:f>'Δάνεια σε Ενέργεια'!$A$3:$G$3</c:f>
              <c:numCache>
                <c:formatCode>#,##0</c:formatCode>
                <c:ptCount val="7"/>
                <c:pt idx="0">
                  <c:v>4747.7</c:v>
                </c:pt>
                <c:pt idx="1">
                  <c:v>5012.0190000000002</c:v>
                </c:pt>
                <c:pt idx="2">
                  <c:v>5171</c:v>
                </c:pt>
                <c:pt idx="3">
                  <c:v>5903</c:v>
                </c:pt>
                <c:pt idx="4">
                  <c:v>5750</c:v>
                </c:pt>
                <c:pt idx="5">
                  <c:v>7909</c:v>
                </c:pt>
                <c:pt idx="6">
                  <c:v>10119</c:v>
                </c:pt>
              </c:numCache>
            </c:numRef>
          </c:val>
          <c:extLst>
            <c:ext xmlns:c16="http://schemas.microsoft.com/office/drawing/2014/chart" uri="{C3380CC4-5D6E-409C-BE32-E72D297353CC}">
              <c16:uniqueId val="{00000000-8808-4D90-99F3-76F037DB2247}"/>
            </c:ext>
          </c:extLst>
        </c:ser>
        <c:dLbls>
          <c:showLegendKey val="0"/>
          <c:showVal val="0"/>
          <c:showCatName val="0"/>
          <c:showSerName val="0"/>
          <c:showPercent val="0"/>
          <c:showBubbleSize val="0"/>
        </c:dLbls>
        <c:axId val="559237448"/>
        <c:axId val="1"/>
      </c:areaChart>
      <c:catAx>
        <c:axId val="559237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scaling>
        <c:delete val="0"/>
        <c:axPos val="l"/>
        <c:numFmt formatCode="#,##0" sourceLinked="1"/>
        <c:majorTickMark val="none"/>
        <c:minorTickMark val="none"/>
        <c:tickLblPos val="nextTo"/>
        <c:spPr>
          <a:ln w="9525">
            <a:noFill/>
          </a:ln>
        </c:spPr>
        <c:txPr>
          <a:bodyPr rot="-60000000" vert="horz"/>
          <a:lstStyle/>
          <a:p>
            <a:pPr>
              <a:defRPr/>
            </a:pPr>
            <a:endParaRPr lang="en-US"/>
          </a:p>
        </c:txPr>
        <c:crossAx val="559237448"/>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solidFill>
            <a:schemeClr val="tx1">
              <a:lumMod val="65000"/>
              <a:lumOff val="35000"/>
            </a:schemeClr>
          </a:solidFill>
          <a:latin typeface="Verdana" panose="020B0604030504040204" pitchFamily="34" charset="0"/>
          <a:ea typeface="Verdana" panose="020B0604030504040204" pitchFamily="34" charset="0"/>
        </a:defRPr>
      </a:pPr>
      <a:endParaRPr lang="en-US"/>
    </a:p>
  </c:txPr>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entityId">
        <cx:lvl ptCount="9">
          <cx:pt idx="0">217</cx:pt>
          <cx:pt idx="1">94</cx:pt>
          <cx:pt idx="2">84</cx:pt>
          <cx:pt idx="3">118</cx:pt>
          <cx:pt idx="4">98</cx:pt>
          <cx:pt idx="5">221</cx:pt>
          <cx:pt idx="6">191</cx:pt>
          <cx:pt idx="7">200</cx:pt>
          <cx:pt idx="8">176</cx:pt>
        </cx:lvl>
      </cx:strDim>
      <cx:strDim type="cat">
        <cx:f>PPAs!$A$78:$A$86</cx:f>
        <cx:nf>PPAs!$A$77</cx:nf>
        <cx:lvl ptCount="9" name="Country ">
          <cx:pt idx="0">Spain</cx:pt>
          <cx:pt idx="1">Germany</cx:pt>
          <cx:pt idx="2">France</cx:pt>
          <cx:pt idx="3">Italy</cx:pt>
          <cx:pt idx="4">Greece</cx:pt>
          <cx:pt idx="5">Sweden</cx:pt>
          <cx:pt idx="6">Poland</cx:pt>
          <cx:pt idx="7">Romania</cx:pt>
          <cx:pt idx="8">Netherlands</cx:pt>
        </cx:lvl>
      </cx:strDim>
      <cx:numDim type="colorVal">
        <cx:f>PPAs!$B$78:$B$86</cx:f>
        <cx:nf>PPAs!$B$77</cx:nf>
        <cx:lvl ptCount="9" formatCode="General" name="Traded Volumes">
          <cx:pt idx="0">4.6600000000000001</cx:pt>
          <cx:pt idx="1">2.04</cx:pt>
          <cx:pt idx="2">1.48</cx:pt>
          <cx:pt idx="3">1.03</cx:pt>
          <cx:pt idx="4">0.96999999999999997</cx:pt>
          <cx:pt idx="5">0.84999999999999998</cx:pt>
          <cx:pt idx="6">0.69999999999999996</cx:pt>
          <cx:pt idx="7">0.46000000000000002</cx:pt>
          <cx:pt idx="8">0.39000000000000001</cx:pt>
        </cx:lvl>
      </cx:numDim>
    </cx:data>
  </cx:chartData>
  <cx:chart>
    <cx:plotArea>
      <cx:plotAreaRegion>
        <cx:series layoutId="regionMap" uniqueId="{FB707245-B2AE-4793-8043-EE697D02352D}">
          <cx:tx>
            <cx:txData>
              <cx:f>PPAs!$B$77</cx:f>
              <cx:v>Traded Volumes</cx:v>
            </cx:txData>
          </cx:tx>
          <cx:spPr>
            <a:solidFill>
              <a:srgbClr val="00B050"/>
            </a:solidFill>
          </cx:spPr>
          <cx:dataLabels>
            <cx:txPr>
              <a:bodyPr spcFirstLastPara="1" vertOverflow="ellipsis" horzOverflow="overflow" wrap="square" lIns="0" tIns="0" rIns="0" bIns="0" anchor="ctr" anchorCtr="1"/>
              <a:lstStyle/>
              <a:p>
                <a:pPr algn="ctr" rtl="0">
                  <a:defRPr sz="800">
                    <a:latin typeface="Verdana" panose="020B0604030504040204" pitchFamily="34" charset="0"/>
                    <a:ea typeface="Verdana" panose="020B0604030504040204" pitchFamily="34" charset="0"/>
                    <a:cs typeface="Verdana" panose="020B0604030504040204" pitchFamily="34" charset="0"/>
                  </a:defRPr>
                </a:pPr>
                <a:endParaRPr lang="en-US" sz="800" b="0" i="0" u="none" strike="noStrike" baseline="0">
                  <a:solidFill>
                    <a:prstClr val="black">
                      <a:lumMod val="65000"/>
                      <a:lumOff val="35000"/>
                    </a:prstClr>
                  </a:solidFill>
                  <a:latin typeface="Verdana" panose="020B0604030504040204" pitchFamily="34" charset="0"/>
                  <a:ea typeface="Verdana" panose="020B0604030504040204" pitchFamily="34" charset="0"/>
                </a:endParaRPr>
              </a:p>
            </cx:txPr>
            <cx:dataLabel idx="0">
              <cx:txPr>
                <a:bodyPr spcFirstLastPara="1" vertOverflow="ellipsis" horzOverflow="overflow" wrap="square" lIns="0" tIns="0" rIns="0" bIns="0" anchor="ctr" anchorCtr="1"/>
                <a:lstStyle/>
                <a:p>
                  <a:pPr algn="ctr" rtl="0">
                    <a:defRPr>
                      <a:solidFill>
                        <a:schemeClr val="bg1"/>
                      </a:solidFill>
                    </a:defRPr>
                  </a:pPr>
                  <a:r>
                    <a:rPr lang="en-US" sz="800" b="0" i="0" u="none" strike="noStrike" baseline="0">
                      <a:solidFill>
                        <a:schemeClr val="bg1"/>
                      </a:solidFill>
                      <a:latin typeface="Verdana" panose="020B0604030504040204" pitchFamily="34" charset="0"/>
                      <a:ea typeface="Verdana" panose="020B0604030504040204" pitchFamily="34" charset="0"/>
                    </a:rPr>
                    <a:t>4.66</a:t>
                  </a:r>
                </a:p>
              </cx:txPr>
            </cx:dataLabel>
            <cx:dataLabel idx="4">
              <cx:txPr>
                <a:bodyPr spcFirstLastPara="1" vertOverflow="ellipsis" horzOverflow="overflow" wrap="square" lIns="0" tIns="0" rIns="0" bIns="0" anchor="ctr" anchorCtr="1"/>
                <a:lstStyle/>
                <a:p>
                  <a:pPr algn="ctr" rtl="0">
                    <a:defRPr sz="600"/>
                  </a:pPr>
                  <a:r>
                    <a:rPr lang="en-US" sz="600" b="0" i="0" u="none" strike="noStrike" baseline="0">
                      <a:solidFill>
                        <a:prstClr val="black">
                          <a:lumMod val="65000"/>
                          <a:lumOff val="35000"/>
                        </a:prstClr>
                      </a:solidFill>
                      <a:latin typeface="Verdana" panose="020B0604030504040204" pitchFamily="34" charset="0"/>
                      <a:ea typeface="Verdana" panose="020B0604030504040204" pitchFamily="34" charset="0"/>
                    </a:rPr>
                    <a:t>0.97</a:t>
                  </a:r>
                </a:p>
              </cx:txPr>
            </cx:dataLabel>
          </cx:dataLabels>
          <cx:dataId val="0"/>
          <cx:layoutPr>
            <cx:geography viewedRegionType="dataOnly" cultureLanguage="en-US" cultureRegion="GR" attribution="Powered by Bing">
              <cx:geoCache provider="{E9337A44-BEBE-4D9F-B70C-5C5E7DAFC167}">
                <cx:binary>hHrZkt02tuWvOPzcLBMjgYpb/UCeHOXULEvWC0MjSYADOIAE8PW9qFTcKMvVqnCEU+fwEMCe114b
//Mp/PNT/+XD8ksY+nH956fwr1/bbXP//O239VP7Zfiw/mPoPi3TOn3d/vFpGn6bvn7tPn357fPy
4ejG5jeaE/7bp/bDsn0Jv/7f/8FqzZfp8mH7cDVu3RZf+C9LfPll9f22/vTp/+fhL1++LfM6ui//
+vXThA8jvvn1+9d3n//1K8kFJ7/+8tu/L/D98dMPA9668svkvvyHV758WLd//SrlP1hRcM0VgSyk
IPrXX44v55OM8n9IQnKtKWdE8lzSX38Zp2Vr//VrQf5BCqG41oQLkRcKR1gnfz5i/B+aFkorvKAV
5ZT+r16eT31spvF/NfH98y+jH55P3bitEKcQv/7iHn93iic4p4QTzkTOc5JzLjief/rwEso/f/5/
+qae6NST4rKRqVjI07DkrnHPej8vU7wQ4X1Orm07mWyrclaoPF64qVO+VSMj+1aXvqBWs7uiWfT+
Mu/HOeur9SASH6Ia0h8bP0z6Y4pHb77mTerSH2Kyi2Pl9/cnMxX7S7Iuo3wa96M/bGm7brMfum4n
81wOcsHzzrQ9VunXPD5Z+yHHg2XPsbBYFhqfxCzN9kNR0/6YnmwrI+FJ6sdJhaswhkU+rddhx5aP
H4pBmiZeEZvOYxheY03vurh2N96xhKXx7imGn6Q1X+s5kPikHw+HXx82w0YD8SnestnL/WtMx1CX
bR59nO7IlsR63dC6gxjUxIjFNhqH4MsuZ1ttq01Kur8cvwmVK9Fjm+QltLLsqw77DYST/JZMWW8/
xG6YzFe/KkiQ1szi0DlMub+svXDyaR/qfaVVP3cTbDRn3pmvZmhOpVE14WcrbaF06rdVw3jC1+14
xRsZ8JIxog3T5VE27cVgvmbO4/9CNpAg+U2u12ZmCyzM+x6L6XqHBYzuJ/tBtOtovnJtLHwkNgN+
O45FjwVd5tt0lMnVp26PbJixAO0GR/OyYKnoUjkadh5b5jzg2UzdoT4ntrFaXeW1gcIfvcTzojl9
4VFIUzeb11eNMsbRu7HJs/5Zk28wTJQ216+nzffuph86nE4RwtfrnssR/26JOf1YSxyYSnIaRNg9
22GeenU4wJrr4C95LfSYVYVFLG9V2mQTj7LNaI6TPq5H5mFfh8rrpmuny8CKST79/oPxYKfsotC9
Udc2y/KVXdyjl/JWHggr0mwTfvJoURNyZ0PpDuaTLpcwwnDtNwffBtNCaDYwHLfYnR2ysndzsn/M
vZ2bh6GvY71fO+fP0Hs0zNJ4b9i9YXOfTZdWygYxUDfGwA4Tjac5xm/Rx2nfsbGSdaMN+aPhc+4/
Dz6DHM46OMox56fGH0V7XDvP6wyKYHua5dPv6suIHx29zD1f2s/jt+gtVIPnrsiWdirXrOnE3pRi
dxF+mda2Re6A5A1O4gg/Zne9udbk4fm/Jd7/lMzOXPXvuUwQISmCJqcIokLo/K+5zBypPkyrSdW6
oxbvoKmjvlar3eizkEQoljLHYcIbePIeSWmiVfKe0cPhScYtUhZZ9EKf+ble8PzxK2223Zjy50ct
/sNJ+RmrDCWBCyn/etJpdLYe5oxUj2ec3ZwtV6RjETvN7VAvV3PPGL+dvD+19vPNz8X/oiZsWBCi
c4qqJAn7IeWPIbmUxoFUI6da3qfj2CDtuvOsK8lIm/Amiprbh5/v+mOhERwFrUA5K3KhlSbqryLv
XVvXgk15VcMzl7H8bhE1zxHqD2uM+PLnW5K/SSqkUkzlTEpdaNTRv+5prVT9WE9rlXctk696eXQz
vSENQcBpWhf1E6n15terfefF+JbtndpiOZm5j8PvHQGmed64TSGTkk7zu2U18JGimc+jLkcmm7yi
A3eq/W8Hpz+aSCgtCk6YUjnVWvxw8NRJ6488LpXebSbe2WmQ9RPfNjixcstKnxWeMr1UzWCcvVZT
rVl+aURj6Z2aDje+FnJMU1O5ZJR493OtAmH84D8yZ4Rr+BBnlGj6g/PuuxaHNONUDWnu4Z2Dbbau
LQsfOOkujR1xPm5yqEocU9fz8ujtlr3qxKD4HckawW8HWcDNEmrd/rIpDCqebl2+Ps28hKDOhbg+
nYt0+olmE6J0GW3dX9l1FMd206U24EkRR8T3z4X7WwqReSEY0wWis9DAbX/1mG5vSdOafaw6E6J9
uzbEdC9y5Pf6v5kYEO6vUShJTpTWiijKir+ZuM+2YbA9RUXZFbTQ98TMpLK0yzJfkULR+WOjNmgp
FEEfb6I7JB4ovh72rba27V7MwSzh/c/l/1vESE3ygirEKKe5/DFiupX73Ii+r9hGRvLG6TnbvrYa
UOPOdXvjHorUMPns55ueIPivujjTERGcMspkrn9Mh2JKR1MsmamAdFT/lGY6T7fHFIFEwsGMfeVy
mcSN5QO+Z61p1udNPk75WtZxkeyqL6Kqr0ynePyaOtW3l9nKVYrLHuhZBjtmuuxV3arYP7WiU8e7
CXiz/S9i/F0KTgWTikJxWgp1xs2/QWlre+yfQl+10fXp9RLaaVkux5C5dKt3vs+yUnuz5k8PQw/x
514cTfLlvJGCXf0Xhf7oXFIRqJKzglFUQ/Fjis+LPtZDl/pqGXoqZNnxBT52BOmzV5Ilg6DUXY3U
YI4RlSd61sp3dMrhTxkdCn4XHbft5een+tG3zkNJdjo8kf8hqTVTVH4q5r4KqpNtKuudJhQeUrfm
0OW8RHj2QtmCXPLzjdG0/eBgUmnOc02FIJzLv+nD22IeivkwVT5PvBHPpM7n3N5OTNopq6yf1hp4
bN/DNt9mx3BofaHLaOr7hTmzjlddR5zl5S4WgNChWHfXQ4FmM74arPBZrGxGfXpOegM0UUm3M/Ka
8HH2fWmVbvMXR1cc7HWXtTTtJSNxijdOt1b8aWnSbrgMaBPVjcijk7fH6Ab6phC1Mq7ahjzXd7Kg
Yfjoex7lszjThpPSdWMc65IJW3TbJZsH0tCyJsn2a0Xy1pjprg2cI2k0Vob893quV5Kq2OZivvJ5
aDZ1qacsa5FVukzp4X6aEsuWG7WZObFSH+xYHpQ0bX1dyHmsbZkbWXevl7Rl7RfqJi30Zchbz/WV
2SZbPFnwg1xe5JjN+xOgNDt/RTHwRNw2Hmj8kkJY6CdpW6k/FqG36cGqZeZdGZrGpU8Lj1k9lyhn
ytyyejFZqUwx2lTaifjtPeN717xz9TayZ5k+du2rDtnoOEoz7HVNK7ravf482iFuqkTruokbOqat
7S+kXmG0cnfDmt+4TQ9Td2PY2srXyi9DN5QprLn6PAWq/F7221lry2XxWfF2zVyb3Q1xWMST2vd5
ClXKoPyP+ihG/qff7WzEDXqtOheVaLNcLOU8rWh6SplCyqdLFpMMr+dGCHhgNkrO+hsUSxeHMtKD
duK6p5uozY1auRqGKkdGWP5LYWPsRL//DvsAJwAptJCC5xS484fSBgW1TQwzuuDaA1O4jKNvDa2R
9mHtdC5vjKJnszC7DGXVcCVRzXuRy3m7FIVTqMuJBvvW2mZwL7PaOH2bjl4xW8Ytt+xFTuky+DLf
sqVor4mrfRMuyzKydEuPUU1v7IT+/NPQ6WGbSqZcs16JzYRxvW1WFuNdTSLqvgaOCW+sCnJVl92h
vX6ym4HnN0WReiyc+awNRVlrYLe99Imhaz1oKoi7z2NoTCmH/hjDjZlyIDdBtz28ZBEGW64NqJJx
vRl66dB3T3kPUqEUuk/yaeDxAPimZzhO1Rg2Qp4jK0yFK6fOu8gROHTkT7yso/+a0mSOrfLcTPsD
mRVg9BqbwO7C1jWxuaH9VMT6fl5bAB9vBvTPbSwkvxtG4s8+ZDZyvRmFzXgohzE0XVPNnNRaXBrS
u/1eBJgLwZ93nVPVjhCv/3DMSCLL2Uwd45fVrcjTrvFH9/uu91q7ktWSABcNojgxxJ4XpwYnvwgg
xTpkW3g/7AQa7hObwpPVoy/zFaDeCKubzfP95aYW6Kzu2v00Xd+34p2XBu36TdcuQMAuqjm8199a
qiwMLdTiNhP74TIJvUVX8qYOqr91TEMlU8sCQOhCmx4JviZNqK9DWlck+J60o73WdbND28W8Wqwk
hw1MDwXxNX9cZ0q7/Jo1waJWdciNG0MWSG3Gy1G6w/WvkReX4k23cUReqXfqCnPbBxNR7nrVaPGu
j+1svqZsPCsgEvIa3puoAj741e3hfTHPy9x9AQnTdy+oGyd73bQOR2BJov1ZnT/drQO+35dnj/i0
SROK1Gbsmr1CGl6ZKEPX1e4S2sT57Z5NCB25twCNg4wAtE23y85U2sSzrDldbPbt3MpGFRWZJnhu
yupC3oN9gItkfEnr03rXaFhrUH9iLl2/1u5uNxvMttsWFj/als0fpShwhKTnCP3NhQRWtasK61PR
w6svY5vI/PGxmaMhdd2LR2Q9Lw7om3bIEbdhGLP+c5tPIXvV5AktUQMKBzE/HBGIe6c+h13rfMUT
u61E3ih9jDZWRShqtBvCdTkiphgddC1oXoA/GYeA3hX92Illt28emhYk09eSbE7dxw654SrVyRpW
SdE7ds9aj8xyfAuRoW92+1axdUIakfl6ggTCNqSmrKfwvga9yP5yWno7vm7bbtiehCJfVVOiss1x
BJW3ocPQhTjb6MfWaBsjjj+uDSRCjUL/tB4zUM4yThDIo5KZWLlI4YyDOICOrEMFuwGIPM8wRF5A
UnSIDEdhiUOpjk5wlAzm5rcRrO/8sV4n0HQs75bsVT+ZFS9mlCSkzZEzLMkSvv0aZg7jTlOLfbtR
wMGanULcTln4SZz6RC4+9qAn2oMKuF8fcdrFG9INVWTTYh7SAh7rfvHdt36pTvNHXsgd6WTkazZP
V8U8tsPnYaXj8IIY3vRztVNi4t2jk/HIMkdvkrFU3tAj59NTLulGbNXvA3WXQfp1vC0AdOzD9K06
WFQi/57lIINfoMdEaNTMIaMdIfX7nx2dmX3VC7ExU45u2bOXY7Sjzkt7dJRuFfWiQeCjo8h3qGQ8
Q3OV4Lh+B8k4kZcz2wfyR6fmONcott3SXro9m9VztJ5rZ8HGRkNe8Xyf7Q2LRyhurONgyEpiyGCv
10lYBG4NZd4CQZ6gljYdlJwWBg35MS7t1dLU8XhaeNrOb/lsZ3E9RQcv6VqzdSChi23yqZpoWqFH
ulhD4DpjHpZ3zdJrpNHvvMgWh+6FWQncey+yOXulmQ6BX+YhHHNzNXDlmLt0a5Ty3q0HQpRlITve
LLHVNcho2ch3M2uG9kKbdfEfrOZseN7KWTZLyeOEkKdIbxLwpjs7e/QO3r6NcsKGomWn6vyRqH1g
4460USfwhG/d2juvHkxhrDelKyZfX8++jmQss2xG211uhp5xuYkG8BgJ1Lf6ugXocPaKtJktnosF
8aaqDVm7vRj8G2oYsqKFMt3Bt7E8csGKu58D8h/hOGCIyhUQLf4r2N8YBFEAQajNHqXWGQjb7wxy
y0DYPjLoP9/ub42HLgA2lVSA/0xQ9gObAn7a9VPDO+C2gOgLYa2hk+lbcc5JOikK2XWIwp9v+yPJ
V+RA5opi13O6A/7pr/1gs5iUAUGiOB1tgzZjU8dpWbESmGkPArHMm6ZGje5I9CiUP9/+Ryqj4AVY
AuQnju66UN/w4L+3oyboTLMtlI/TmMeZAZikGtz3z3f6Ub8FV+jngC4Z+Cquf+w2u4DZVwFAXmZT
TSDH0GZn3IM1OeWdB7pPf27SOfpfCd+c/RXUygJNLpgusGVSaEZ+JMqmYyekC+4rZT2ARQV+MQn0
+/PqANzawHzMrv0yrimVXGeJtQ9Z2uKsKqGsFNulZ/mwrQ/rSNL0JzMsU2+XWq6irYpx32n/ZGWH
8tsl7/tNxxvFa8f2++IQmNjwEOmuq33WvJirA/k2vJC5wv8t+j5gqmwDXFqvUlgMJ5eum1a+X+qC
ZQ99EntRX+uxPuldq8QcspKNZOL6uukKklTVgtZMzZsipIKu5W67WXQVG/WCMVXuufAT2qZ238By
NPWAluZhpEVcxGXhLED4vjagW8usth4dnq5Xo47rziH5FZUlaVn9pdDM1rFC69Z5cZXLHhjxWStb
KLMainaIH4o9buSVwvP1uHoMzQUjlratsgRKq3ifWfBpb5MPbcev8kEh8z5RuwxZcw/G19S6wpin
3ZYSAy+/fzUb5hyibERN+PQk5WGctnJqo9jSLWanq3y10e6ASLFBbnvmJksdvUoNATl0ieug9VA5
peejKBOYLDmVASUwkatMdIPOKp4OsZEyUB5sVykdW+zWH7M44jWcsdYvfN4U01yhHZ2jeJKgSLjo
xlWHH8qZqNlcu0b0m701fkl8qagVqPE65ovsq9EYNmZXNDTj+lpTdjTk0ozzYklZTCDIVNkNtW3M
db23fDSX0NF+NpfD0d6BU1zzHM1swz2PfRkjQSWuFjTG2/M5mbZ9HUamp3fZOPMasuwyOwBqdjG2
+VUrl3oYy94X29heo3rs7VGhRAjpysw522/X0S1DnK9UHU/na70vQAGA44/I/FkWOysrHVHAOL6M
qFClOPpTbMazAGdijZ23l2RHN4uhXt1JRDKR/Vqs92I2OYrloGDQpZrsoMlHpKwjvAPRYWYM2xq1
en6FBm1Mz3bgShFfFJyGLdxO8WhTfVnqlebAqmQUUy5vFV0a/R5swN63pfIDCtktPHPtyU3Yj2hN
NbVjzOJNBCfB5tvWr8YsT+jENt9ds8G3eQLnAvLAvESB2/CePeaN2iuwPPG4dGYuYlPVgHTy3mPG
t4lSr9kgmypYVoxP5zYexH4EPA9wt0cjRyTU7W5pDINjtR36kPfQcrt9PjAp7qYqNiiTexU0h99U
Pk3+HHMtoYO61xX5qS1Xno0I0CJl+XE3GZ31H2s/Yk4tWzfhAV99faDQYhyVDVcch8CAcW8ipgF3
C5pKrCS7EehB+DU73J8HX4hjL0XXFljdNrxH+hEqODcsJbLaAX9FIZhCuiGaz3v+tB1r1YhyLpzE
G0U/1ACiutnP9xPALeKimAqFQ+wIr9Be0PHAwY8aY9ejXFQasEO3befBVgAw5DR7tkOkZwVWCrId
8QNC0rng41kD6t850fXy8OidxeiPd9tcQ4o+5GeQJpgIv67DrvBHCNtAFWnOTpjL/LS/yaes0c/J
AGhvbwVGuumPfYm4PdCN7Rmgqfc2vJhE2uuHLW9IcFfodf26PQ8F2U+yiupzUNnKDPMFcKptjm0X
tEXhxaP+p9Dqht7qXgMPlp3XQwLdnGRadoz7z9VzVZ92TxzfTiARhmy7Q/7h54dvJjGZOmWu06Hy
t9mSNbfbOHbQ4DHVzD4UmKiLo+qPfGiWmw6DXxycYZo/f1xGdSaimO3TkC7B45qBLh2ALVwvMyPF
FkUa8cNH5PiIh4bHtGWZAg2e7TmMVCjZLdulWZszwke1nRZZHNi57WJqXGj4Ax2FxaNH3XY7g1x7
T895Ozjr0xQWuYvDBt/G/KD4HbKgV/v5aGbF+W7kIsFJvv9+46ELL9YloayBjMMVgPlRmKKVcGuM
czK4EmDjDFlsvcfz1QF0Uo661zM4+fKYXFet6u1Ot/O50GNink1/BsPmlvMt1tanPh6Ft16d7vtd
cURFTPSFFad7BABK+/AoYZRRwZxNQPv0R591p64fo6ggYNvay7D1537ZchaV7TE4ezaJU9xvMk1D
HlAcOoAp+6CybEGVR+k7q5Ts9QD1LZ0ww0M/1zNXZZ/TI/vSjj4c++++YwQC5kxRbPVYHtvmROYl
MHW+IdU33oj9VrJGbu2D5GMzvyFmIG4oASX2IV7gxm3/EvxZSLaaHceo7FrEdQYvBDC1+qmcNF09
fchGj9p/J/J1698yq1aggkevGHYDYkUXQMD3JsgZCL7uczRrvqj1tl+voztngZvMUHxv8mEG1DnA
Bh9vQAToNisFxS2AP2kWFGCx6yO61ah3tXweEhmbz3vtEKhE69yau3XadH1U6wYnfp/nbba8bXQz
wG8eaTBnCVoZZGe03dsx682+xiWRkz9TCfeHQtnIPR+HcgJDht2QK5TLX9qs6XtX7QEc2S2djEe7
Q+f5HLwLvp+RvffbmTTsZNAQhT6dA/rv5OQacdb1zqwOtOYe0LivV0vaO0DucWb47vsgPwi8Sj1o
q8vUuCUsH/gixmy6IR5ZssQs/NxomMk5E8jHHkdxm/rGy2y4HuHSAsTe6/081coNc+9E7GT9ykrq
8RXKP+Z0h1386fvA5JDB2b0FY4IbI+rsuFidQeYwhx32sDTibsFVD7Q1XT2my0N7RHnGcUnnHS/s
Qs19QjU7RT1Io/8M2hfsVo7Mji9qBWbGXql2xI2FOe0RzN8j7YOO5LxWVIsC/EXVp63DHzIdOTbt
4bNg19Bq4ucgP87TzUVPu6+YM+f5s0albep+xzC+QPbalD0rkiM2x9wjz9JJL+7zuNNnpO0otudU
wtyxHXrojK1UOvOh54FnpNz1gPEEod1510J/U74vCO5lhNiw9tM2zn0DTmPI8uGJxDU1LN2AKYcm
k11PfqpuU7NXiQ56ddUUyKHYhTW4PrSWqg6xVlUSfey7yqwzaDcf2ZkHlTLIAirbNP9s82Z0wMc+
JgDHRZjcwXQLcNWbGDGjWqoC93mYutKxMN3zx0Zp6vK9vu423TeyCnFyc1vqJi0KyAeBC0f41saH
9YCDPLIDk8iw5wpa0r4HWvd5Kme5NkjVALrQ9+hh+eKeDuPpqMvAY3c8Geapb6fnQDRiihWV7TaC
MZozXdx3JtVL+7IW9KzJKWVedzfb4KW+7u3BHEj2cfCduJtXusd5qlxGmqa/zVqWs/167zCYKK5w
E6uXPS4BxIh7JB+mjLDzz44uv+lxDYjXivVXHXIxrgxUbNbajV2Je1Ntd6zXMz4f+hOGRZaZtdx2
5Sb1qZ9EkQowsjJ1sf7K92I7g8aokAdbwzeKEYOWa7+SXg7Lg7fa9e3HxFTm2cfzVpXEBawsLsPZ
IPKwpID8cwSCnLCUtpctcWs154SHFXyvx91KkBOAMgYYsZxkp2lTXNxB2mNo8T4fJHEXQ/c9NU/T
5vPi+MwnvZnirnGD0jvBrE05Rz6M68Zl6MoCNx8B60uFgtsWiNDOWUOrcV0K8oUAJtf6DheZCNmf
EfBHOKWwvsCfPQmzwGGWADB1lzfTEIH225EY5Mx2l1sDVn8bWnfbYegvnxAbMWO7oH3b6u2KDIMP
41BZu2yEVWG3nO93XVKs6+/U2TzzagDMLLJnuZJp3e4xZ7Jri8lj2+LPsSjc47ueWoHlbrK4YxBd
bRStChUVLmSw3DxrZtxEbVw5dy7V8kueaDFNVwcuzqH77WZwnfxuDpjNoSdvuI63a5fNUVadCE39
1u3CSvJHaEmm3zZ8o4bd4OJfs+Eou0Qz+IA5XrHjLo2EQA8+91G97yeK5vNPK9uQH5Uueo2xhrAm
yxDGGZx0QF2fdg2GpfCz5P3DofeJmGeAoCPeaDc/cUCYQVnF7hMocSh19GNj2c2Ga1jkuMwj2LiP
DS/apSkb1U9xvMhagoW9UisKCwg1ERhMMksSNv1ytgMc4WYz4DfjrWF50eqHyc+6Ufc+196k6wm3
65L53WRmD90ToyawL9fao7Soa+ctUGwJj90z/zuuSnnRNmVNt9DWVzplCW+0R0xeP/Np7fNYxcXs
Hb3di/08vKVQP+ACrrct9grDm/1kB5M4A1nEDAQy+PRaztdDtjfFfM3XNgcurUU6ce50yDUOFw4i
Fo5kcPlRv+VJTEVTsWRZXVSzEhGzy+BmDwQyZ92RvcLsxcKOYcip7cp9PMZMl+s+ki5/NgDEgNgt
p7RvOMloTYu0tDqSD3055kXji5sI+4kdN8925T1DGl73TqtPR56LhDsWvJapn++HGtRwM6C53utN
d6USoGaWK98ZDBtvzZ6RZSn7SOvwMoBFtbS0u8Q11XoZqHovvLIbf3LMoNuGP5aW6PDSdR6TK5xY
LmTdy3bsan88OxhuRnSsWsX/o+y8luNGsnX9RNgHSJgEInacC6CqaERKokzL3CBaajW8N5nA058v
Wew9YmkOtWciZjSiyIJLrFzrdxznffqjMfq5LwOlV5d/Diu8HC1q2KjcfxiWSMwe5IqseEHRQphS
JJnwgTg6W3d8cYq6wXLjrF+yQLzvhdusxTHQcx1ah9nqG6u5aVgqcnkFoD/3dZvYGeygfTtZo84A
jerccfJ4lTYbLZzlEK3RdbOtjmiOoSh2a4gDL3LK9ipoqqgejnnoR0156y1pMbaHbKAytadpVY0N
SBF0ti0OqmbyWkGOnXaWJ39apmlLgnAPNx/9Xe8t46lfl6p24h1afHOOzGaNGx2cQHa2dVh62W4b
SuRh5sdT0B4vf5eN07Rkp0ns8IuvFXXQteNszadU3ARZ23Auc2qbmXMt/J5/m6ugau7SsEITGkt/
UrV1qPo9XIJ4yxf6vgNqudmVMRoWOr8kcoAavvaiGvjhoVBmCfdLabqEopY9H9wXIKEWgzBT0hEp
zMw3llJpvuaoPKWbtxk0yqTNR/O1qRPm24U7uPwRZenafvSaplNDMnYidChPedrYryq2ttlO6tJf
FBPszmZen7J02PmpATUsnzst1PavhtvibNacosoT86uOExC1gPOIvXHK2jDOs94p/cRdZnMLnIwm
R9w0Yd9ye7w5MP+2Wx3E2gAVx3cgibYb65pWPQi+ps0ccdGRq8yh9fk2tuFa6e7a9hQXfb70xafB
aI7oQubJO1IimNzi0s8c1RzG3Ira/BAg1rWKpBsbWpaEEbKAdYDOrqs0WXIzHf0zf/od73cesvO0
B3pkx9yqBQ7TivM8NBcYPZ7b/1ztkPONT7d77lLz3CkRBpkoBr1zItksa744aK+k+gy98vm3krmK
v7Viga6KgCr4YJTczGsjBcB6D18v69cawItPqB2XrbJzYWj3xAvSqpzjLUX64SfW2o/m/oYIU+Yr
Pe2BC/HjOlXEk0M/wU8/vQNtVUNcnXRuVzX3OdhDuTB5DsL+UG9ulu3XtApmuJrFuIxRggK5c5pk
b2fzcOvzsho6urgizuSkIZDkWpvTe3oilmMJ/rYFOUuj7AdzC5D7GkC60WK3pgTEP7fcpPN1Ya3g
doXeB0Q9akjzBE7I8j+t6HByQDxf8EzizfWLqrkvzhBmWfVdat9kkq60BGnwEbfeOToY3TEGN9zA
c6Ng7oIveslcmw4pGDKgAgdUmauqlBSWndhzir3koZzZZPQpVEOuutPgDPQgm1s36xtv1HmWJ3Xr
RWt+GDdEtjr2+lYw0FsZc8C9fsQelpBXcr3rlFBsJk94huwq1SbZ1HfZ21QXo4DSz+1pvbfVUsHs
dHu0WXs8Z2qc22QFxVpvFRKMPY9nqEYqsmqV0ieYzNX9KhwqfRuDeAeS2RgV2f5+amqvXZEFIY5B
/97t/vxHIexsuVkf0fA8nAbm6SZ3zCxu6Xlsvm99Xsu71GomBaJmL+OWxZtdZH5wsCe07Ddb4RoY
YlCTwYzCYem5WNE55k1neQFyACsoZqwzRFOvysAVFJ+ar3FTysCPm6bW3nfwwzxb3pQ7dUKBMqaO
rw+7FWzyze724fxpcLs8QAIx9O2g3+wl/fF+shrljO+8cgma4ThPgdoKIwvZZoR9ZzRqzqH4nc9T
54/YQHqxMqNWsRL2TksjKp2t7WEvPYOtdjuauC6moY/mm2GNDE7WhtJYMPLHGzV6jIthgtED0cCJ
9rHOwyQbB+3/WDPPtT4uvSU63Ao0s2l23LcWHPF+9aMhmJPUG1etjmnXZNV4lJMdTJ9VAfVGV2LR
g3/qizxzJ6AJ7bvWqfKQRD3INaJFigPhALjelE3l9F/SDR7zYYEAmVE3hZ6/5f9cLETBkC+HTdRj
GJzGfIExO/Y4lOz1iKPIACV2Y5u3MlwbuYQnV8BdQovMvurzh7bt9Jaf0jbYtq/dtCjxlcHDn6OH
sUJP+hD1loFPs6bj3j4VnRx9G+/pVPVmIeTQEny6qZXcyTGfDX61dJEDvJg1hg5ZV8cIl1TgyNo9
gJd0/QxjgtYHiE+ILtNXw5SaomwVcMb3dqkekbfWdQ1apYTBDJ9AtcZyaHASBbNvfZRzESwZ6nFe
/XuVR6oq70YuLGpZ8547MfDAlgTi0OWNixbwjPbNvWaRpk0QsOizrQU8BUVunDSZ2tDu/6jhUxTD
dbWkYr3u92FjlhGP4oIzwgbFyyo6Ii8b9iXZ2Sk1kj4tpmB8wgmXqqcvius6290HQOkFFC/V3ZwW
8TZVYaMPdbmYWoe5xNyaEpQO6Myhj+F99LcFAfZx95ohq2GX+2Wzj87meAbfpZxbFqOVrYcmyZvJ
/LicBsMz0e0b+BHRjsFB22AxK1yfb6brjf0s30yeM0/W63CxDOY4ZIPDz5WWTaWK2sC8CggODdq3
dK7ZeUYhMz5kQRy7T1clP9AEx1wj182Pk2yDtjha0k73B6sUwrkV2Dea11Hq991+VZVbyUyAimZe
+sM0KbV99ebF2d5WmNnyCgK7VvtX1SPXQ0OjiyGXN8GqKx0kEuGIYAh+RHmzqqJxTtLJq7Iqzuc+
GEaqt86r6gDDYC72/LIOWSkB6pd2UHw/e0urH56geV3apr77G3DO+9mFh/6wWIBx3/IzENwUjoF5
0zzfuTHMS2FBBzI2TM5Jbqtws5Ni22sVvG+dPO2rV2fUfVvaEHhy99wt3f/CzVebTaTRW7+/R0pc
hO1nX9FySt7nYdl+SKtaPSYjH/MJLfpc4a94ExSNkXgh20dbB6bamWfjrlshsD/pIHQt7Jau4EO0
06W+f+z9oRuw/XhRU5SHVGwOfVtpbdlEkaTfv7FmaI43NBFdkX2cXQQHw9FF+pKKGCWaxTpy/Umy
/LtylBzTngeaine1Hhvdf3HycjGr47w2q0dI6glVbhtpEKdWdsIwG48Y8xOY/VguRefRlfTDytt/
fniFOz3yL48vXX2+y52D5KuD8ElnjpOqbDN/nCtNVAuHhydg3HbA1cVlq4rdscJ7c+jOiHowud1y
tTVOIaM3+1N5KBpDKfTzpvkjZyTm/GyknwaRDoW/eye24ynvEjxjvP6esvuoTOZUIRC7m9t6HfNT
TpvktoelTBs3vcWFE6z9we73prITdMv1uMVWppe5PrgIBJsvYtyAa0/Z0Ouhve9ciQD5z9kbOqs7
0hksmFUmz6NTu2+8YmkD2t4mKOavE8o+WEIVVf7qHzx3NNsvfjRvnhKlK9nMp2XOCrFcj92s+VtW
I90EXqibsPlST8MAdqmgvBYwts7z0wcmHd8F4di1F71Te+64OvFrRMNf0oYS+22shyVc3oRzkA9m
a9v2+Y/KdZV8q5Eij0FCV2U4hjO630WD2TDAlaAQUKAhQaWPNZWmPxMuQ6bMIkrZFJabM8ptLbsp
N2vG1EVBk9LsBk8kMEg6zcf1nIfV+gnI39uhVxu7Tb1DH3nbNB6mfTIdYFAqQBOw98yVf9HHZio7
7ExArjxUBa679KaLGjdL433EBpI9QLpbQfWaqaq3wpNycK3oky2mfNBHGGeh3QTaqKgqYOrFL9tX
VpbXE/1C3ntgl6MoyvpL7VHe9DFIl1lsyZL6ysrj7lEjZHsWxEVkeTn/W/vmDkHpV47PdG0JCEwn
YGV+0FU3Fl91M4IOF9k6jHmMDdUtQEI0kEJ5atPatJVZryevP+x5NvMRMEqT0N9c328pwqApIJG6
9U31bQr/EVTP2iX9Q4eT041JqUHaaU3PLBcOBTPbKaAY/eB5oyle9WhznrpOET9oZ5P9h3UMvGm7
y7yxbsd7vWxO9WAFcuPMdT21HdSZY01thDBrTO3Xg2e3k323rG3p4H0bot0XV5VFnW6hJ+oanMqe
hQDqA/rGbnkc2M2WhuXZp219jbWoGq1TubVDxFCJrCfXcdkjlN0xIWnlfLKsqdTr+6jzpj2L8bI0
zmc26DV8B5YCdRNHXaQ7ZMfbCLaRhNRRpGlbidTir6Kv4ThiSwp/qo57IWvns+NmMx/Udqb5N8Xd
fCxKMHduTm0AeS2vVsWp4n8tlr3vYxsH84LQaEGdOifR2C/5lzmEsawOAi4hr69xfuFYTrpttbV3
TB95vWalFHT0FJVhXauul0CGHDicFdvf6LQ/ugj+LLj22Kp3+6j3NsvV7arax4JeN2brGdfGPFPH
+OuooIKZF3VBX/CwglCbrzWtP5pnsc8auEgsq64/+kNkZ9vbM3n19DplajHkmzXCbdtXtInsAnFX
MdfPt9uMqolVkloGbNe6LRAgZFENHnDsetcV81Eu2N7DqzBUbaNOsl94l2MYhGyXt84E5raBoPmc
Oy2zKnZ5jbaYzv/D1HhlMb6v7XwL1fXelPZsNTE8gTlb3a1u3x7puS13ul0LzZNNnUXZaWLjMEi/
BX26ZfnJt0vHn2Or7rf0m0ZZ0n9w8szrP4T01J3Dw6vNtVU5ljmG4lRAcPfgd9z+M1eox3qJLNCZ
bPSnuLM7t/FiGjdD4K75aEhddNELlOATjX6mA6ZxMBv7063z29WMHE+7fah20y88NUC8gIa2fdqj
WrA3Hg3uSHM+fhkaxtaG2mbmQemnH0b8UhwTsUUwF4d+7IMpT1bDIIO8nNULTwywn6F0zu7wSWdL
ysramk6crLLp4TGMmsC7KedWioWtg55+ONpFqqPpKmpty/qNMstkJPxkNggi36aThHF0JG4b13cu
tG9yihAm74V/iGg5JcyURbGv0cqEhnhSrYcOeN7nyvdOsoOctY+Axit6Y+VJuDiQEaPhBT7eIK1S
KihG3n90LVC7sIPYm8wfj35VP2eUr9mQHMOChYUPQWxV2hSwzF8VhOjZdnimA7fGgtRj1MNm4BXN
I3fXKeS8WM3hkdBNLMPRw3jg/UiByYJb7LGIIxHNm2c6S0VDP2ryDGxG8a4Q0AAbEvbrvnRdxz7U
I1aDIm7UOhUFILiY9/43grvn0j7uLrpJpp1AhAHCQnnppZWVJ+cBSPI4TEp0J3svQDsw1q8Tg9fL
2r5/dygvtG3jHUHeFxiR408qwgZ1Dyo3ER7dQXbMXZWe40ZU9R8vH+a5d+58RT8f5kKi+a/DQBxl
gUSh5JmaBrdZRSGYWB/Z9gGSZg6a25F0AQvlnpfqLC7WaXZevXwyznNVoTkbbm0YIeB0jRf00snn
LFAh8BWKtpj35uPWDGYN0fkxxijdGgI4DeUA7+qkLDWoFajA81rp1m7ke/cScHH8h9BUS29UQS+f
5XPVJYZmgGVhbJoR7QmC2gu7oSfHNXclDgU/bUysQQ5UNB1DlxyDOundilQLnN1ER7x82MdX918+
InNcIktCidGeyBD3Mbbk5xWBXnwPNn/pTwKlLYVsinBq/d1XE81JrYDuEENlObT7PoKeH9h2zSvv
UV1RyjwS3C+fkFkaz85HCkdEjhN6oS8cBKHPV6jX+4tR96bHHtE9VjMwLSI61t5vqj9r0Ort1e7a
rUmjeIwCqSQU6buXT+GXBRPiqJK8Iz7/tT3/8oUcMBYE6GyMrNczDPbSSO1/xQe/t8NhmBV8fkiF
GprTuXzIfvcxDpwnElQX6u00aZNdMjFCwNafafWXT/K56JqHZsy15k5xWBa1f1GSSf9AcmfNYWK7
+NBKgIJHy33DSu3wug0l6+c3depyiXJIzyFghoXC8+H/PH80mM3GfJjCKLFCBczzgQyGtrmuB2fq
+leZHShTrYcSuv3lS71Yo7y3oFduRHYPVlwPuOriwGgjtkLr2T6MUcenA38h3WiKrNAfz1kL5z0g
69vFvKXaZrmCnJb4cXLX7cVvXtWLIAJzPjRHwOKhNIk+3qWtGlymyj1CBQ7whkZhf9bKGIwQPGWx
KrPLnQU8IRgz0R+2MqqJLVsqzz7QrONiO/GjVlSgr5tKpa80IFp1v2BJ4OXzN8UnlPmEFeflWynM
svjX68WpSxTkgU9SBd5ZO7h8hmk/WjOQAbdy8heCNLbFzF/2sqGXKuDymk9q39GgJ3WUGT9Q72Op
8bCt6kexSCnQGcneJx3qqtXSyHakl6NUwsxjVDCy80w5LR7FO06HQo79XmCJv812Whi0vI+b8ssX
9cvzcHggnucEAR29tP1Lw/nW7nLM62JJ8C2dBTrIbe6XccBfVFHIUcXkxkih4gWLLE62KW9GmGmr
DguYRq9En6Kgqar7c1SGyB7VkzjcDAUVCiizMfHsCkvdy2fuPn+LqTF4X5zQJnbBo96BGT1/pcQO
9oP4QSeNXRmCY6osVE2Dxyj0MdTQSd8wvIRERqQR9XYMFq4+HruMEXuRyIR+TCXRA9/gbXwPOXE1
bN2rolH++tqGhtR3NZFAFY6ibckAGEFZBRbmgRYgxbsDT2E/PD2xRqRsgKUD/cW82wkv18cwmpBj
Izhpd+dL1aNx/9u3nMZPk2qoB6s9bG1hymOOkLW6B88M8++T4+ZucXSh+YLPm8QT9unlW+Y870XN
LUNuGFIR/EhAtpmcrZ83LHTNDb6wXiV4a20wkqeWsAJ65OU6N5xoPMrORwRQ1eU3aFm6wcgF7yqu
snEt+baqGffyN13yxbbBmdGjgVPQFQr28iC8KMmO27oeRXBP7EcXYN4xXDELOBVm2TbEYEcbmbpb
scV0E7hFMRB6Tvl2UDAlH1EY6GU61FmVtbdOmjnDkuTIB6ipL99A0+L9XAHYU4lO8WyXUAgfq8fF
/WPESoE9Jj8JPXyAn4Ea5soGHqonF5dptzr9nxFMcY5nr1Xe8LvYgF+fH3s6w60QWDxkGIYXSx7y
UfAEiuwABzhTPIVMTW7APrX1XLzfqGAE5TwaDwOjw2IqTd2UelkuudFCjlaPRK0RjSlLL9+ZX07N
BUi0QxaWBBWIkCU9X1ojeTFuXhXeYW9LdhiwXqRxeMlqCkhkd9RLF1UG57L5dmp/3nxkTc0pV7VR
5uF/nioE5Gld/vWb87os2iSXkLFAiXPp1xza2efnJeauw1616Fv8JTsstB1YeFqRsRjBzJhUHnEE
+yu/0179GmQlnLJ7EiMMwxae6W0HzBGm4OXTMkf9aSFhAoq8wIUZIvQOS/SlD4u3PSxqsndgZdFe
fKkjj2yd+EnMWTisgdsuwA7+u05ZXKxggQ3LVABfBi6tyC8togpRAdewnqBRNqLy3dGGtsJoUCNv
GQBMJijDWc1OiXO2SWc0EC0s6xRX2KXLN8RFQcDGyCkdsgpcZvMoJSZrMpwI3h4A6XqZ9PKjVSta
xr1lJV9VDVEDCKNGqjAXPXWfBQ5G/3vbGdXmjAx6vZs3e93c2BsJRIBHiGDfjyAvlMb/7L47tgs9
yF5H+2HzLl2sUsJKIo66/nX2ys/rxiJ96r6e3hEU5FTfl496Wd0EII+g8kqil3CF/XLXoazV3oEu
EahUaKr+kC30XxOrwOyR2WAqFbuT6cAmmCnk14VjmiMrg4vb34wVpl4nDsfW5htzq2GHw9CegxW8
fKIXyQiMDxRg3wsiRmrTL8qLMlwFs3amaMUwdqYay77spi/41lqWh6o2oycSYoqiLS7TGhv9Fk1z
+7eH9X0yDmnJmgqLUKcNeH8Ah5MUwxAU33snNfr23R57PihgDwhdOBnGkPCVteHrMEoaX5SA1bX0
h/1ga1QFb8CqjaaeJALTaXWdY6AnOF3RvMLHiYGRgABLymQc82350RM0EVYHn/23TX9T3y7fGwcV
IQiDLyRjw68+zWHbsxzYHgkpmiXvU65KqzisA+6l5oBzyzzUBdvY8n3aCiD43+w7F60O+7UbBezX
EY+EjfJy38HPMkMTqCzZC0x6If6vx4FlKabZDFKP+M3LK+GyQOEfpDx4CBjM5EB7+LxsAuKQX7BV
cN91ZvC1zqtMc9oVg1mkZw2zEJpB9+XjumYL/bkyCkJ66OVI6PD8COfvxQoks2VJ2X7hPzLXaV61
CHmR553pL6+ix3pA+Ek9sfadarM4tmLtWLU78QctC5TD1QhlTQlCPWPEhWMW1P4h7x1XV4BfeYcs
ZGx1Ltuka2bES0etaMqP53GUPIk9fStRuWsQs61BBRRuOrPfId5uc3VQ6HIASNHyzsP7rrJJGIuX
gidvvxZ6yEYPy4cVOtNbZa+UklM3b6Wob1++SaZKPb9Hj1lZNqO+NBXl4uEMfu3SioVzHG1lRGCW
Rbfy+SyCeflAl6uewsXsGMGa+uiBXPui30mH1dvslHbm7LTfBZKid0jveeznZjG3XFO7mGUo7i8f
+7KjEPwH+JIxEWJcevJy516Uuw2SZDp41Mq88O5qKAFIIJ7+eWdhFsGC77QRL3/6uB7OpFrq23yP
246GRXr5rH659eCNRIIFNGDGsH0JsTRLO5NJgKiUIJYsRZkhcoimY4DBCj3jy8e6nN1Jww3peukS
fNMboyJ9/hLOc1/2vlPMSfhYWMkaHbo3/TTh42lXWtD74JEVFu6ElCOTgSnSbbSz587gLc3vsMDL
mkA1EADYIQ4E2pdfqlAXZsjSHJdUHglr8TrkLVYfhjI0rUMV2kYh7mIZFjQXRVPb/Z2LSogNg8Ab
Fsxmu1h3E0mSCjYAyuxqHfoeYq68Qr1npA9KZD4aw+rx0v7TWwk4HILV0QhK3yXn9/mt7IuxmB21
tZgoWG9XcNGq0ETbGTFSlEdDdbT3ylxBmjEsX01WOPh/Qz/1jXuItEnc/Y9PiL6UTdZgCUL8glki
UsWHpYmGGK2IOtc46I9vhlEbicUeBDs7KPlygwWYXtFwj/CfWcv5MV7sFMSGKBNu+8sn9Rw/lBj4
aFBAxsB6yW6DuXh+k6rCVmQPpkOyAbTy6uRGCPNt8ZiD4WxIWDGVeNOsryxvePPwmRoN7Msn8csq
MyAmkyAvvdl4LlsQbBthS+pjk5zlczIYOVKjgWGHf5Sbi7GEvn/5sI/l5OeiChQVAs5gEOD4LAJz
c36C96dOaqkcj5AeTTTQiGkg0/jWbMTB2Sc3JwruFkU3LL37KLxYcri69uCWJculLXz0LzkJ0qiP
SMPkEo9hYNmYvj1l/E79au/LjyjL0UPgJDZ6kIVsxe7Nk1WuCFiH59W4lAh76tgmgIY/xhKrnsTm
hW9e35/f9Jcv/DnfwEM3sYtUd1s6JGXR/z2/bnKU/KKMnD6pcxO2wqxv9vsnFZpV4y39ESkKYhEH
XT1P+OEzQD5smo8WyMdz+T/ntPK359t9TuX+3vUE/WT5U1z5//z1/97/k4L+3+bH/vX153/lQ54+
1WSgP/sLVETxLBD958Ty/+0/XuShU9ZNvHpWdO2zgPMIhOX/n4jOBf/Z/vXLD5zz0Ak9BwBlNRPv
LEkDFCy4cx66w7+Q7cTgCslEz+lByjzFofvef4V8J2iJZIIDAONpTt1i4tC96L+AdExMqm17IbXO
+Y/i0M1j/+l1oPnzBTh1yB5kUw0izuHn18GWONzsbLWJN0CdcyQp0Z5PpZNhZGszeu6Y7L+xRqUS
RG93cpyOblW5+kosYgx/sw9edL/mVOj4wOI9ZhPf9S/andUb1EB7ZycLsqDjXEflKXTH7+TY/a4A
/u5Iph/6qQYQhyC2hYBuhNGNT2AOGDM2pRLZmPjdqHW5uT9eFRyEG0IKEAATmHP56VgoM+vJah07
IZZvxc1ZrUm6Dt0B3XV9bPMVoSkIDrMSXgiM1vo0uLX486fl+PS6/Rx6/++u9+dzuLizO+4aYgo5
h1zmxRvSBaJD2hbWO00m2X9W1s+XC3pOyjKpl87jiPzT5frb2qiUMoj5dVvuOul2ThKEZEUeMoXO
PnEGZ/wdynLRvj4eU7oSpI4aZ0MRP7/FvrVXnp9zeUjTHoVCljoKVJfJhLPhNYEdpETmxX798k29
yHA1WKbPSwOaDjcFEiZNxf3pUjfm+RYpn5OYuJdPzCLLXYaRpDxifglSPFegcgkopnAOfjhGBy/C
pHwzbgTOfUXT0gTXZBT5zhGIdhwOXdvuXux3bdgemjXP7ft+rDA3oeju1reyrEnZfPkC/t2qAM2W
NJ+h5xBH+/z8yRTrVsKknUR6iL1j9F/rVUSgvB27RBR8eflgAC983EWlgYDgVgG+ULrci6e07V6k
WzjopGOmW+MJ+DOiupDU1oX0j6BMeZ8eVs84eWGm5B0AgVjjufd7SG/8fRJyucOJjeQLqauDavXO
sWhmD0oSCxAvfuvO16sr0RsO4+zlSYns5wPon+OQ8rB2HzFb6+bjXqBTT1CM4NQr/RmTDKj4ul6n
aT/8TSgeOyDNcfsWXKzSBx//QusfZFESEYKps4+hdkJxba0pBoCwHFb0jEvRFm/hFD113Q8ETSTt
ODg1wZfV/hU1eF+fmtIT/v1I9CY5O3NmvR/91fu2NEiRT6nb7v5hqgggQZivFNH8PfKjaLfC7w6p
v1DJvDT4h8IhfOeQx3E1yoWkvNlBlRfz33k54HSfl6MQyqpIW3Cqz7M9RG8XF2gvjkav/wjiYct7
ta7dg08mWEPMCNG0cVPv8mM09xnixqImZXuchi/cJj+LQyWWv0Ikg9tp8bJiPDR7Sij0hLr1h/JI
SI6Vw8iWrAzj3wNvk59QlgSfXSfQTtz1JalghNx8n8gj3rDQdO5nv2r312Opsh8OgVwPRjcgCG5I
q69EPnThYWz3PYRK3+aHudKCLIOu9//YoNu7eO2C7X0JLbcQ8d3Z73diLzKSX7qVsJ4+fLfLlRtV
r2COCLTDGQWTqPfr3u9qLBx1syzkeoX88oEtnIhKbUc5oHyLZNbF3BT5PWg1caR7ZRV/z/RgxaH0
rOrOS4dmNmne0XrYN1uub/xsErdDWag+blj+79gvZX0MRCGw83TMUwgF08xerwJLe+Djbed5t0W4
8rsXMASptbwCJS4/tik6cCBB0lFQsahqBfWS40fs5BJzGmE3/bUHrOnfeAjXu5NciQaMvRAnY5wW
GMPIceuGHJNR6U2FeI3uzKj/nAkhJxZ/AqLHZtAPdHAtmSbsMuQqUsjcBE9JoA8N6RHfDYyvj/tY
drh5crtcgBnW+WuvimU4WZa128m8kix4vU07QUylJ8uI0Ew5f3T3Ff8eHSSeRTY1ok3B7SpJKywn
BAgQM3cDnDCESdUSIbyXqsaxK6zXhMGl/jXBdKT8jOTDqftq78fg0IpeqCtvXXY8QSQ7BYfBTVkK
MyJxm19bwDjTvvKV75cfO1RAQTxb6+Id2mAfIrycOtzuU7kp6x7r1LZ90qgB1mPbDz6OvXbW+kc6
5aW+yRSuBLT9UmGB2QR5vN/wRYX4KVU9ve48HOZ/TEGar28EuTr5G3tUmI/oy7pXXrbl06FIs8V+
4FcXuJ98nEwhE9zWjVeWnZFx0BRti4+KxSqTuRzLHF10NM7E03TRJ5sYquDGpP0yelqYehJB9ul+
w29nGKtkifbi3R6kGhm0zD0E8SIn2g9PKLFTCIHuV8HvmIBEtAcyDPi9LSB0CEKX6yAjd+i4OjYV
hKLZ+c4n1IL5W9ln6pvjL/v6maSsQs5x1abp8LULgnGfMd0uVWvf52IdyNQQzug3r2CQBnmN4TxY
ZbKSstWi/R75ZSUO1nsgxDdNZWG6OGDoqfFQjFnBgHWDq8leD8gMgg8149oKZLhLdkASCklnzQOh
7sVSNc2V8noW4QKmwu9gKTNk1grz8ocBXCS/bkrybUgaCVcSZvkwGAJJ7i4U0k6eAgFeXUJwaxCc
VnfJrrpU40rzYBXE9bTNU/d+8VH+8R61wR/VEqwfgrWN7nDn5vdIDPYl1pWTkp/le9krQgb1KUeC
eAgyt0q0PXFf97X/OHVu+h5Iee1iPKz+Qe0OJuKazNA/07wmxlUNyBNUu72b8n76mPPLb0ih3eZD
oML1D35pCKHSZNuRdhYcRzHNR2Xp+xrZ9OuyrP9klqxhldNgPLaq3w/TPOJDm+riOOXRevIE+V5W
mokDSJfEHESK+YepWFc79sE+X8HLHocqBL3o+V09qvySlUGGzL0OQUPz2YcNJCSKKJfoc4WWk/ih
7MHYdorrovfvCBFL74tdp0d+G8rJX1G9KG0Hr6wxzGKNT/pEAapugyUFed729+kmD2GLZStpC7Ks
4t4OjmXUVEfXW4+rnK62SJL17K0+ayPM6hgScDoVVZ2fZru/TuXwadjzjlLU6/DPqZlCJI91Qz7l
vNxUY1p/ibTQxN1761Vj1MZa++FVlNVUFZLgtmPv6e9t1BG8nNYI9vPj5g5sAcRvJFWYrv1J+rq8
J0e5jwvpTq+qCWbhUDrpV095zhWW2o4QzlCm35xI3bSulV5XrfgeAgBXidU4X4dqJ51wK9jNp5LY
zQadN6SNwgSadp9SrYJP6bT3H1yqXkJ/GT6Q0+Eem7WbYlcuf5d5HxytKH81TcN3wmFHOIL6oWv9
myjryitLlJ+kI98S0amv6oZdujL3Cth6PmaVJw6EuSxRktr4x526XW9QKtmnws9vp8L5IBD6JaS1
9uhnh+GkygmzOQ6y260SmJCKwU3wb2bxQm/QxDZapM8kaM7jIR2z7YoIXPd1GbYeeT9kixxGoSqA
XZL9MIgNX712yN+3Yl3wyuBRITyP+GJxlFn/tg624DQPa3pDF/vB9aXzWhVY0mMxtG/Ixr4dC5zg
veiTcOq+5Uq8LqP0Voy7ReimM92Ec7ffdpl8U3gd0QjLdJcT15Ckkpg6BPmUFVIh8ZzQ+t71/4+5
M2uOFEmj7C+ijX15DSB2LaEtJb1gUkrJvjvg8OvnUDVLZaon08psHualra3bqkJBgOP+3XvPZcr+
g52i+07nhQILfomQ8j2JL8BcTtli96DbBlzj6uhmrAbgAMwKb/RcT7yPeZ2ek3mMUJFwwdHKQ1UD
4UxrMm4IaH+Sus5wUc/6HuMQer36Y6rsLZs0cdMomNTHyt2NzFiAiJTfIa93gbm41GsZ5k0yxeOz
tHrlYC7JJefEm2/abIg3wJkVgitKfVlUndYYYmYBkICtgX63LSsnGFzcJU4PaN6WFkSHxZfMsTep
IkJ2g9EhtSZSc4U7hlDsL7XZxdvEKV8hD7j3cBCPuYtfQ1EHsqNOvvEi9yqyio1wmjdkRQ4wSn+v
jNkBJqOP2fCZ9qgHIA4zMMbu1NQMpZskflvLlDbMIrQNeJ3rslBCO23asOrb5NSQ6gc2z4MhtO89
xhgCpzWokVZTd0nOdtmICjdACFQ5m5qK72FvZP6Nz3AXAwFcr31qP9ezAxtynn+oRZoGEOuCfigX
P+3eGaFaVEzpVdDbJL0bCgNSh3wauHxYfkO4KJ44E5RmvZ3rK5MNMV6jNIYwtcQTTp40tUMxQ+Ov
OmOUgWpPkz/V+JPYrnQK8kvsEdUEup0vgWDv+Aw1nYAODoT5XR9aLMdSzCx7qNuu7+ZdukfVWS7w
iuJ7vHHVt2SyiX85Vtpy1cq4JBdgkJ/ZkGdQPx2RaAuZ5SFtfY17rvWL1FZyjuQlwWFepVz6qpis
gP2JXR20pMcFbSnWMjx79LZAqEwJFhwa4CfX2ThH5laLzPo2RwmNiAJ5xr6kiumo8wY2NxxminTT
dbo8kAb39op0ktxfFtBZm6qvcmdjeonxjvJJL4mlInaFOK27H1zGwuEVUakBpknvowPHPG66aDBB
arZOnMJPMKdk20/CefUGaer4+GdrPDSondc9cx4uI+PKh0wtxzgoEke/c+e0qH3MSNm1KgifBJ1j
uG/aBB/0PmIOpXNTW33qMy7PARqABsN32umtGzBrFFOwuBE7X+JgNf0WSAp9MHqN+sSx977BiO9C
YHT5w9SJPi/M61TNbNS44b+P5ujR6TAqyY8m0vQcRjkO6KChfUDs4rpVAU0MSnrQjLF+jQ1jDicr
0p+EZwkdp4vSf5s8h7oROVdcJUfvGFmR/3IWv3Fj+5wWcLSDRR87/meQUdzpvLocznZD+URgJ31K
weSmvqZXzoPmSl5ja3gwhagXj0WwRFH3CnE+41qB5SM3oQwtPi+nuk2I8ZghiYOEdwNhIT4cIfHV
yVoX6jqAub2mF/NwELrZfka6k76WUzVeUH6nV7c2W7wTzWxwb2PODwHIWN9EF4mUzHtLxJNkkmCz
vTgSDZpx2UbHZyP8dBm09zFJvW9m5LEewamhLEKAEVsCtDn7ETuhzUaeG5M2B6OY7kynrT/ysYSh
SYFTRLmfbOcz1F0mbObSjRxXBpNiDGJg07hVjcEiawx27lUtI+vBsMuGMAievJrQhdVESD9eB0F1
UCZWLjkDLyMVPH3YQ2WAK6z6BGSSPWp3ZuGISxxZZXrs+ZS7YmJ3QDggUsadiYOT9+UEWFQkRKPp
qXGX94gs22VW4qb0WysunihobL+P9E7c5Eg89fqYNQTwh7h9KDNdcPKF3gInR3heFljKVDBcGvol
Yy9D1Z8vQGag5mD3e7VBQxJAk3r6XelVjHqRGhFu4Qv1DTMhkf4AZ2gQA284BJnC6fuAPcLy7C51
ixHCJY+MB3Ccq12vN8UjGGXNgVhSVh/KQBUCK3HX3o10BRFlWqqanB1LbRwWRaV+tFFjLn40q5OD
fBjbZjil9I2EEt4AuJ1lmqnds+b5nBqjMgUNfMyXAq4b/TDEd2u/K6Jo2Ywg7vOtzAGWkvjCt7QR
AqsOHqpOycMExxO5aiopthx9eV9gWIgd39AL686A9+gCzGv1R8Dq1KdoPW00m4UmOuhkqlGKPc4S
YqyK3hEWHsY53s4i1ogaCls7lNYcrz2YmYCHYItM7PJR9+Yrq2BMTVZYz54UooMOAoGZXBz2rfTH
WVhEQ2uZ+iZoW7fLN2SJqpgJBN1DvtLly6dr9EOy8+qoYpMPGeLOTVTpbtQewZC3R+fkW6vppkdb
6Wx6EnDaK+ywq/YCtZqocgoptd+7zDLKnRobxaUTwEn9tcskCnEVjSk3ls74eMyFANU/9azn9Li0
nNfG7VJ6Mvanxna/RalVj3hxeUURtov0YQvpPP/D3PVXQxCmVUOl8Qq1icnkOgD+ecRm1yYhLQP8
XlFJ9W6xmuxAMHfx2GZH5k4B1uyg9Hk62xVXzfqAA3R93cAS3moUdjzQ7tJe4QxKtO3vp3HrrO2n
WRx/F1okguLaQoVl7ue/K/UI/NFqAknKmF/GNBvYoGNqrYc4BWm7qLf/+uNMkgp4B3HHM2r8ZQae
xy22XGmngUdEIdDBtQdQAtM9QewfmBKM3e8/br2qv3w7JtCr9VyHBI7T9OdvZ+oVkVmV+KJYkqh/
ayHKu09lXNXgZxNlfnUmRcvfWsCJ4WIJ+w+Tzv8yVmUyw/aYMYvp4G75+dMrtURiLBEXZhZxuH0R
ORphqzulqqY/KCZffkZsOyreOoyqhNVd6xcdY7RhgwzrR8luXrZtaeQIlYMB/cKe9m1VxOHvL+x/
+Wrrl8L6QszGxjT081dzBtg+1jrc1x3yXjhG5InnnpVYUeQffsMvHwW+neEi2ABv9WL91W/1j+H6
GqTukqTgo2IXeAGK9bayOB8YBF7+Njz8v1Ejf9Imb5rP6l50n5/i6q35Waj8W5r83zLm/x+65ep7
/L/LlrvPrnyr5n/qlus/8LdsqVn/AU662lbZ4lEquY7r/5Ytrf/gKwUVySSSMf6a/vk/siX/EMIP
aiaeS2IwKvf+/5Itnf/okCJcB8iFhd9Ht/6NbPlF8cEkt66neCscy8Xo8fONuDhMtQyxQLCYo9iJ
EROqKd4Iio2zIDWl1V0ReZPfNay1h39cotu/V5F/Smlf1haVQTlpMNWi5GB9Fn7+ZF4oxDbjJPX7
viS26SSq+t7CB3TC2GjmIfCmVeIf2Ep+9uXAVOr3H/9VTuRJt1FH18cCHeVX35xg7NUDh6wJz8BG
I3VXmIbv2n29q3vpPa7BzU8A6JUeKPmi+alotHonetX8t88ndweyMc4W/hhuj1/ebKNaF207U2BI
9to6QTtJnql+mY5DIilV/f2X/rLMoUyjk1N4s4rk6EI/X/NmaqZlJOfu52Vkjg/EYt3AyqNMuRIG
Qm4wQrT6wxvr6w3G19MtMgpr5A9f2s8f2ctJClpcaK+GUJJuml5a+aEQEF6Zv7LYgUBXm2tn6dX3
33/XL+se19XEgoo/dw2w/ZWG+ce611ccTZi5MqZCIrCvbZlF2dGQSrG6hPs/9Vh8vZtNlTYT3h0u
NxMegJ+/JkAUIJ15V/iMpqwTk7qPzBzEsF0k6L9Ro/VnXjpgaVNV/eE5+i8XeMVmsX/n637te20G
wSgAj58Pm8ai7kzmYcwcm3BH9lF2mneAw/s/F/qfXCf/fHbXH+2nfQEuR/YEGgE5ftEvrmea6Qa7
MID8NJyr3i2yVyknfv1PH/P1JzSJkDkq5nv+YcwbP1/UymA0oDccCwFKJJhWc05GEQOhD/irMOx/
f79o683/85fi8vExGHhZe3lr/vxpgFvzCjBd7RPayZ4ccCjUkWjMkagJAQstG1D2AUlUBllsDRQw
ikIQiZwdqYQtE0t1UybV1P7hz/p6DRw2JojxgA94gfzqw8MmGMNmmmuCzK0xnzh1zX4lvHwiQZd4
/3ot4oWzbhSYddJj++uHIcwxt4+ZYnjNZJ1Eq6Y7RkPJ2k0wNS+/v95f76H15UYu0F2tO8avuzub
FSjjGal9ZDJvZ2SkPBECm7j5gzj/9ckkxYL7brXFYmr44gmNNFJmVcwxkNnBVTYrxW6ZGD8VS8sh
Dttq/F2lj+6h5Fid/eGzv663DKf5SJctJSuvtf64/1iDBOVhQjZ8R+ZDvN2IP84gNGwa+zj1kQDE
OsOr519fVzxqeG1ZFdyvD02rMbOpIuyA1IXKW2UpiidW3j9ZjL6sOpiw1mOBty57WOLW//8f34zI
GwwkvjH6r6bcumYWXUWtax6pe4l8SaPVvcbD+4eW3K+nQNZWbKmY73hQ+dT1ev/jU+tOGRVGmghE
BR5UlLbY3RdgoTZEnxd3DxCHAsUxdwvi9zUjL8badvyRMmbY9+q4eAc05tzY03hFm+nvL/tfz8ZP
ywc/9Jpwx4KML/TLfsaoc0/MozIzimjqnaur2bjLbCumckyn3MWpnOwkwFbdRmXs+XO2VAeAJjGP
8ZJ/po7Xjr4lgWcRwx/+lGL6q8volz9u9bkZHHG4dPavBngAZovL5HnxySm53zoxlq8Llnk7tIGg
X5asUtSrlBKElRqERMDgpJN6OIOB3lRsEL9ZzlTt9YHB39oHoh8dJ5qm0OwGJw76opNz0CxrrUhO
nkyGXTasEiVgahj8XCwZzE2Vf9QdN5MPn25ctrMEULNFbUcE+btO1Gxm7GmQ0NSryZbuJ/1uldzD
3suyrazbYto2uruy9mdoY6HOuPdI9wliXbw+W52aUd9JkpU/whvEney09FY1omoL7WMdt06y+O5o
BTrINJUF+J4yQQnhmkQoC6O8rRGyhrX2yT2BEEQdHpuRHZFYSMi8ZHYmr1PVkCL8/V3z6+LEqs4+
fo0mMuHQ+M+fb2h6bGWCFlb5ynUxon74UNXNoEYv/f3nrG8L/lX/uAXI8/Hv5wS4WhMJq5i/bMQy
OXTC67AH6WZqJ28KTdloZkDqe+T1FLGWXicgYJCfw0XNGlpBhHELiRiCtRoxd0RoNc62jK1ruyL8
HsT0P9wu/QJWPjkbUgf8h0sZluWUmRwz9ehugRXZBgYPXhImkLWZbZbFTp9KJuFM5LrtJNJX5sow
A3HENH4/IVzU5IXCVDbq29TP+1q22bPa5THU9Sif7lNzZArGhsfdkPZUez9pcDb1s4Y+Bx7+si6J
6ZY5BUwNmNN0I+nueE5TSoHQvu1ulwmVumbhJqz9DJ6NI+sBQkAFLXUTOU61oFbkkxpGjCwvU9NZ
V4ixgDkVFd2Lgl60QRh1zU7JG3uXJLPcYp/v6o02aMs3I04PjdkYyxs/uuabPfGooE3AWTGhMkyc
NLx5uq0CnvVhtcGhiQy9j/zuICXN2UUbG8zsgr9iDrXWVuy9t7jKkdxhHdCs3l8iOp7voArm97qe
lJ94XvpyQy8K03itsHrNjxt0UspzbwavaY1dV7gdYKm+9350jdatsH9oBeCSJRQpmsKwgxkSkwVh
IJRNRw63gH2YEFpjcSBzlp6rFrVUEcbW7jx32xnSOHHx1etqpt6qMZVsl7pDb/gK4KQujGmfEnsc
/J9JNL/SEIFEJYbJewYFnN3B9aAQdxhahpnpBBJs0owX3FXafiJ8samK6MmqJv22UzVKyxb9Q8vi
am1mdwGwLoo2reCreevRrQifmvzL1Vza2aksLeuu8bQJcgqkbuidGbXCfFj3Q84OulytsDXdwSfX
8usiar4TjbpPs97dDCi6826UJSVAYN8Av+Hhe2qmvIp3OAj0LWkS9UKAON5kKvhX5urgwFPKpqeR
/ZiVxT608wVLrzHckT6nkCP32l1EP1AecHyrd2aNgmZzIwogqB4x6HzgCoK4t8NeUcSR2KUoQ+qx
owimcId8EmcPiR6J+MihpUDiVw3MW1Xa73SvsbJwEXPxrcdmz5Wk0oYVI455jSgmzehFPdyWi6Lu
CjmpwaCZy1WMhHrkmG3zcKcvI/EStPnuPjIKsREFoNzB2NK38gR5+Snj5Ig+rEN5VKrDLCMoorzH
8aYhLunJ1GCNozkTWJ9mhcvoWR/oKUsLflZoRdAblaRzrUdKBiE3YxQxUgBK0xKmhcRpkUvKL83Y
vIxSU270LrnFG9+Aa4gNf7SSx4r+xYPjxfdNK9rLMLfpB8UI5aGqi3MmKExLrTiwS6IynfXWyOUt
d7qCQo4qH1/Z7Xx4Ji83qYzvHWWpz9nMwLDj5HIAXI2xbiwJYcU3ylxXJ7U1lW9ZtNxY0pn8PE5f
tOWjq9JHin8/Erw0QGzn46zGVyxS8cYZxtAR/a6lFTcA4l2FxJde4tgb/cLSbzQFRU9YDf3Qy6Ph
oKuWqjzFtryqYpQi8lSPMeUZO8hdP1bTT+PqL57VvKtJ+uhhxNqAIrT9cqBWsI/lGyZZ2jjzZv7O
/u5OGsuDq+bqVumZf+gaKqpFAsivqxIseB+fG+6xggrjsdPucIvR/MeL91yXBvIVHFt9BFfa1Vkc
JLZ2QwE8v9AyAg3N4jPbz4Kun5oxTwOFdqpn5boUyJ9DORUbzSRumvWqdaS0Sw10d6LCraxNQPsK
aFajvq40D1WAJiDG7o3DWcjY49JUNpWRPcQTgSpZLWwQkMUkz8mQguoumvheN3iGXHIcVFz4nphK
dsL0KCeJeWD3ZmFdbHWz32Sa9UEM2mg2WanID1FY4tkSWnWMeM7OZr00uBjyrdak/OlSQfhtxhsU
P8UfFV3egwgTvlZWj+o8nuB1dGHnrYeMGGyHjuFTNgtKrnu19MCXqQT87Be6QGiaNunUoTNc65+r
PEJ1K6IdgjeVqOYQChq7fYYOnm9Z0ghiWpmJqbh0YjvFI5JxXSLtqvwwpfPQrl6Mqh8eM6FtFSu+
FOy/NkwpJHrjdMkz93tsz6PPGhufldYSYaPAs6CDNhh1VsSqcuaN08WlXyk9VjE9j6+ypvmuJ90R
J4V7hJpAgWFR/XCVARZdXaY/OB4mvllEaujOdfIhoqU6dYVVbklYF/cIhsXjAvs+NPUEN0KjLHig
8P2IQSMwHOfbJVd37Jp3zYSHmXvik/acZfW0IXgS0r2CBOseuma+SzRzr03jfVk1EOOau6qX2bOU
7QXDGSD3xKGSpsFxOzM2r5PCOCxjpzPPmjNMFEhIWtuFETxXcLnp9cLqfNe1451qwQjzoNPY9uyb
tbwyWtpzrMZ8rHMOF66HkbaNb7M8ObaKdV7keMH/yEI3jNe6mV/nTvMQLVRRUKnq7vNp/FHTR4R/
dj4nsca6UVXnkVrhzRQn9cZU1B927zUzP4punLBzoY7q0ymvexsssA5Cr5jOwA12LXjpDbsM5xD1
8mJU3P1bjQu5KdYfvBQvTjz2gSNRoVhwoNRXSX6txlO5AYBFM1RVYQsuv3OywXfa9ZNCz0c9gFxU
4b3Cfh2A0M/XoNKOovPIjQzeCwu45WPEeY3GNO3XsgEsgHbGPkWJzxrRiitTFg1mXMuv3WW4TCU3
JaMLnCV5MVM/iIoKRRBDA8UtQVLPkV9F2Xb00rBV813iYlGhN3hDLuguX6uMGmtS4T2WbxNGXj9f
qg8Vuw2OKCp/3UEAPa2STWkmpO1H46ZiH+1PU/RAEebZLjKGMn8xEL3mLZ600xh78ianO3SPK18L
6FxqA2VWvo2NnV5Br3D8oYlosy6jUGPAUJT5QS0eIifeRxPW8LEJcWmfIOxfOUkWqm7H27iqBh/d
m9B7TuJDREY4Fu1HOibfbSel3Jtrm9hAota4P/545zBZuEF73GgbfMfDttMLLciTxt20i71rknSH
2J1trU6/dXHzWOp9a5lYE9seV7HyFHFqm4Bykzq6ZaexVT1MPmaOQd0wP/RixF22VpAqu07FSKZQ
VbTpLWUb5/N2dOigzupHtP+PrDK3loCJjGRtDmmIM/l+ssqbpUdghtz74nQLBt3psXZTlm7esH2t
heZomlu6C/Kt4Ra3zE+LrRzGOtRLY/LJtNjMwFLcnAM/h2dp5B2yHmvkxIbdJs6asL4b0bT3Vi2d
8sFdYo1AYKbuvqVQtlOUhrYAC/vGuG54lPpJFbgtHKmeC4XUduxcmyXjJuiwJwwUWViouTjadApw
S5l4+4r4pJhptaNRkQsEzLmkg8F7TZn2hFE+d+urALaFN9/Oc3Za3Oqc23K8Jrv33ZktxXcAiJ1r
2sHwaHXf3LK9pVGyohHHTvYWhjDULF7dGEU6XUn3sKuVR5Lk2kPseu/20DAucg6j2t4RF3yw6DoV
0M98aiR/pI47cgylhGZ0nFfVy7oNgNFyM2HM2gzGcpW6euXrvATYYo8vjNffBuE6G6TyJrQr98Ge
NH2TaPq2roplJxeZHd3SeMhj9x6102Gs0V6InV0g+dbXpPIxa9QLRknl2IkGcrE9IE8bzp0s8BQ6
fRSFJWZAJU8Lv8eRzITUObBJ280ZrYye7CxEDwujsoXRL8LU19fk35FbLnWbvefdAEpESW6IPbHf
ErKQGyoRfphacSmxtmwkcyTCls1Tr+rYPebmozamiwbm59C4s/GoaKLc6JOw/CKKsW5ovYT6utwI
h+5iRY/HLcaXEkF/xnrgJu1bVg5nvWiuUl5gx5be98Dg1BPwviLIwiwwv+K+W04yHV8wcNl+Vc6s
c2xHFpbQs+OldRSUml3to6T+rpA7OArhCX8NSrUiuoHNcpxG0gP0oHm7pha8dWZHCRVzyn2ta8DP
uolOQyx9Jiv3D6OWHQVZRz+ul5VPIFL3jitZzlhZNmrrhHDYqnNhZURODYygQ/VYl8oncDz3Vo37
5EqlHP5YO62+LVN+ZgiuSkgxTXxljC34bcyZk75DGFJesFDCVS+UHS4MniB3inZVodzi/dy6/fwU
j+Kp9lL413N8cBxs6jMORkGPUS+Ncy36C7SeYqM37dlYaHqy8KPkc2Xx8mKTk5fJ3eA5DzWQZN9a
uttWtZ7nyrvxBmM/0O1z6Fwuk+K6kPeHKczi/tFclEctbdVT69aXyY3vWq2+KwfaJPIlfVHHdmdU
PHf4sM9jUUu/JkrRWd5xWQBptc2VVDFFN5xgeFVvEyFZo2pnaw7dbpIyZI5xoNoPH0vcV9euVetr
sqyazzpZmrAdvQNNxBeNxkl/xD3OxCQ6eE25NcrpqQTzHcSFFoI92Skydzkpaz9EI9dnF4d7gjcI
K5bTeCRVENbw1OkqZ1YQvC5nVD2vgzabJnurTF03+Lk1eY8cGMW9hwhe+K2q5CVtH03CqpJlEdZH
ArjLtYU7P7+jwZTX9Ey9Xr+38jG5anslv0gsbj/6emTxU7qeLWNrpMa1XkAu82EBmMoRGzIbTUz9
+geTHOtJAY67V8jfXwvDjsVOI6fz1ERZc0MR0UoF1lKlwEU86LdwFiNe1hoMs0NtFFAvAMS6AY+U
2wZqPw1hM2gP9ZgM2nmwhPNgNyK5xS4SB0M83yx69OC580Vjwv8upTSD1n1jvWv8bH43uuUGcd4g
pU1bIwV3Be/6BJP7lsSqeJFcIO6wnobaqLY58SbjxdJLHCbMs5Sew0KWXEVK/CCxJC0Vf7eUxR3F
n/hAh1s99i4Mgit/7qbBLz3rhlA+ow8aOq90qdAWRH189G4lWX6TZE1Y04TlY1n1I8xOwdya723n
OiGotulQIBKztgO65R8iH6Eq3Lu+1fGW6ab4uBgZ7WC2rG/qqjvhf/qWp3296Vt1eOgc/aVymyfH
SRnCFRWj8CZx3jNqiDhzRLRTxtlySglObTIn+ZbkVsv0sVPHfclasil666mY3eIeA+SzXvLAcm/U
1gZAlW8qtRE4hTA27PpaPJM1DT8MDjQOnnGbGEEydlOAW2Xv9ONBMdq7dDBuxFLjtpV6dEJef6/z
rN7F6SzvEyzM1LLKoXrjXBa/txgdb4smb7cydYu7uMFCvawEhFkoFlrCdMeAksZZ94gbdrmVY0+0
YrWN14PNepbh/iKYnp3VKrbuecDf+k7epuzmb+hhz+qN69V5mFVSeeQgzMQ1Qti5nwkzHHgtQh7j
xfoABio+QzbPbh1nmI/O4n1b1Eo5Ene+jY3sm8nvcCJtU4eJ4y1Pil1yI7Bp60PqpNTHouZEPyQ5
FYCJKB8hpq8b8NK6p/CRr2DTfLJByTxIQYxVWvZ02yxe8t2FrfEd+P/4NBSWsSmE+dRqqntKYFTc
0AbCPnwNDRR/5QdcVHQqaqjraqUk96SfXKyKvmwsOPRTH6qJhojfy++Z01/xs6CgTd0bynYRdFZz
mdp6emsSpk88MdtSei2zNjM5IY9UYdc25WFcow7uGnpIKZPdk2MbHw0aPDO/8+xnXRN62LKJ9tlK
aVtKJzSsBHCq8zVl4XgeNXqML8wWC7tR2a4/AgQf/QHdWyWfYVM079e6kR/pqoK0VqALp5Y34m1m
I9O5VOLM0w9627eza0Q0k2kUKg26HqagPuk0IT+0m8fWru/jDoxNUOp2dyWoQqMAwxjVR+oPeC/o
FEVuYi97YUgyM1CxVemvtquTnsJIx13G/GxNvSRiuAXBw2TMsovDmEcUr1kq8cC2kzRzqk2/nxvL
CeTaMsTyXiiHeraz6w6a/TGNTQXiE47wbU1nsI9XOL531Ny6qrLhrMCwC2zDolFApMlL1WfksbR+
mpHcHPVNT/JuC3fN+IStoiESGHLEJp52bxhDE/NMO4cZoqPjLMy6XvverJNmzkv009fRwEaFZyc2
fZKGGTfkDEWWWq98ZrsIJd82ts0yjAyQXEfUBUsagIZLrZLywkIPRRvubtcxqVCYWvN8T9bgxyLz
3hZ1nG0OJwvBnmPvxk10pDq2qw+UCCYVU2pmu0dNaKn5KQTZwzOCOx5lu1yq7jXj3zk9Q2bgXaDl
wojfPR2L6lldhJ0eJop+41BFVnjqS/GXKgGGNRx6Hq9NprsNMX6c7Q3Ws5xBijao2q6lBcE68K6w
a45Adpzeq6Vpv8dlbN+2HPjjvfOXnNC1eZ8d2J7OJhuKqt8PKl2Ol2Jkk3ckguAY20j0+bSvRSm+
1XbBTQXKnf9BjtJYG9EkLkgGIY6SHRNdzp0PrMsgwdbr0pTHqYOhdW1Q83yLOTrrtsagGvtkHG3P
76yEoseBuSPzbEDo6nvZlqTzS9WtP4Wu9ObNPNpmGWZWaVpIZZYaB2tjhtx2kqbLPWP5kpp6/KxK
iHi5WvtdVWHSMzZefjTSSLhhxlQ16Aiic9zeYbG9zKZkIuu276Xj7AwCiN7U3Mkpn57rjPGzp31X
poxBYQ+YrdmOXW8zF25Ybihi2o+MmC8L49bA7RPtxK/9krCrTcbh0xXqEubOtLyQ7woIrTeQh12K
yBdmd5y4mDeE88TJR8jJDuaMgct6iE+2JjUIHDVfu2Tq6GCyFWSjuNe2nOKjcjPSh0lP1gdFlXsM
w6+UBNrXtU1ELPfkNh7j9oZ/xLxnZJ4/GN5gPamQB/eDJd+Jw/LqTigeaNlthxyhYD0Vre4ca/7W
TZY7Lj8xY8qw74yKeV0+Us23M1Xq3C5TUbhOAICK1UB29rzrzdElh9TMkkfExnV4Hhy1eid5ELd+
nqWjeYTSXhrMGla5davRFzHts576XN+0crgRVSI4FwAH4HjCuXEYmO4U3q6usZ+f0zab67BtMIb6
CW0OVWhMre2cABb0xaau9KrccsO4/dYYR6meoIQp1k00wOGiSDuFomIqWAwiIpF0eI9g/05Toxr1
gZ8XCIA26voSRFLwdztOi20MzwgqLG6OeNrWLcnPCztmGT8IqpaNc05SDiFhVPjPmVUIr7JK325g
NOQp2MBE545gv9jKyuvpuyH3qLK6uORa6o5CxnNJoM24z42p006esPpir6Z02e/d0sobYrl/LRME
TobydbTtNr01e4OqBeIcThWo00B56sYAnLnguS5V5cqz4d/t+TcTKKYyuThpwrWYZnbtDaUknLB0
J5+PVl3ySjTz/oZ7eBHbbjSEEhoYFaanwau80Ohkk248Jen3JX2RNDww3iCu0nR7fGQAzZfpqRW9
5m6ipveCjqxFGLPvvF7iKj2gxf3wnOUbr1QOWWzAT21nzDcs3uKUmvYJbFWxLxPP3mFXWJ0fE7Mc
wxK7UscBnxAO9KkbpaO79dgbVeZ0SHoqYrpVfJ8lupZv2YPxQY5L2aKZR88RBYDaOlZLnss+TSYi
LpiSOOV3XbZnBM3ecuzEfK66JmFTl3IvWL3RngrHYBCUFLZ3DUZY7vXU7Tl0eQRtFquiM6LOSaRx
L7NzL/uqf1hlle1AMu1ZdmuJYwWm6HsLrzocOuscR3n+LmNtvijwii/0HUzpbiJs5DvKEh8WVb0f
YChihFeJY8rSZpBTONCCiz5a21/6rRIPOnlwBKSj5EC2Azb8WcRKFuRe1N7rnc6phoGcyTeZYSHK
unv1+NHuE+ST1zzFQqwWXh+Iyqx8EIpUpqp0Iy0hWUZ2szPjraVTzf3SG+mx0iJ563BSvXW473xP
N76Z1aITzrIH/b1gioBw5gg9QOGYH+lp9p6S3KgvueY8GxD8g0kr3bCUY3SJoqGRYe7OtyW1NqwM
9Rq5qZort+vgMtbCvcm9YSKRxzh7o85FjjrZ5+Oh80Sxc+3ce5+GQuyacarPhIv6ayNSB1gKOvEu
cK4bO1lXuzZ50tTIOFGh8t7lehFi9Ts4tHb8D+bOa7duLN26T8QCucjFcLs3uaNysCXdELYlM4fF
TD79GbTrx7FUXTb65scBGuhG25Z2IBe/MOeYF/OkbJ8nRnfldY55Ql5Us2Fq6i9OkiWhb0B0CTJc
BsxIUwxDO7aJZLJKFRJiA6jza68RjLgli1QZQZsVXGHZaM9flJOlGB5CTdD2E4jusbh7iq25exqx
6u1JA7jV+EmXprHY1z0Y+YUCo1xOOptjz8cYlF2NlCI7EC/DK26a9rZc4vZGa/pTajjMjQx7dA4M
FJhaycZcnYOQtGMSbxbzOVarx3121ySxubzC/qQfGgcdwMZFXLlsjR5vKqEw8AUQ6pBFpS/xSxza
7g68oR5ig5kiVrA1DjPL7RFy1TgPx1gQBpOJ8xIzMzQwajAmKQReulqSpYtOlqD6xnWR/rvOPTkB
tAMoKvcsJD2WenEo9nEu6NkdDfV1NJYLWWy6uoy0ofnqzCnm0mx46/XSwxqjliM9zco0x8DkmyTb
H8uimkimphCVmSfPBtnQLIx1ubfUmOBYWkLrdhLO+Fy3uNJ8WDjz5ar/viujkcqjqfNgWUr3igEO
2dJVeBgk0ajhkuxavYcHrU93aEK0h9kuu9uGrRjla1LtuP6RR3h6ulOkW31uDVLqUKhL8xhJrkQs
xpVzFyYoANwqzY9eM3jEl/ThAcMoE7rE81NXr07csseMAMFn1HRMtSNmj3pqN7eaFbZ+TNlPR4tj
+L43R+NpJK3+SmbJwLNZxMxxbFDIk/cpg/GJfqYo0n0P18/XK7QFyPGgjlDg09u14pAli7kP46y/
Weo+p8zA7cO+0nszx7B9LbLyLU/LcdsoAuyHVDhXCudYu6l7FKhO2/N72Omx7MYxy0p8C6wjprBJ
89PstDs3xxbIcntnKY2MFwzG0o4WpqXyJARxw6aTYC6u5mfgHGmAkOSxKLJvskNmUmGyxXGPwajU
L4jZVhblAnrBUIA+0ZWdpQiDCE4jM5T6RtNyvySgc8tcZbrI6MahXEzxHaPw8jzp+d1A5TyQpmT7
VUs7ofWsIwFAeaeKuEVGTfCAD1EB4+ZMnFCy84YhOqPz6PgiOBM9cnwvsoIZVj4s94s+Vn7GIRoM
XMTbfGyRUukeTjzrwdHTrwV6sR1GnMhnIRhQexmPRHccGLWnp8KbX+rWIC2Ez+ZNq3geYXtLrK1t
zo+LW484EZMRyWDRLnOxSSY3PmnYhT6HRVgwsMQvyL8wUs7KoWhT3w1pDPqRJxnWolI757jK/WoY
tYeprbuT6Mf5DDeSR1rcZwfiR2OG8FN73SqXgZKTk9psF/HZzcCTxgg1r9y8ZobO2HkmNGbPTJEm
hLYLqKKJ8s/Dc5Gqon5IdA25EodqUOaF3FU8BXfWItJg1grHr5m9XOIaZRasF4wEoQtvAQx7567E
xh3LSN7pgDIuQDOpRxnSxBZMKp80WzvOs3YiFR4f8ZBW1QVT7K3eNS9JL4ubvpfe2U4x9AkwhwfV
aO1j6FrGuVG6e1FFSr0yPNbPiaaiswEwZxOaSY9eOdWvwdxqYcB5xtaBNRlLn6jcyi4tDvWMiNCD
irwehgk3qJkFc156OyE08qws0qRverskWjNhbRHR+D/UWu3ehChOg5xEyIOIlmnZDnNe3emi/oK1
rLxocx6Hu3YeqoNTV3aQWDOZhNPcffU6tvw5ouoNzR3HcyHOxKL3zeXMmPsONgib4aWIlIE5OPVO
2sCocS0Z2QBVQxAqAs0AH097ZibGyRlzAqlD3kHZIMBKRyabuyxv25M9TV69aebZPVVZR9Q7NdnL
zEkzHbirvfumynKCK2oSS2P8hjObTK06zJPBGZDAB5iRqx0KZ+4CtAncbTjwm89hQ4nJ7AMLpj/o
Q9ZumNzp56nRrFPETIVwy145j1Yk9O+xO3uHrqEmG+bY0h9rabe3o2VpjyS2icumdJrT0i2fsasW
lxMt1q2Zyoawe7u604o1mbWOCvNoO6pvGKOLpdiOLMd8Mlrp7PVpvmS0T4gqjaG+GRjjV8fcJjd6
Yw+Rwfya+ADL17qo2dp2p/fbStblt9kk1zDwxBI+wivKvpukNbBT0XgWuCDSt12nc9mApE655JNK
9zbkTKUPop7hyKCKE66fVEpSAxvtuYMiv+dAo2bL5YIGjL5xRPLrGLu2W8BnsGi/R8MwMc/uqxst
plt4KGCRsxBCGbcNNdO9Vgz08HyCvzM+WWgqKJ5gapzcEqY0HbltHkTJoEGvi6TbTHHFysOaBjyy
8VAb89aw+uhN79KBvaiDTKuOs5PAx//VbEd16ryF80ESGZmH5nJRe+wAI5jql4Sbh5/FsnyNYWGx
kWf3nUnOsZHITBLJpytz0rOdU2sjbG577ZKt6tVyx2OnY8FVXnpZOf0zjm2NaeKUiG1SxbCDEkky
1mThjA/ruijIBWvLa4liKgoQoXHqUW0fjJBUukQkTJZ6E4N7JMJqb0SFAvkIP4X3ZGsOEiQXZo/t
fGOMl+wahfVVyjGI+7K9zNOBgN2c7E46A8aF0Kw3uoG6JW2kt4vnpjgKmoatObnfQCshckBMuS+U
0X1OSbs4YvuMyG/oVHNgHEWAU4gQgmZX28xqim74vNERocc7Z1M6oT0dKzybGHGwoc4Mjxe+JDhX
xD2yxdDOnr4UD0NF7+nbBSxo/rC8XCxjuXG92mQqP0facuJcZUfrsD2mgmLoxX7UYhmEIVmz3GBK
uvTYRiU1On+mBy2HNAvkQulMzJCo0JBEh8E2zcaX+jgEEcKSHeM/rd+S/HAHTj/bYaFgP+RYiLCI
QBpMSVa9QRW0BejqHOiwuqelTMaDYdY5hYNbklWIyf0JxzUL1bqynKdGamgFnWYuLrtQpueRpIt2
Q9EXsvOiXwY7NPja0N7GJiPNNp+ZgfZltRwTBrB/FF3+Q3KJSsfWCeowSQRDA86f/ypXhkNpDU31
t5x+cZt52o5kO6ekXZSIeixKBM6stevsnPA4EzbwhWW9wyK4axsMMh5d8GEMV1qYmkoErpyG043H
RpJqDGpLhgnZ7CFW5F2svRXdzHIm66ti/OkL+K+MfQ9VwX8+evXeufr+lUT67m/t36qrL8Vb+/FH
vaOX/t+w/QkDXfu/+/7u6y/JO7zpj7//0/Zn/QW1yUD4Dw3Uwb+3OoJ+2v40w/0LV4AHPBfXzuru
w9fyN67UMv9yaKIM4i7I6iHwiT/62/cnnL/Q3OuMIUFC6uhH7f/G9/fDuvuLHFjwG5gxC4mTBxMi
fJj31+YST3JGOMCTOmZZs7OJ7Bn38+KKnvGvu6AdwYpnHb2QQUGiAezf5HGDWHoyIvFNxjyKtnkt
iS8RDSEvqGUM9FgoFPqXMiWGcWuCyTpqhCKqQIKt30tY83jZEWslm1KSA8rBIUItkFZjFz8v13+1
Jwnckb9qnQWfj4naGX+0ba52AfH+zUnIE3podygUB4WAl3X1lvEAr350W++ymkSP6htlNnKyLP5S
6yUwdha7WYjcxEVcMnolNUul29413ZHpDyRK3gtSwWafkHd57/VIG+A1LPkVnRFR8eDVy8bX9dG4
pOJ1tvpilFDIZzPN/BrxCoNkIkGDwqubOxqg+k8ml3+w33nHK3ZWOCg0UXd/FJLn7HdzCH2v0Gw4
MsyqQmLgVAj4tgPXVLl1U1cNOzh11SXqhAlfT1XoYBcarQ46ZRLA9MuNgDZzjqryV4fYj+vn1+uL
jRBAbAMvhEOZbDofrBqFZaHHMFYB8Gi61rHqa+0+Tb0S9iSRq8qfTHt+HAjjHjco08IEJgnd84Xn
lUmylX3HKHdcCE1nSS2972At0y5IAXxeOWZmGru+zorvTSJt9ni1Ki77oVT5PWHo0000GURxGq5V
P4u6lQ+yd+E0wL9LkZ6t/68GhSPbCZ0kjO0cDcngR5qb5bsWBhv5oR0bSH1oQf/ItspMZmUFTQeR
3i3iE9WC9goXM0mAY9Gh+Goo6dBzqCIxP3K0ZgSg3tg9eSUCp02uoQ3eisIyo0PpMF/HJWTs3GRt
aICwkLXKpBZyIvvYagrMNEfdVDoFGg6KKO6UXhPZBYQQ45FUVH6SrBxuzSxtHLrBwrsEGm8bW8Co
OYPIDoLcRuY5G6SaT5dagCxY9Yd76wOsFUORTZqn1OG14vohXMN8f2+Nbg/fVCUlv2nAbAHbeFwO
jlbaJrqugjlllLVIO8eZHZUzaFPvT/aw9D7iKNLGuj7EgJkyHOzBF4BpDywiiNsAhqjbBIC7HAuZ
dxPWfqU7Re17xRi7d7+/Ng0OzXcHBG/CxA7B9M8xBNhWKNDv3wS6jBbK2vCdqYI73PJLB+wHfG26
P3VeC9mwWJCF2QBGAkOj7gRysewZDRDr6ok8eg7LsDf3dlPwnSDBm7PPEQlpht8yU191LSwYjME0
+y89cUtoDxXMny2DXbS+snaaCdan7O2dkSyiuUdiAA/Syk0qbCdCLAwB0R4CqEOy3S/D+vSfFsV3
K2yl5+CPC9xdXq45MkjtAmhgAXSLnrpWNxqDD1TAgogYX1dpMyDISIldXVLQRj4gFe0xtmdVgivn
Gtwz8C6/mxBnzJWbnKqrBNXJsysy28CrNDP7jwn83YINWYclXc6sckAmQZYrVrY+SFpH5H5dEVQL
GSu+AJtmiSCn+rwbKffDjTnV87MmKpZMUzsQDcIdXWW7VA4kXs2oMmYk82nykADpCIgdScZ9XEbk
GlVuw+fYaEyQIPxNanrhX6/3Q03y0kPsVbZ26ymsdbsmZEK81Rnj3aXUx/JygEY078yuHTNSvzzW
1dyz6rlby2uWei1wo3gemlcFQtO5j8sSIJcuZb0cmPwhjk5JOniWZZLnOxpAgwCbKYqXm940VLZz
GWBzYCk26KA6DXDXVmfEJzkOXU8d6ThXkW4q885Z1JCAZ0x4F10q6md2azFW3DEUt6OB5GZbRcxm
6pWwg+BviKfd7M3M8VU0TOqqi1kwbMKxtWYfWboqAlOieaM9tKsKhVyxnKD7Q3cs9Nx9AvfE/G8Y
ICMyEupRUZTEgGxyq86sQIbMiI84nqcRZwTC8ecxISWyqsmpYQdkRcZrJZEmgO1a0i06Q21iyl5a
XwxFLtQJpAGHadh2hbvtIFzNSAv6VPkN91TMAhV/G31xNn4VVdoLMEc6qv42X/TFT7Kw7raSgbe4
XjAiE8v442S2kgrDDqVsubIYE60p+o3ijfHpDqA7z3h+OEAUOQDGrvS86YYBqW74yhkH7T4n98s6
uprBzfazTqkKiEg74uN5hhvNNN1MeMOISPt5K3Zdw45/k6YDP6KWSJVfpmp9RIIvWeMEq9ic0Amh
po6LVyszWShRdvcTwyGEexUwo1rGnveJvtVGvZPYE7948ab62W2zTlznWUFI6M/LdRGsMp96sFh4
Nn4c/D8vumaMC3S04D4GnxR4dMhxNprcHXaeQahqUQRZEaBMi7EPF/0QySfR4FY6ss5JxSaaHROF
btre8pmYCXnfs/WsdWF2IQFEXdvGmpGes6b/OhHU3W3KsHpNs1w/CFOkZzIWcF60QqLCwOrFfKEj
S9sV67Sw/B5BPSKATtjRbnV3XDn52oNbmZ7EuxTC50yWDO4gVCV0rmUa6p/JemDJmmciYCU5P0+1
61ytneOjN7C94XEQVS80c945nxOotjNy6HHbZ73Y9mVY+HRD+SewzN5RybG6lFBmCZfHtnRjjl0N
TDZ1zUNEcYFgb3bix3xCPRMzt+CbSrAnWvrQdbeuGHsIEfwEAiojh6lNLVtk5325UsSJ8uODrggV
9dtQJMs286JEbGaplE8PO99lGEljX8yDvLHpLy8Mt+Y7MLX+oV8VKG3Ygoh0pnTrwpnmYdphF45k
k9zNDCcmPkMXZVfZq4toRMRD1CYM37x7zJwuvZoFRL90RNlqUIQFCxLVFHUdo83jUFThZyZR9/3S
RMeOqdAF7z73sSb1z6wKwfwxCjpmHoLIOu+rfZ1x6Q5dbaIvT9LytFjc0Iieu3GjTa4BGpD2fIuJ
iDs3NQZCp4lkIQlD5vF3iIbFPSd2EUHi9Oxyk9bUArpH5OOmdor4evSUlwWjUg1C0JZFf25BAUaE
4kqxjkjTi8Wzonjrghf75pJ4SqvAtFvzcaqGXypEnwccFuIF5CfCfSQd6muSaHT+IS61e8WmGZJf
pDQmS8LLfOZwDL89KxUBiaJsP/Mc3XdbuHtOkv6iGDNyb1jcnLD9qkNeOssLtLBuy5avL3Yqrm28
V3pafeXRiLI3U11yALjcHYqqbvyV7ATjEVgnO0HKFwdbcKpBOu35xsAZZsOrRmLhmx0P30N9aS4x
uTPdpkl6nFk6P+OycV40l4wb32rrr1054oxI11E13Y1bINEfDKDFreRXZZ5zTsl58856Pqg7y5pD
H2jVlPjMZeu3We/a727aqhtOeKUQ7Qp5hTu8+2YYnXPfI2xgCWxobODDxbnoS2up/SYXOdhI4d6i
M3O+FM2sbrFtJXeUskXQJtHyOTNWSz6lLKdNHV66eQYSnD7jM2FmVLNt293CavAg63XeptTnykcW
FKHVDZOS84NA+/aqEPHysOCrYc4G/5VyrG3q4ZAxafGeK7pR8Jw5vr0gzWjnNkbSuM0GI/N8CYTW
fs6yhZtdYP7aLCZePbS7hmhWAnz+HTsvBsd0rNtPLh0dniQXHzautoWRtAgXxn0JuEHADcjDRGfx
ME5HLqJNSYPl7MYknUhsSLTsM5l6A/jUbBnOlixxHNdooPZtR37fVjmDxP+kUFvczpXbHrqukG/k
UFenheXUtJGmiZIoh/e47GPDQVqzsIIrAqw3PVaLie/AfQSXODMUKlHfppvcqTjmolS6T0LxoiEZ
y1T6hURTfgiFFeW+1g5o6iiCMr+yuLl8RvO1hzih1N6E08f6Do0uu9Mon7GFSU0of/CmbjcCMF8Q
PA4E/zZzzdltaA7qMr0XBfvs1usvwKr3iZ+FTdv7rRK2djc6LBvYgDD2C1yemxD/bCM3XqrEMl56
kzihm95DV0wMqFXvZUIpxDNAR71ChqSKg2YZ6v4GpfyUXLC2Ntj0hbPoTpHsvYlvojOzCy/12qdk
tupbnsiIqCz8mOwaqDpSouESitq5qevXfu5kvtcrOAD7bILVsHMmk8dHTuLfAWJDEe3TocM1GHtO
vR0WF8EXaAUbwr6pU7VaYWobt7myWK4nbKRu5OjgXMtio973ZuadC7ZwbiAo8Fq/L0f9MK99B4dJ
Yp/nkDXrNmGAeTDDKL0TPZZt36ot+Z3i6MoGda34DIVyTobZTsj+7IXJt1d77cQlmWjFTgsnJoAo
PM6Qk2trr/dhn21z6C/WufqR+qpBysYBhhgZXCV1xjO8b2jk1jKqq4xnKO3zVN1aYVykvt7rXoyC
RKcDmwa84D7jb70g2dkCQulmMzd7zswH1T+wAcyoRfylKaPuHvEOj+WlbbLLxujtt8hgs4i0f96G
kmoLg5ytXWV5Ub94RuTRHUHr4ttQvc3exKpxEiXdQPOKprzHh42jCYotiU84fVrMTpjFKnjh4wAC
ciMhZDKH0Rel9oLBsbnpF6mhQqX/R64hNeNE49MRtAxl4BNbAkypkVe6TyO5f6SFWzSzY5y4n8ip
YiuwtJw928726mM6xOYJX5fLwrNAYskSpeRlxmYlPrl1Wl545cTnP5sdaGhcjM6FPaz9XaT31qPZ
ZdWzRfjkPuu89MVKTIp5A+n6q+gMdesq1CO84zi0jj36oCPo5XbEFqSXGcOAXn8JW6DWm/FHExDn
xiQu5iz7lEamC60QG+qyGxYgvIcObTVuXs2KsQISocka3wi/IzdIznqiT0ee/y4gVLe78NqySrdK
Q67jF7G5mD68bx0qvIcnO16EuXyOjWb51BtzbwWG3S/3ztA4bRB7hXnO2Va/CjOsOiazk3vDYAl1
WplbxlZfDwtpoFHYwuVuD42ImnvK73WRzFrAncfkAKeVhpBoxXTDB59dwsmqjm2sNUHtOPERjfSr
tNFE60iOj9x0I1taN6Lzb/SCL7nDGo7LC6qQW8e3FijZt8YqrO/9ILW7wkuQukyxdx/B9Aqw4pu+
cLRiZUevLkQ8Us6Nze37RqgbWqGaluWpQ4xRbyvWsKbPiD1Xe9XMzjOecXPAlqTPG4IMIF2PBhhh
u8JacT0ID2c8wdO7dflqbby8YhAyDVrG8M8cDoOwyhNCr2nPw3IkuNc4uzmA1y3YDlbgqGBvdCqP
feo1nxOgE4+GxsJCNKjZQS2IA3HlqIyW+drSlHiSNbT3TaHGGFtSC0Kc4qTZ27Mob4Rmopjmas+i
PQLJ/ghTtWWJYgyPEyaEvRNRwCvd3FWFHK7bTuCYDFvTu1hy57XCj7xssjDWuUU9MgDdMkkPHat6
GKdRj03JS4R7ShgaHnn6vMG1jl5tTQ2HOTbMwOVQLX2PoPcLPUXL70MISaptJ1MPHS1j+TtOyfyy
cPsiYAWK1COvuTp51nsryADQyY5dDTToxMMl20YpcjiD0pZxH6J9CEuKTdFNkSDei81xuByX/E2C
a90N6NCPjW3mZyvVxAF/wjbhgWYFytCKNzetzSABon3t5a29UOFVjdylaDvlPs7K7sqqWhQ2YZjt
ndrAwEQGSB6QD0Jl2Tsx5mnkfjjBO0VkTO6h5GIvT30dttAQUoQfJ1IbMGC25ZclqqcT5UV3yFDr
XuRIGPHRu9a1KNr801AQmRFMbpPwbOZB/3lMpxlLWojS2hAdq1iX/KadmaPpEFyfx7BGsXuYSO77
arG/xFyqY/2tTdyMNSK97myMeahtRtwxXtAx4P2eI7i9cgyqGs5JD/0aUsdsT6jc/NUZrfy6reu6
P0lbDjeto3ETAcbhuNeWtHnVp5hMLhxuyBmLzoSMQk8I1sQo95njTF/DrGQOmFJ1cPcyqINUodGg
cBkv1OQNOiMCAJL+3nILDY+MCVot1smsR2cIuX2gbQpqFrZW0PbWsFOheLYU5sYyrZJtURrdTqox
tXeTpr3ok+7sEaiWmAfS6Rzj7DhO9B+bjMDrgBqFZ2uTdsPGJYPhqGbi9DYGbPYDmGnjceqcdfmr
2TIL7I7XPNmG8bl2S7bdgF0nxlFexmi0Ui8yKu2c7rytHnD5PzTIfK/zyXaaI/tDbhwns/r0oSnX
VF40VGDeezsdb0BvaOH1LAdE9Gh+PpV63gSurbM1aKNs2U3RaEFt7vTZV1Oa31EPropVk+0kgKbm
aybL5kvPEpWJmRq+TWOXNT62PAR3IJmGIkf7nbIzxRkxWqdpUHXQFoN2xQOQSEW87zfILtS2CQcW
gvYyiktB619hxmrCI9La8VjRJN0Ww7BznNxdfAdDzdcl6Wo47ygQIY0X5wx6xcZowvhgWAUHRb/E
BxIVePxRrLOJtHv3rRn1ud2iYnWl3zlzTw0AQ7fbI19dbhm/9k8K2PABz1fb3cwNns8q7l54HBf3
OMYwYGVFflPM8bHn3e57redGR7fXv1mjPcrTknaLfooctx0DVUzay9JI9eQW3VWdiiKoWPxsJ3RF
T0lU6neoMllCL5lggKYnzx4BDQeUj8wLHe0ezMm0SRmVzQdqZnj2nalRbdMnM1Ee7eKCHJgMtW5W
7tec0RetSHDBAvS6BMXtd1imUr+zw2EiuEOWR2Y9nT+2Yj72saXdtRhyjtQ8klvBvDOcvj8x9Iu2
eCGbHT5S6zK0EIoC/tXiQCwdhGevNUHuL8z9KQFkn1zpjWc8hz2V3dhWTRj0mVadvWqYmM3V5YsT
o21W+fwdEcq4UyJPPonc7CmsUBvCJ09Pkxc3l1m02FfCwb+uUf2jnnhFga4/yLblDoK1V17nCG2t
cWo/dTiVkwvNLbtPrSW1kyrd7tnFHEUWlZlV4ialjpheSukS1DQ4vZ7jJu7T3qcfshl3jUkEvb4u
IAjsGPWV6iZZyG7HZ8STx4911T44hU0FaDa0L5t5nQSFVqKrfWyugezKJJrH97pK1zYAlfRHnFQ9
S4IYJ1sUD9ZZA2vLhDiJ7ZvZGosHnrjNsLPLhFqKtI1Irg5bxgMDzUjhGzUmmHPXVWHsVzFF1QbO
/pgEcjImQrtm9Le+6hqOmcli67bhO3UZPhG4Nfxhmf2fJuYSghkFJSw6lgDvJ+aI5sJRmN4b0UQz
tthex7WxWMD25yrq8Ov3YcVAv5mvnIyN/O8H9u/Xeeu0Hj2OMGGxGbbO1ujDLsm1hxYD5PLFrdry
MvHMfh/NBvEXDF39xFD9AWdef6eFmVVs4dnru9//+n+uPIjBZYP/I17YtWzrw3uPHRlrk80kedEJ
VA8KvXQYIHpJMn8Dgi6HhxoNF5mAusdXMGmATFPQdu2ucZhuBmNDlN2Wmh+3zCyTKTuGvTbnZwDy
SERlLDAOoS9XMKgWOKGIBlFlXvzhLbyn7fERUndYDsYb15P8l/Vh4aEBAGGYbeFGAs4NuaiJmYMD
UgZ5PAxM54IuM4ycUiljpxOTLkfhnhvrqgZDzicLoW+xXxptGnzjx9ZGU5qd/wEV+gGh9uNFugYK
VaoerjFe5/trjGSCXjqhyjc2uU7DPjQ1uzrjLOJ18eC+7eIxefOyjl0NuGY+5B9bJI+gqCYQKhJ2
ANgkYdwD8BgCzSwJKfvDx7h+0/+71ZSgcldNpXCli/XfJkn8/StksE20niJMsOtzb7j7edO1ooW6
ZNTMqK44N9i82gnzet+pmtk+RlPLmtjDl48FXM2dQXc8ZZQPuSq5XLAQc6WEajLmc0EiDTaKbuxs
9/L3r/wH7vT9K4fVZ0ruInb+gKc/kMbqVC7o/2EvCWIF2BBnc+6+5JGqh0CbubG/FIrv2x+12Mou
ceMgbua4jNOraLar+Iz0O5KHPK/JqWtEnOQ7VmBt5I+ytRYE2cho6nTdBjEJiEnQ6mbxScrQBlHQ
5DY4f7S+1k5RN08+QQr1OslR7l5zqwIyI7fAdzqm9A48N7PWRLEz2U6wr77U8eiOt2Mb2w/ehH9t
Y3ZdXf3h7vgQZbx+rZbDDWCB1/H4Xx/x3wQXGwWUAGRNfE3xlZa4tDZ9R1biNqFmqoJSVpZ52aKJ
iIImScR8Xjw7yk6SWLj5bNG0YfVVbbL3CChlkGngXjlwiGbpWbdn19phYEDMhCREtL4i6xIIThHx
T8XkVgkVUsnS2HebPnW/1HaRLUemLukTA359fvj9lfD+MIWFZ5N069rWejHoHEsfLmEIRzOmtjDd
FGAX1go62iILyI+FXtQnHNbMA3QiAredhbVy1jzkrz9ewP83MdH/QZ2Qx9Py32VCezjn397e0cH5
+3+HGnt/QclkRE+GAGeetZ4oP2VChveXua6pdcH35PBXOA3/n0rI+MvB7UYegkCWLZ11B/+3Ssi0
/gIlKPkjm/BM3TTEf6MS+ggNFFworkROAjaQOxyd0PvzbsS0WNJTaJir5wofvb1ce7qKydlBOE0b
1V9ZrOVu68jU9h1LYUy6lTz88mH9BynJeur/78n1g42N49iQqEkM0+EEe/8aSDsYzaJRWFp7yzhU
i67o9jSymhB4+7//Veu1//FX8bnybg2LU8H78KBHKt+yZyX2rXFqx++YLaIwVIDK//AcsT7AGAVP
Oe51AxIRie3A+bkeflUGZkQejq7Oe6qmUAb9Uk0Hl70HNBxm31dMSdM1mESlFJQlHqctyTlIyxUu
8G9IXdPLZh7lQwhvb/ZNu6kVIcG295DNxmQcxqGUxlaBYVk2UUWMzYZWHaqR7QwZuXeaQms6s0hM
gOnY9TPaVwl10SkZROZMUoNIdeOrAz47YGgVQVNJaRW3seuAAREzsrFgcXvacSOy63NTdrR5jVak
iH1HUpGDRl9q60Tl08bb//Lb8bCKQrhelXEUCM7HC4EwltAhInIbR9M3G53rLmTYdPr9L/kRofHr
NcB9yN3I0s7kSNb/wclUqh8FawisOFFr0GtZI6No0B0zNwtLTrMJDA3Cx4rOSQ9eZBjXI0c5uV1g
LTODirQwDUY/LjAMPMlMs3//+tZa9/3LM3QdVZuFw1r/ZyhGI7KOpzAvb0FRS8aTnRG1p+kMF1Sj
B3Geag+//4Xi47WKUc4i1N5aP5C1AfhQOUzFJBMzRE4kqiF5NIrMXYccS3GIINd/I4WPuVyJmeOz
I+IadYI79F/xD9lJYKSJJBpmJI5PdF5Y7IassOHRNIAjt+Qwz1/ccBHxvhbZnK2YSsBkel0r97//
zNA66igrTUsgxv1wW/dLmbJOAmcS66QWN7jnEnJ4fdS5lzinXn//eX08rvi4qCEgRXIAm5K7/P2t
rcEoyRfTAYeamXDLrAXddpnP16UWmn+oW1Y16MeLAduZZyGghFLG4+D976KGzzS710iYHxK9Coq8
9pLdwA0eyMzQ5oNy7bDfhJ6BzhP9f/S2yMa7maIZiSJFmCFBckQ6iAtbSxmLgzZHZzYxHab1l1vi
jU2xIe4nk76OPAnnjTfnZM/qLiJRyUZnS9MJE2NM2O3gTmjQu5tgRgKcwZ22nUPmxgieB5bAVVSK
m86yQ4+5scALvczyK2GVOTZD5lsnyCGoGNiccFB1dkXDFCWxftVykcSHIVbx35Lmf9eI/qfPDv3a
ymoGMv+P7ylzPQWKG8W8xW6TqDqx8otdMeEXcrEnPEKeJBkPLx9MjbZD1zZQ4QdYvb1rHGPs8ry+
j55AijRfG1qQp7Yo7RtbpfaNYw8kGErCiAVhUuP8OlFgphul3D/GIr3vRxyxXmxcAfCDXTKMbXu9
GH9RmHd5k6EkwwZTscwodkh6hzMhnZUfeXAp9TJGJyj/h7MzW44UybruE2HG7HALRIRCUkhKjam8
wVJSJvM8OTz9t1DfpEL6FVa/WXdZW1dVEoDjwzl7r82GcNdbTR90prbyBzmTtnYT+stYphxJotE+
B6UwPBh2bXAAYNkJCo6D8Ymv8Hhxff+tIDdQMDN/WcdBNKHTMs+sE2uaGVOgpeAxEW2km+8/v+Pt
LY9EZZ+AfBqZouHY62v/54nUibSjsFnRPzUkBKS/0227yi1qOYnLgvaYT76dGtRGZLBPd+z25vvr
f9oyvf8Aiz0bc8164jqabLp2Rs4F6tLvC/IUG9vANxvX85VpxdFDRau89AeWCJZgwKi+YtABDHTV
Gk78js/rBL/AsdZZm5O/ax3VTCBzWspgspVR4mXYxl3aXFpVU3vmXGblGkRsn1idv7qgzTTL+Qn5
MTvTjw9e0nwdDUKAfX2Oe7yMlX3W203roZKlGt2L4sS69Hk4cZRh5nMM28Yifjz39QydmAY1KWR5
A/dNG0u/Y0v3nwctV2ErSN1LxcqhH73NXLqcXyfuKm5d86ybAEBDSBEntrhf3gv5FjaZPhqj92jQ
Tk4p8JpxL65LpKalZBATVS71/dD86ipCt6irqGjiMSV/fENFyDQ9Ahz1s0ZZArOBVWb1tH3+P67i
CJNZnFMuqsqPV7GigsiHiSkJ63mOHrk38rOpH+Tt95dZd8gf90EG5xzBsgfRnKPs0SNTdYn4Gz6S
D2YE2oSxIjT4R3dZmtnAV9r50U3BApHpYZy4wfc7OLo0BxHKkRD1+ct7ufDfKUZORtOGTGQIaY2N
ClHqvm+UYZvHc7lBGAVbm4aSv/RDuR3M1y5379kIhX4Y0hn8/ims8/vRTzHg9DOFc3REzLz+/X9+
iiV1GA6gJdeHDX2zqQQNeEoPrjnL/4V7/b8XzM9rDQcWTqM8axLh2Ax+vBapFa3E0IVCPllo/4yj
izE2HQAXcnowMQDTNxbbZFLVc+CbCZ3uPA0vC6MKDc4KQ/yIjk6E1wV/CoWzoZAI1Tha4vqKszwY
qJIyKdKvQdtMH630zBGZLj3zDD5HN8juf1wwulFmxXPMCfPcdWprnJkOLuYTn/3n5wrg2DJ1U8VW
qxI+9/FeJfCLaQ5114sQbW7LyNB8JeqHs8WwixNf5ed5ky2EgUfFprbNtHk0b3JiyAG49VRji1r9
A4e5v8TzCSdLd/9WTdnv/uuIofpr6vg82akwdo5GDLmBhbFMXA5tu0N1tyagCGADkZMdlasTj/GT
LYVJgG23pbMO6w4xdEdjpoC3Q2k7xQhBujXIAVGe9yDDzpeaIHgAxSinIGZCFXT026Fz2z35V2qQ
aWREfX/bn6cL+p1k82KpMnjUx2dHY3Sg6TQMXjHO9ZMeTR1gZ0S2XtM2BtJtI1z2OXqfjQaP6sQ2
/fNgWud1kymDg+vncytiZAgGA4+8R5DtI5slCCBpkVqSVnzigR9P8bgaaDVw9MDb6ZL3eDTFD2ER
Z52CM7NIh1ethOkQCj06MYTel/J/Zx0OG2sryFwPohZG9aMxlGYgI4tKJbljKUbspISL7mbgWIo3
zhKduW1klnG2qNJa9his3JDnWypzIIG/o6RNafn7edEgD1SzDp1E3QISxsyM3Tue5Ch+MBlYQ1BC
fcQgWyrJ05ivcomlReNzE5EgUG9RtoLd+X6QHL8o7otjLhYqg7Ian+Txpyjsmm7S2PipAEcSLSlI
OBkrl6NhVSee4ecXZWBLsQ2Tj58AHedo+UrR7kXA+msftHt/Rv8fOeGIhPX7G3qf/z++KcMUlE1I
FzTXc8LRm5pj6jhDDgwdIWXzLHPokh6lJ4VIFduarkcwYI6vuuNw1yOHYj4fFaaCOI+7n0Ze9BM6
QKIZspyYlTkGH2iRsxNoYzKQiNhz4MQu0EL8TnpMwnQzrQAcMGSdegjBWk6GUfaUtqOeYjoOlFM7
zk9bbT5lyhGUErDYahYv7+Ms7U5JvzRpuub2pveaW7S/uwkYnTkn4tzsTBZjaem3EuP5fYgM5dLW
a+NEJNHn98gnx8Lr4BYUFsfJjz9hKHIx4kzHGRaOIEPDsGYGWaITa8QXV2FjyB3yItcLHX3WAGjh
O4O39DW4livY1YKBN6qb70fLexPw42gx2Rw6FJRVNtWudTT+475KkqHMe78QkrDVCIAjVAWRtXcc
M+vfc29qh5YY5dtaJPKqTDP5UEvbmHYtQnQ6S4ZO6jeUCiTmrAbTGSqZtN5lmCwRJdiukZ9nOEOi
Lc294lfYjhOo6lxPYLArFqJBeLHigYr2SFpGHdbAhWHjgH1owkMCRvKpykvYzVOIusvHzyIPS9aa
jp+AdCSJYxrzZ9Bost+D0pKwCcpmfEEUtLwiM0zWhBbTRhs0uuVDHmVlgF8fPO33T/DTemcadAVR
WbNl4K+Yyz4OBzTLHIM0kqTZmE1PDU6+v0Mi8rOkCZ17uj6EwusdTj83cWPSuimplCwYCCeGZahP
/Zj1dX18neuOQrDQr6dRtm4ff0yswe9PS4uoV/02Cz0SGL0xQv7qz6eutC7jH69EbY2SucU3wKFT
HC3zhLkDS1Ryan1uZQ2Xi2ktUCyIxOO9tDFg2SkeoZW0wiznTa2jJwrsARHpjTpE+v2Jd/DptplV
dZVfwQxuq0ifP9627OIwnEFq+foUAv4J4Wvgd+sm1/WANg5/O2F1hOTQTKyDRE10EkFijRqYSZ0E
5Y2a0Lh0TIPVWhlO7AQ+jw9+G75wTpJMFUJ3j2asQmsmDQtZ5UerUHGr4TBA/usMf3GkVvk+adwc
E1WmVu52mWcEWM7o9ED9IE5c1JML8fv7h/W//d7Rq2NS4VkxbC3MukcdnqEYtD6KSMSCfdPR04Hv
SznRzaGpynyyACwaJmAT8gNa9NzO9Jz2ZY8WORPKc5HM6kM/VDo0NDu9K6C/b6Rb5g8wUhdawcow
PWlqJ++pXIX3uK7IrDbaWTvoObJhUgPWG5ImDCo80Up0U3V0pRHE0vZnOTFSB2OdtA5YOA2IbZry
tzDavPFH3RryjUsg9GM/V5KJpy7FHi2Q+8peGhluMZrS2MTOYjpeVFQG6mwXjydaZfpdnu0W6Qsb
HOecaEBt9ma9WqGx1MX+JHoz3SHQMsONqUaL7k2NRRa9wazyEwJHtGxLEZe/GovZhkq1FgP5VXPq
33BfxbjVmtl6bQReIEhgTjIEROS19rYEzkRvoHJzE9GVI1W/s1hbL+Wo5sneKWbrlxVP2H8sOy4f
kdmtGsbIVsdzN8qzxhv1aSJfc+zDGoEgTuiztHFRKssRfpFf6FQPgtDCytKVJSC8BHPK7WBU7QPo
Nhr+Cx07hLnoYVfLyUBSBqyOR4MFpMZ61GV/aijxvxziOS6rsMOthWIbEdGKUX1VpV1udFg28x65
bQLicajsLmjTpr1wjRJdYVNVyp+mVxrpt0kJhDhVGMLGGCn6vrN0+iFZmcML0rvcSbb9WC2Kx1ZB
vJAfIH+A2XOxrQyEySFP0UdqxmC6eo3x41VaukS+0bf578ICLIiJb1kOZQZYajciS7yivFT+hL6c
PjV1lQGNnVsNXOxAF28L+A+JumYreJNKg0LzRRU38IuEERaHqiW+PpBStwdK2iG0/nkoiiu3aDpn
s5QGOwcVUH97NQxGMQc5nCF2OTCHSxB4mBXQ3DUN0lXUsNTH7cXVNnrVkJNTGS4rS9EN4k+F7J76
eKVDHq/KbI0XswcbTbFJOf5aGLOgaWeUhdiNTmnbyFXwG+IsbbEEzvQLUAmkeD/60Uo0T6g95pos
z4xxC2lB30NKbteHR8YO8UvYllNLXQS4wATXq1l23YVSuWYDXAwUzlYWYX9fJ4QnenqRxj+rtu6F
Py3L+KvAjk1ElZBNvB1sER6mkPPTJQC0+GHU+7h9HEZ1Rjpu1FO6cZGGdn5TZNhfjRgDzQbSe0qP
FLmz7ceZRu1jlLbbXlD9rh8SWMoqylMdKHux6PWPXBAjv+7P5j9ydMRFVnc64h6MK/eQBNvOV2o2
/vyconzuRy1GCyNFdxlhOlgN1WhstcQSz3kUDz9xHpKms+6/VHobac+HrfUWNuXFze4HdbbNCwTJ
vY59DxjYONVuvMuzVYqVpMy9HvYZmMt9p6LI0OQgnysrngndqcf5JpGmivhetIN5Xte5rp7rKtvh
CxVwNl3YlNisSjoGSU1jVt6iDw+r/VSjEQv4gl3jAi6oqHwOxMTRhC2n8aDpenfXK0QfeoXMa7Cb
tsxBPjfG2KLyi6vDnEt6JnJKXbT23QAFLcFvucMSookthPZp9h1njt9k1OAZLp0QBKaN+cUuXeVS
NygfYrYM6xdOWuCYQpQGN3k0YlOiB8QWOXMK/TWKscQjTlYUUDgtOxNPo19zmHLb2cwZ9GGfaSIF
JVDHZC8qEY7P7eCIuN6rcR9qGOzGoj5T1SJ56HvdjAOrLGj6iBAmg88UPmWe4fYIuLA/LXSZ4XCR
SQNqB9pbT7ru1nRb6AShDqKfQN2hg8ELgNLX9ckgW6YAc3Umm0xtNg3+stVFPf/BCojaSPS98RO5
adz4UCRZPKYuceFXSB3WIvBk5FQVzie0RSsMjTNkOUBITEaC2HD7LDel08YvA7rg6dJyWfQwikD8
hp+G/QJvEgdZL+XMTODEoMLGU1l2IYMly9+lsqc7qaOCAyFsRS7CanpW2rys0IjdmA4NOL3U2saN
dqAuZQG+Hi9EC/8e8DKo1GSDp/9FqcVLYSk7khMx14VooPjcyU2RG9wAXpEN92UibmRf3jsjY4aO
JUDc66Spn3Mz23OG3ExZ9kdNUhgT5t4CYgf85Lqy7KvQJgKJRAQsiAARGcuYywfPlu5uzblLm+Kp
Y3E36+5i1sL0rkqTq4lQLAjjL6kAcdFWh0XDnk7MSbFxjFet771CE3uTP4HUpy0Whk1SQHLNpdiK
xMmIhW81nipk7sUgwyRGdC69qAyNXxGseXDG1LHrUL0ewF4WXqzFw20IL5twJ8uVZ3QeLqir8s8i
/RWqhegq79TiJgqFBFnQ7HAt3A9jsQV/Fmjkvh9CLLLkP/OWhPhholTqFSRntsTe2rZP7DfuSYGg
2og88BfKzPZMncWumpdfdmxtGngvkW5d8P5vDb14sEDEWQmBOJi3b506+pESymJlDw6xIFaBIF2z
Xa9gpbtglJHKNf3NmuhcsHsPC5x7RdQ/aHV0MGMdf6iclp2xxHs0fA79yumOYJYdLnUQiEQQtarx
EHbpb60t/abXSRwe6x0Bh9uQlg8q33IrNOOnVPQbDRZyGtOrUSv1Tk/6wHXD0ofbTDVbCQS3aWNX
0Hd9Fd8ZAKdjTNJArDAPFfGywcIU8TNu7ML6OWrTk9L8XP1CoHBf0z5/60IMZBLhrJ7KyyjNNu6E
qdctrongGvxc0fZppBm/nIQXL2cSSJVJwlkn4DOcL6aFIxrZmpOuvlUMoE2TL2+J8QtI5g5gy/UU
WU8535M32Emw2OpZNFjNLYQDZ6S8ZVfkGujTBvj4mwlAciYHiHLAzmoayzMiwN113z7rSlcFVZLd
5El7VlmMijRSIegML3z41/BRcjD3ZBwMeEzYbsjboSVlOzT612zIxoH41jQD0V60bJKQfvrEqR6m
vlYvse6KLQuz84Q/UZh7dbIOCCvOnLk7IwXUOHPq9jIbaTsL57KxzAr5NJzB3FCubASmLNhw9KtE
noXsY3Zxl71x5MVQWrR/UOrfwycgwIm4pa77PWIRqD2cJkLdT5HktGX1JokcZVWFcDct+YjLVfml
oxd5KwCIkJCGEZ0cG/YgEahM1Pxejvnvh+vUOhFmHBXZQ7LBcoO+mxvSC+PG3Xd9TDy5qs5kaMWd
DpPSbqGBYgPEswkkrV9+pgsJCP4cz0kZkJfgdn4bj9hjnMbWNnNDKQ19PWsLUXMVP49I+T/uBAg3
MNJqGn23rdRdn0Ym7Yta0TBDa8l16MJ5giFP4B2gOQE1Z3BWUZLLbPAC5l1/AeTdmKCzu8XcOMWI
hxBxDMaaqtYmIkfKmGA+1OPNyMmiaAhXhJO7wYYNZIkiMHp2+DsVVsXE0H4Xqln+aPRY3pr2NKbb
DNl86/UlZEJfy0nKRCiykGfdgN59QxIf/+pNIAWeNKrmhxj5uIImzwjUalHKM32tcR14AkmMHakJ
nfclZlNGz1JCLplTto1Z3LfQIcVCXlZFygkAgBy6JTagBv+VZHGBk0s8LutgvEafdLjsk0nzysxQ
QJc29ogYaBqsxNdMyTYEbX77Wnem5B8pHPvWtRD6emgf7J5ANjASHsBOwhfFCP5wG0/1ZGLxdbS/
c2gaBZ9aO1pe1OSjibCHPMjAmAxKb4qY2N1Oelbg+6TgNV40lFcMID+jcYt/Sq2uGiZY4nrYo4kN
Tarowk1bHB+GOnVQ75XB+puWDa+vaoboyRwd0j0skccvmqtoRGBlffuo9Np4Sa5FhK8R4DjNyBBy
CV8jNiwYfl16EE7B0m6nPYiMLBILARpptBDjTmpKg8+8IYhzcevuhhhNtyHKV1se8hSJVIASI3wU
TVe+WEqi67C9S+23HsYu/3NQ62scOf0hmw2t2BfjUrAtI+zM8pNmbfPFJV4HElkhaJ5XDRTawBki
d2CENigVKOeqRFCJ3jmj5AFFPLJdsu0mrbhQmrx6Elk9Xqn2OnZnpecp05VU1tryBBu5q1SHKDRg
qcjm4Dg9WlXJ7nzIQv0Xk7fu+qG2sLI7w8j2zVYX/h+CANzSA6gT7dNiTH5GEstjoKSJGH2nsBHX
SbAGL6oZVTdqmxp82NhfV8hO8ThlxG56ab72elHfWGgyQr5GonDw4aYu0h1vmR3CoPOynvadgU+W
HZJaXCREV6i+QSFLC6w0TH6AdRncgIoYXdzEHtLr0J7IbATMAXXTWtrxqjUKUn6ntpxeOGckKFyM
pe+39ZhVB000cePBmo5fav6Fn3ZmiII12MG/3tB4H/y6qBz2EB0kBcHT7m+0MMfx5wJO90bYVL8r
O6wOCJMGzXfBaWE7YuP9qrBx/pFoxcLJQBSasys6M805LzlUxth21jh8Uj1eE2I4im37ZdBwHJpq
bmyVqgKwS9wehOF6GS3rLKoRNN4YZt3WAVEQwyvFGbUPSGZz7wgaKG/4Y8fnXKs4ymcIlO5il23u
6uoBck1iWv9Xa8qQBKq0e+5h30YbUluYm1KKBhyCAOGT0sgxdDykUx+ftaDP822kzlG9aSuyyTw7
JGrKc92Essc8dzM098RUMF7pC/F4jqslT1oU50+QoRZmDSH5e3OdtXS17OIaSx1Bu72Zs6FU6oig
gpJSgcBitLSzZ/TFdJlAI8k244z/yh97juy+EUm+F6Ijwr0TcajhKFGTfEXLXn2bBKj5YCTq8Kmq
zYqANReVOIjYIT5fyIwhhkWZeicQKP6p4SpS4vnSAXMVwrpIu4L6STumMaItaMsqp1S6HZYDSWwg
HJWj7PCayJHIUzTsyO0Zgt1FpyoWoASsbMCUwpQPvDUqhcm8TeUrwWHM/U45hSs2Qg6P7GiVbqOZ
4Ro7uFiSVQVuLGmAZXRPhkT3UHV1zAIWFZO5oWLBmGjSnoXbldQ7gl6ZRb+Nbds0/EmT+PZCUtI9
u5A1htQpg9xQWVasQbBz1DX+hTVSdoJ46NQmyyIAKhHdkEG65pqnM9niY5/N5DOOFmeRDu+Z4y2m
0l8ggjCIey04jAR1PIqDipE22mhaI54boBShhzZa/T0zn+nbsW7V58Fulz9QY+qXMArNbr/IRhz6
yY6Fh20j/IElE1BCPrf9ncJOovHzDl+zDyi5zoPUFFGz4xC9VrgMNf2j5QMAgxKU2ozpjuoTXCdr
eCFgAdIKc9YMikQ2bhJ0EbE07CeGfmfkY6v6U7cMkGhxpM8byqh164WKHRLNGJbpD8oBpnoOi4DN
LALjheRiAc02A61y3VPzrjYknLG5iaPRULCVlrnFuGL9Cqohim6stmYw2B01US9zE0KcyVIG7DQo
y4rwaLX8J3ma1pumssiwPg36auKsWcEBwDDnLcmyMxe7+pUCaDc2Qo6FP+fK0pwNxZy9Un+0D4bM
+ityVhlTMNhq7K95O/12pqw5gEemyITA8F0dAB/1PwptWGJoF4mVowmaBPH1x9qwni5aBZUr83H/
pxcEKckDh+MTSolP3RouYgjdMXWaFbhJ1r//jygDpy095ZLTKUfPZNPmPKisqOITHe1PQmWTLwAv
kkWjAZcAhqSPl8H1HreUemq/TaP6MGu2YCXozKdSronNQBIuYNQY10ZJWZtae7khd/4eigZ1AnbH
5w2isWDuOo56Jpuq7+vKnzqp77/NVgGfcmDSjqvKsqycsmA77GN4Iz28bOOtVYW3pZOeAk1qx539
9TFY6BMdHVOL5b7Ll/952uglUr0NiWpysRTnBAS14q9bwWG0CvgOLhEWgbVu8KrU7re2MFy/x5f7
jNUOkjQaassbRa9edpFBMonMynMiRah3pRQdqlYPH75/MEdewlVuihAAYYtKNw9F2bGgTNIZx2dF
fjyICjLN0oYOqSDORLadvh+SuN3GuZIEKRPOuc2P37CZwHirhk9uATs8Y/tyS4kq4mBjqAenWxEf
S2HGSPgB4udSa/zvf/EXoxmdOaPHRtFIn+CohcyusFS0GVUOaXPNn67M3Ze41vr/fhXdNhyDjq6r
I2k+Gsyq0RZ1mpCt0sMruqSwC11lJJLt+3t5V4V96HbQ1KfctlpZ6IrZ6jqY/hksHDxcXOIVPNRM
J9UZhOkWhXH7ZhUkPiNFdw9ATIS/tGTrhlDvDw2QwgRSbWFmHupZZWvLMQoyqVU7QE/C8ZdQWS4o
+sXneS66XScd686052kTsXkNvv/5n78qfr2FFQfhDn6g46GeVHqHlRl6I5gWkxceqx4EEnLBrO6/
Subfh6mJso5eMP859ovWU65NPZ5tJB4kh1ZJFIGJqfiedfu1GtRk8/2dfdEYM02gxuaKrkXMaR2N
soHczyHTJLnDwNYJRmlYm0jT3qApaFcMgrVthkW9nYS+Yu1FFRjAWHb0p4ub73/JsRyLG0csgcdE
EHeHgv+o1a5qcyEFtWrf0ob+j0LyHXaXqdza1Ngou5f2CSHI53dqoiylUUmxh+bpsV5ZhqoVE1AE
I3xoy2vb7MqfhT2Ky8nEO/j9rX11KVaLdWrmr+CRPw5+B3z/gESPCgKQPhOAPWiHLKQOTr4FRJHv
L/Z52uBAy2NUbRzTgpv7eDHTGqRBLmiNMQb7FIwCM4gLloHvr/LVdIrXjRHKEuAiojuaN6psSgmx
IYRFkfDe/dK1wicH0Vm40UdyywAOGBq8MdOW3Y22DFBINAtRCJltCqJDkUmFPWA9Nlf6Qq3cazGo
XOuzY9+PXdop7P0B1Xp0H6LHZVTt6cSs98UbwQhGKA9rAs6aY820Uifk08IGQPqwWIEupXKVlFp5
GWqD/fj9k/o8rvnj8bka7BhwC7zzwP+Z+WD2tdrskNlQT9l4FrdYTBWYKfuGnAQ/A/x1Yq766nrv
uy2mddY5++jFpGEV1sAYC5gxs7Uj2gj4Gt3QDR555zpZsBGd2HIcC/+RnrNs0F1n04UoyDyaQcZe
m4TWsU7lKLU5BejhXao7zUG0IICyLqOsNkT93QzcnLppmeWnevufZXE2Ih1Ufta6H8Fvf/R9EeW2
Wobdwrf7sniLU829SKsSHm/UKJYZRHM2YQHOZat7XZmpb60bmd1lUYOi8Aw+w9i3okjOG2LknCdb
IxyWzkrbUfQsBC0RUpUA39TQKKiqE6pU0lrK41eCddEJdElpQolxzM7e0+4kQ92am+zZYDMhPDPJ
Znkg3YsyNd16kxJrUgMhFmHvcA03VUUwZLWSoAyX/SHuxRpWlE3iThsWxFto4uyCnwgt4IK973pA
Ra1EaoGuUiNE7BA9DoOr/12mkII6JNKnLmlIhgCs0f3tyqUjGNJNhzNkIVIGZYbT0S/awv6Dl5O0
b9j5sgnIGszcJ7LnKjSSem8J3wUvC/ekHMKG1viUPPd62TxT/ehvIg6FasAq3z/GQ09RlljjGuEw
JT8iezqEYZeLMbPr04lNtqgb0kwMwtLqXfL5zPxnm2SIUmEiQTtVF47cZxPVZQUDXzwofrKM/b6r
HffNFG11G83Ivza1Vi7PMkX97yn9UmpbFZBXDHaqa0KckuB+o3BFzBO8qgAbxZT5pGrm9KCb1ajQ
CE7pOTajTWwTgD8OzxNKmchrJawSLyeQkddBzNCVmZdoQuZykfApOZ2l/jjE5V1GPYy6H0XKS+4u
/avGKTotHPdjF3SEqP5VhqLZI7OHhNVHMr4HjbZg4QdMeJGMoNMy6ElcLlwZj73bmO2KK85fCDVa
/KSHYfH9dPN5+icyiwVUU1EA40Q++hobqSdukZDobVmy29Da1zc2LKAT3/wXkwxHIL53dg1gQY73
pnVY1iZDtCDwp7SujCmNglJv2vOINLYgMnju39/VJ+k/kwz2Ja7Ia+ay7wSLf2bRKarU2CFd1NcC
5XY5s37m22IXni1/8/OJ4NZTCSJfLG9cj6eH0cXho3WOZtEqLcdBH8AlBL/2t39u9/udt/HPJi/4
MXkndgef39jHSx0t2LSeCrUd1wSy7klWNBXcU6L6d07Lx933x0usP+GfpzdHTEHqejcX2/stt7Lb
7f7eXfw4cSPva/7nyyAKxRu/UluOJE3VpEYdnw6MiU33IC8bf74Zz6yLfCt9tBh+F8gdUo09XfIo
WG6Urfv8/Sj5vKpzbezaHGT4CZ8saNQ1AL+oNWxwqnieDEdn7+pJvW37xTlxr59f2v8uQWwAu59P
PvIaCr3SgsLFiqJHTx26ZnbM7n/1DLCTU/kvZ+E1KITT68f3pjcFDc65TdhkJfl9E5XW7WymNANX
2vD3z+6zppdrOYbKeMcLwXH86IS22JM0ITUnPqrO4VwiNfFbguKCBv1GTt9GjX7lhTIRo6sZ27TU
YxBAem2fwKV89Qpxmpt8eWxezfeiwz8jld4XBXdeJNVqrd/QqZv2Zlo+um2sntj/f/UGqaUzSqhI
WRw6Pj5b/FdpRcoqfmglmfboexesiotxauJajy0fvwmEkA7ePNWlIvNJmIpKBuS36DKfhWQcdmKJ
TOieNeU6z5Bgx/Rhbh+rPiMOEH6Z+pzUqnNXFHV8JyNneTKjxn0LC83G+p2vog6LnlQPWXZytxFR
v/+9HACBASecYNajgGsezRRdSusJDc9aQiOnW1udkqKqT2VZfPVQUHUKDWMKL/vYFDKobqfNtGRo
cY/FZWiXgliokaBK7vOhZXgayARkd2JsffHGMfrxNtj5s+s/Nvs55Hq7uUF50IoHa+82xD3NxFKf
GFdffUhrocPFk0k10j5eOhKNHAZ6gJmflkC3EZxmqfQjs0k5zxR253KUr2N9A4yzwJ9VkUZMSEw+
XrhrOMaJr/qLz0nHkovOx3XZGR4fBhRgg9q7DpiDJpGPOgVY5J3zztHbOPh+Avli9qd8xByCbpq9
h+2se4Z/Pt3IJRelwGTjC8yxgUvC18vMlqn1CrRGeyr0yYYM2XojoQP7ZZOQA4gzCAtGXRHD3sL2
djp56Km++DXaKjC1XaRe4pNHLdm6ddAXbX9uRKFC8VR2AUTNU7uML54WtUF8hf8D9bzXSv65AwON
qdTIsvT1Toht2SI4RBh1QbPvvwu3saDoGh8ZJT7slO8r9r+XQgNlsd1ntjXgeOIIR5eFb7q+Vij5
/EhHM9rrAOp+ZO1i75GZ02ZUSvfqxCv74otY636cgZltKYccvbLalghuHI4fgNrtziPvZjlY1Wyi
HicrKVCc+G8rY2MTRZm6U/Qp+cHsYL5JB4wgohMCGezGDbqKLBQmRXPfLhhBNZQnzS4cDdZgJCES
gKegs5zmebIZ1VXeVzTpo5y18sRg/2JWARaHDp62GavzcfJRqJFWIVYColkZ8yNtDueOliXEQKrf
G02d3AeICPGJZ/jFmMGirDmIsVmiP9lh86pHcTyxbELiQLYxaOllNzTo6JxYPXHQ5Uz9eTGhh0Ln
wSFpi33B+mP+GTV0nrO4iFPFkw3yGs/SRmXy4pjjzJjmqM3UsaKh3pkq2jY039l9ki3uRo2M5kcZ
dy76ACOY3UG5bAdgu2zeCzUMSm1J7xd7FSUSCIWoc1hFvZsmnfJuhwdYM301rAzrPNJc8VvPKg1S
1mK8AObSio0CcOxqROSucGC0bHzHIQ1HnGVdAehDq4DZAmArHmDBF2zM6sqwPczFyk0faxN0vsEl
ysss7J9EzoiLKiPTxFtCVV5lzYJcf3Qa7Qp1eNQH5qgrsS/6pv4z2ANxLJIodvTVs+ha1L0KoMd6
SO37obe0J6K2iCdELd6sJtl6vlUESNatzow8BLDQlfN+qulI0jBIz103njms0++9zdXINj3s+wYJ
BOQ6jh7lT8W6rjKoIpvI7PXMG60InQmmnXOac6gwm2huDjElJYKBu6UOA5JTO74mZ5pcKAAqv3qt
u5Cay6ZRbInjRdrnFginfDYOKPdst6RjY+mkzXoqou8QRohIyKK3rMjr5o60Qreb5qvBnjMDgPmI
Nj3PbFIv3TxKH9uwiOaAnnT7264KMBotq0+6ETn+MM/OS/5UEOGLHuBRby/RSzlKkC+tSlRwWJIa
Myi9TtZ7biJwYXTVuH7NepS+I/ulBz4YoStE275UgUaz4HwCtjgHde2MDwBZ0FoptMmaYJJpvc+t
UBSX5K3DrCpoC3sZhdU3SgTL4jdwVPMg6+34MA6JXW0Q8w+HvHFnfdehzEIBJ1U00ShSnT8xhRbe
Lbd2KWpVr0mrGlzGqsw6C93iOKKZlIQyeXJSKpQMZi3NzaxmzhuFIpmdt/rc6oSIosKxhnpWAqTk
0to4ZGY9kys0SL9XR0InErpCaAdKNr3QFxMUtLpEronGwKGIMVludK32s8EgNkOjxCVJQIRfg19O
N6TU5a/MKBTYoKiXirdM66OubG3sd0oS9cVGy3RZbxe8lc1mIAakOQtxk4G5p/2X+jSZwacX9mTW
1ASAwp4tmLKo1nQa6SLwRNGuMxALemsxKP1lVMw+aMjY+dW2WjieW3oNOlfJ7FxshvfWUBnmdU1E
hEvup9KUQGpFm7uW38SAgnfzKFv7bESxUV85hKFqOxdZdXqWFeGEuqVWhB5kbSLK/VKPqHsjPt95
k7bOdBeJKjLPWKVM4SVtMl1WSOqfRhas3zGumnaTsUiiw4KcrQboQUmCViJ7MK7dIQOulUg9wjuR
RG8JKbn3hLdwkBCdZlWXZjf9H2fn1Rw3kq7pvzLR95gDb06cnotCGRa9p6QbBClS8N7j1++Tmtnd
LlRFYXt7JtTRIYkJJNJ85jUclJXcslgikyrPxu4wPMABxvM+9HFETtaKVcSJ+976KgmdILp1dYwp
DtDU617Bafd7Z9N5XSkynT0IBZ7zHRyjB6Cni+4N8DUvEpH2Y5D21AzkPjYEmDTLXMlOsLRPjEa5
jNq00jaxbPqfeDO2L8Ai8tfzd+2JCga0I2hhRIX4LqraLLIG2kRpvu4x8uqqSH6EAJVi2NQqSg7E
xfBgGUh+cN/T2/4uBZp5KXVwgHcOCcCmgB5CRO5P4cLlNRP+FE1R0ZCwkHaFcC8IZIcXSh7YbTWg
awWEo9Zf8MHKQHYYsnFl5lnJ2YOb4M++TVD4TtqOqwG3ysRZqWEPdqSVtfTdCOTxm47s5uiOY5C9
n5+0E5VdBPhEGYbAXeRqs6QUOuRoKR04XiU2cDqgzAocDPVhCCsJzKd6HVt29+nZnlUh8Vk3n8bg
2ckmK/DfdptI696hClX3XVdPAm2qjhm3VFPASlWmaZeosZZC0jOgyVglGpk7yQnivWl7Ns6+RQmI
vWzLol6IlE9EXbwLRDl43HRQ5i9l6E1gpBNlCvgaNmaegXqbSnL8eX7ufi+ow8yTnw23jJkjtYeI
ePhtTdtHaaBhGKSgNtO6WRducqPtkYhZYzWwLW+cW2UnPcYXw0WwRTRq6+zybbJRNvnW2EA1WmU3
44W9Ac2ytOqOY6bDJ5tthaqwsDJUeLJ4hVva+gu5vM0XqKbVU7wN11C7FgLDE03OwwFncVNO66nH
pg/p99XH42r/3d08PJyf7aVXmkXS4eiDHh0YQbKalYpBFaJnZbQ9P8jxwkEUg96OKUQhCQ1mr6E0
WkPXkMCtoBm9scqOu0XDy+b8KCdehcyfrJFyK+48+uxVohrAZIBelBtLSbU3GkPemij+3tdFnq/P
D3XcOkJlkoMHjTiMjoigD5coyvQwLND5AUKdAzLzMRRwi87MP3pvMi/TboBWhGhG/VxKld9fGJEv
LS2N46QBlSaDPiASzWRBc6HNDB/AFqYkpNU4ppkfN7F2g8Bu91mNVX9PVF14bpeqDp7b2lj8zGp2
FEqDhf4kBYPZgO/S8A/tHVvaG0rcPgYmJfGVXaIP6GbQI/TN+Sk7UV6weEraiSj82Nwns0VA6a9s
B4f+XiIwM8j7TU+2lrZuaWXxU91hqYQ8qfJziqfwR0Cyv4VfpKYLK/HUjhIiPA5JrAZ035i13NoC
KR4fLRmKHL0jXVkttSg3gR0YAOMn9nKDbqqEk1fpPNhj2mSrsJiGfoNpWPmOFV/8sTAtx2gkkiLy
L7JY+NBkYodLqUuQ+Yvp+rkGVhI38OxyLJcG88pX9eEy0gprr9ilvImzcLxvomB4AXcDPUeJpTsL
O451TylnQw93vCCfireO4pk7Otv6TUO7fmHZix00O5mFTCEALfYYIgqzW1dGH2ykfMyztqG/bUvs
+dpK0rZoAOBxO1b1wuScODccVFioeDl0B/n6s7lp+wiN+iFxTXpDt6B2i4uyGYeLhU9wREYXYuei
dogwCQjNeacbi9HUQQdceI8llHi8oUabABdh9NvLQZp84I41fniW2UAmw2kpG1cGffjv/iSbC1fM
8QzbQm4ZoSgyfjR3ZgfLZCXD6NgUGJvWab+FSm5v6qQZX43J0C5BaoYv59/9BL6JEApkGQ5GIOE4
UA6n2Gkz+okaxa+ssmtvS4JLi7KJJflXZPcT0vWVY/40tSJTSR+b6t6At/DLRPMdWpfZ0iq2tFy/
QfGhr+gOayiCTMBFiXVywcACvVO++0nlP+jTaH1UvSkPmxaq72IXQGyTw6XJe6CMIjTXkLKZ7+vS
q3KtyihXW50jfSU1Ygqc0MpDGVEpKINEvyHeKKE66B3+qka092yrX2sJJFd8WqT0flKS8QLdJgpE
k2ctVHBPHH4Eg9TN+KwsZAS4Dqd5jCpH9QO6m3Wcg1HVvEDqbjBCGBrUVSztVzhK9WPd9v5rRV0V
FHwlqTf4u+bDwr1xYp5UqsgCmoeoEffX4YPUqoz0/Ih3YDM4xkUD5QomVqNf0UFYgnQqx1cU8Dyg
s8gjg9A6gmipWjjCQEG1sZ6wrJEHu7nMJjN5MpD3eFLQmWlXbH9/x6WAaY2t1HeJZvhXNd6+F1ZW
dXtAudlt7GBPGIdlvpekCNcdsq94odlxfAZTBqO4ThtJJmyfV4Axz3XKBlVMd9R6+bs21A1kQrm5
yiO0tawa688w6oo9sFV9STz41BzpAvphE67TxZolCq3sadWk5aBsrKobOciRxtnGgD4hwg1Jjl24
HQ53jeyHV140NTThrdL56KKuf3HwHJc3HZBqG0pbVl9nIebE66lOLXOVdCMIDNOvFG3hEjg+lMG4
4QgBdEo2EBSdHVFW3U0Tzqq4T2LXeE0tw1+bSjX+f3wSG4COSY0YZYV5B9EpSdRbXF9c28+7pzi1
IOByMX0OBC/3Dd4XpMSYDK8yIrEFhZ7fSLPZWcJNbNKvYy1wSMwTEFDvidRj7Og5KLgZKAFd1WbU
uQ1krF/gC6PN4OQe5pMscIxkQMStIk8rX+AxmLswrb2HMp6qpSrxqccCP6DpLBeHHTwPOn3Vqegy
4qhdKE2kr1M4QE/5RJXFih0M2wI1+tArjKLVVOUQqzLluY3leNig2GTtvTItoOT59RJA/sSBQhcA
hUik/kAnzzNxaQBgGYMtcacIw7uUKsyGaqGxj236hecvqxNDkT/Q40AuB831effNHBUNfRavdnMH
JYoK3Ya1GobxTd6bSx0VSxzIh2tA4OxM1KLEgQDO+PCcDLwWD/BAb9yhSPTxDq4glqC0RKN9oPjF
LZRwjI3ioIC9JeUNXZ7K9GCR1o72FkcVVZo8nYLnEhShMKdrg3vNzn0wVha/udYtSVAAo6m8tKxo
fMM7EB1sh1jHgJyTytat3TUalqa1ZP4A1Kq8IbVSv2GQnL0qkvJTdQr5Fd6d/KMy60talcl26sq4
20xOF6Jgkk0yYpKlzuXSJKW/yyOrlrde2GgPtVPjUdniNtStmpJXXzVaCP8IEhJaK1ICZNuVio4W
YyfhxLYaCsf7UnpYkrs4cQZlGwDUwc+Z7iim61nqwNmUfQyhDPxfJ1zq1YaiLyDYV+zi1RJ2kz98
9CbTt4r6oRlAjnbTmzEOaCEoKUQt/nooES80Zgngr9eGX4nKebLDyRrSK+z/5FnD/ncpgzs+d4Up
izjI+MwcMLNkEc47JC2dmijz6e0pZ+lrHTfebREb6gXqJT7ERozszy/gE3gWLkKZPo9QchNN1sNV
Fff4h9UVcYiDufHWAAR2bcCVv58i2aQ8O1jmuobOCRRP6i5wlrJxK0raXaKl6kMlO9MW6Ji+x78a
zQtdLp3rDEnVhRBUO45BuapBfILE4hQkNpw9ZNHLahgIxJ0R5cqaOk+XrW3W+lfbFwX1qlI3mk0w
yNrjCCHmecSQRN3YSqbQfgON9h6XOdo0sONDE/RiiEqJU+TRM/6T47Rq8S4gDoOud6MpXWSBmsca
bK0YyFnANybpo7UoPF30sg2dC7jxlunCAR1D18bJ6TOcejiVUxxHd9Voej/rJmvbre+Y2D7qannJ
JRjopFCa9NU08FmWLuwTB4MoTAndPxExzCM5zfBSqaXX4FrIFWwsGYtfLuOETqTAyoIUtoFj0pXR
iNjvckLL66QzMfsJPOiR55fTiTVMVw3UuZCGAhA8CyrBMfq2Z5a1q08SlmG51nxSilXWVep7q4gm
G92sYAmme3QI472H4CF9ctTrSB3EQ/2llefVIRQU5EfcCoPHvWdF9SX0POKXwlqKVY8DSMayVWT6
ZAAX1DhmK5E7lXYKB4trZ8hHbbxBKj9pWCjPoRdEPyS9JYI0fBTi6a32T4BlMZygNmncYNiofFaq
8susWnmVjtr0bJTW+BWYdfNAY2B6O/8ljuvRQEKAcGFEBUaAaG42K4T9jVUXZeFqEn4Cu8lvSkzs
e0w3trpSjuGNEsEjWRdKkSFkUE3YZnrq0NPetNuAuhh6jpObU9kfV20Utvld2hXaQhLymyl0cKfx
kHTt6ds7JlWYOZclYz/w9TS4zvj5vA/UjH+NRgos10lV780yJpR5rcEcf/pFFL12k4zOEQxuwpsM
0Lzu+gpsPTfB2Q4krIJN6V7uCogPPRbl5R4xSmJ3RySNutN0dwCJUSkiPLMQ39MLEMOoy8TdGg0k
u9hgKkX3yMb5uto5Wj7pC1HqcaHHwiOH6pyQl4PfOyeU6VaTWX0MDKjuUn3fRQpNF63Ut3ZgdZRZ
EnuNGGC3aSkTuUFLE8GBQgv3jk7zwto4OjHEk6A8CT2Oaq4yJ3A13J1aAueVYdLvNp3QlWrUu0CV
Lv3QV3ZqN2zB2uytER3MEq/1FU5hC6fW7zN79ul5BhN0lKHr/HuW9nkcnXltiWdQ6/629wE8IpGs
mt9NX7fxFPNTxQU7QuxgyXSbfORhelnBLwXIw73AlqzrAK/VPvOsi9oP5BtHpwnpUTa7rnqj3YaZ
VyKoMwy7pNSwPvEo7NFNk6Hwx8nGzPVqyxb3N2lZQaivm3JrZ2gh5HKDcHluq1d2VTWv5yf++KRS
QXQiW0SuC7xfniUqUYQwZe0YxDPY1D4jLtttmry1tskol49/fygmVnAKwVQCjzk8FFGxiasmhEnX
6j3d5sQctkUDBxz4er5QrfqN9jr8lORdoDfZx9gi8DUPx2osbGXLMuIOzSYUcst+JFSDvpJWSreB
kmyt89zJaHwhtbTqSG/WkLcHrHrYmL0ixMKkQWjYEbqCjowMVy6Sdj9hIrnu+rx8UzWA/qHN97R9
Rb/HGlK6ow+l3PuOhRVLFBYXetn52yFO2wQdhkzea+ZY7jPMRa7LMS8WyvrHJSpq7RrANOYWNDUt
yMMXVsZitBD1T93YGs0vOciSbI30knQfe6BJtlzUnbRLhrqFbkzxLLwgMUazsk8KGhnMI/xgRAFL
nYgp7S4GOyofOt8udkpmGMV66HX5olBseAZlbwUpEiSJ8ao2hfbz/Bo5uq15DTyCuM7YhJRDZrc1
4WA1BVOMtE/UhbdK6w13RWv1e2dSYwCjDhWSKVw6fE4OSuGUbSAYJnOBYrw5mlDHbAlwbN/cy5qn
XyID+6Nhdb1P8TA9641dLECMjzvGvCkhLrg9SFboiM5qGmGO8CE1vgxERJxf4IagXBQV4fwKzIpz
ielm7k78QnIhIUQ4CkGbXg5QuGhx9HO7SFqq+h+VLHggVgjFJCB+hEuzk0DTUaDsEwQ+jZCxSpr9
OwF8XdiZJ8IVFf138dpcN8ey3YYfFpmjI8MxoPP/hKZoine6F9nmOqL7fDkGPaCFdKjHbhvkU4AQ
bRf04HfacnghtKizDYI3bbCR2gKIzOTbo7eilIgaKpkomIogKCi2nF+Vpz6WYEOYDtBHk+efLUvq
DHFMwwqc+1jZ13WY+i+jWiYubM5g3zi1sfbiVL/NUVa7H3WQnwjJDNdm1dVbtKbG7+cf58SZTcmH
kj8FStFqmB2k7RT2PUpuqauEbfTdjFJ0wn3T+yH7DsHV+bGOi7JUr7gS+VK00OgAaIcHy4iWAFuD
g8V3vGEThOYl5Lotleoe0Yo6oy4cfmdZou1kIyGRJruF8cXBNTvJVRO4v87RJqz5ZlOvJTEYV9Rn
3HKMsII2SiInZGiAr3M1FlPUv430NO8whGk3Sl3ouynMaFBJqfpc98a4EB6e2CRkETTe+YVtMq+u
SFVXKpkWZG6sgMvxTcm4wAB5cZOc+sKidqMQhgAjnetfW/oUqEHngNwg28UDya4f1VGtvjWQP7H0
CnP9SS3UJtng1Z3taH9inKTZPNbQy3WwqrU44S/o3G1xJvsRZeU0KTfnv8yJqeAax43HBu9AXD/7
MEFry2Bq+TC+QYmxQYf1yoxLY39+lBMzwRjMNFoEgJ3nxGHYRqOlh7j7jDYiUFMX4pOXRGDL0UdY
2OWnXgjUBtmajqEASOHDlW7nDu1ihwMQAwXnSkc+D4dxeHZP59/o1DA2vBKH+ga8yvm8YUyBgFtD
GpxPYGbtWneuEKlZMuI6MW+UQCmXs3wEbHaWa+VBrtpNSKEzUvwMMTi53miSnpbAdSdlYVMca2aA
LSTZ59ZgIDr9s8C5MtD+CWimA3fpyRZESkOgld1lKYqmSa4gEjhp09rOcutG1TBajPNMcj1fd+7o
K0rrVu6IjiuneRgAgS2E9aeeDsA+D0hLmwbe/GJTitEJYJ1lyIJWXruicyV/qZNvfgjklH0zeoSQ
+wgWM1bxmp5vmiTrHvlJdDktFpyHlpOMXattDQRJmsrdtaoAIy+BFU6sCzjLAp0OJkroix8uv9wP
qRyCZ3KpY1T7VoWWP2lLl/xxfZw2E5VaTnKdwj0/6nAUTF4c4KJt5WZyhcJ/N6CRW0ztWsU+EIRt
GK4tVL1uo7wObnNkc5M1cufBd1Rz3yZF0tYmleylkEBsrNkRj/OkJjQKcNM2584/WZdXIFt1JJRy
q38o9Eao0ZXxL+Scp63ej+0FKJKNFKVfDen2Rh+cYtcr1JrPb8zjwiNUCpJhsUrAkR6l/gPyDDUN
/RJmrimDqU6SDb2t6L6iNPyY+VODLi/qpFE3jsDi+8/YVh/UHpUeu+r0X5VcojICVm1jlvm0V2Kt
XIgZj+NUON9g+Sjv8z829eG3Q+fWMYqMzyZJgGCbOrdvEFN1rhJtwBIJbtxOSnp7odFzYlBU99nb
iHhjt6LPluVUZF1ttMgu1d7EMY8G1g1SPM2uHPLRLT0pW+d0BpeijqPyKh69LAlc39iw8F1n0XEX
mLGqt3XpDlVafw9YNk85uKhvdtHrt0g9oomG/JvzbpoB6rLUXFTFzQxUr6Ame8mrGTTBR428yy3o
AVXAjKzxe6tm5tvCkjkxOwKVAugGuA4Bkvj9vxT6SuAPZWQUpat3IJ852nH5SxR9+marlZ9yS6np
R6FH470i+cPbiAqd4J3rqb32isbYhAD11YucWzzaVESul5UXxV/IMaaIG0UDqs7nn/fEtLK+AfQQ
NlLlmj9unrS11Mg8bm6lzbbyJO9aClLtZTCt9g3t/HhhxR7fQkhwmIoCbodoAHX+w+lJIL4JKqdo
IMg9QaMf3PoNxY0W+OTC7X1qKNRbRNuL9BeK4eFQCHpTE9Qo3nQw2zdoJzqrwo661Yik7cIsikzo
8LwCpCejqkJcKnAhYpb/8tHV2hwHWCgl+BM9ARM4qY8Jm/Fj0lT/UnLkEQFgBLAJUqJE+laohrNw
Up14VzaFIPARqFBHnU0ral4JWocymi1KVW78unPWmZ7FK0fv/IX46xika4EAA4Iigkgai/PUx84i
cD26GMuLM9stQGN/ZRU8Q2GAirhtPGhkzirsSmc7WJ7RbyxOpumiSEzE9CUJDcwVERwetLCJJKRt
U3qTZmoHvosgXqXufTwOUdr223Lj+GrprSWkU38UZpRVqw5YvYNBAnH3wglzYuPSIBasc2G6xro5
/IZF6YCdSL3CjQcjeCUCba8EffbawJXwEUyJvE6nKHo4v/2Or3jCI8CdpPtkM4AjDwe1fQp7WLWg
3lLm3qagGLnSol7+++EYw9AVAEMKAQy1ocNhBqXtYQY6cM7DUYW+MJoP5jDBrYeoMq1CWrN7dDUh
SepFeVnIRsmijfAVFjVgxCRRJyKUEihHaTvVKmil87NwfAjpAKkoU9FBE1IGs51qJzrtqkKG1oO1
wQ8zCSAjoEq0Hk0kXVdNYga78wOeiAAhActCPM6kDUTCcjghEuYbIwYHlasGttwhCm06a+wcDAe1
HmVy3CjoIRcEWM3KK93XrG2rtKUwaCqTBHFRz/JXWZ1YPwI5je9Cr27RqmyT14WnFJ/l8FhhmQnk
LwoPQgVhNi8c+n7XSHispnmpbRCYM7eqDKKCQ8T6QXQcRDCDKxv/Z728NJKh31Y1Xozoy/uPoFzN
KxrSS9C3Yx04emZ8Kb4SkR2J7+yoSaVMQXpYRbMHX58C7qRt/YyLIPoeGMX0lcd0gbcOxRlvExcQ
UDZd3rZPlKzSfOt5NuYJCe0UWKJIVr5JVaN9gnGu9bVdT4rsDhOgfoX+w8+FqTyOKIkjqRiwzjBu
A6Bw+MH7EmibXMkSWikdRiNdndBoGo1hr9I73YD11aE0BsNWqcz+tnSsxlh3cqF9ooZsbs8/y/FZ
Lc5NUGS/4wOadIePUqDGS8yNDmXtF+9wlJUrp9V+whlqFu7a48OFgYRgB1VT+mu2+P2/3EpSYIUp
/qEMVPWeqyhxRMOXtsX51zk1CrgmVimiPKLxfThKrXpRUDYkP3EdsCi6zN4MOdLP50c5njR49fQK
4Byy9rjRD0dRuxxFC1OJ3TDIK1fAJLeIYPqXtWp8nh/p+H1oD6ClxCVHz5GY6HCkkjxZqM7jERtn
2ZWjG1T0+3pRiO3ECzmQSGGuEg0R1M5O/gYnKk0pPbi4fezchMXQf/nAQ9ZVjWJTz9J885MmWsHH
xT65nSDAKG23Rni1dP2souuJsM5V4odIwsettXDHHz+cTUhIHIsCC8zueQ+IroLieUkC8VQvP704
UdG+rLXHyI6bH+dn+0TDEQUP+k1E94KjP9+YGsI/HCGxtEKVsGH7TUq8ihS1vgTyGW36aMCqXuJO
c8HAqmvPDOrntq78VwJn9W9rRNDogzsP0kRBIg+02OGnjzISwZ4+EdcdGAxdnoa9qfrxUnYrPu3h
sU6U6JB2g+sXxsqztexL7ejFJRqMmVrFLw5BwCq06c6gugxyRZcjKhKo5cdN135qpJVrRDy6j/Pz
fvyFwUPDtqARRm8bJv/hq0JhhuvIlQXZwQy3wUiqSDGjRZ6/XJrVExUG3pF8iJsMzgWDHo6FcR9n
bop1oR3kOAEZeSLq9GHSKFddbmTo9AaG8SvJJytciSDmZhy5nl1P1oFM6VjUYtUldzRCptqOLPf8
RJx6OqZBRM2/8fnzj56NmtcrdZpSZWkJvzrEGHcqvN/nBozlM4ru1WUkd3Lo+hp0FYA5/g6J7kc7
s+GPjCQUe19Dc2HhsY5PIZC/IOtpLRASsTMO5wzPiSSQmjjFeaVNQLTp6d5EifvvXkUgqwEzg1/n
V7EgDkdRhqiRSQEzl46U9FEkYX5FJ32i22/IC0W3oxdiKEGCE4c4xfL5CyF9pRcZaCfX6XHj6yLN
35Gz/+2KLW0J0K+mUMFA7HHeCMk8CZfCHh13eAnFBTArZLsr21qfXzNicxxsYOJ1oUvDomEHHxW6
w8SaBg/ZWzexs+GljEPtRUOO7NXSankP+tlc+aZcXQwos7sGkvZ//6vpmgn4jrPjd9Z5+NUMz8dp
B/C9a/YcDq3kZLvCbiEPD7Wx8NWOkiKwIGS0fDbhiEnkdDgU9YI0kGpkRFQ1R3YrXWWqgjvVZUCk
rDVLYqiAk45nluQLJhr/ECLNAUF2zyFvl9iBkKNjGdG36O25lNFkECiZ2juuEQ/YRwyp5t+ZbYp/
3QiM7D2pqI+t7FzTP0MfJOAuMPz+fWq08YrmcbsrUUJVXWR1VBDzacYV4xfGCPGf7vcETMeZGg7j
BCjn5CvtI8gHs4E3UsrGE24Srb6CcgBYizooxluBMlbPgac2hqv7vQ4coOkRubOqfkwvdUsFnJlx
4LkwsRFik30JR+amxzFmkzV6HK4DM1dva8nxInRAuvqqRe0J9fsssL/SYOwuzGJIJHyOogkdfNCk
EKU7s7oVqlQRgoY9XotO1WqBSx9feo+ssL9yAgB/kOBDjWK77+Od3faW9CNHIPHNtzwVO7xq/NZa
tfbpR7n0o5BDI1vBcw/yVavGlsO520q3WOVKGK3rfYFYIBFJed0JsZ510TWIe8IOQ40vlidUiIC6
RNJ+koNwN+joB+1S3wymVUkPChHSvIDoj32cvJZq1fmRYjXAC0IU+1bgfquv5FbGx0oa4W7dNYHO
oaAgkQggLx1wRGqT0TQ3rVFiM5VEExLOiNbymQYs06MtfdTie5fmqYreeT0hMtZEwzN4XVVfWwgK
vGDBkGbr1mnwKgFzW1mrHAR6uYbqQovBUEakl2p4usWqH4v2dcLZ8BkhdPrKUVE22TZhlfiAAYsh
3zjYJ+aXUyHYbsWUpdT/W6RlsSegmL7uEN3uVqwy01gjqUw3CgMhDK6GrEAWj+RRHdamIKlBW56S
z2iqBzYRkvbqyh9s5bumgDhZ+Y6BwRAIqva1ddJJRlawI6qj8BvbeJj1+Se4iHZ4cuS2fI11QwfX
BwqKFULWd01BXlbcRqnBUocELAGAKK27lxvUFt0ssCpBlLcR4UjHoBDe5zECEuynYOV7vfWCukeU
u1rg2LcFNhbXGrPJj7N84Sendfq0mSA4YoVbTj0A8kT4E7AQLYG3i/Eyy3NcNajKcuSdP2KPoYFC
tkmQuqjGKCK9ODx5apSinKKjZJaiJgGJzMnW7Jt0X5q9DQJiMtdqHHU7dHY1V7Mx7IItSvHEBhml
gA1ZEUeHG46I7vH8g524xyhFarAO/y3VPbuYwRFN9Md1FM/lwr7Ls2R4qmvZWXp98WNmVwyJqmie
CToH4MjD16cQoqZoT6au1NNz6Ketpzt4EcvPhm9srcx4BclzHdmTm474rY46gIjSl++qtFuoHR0F
igCa4eqCvwburRC0Hj6IohZ206twhzxt9D4c/BjWWT7VV6WJtdDfnVqWItV9BP0JkKnLHA7V62Wf
EP8J04DC2hVa4v0qautvuwbQThPNHGqY0EJYXYej6M5oWDWtHEwrm3jb677+HIa1v5B7n5g2QC1C
Ac6ixET3bjaKOZBjFtRHKq+Lscmopi3OYkJw1FrIoI4XJOgo0SkDQ3MCiVJpdKQt/LBdw2ZTxKE1
br0CWOz5b3MMeOGL4EhJMw5tQoFxP3yhFkfyOgoxUnfQ/8CoKKNu4k5yPAHc1jCqx3yzC17Yyui4
SNHYv5Ua4QnI7j4SEu9lu2+1NukW9smJl2eTgMajoEKlf96+qIMy0auuR92jyswNTEB7EyuI7iy8
/HFYwqFPUEJxkhrl0ZoB9GeFai5sl/oQM4EhiJ+QdGlc2OHllr6pcUutznlQBg0D7MyAl6ZKTYBw
WWHcW0oSvQxtiW8Z5XLnWUscc0Wdu//7U4GkOk05R+g/EG0ffiBvGqIqiunkOD4mI7LcEAQ7UFTO
T8Vx6MtUK4qojojWynwZ6MCypjahCKGU0BNdkDXBlu3KRRSG+sM0GOMLCELEozCAXaVUvPfnxz/x
wXm735VbwlJypMO3jNWyxpaTwq2VKJjJOW1/KyeJsrDaT+xesEX4KfGPqL3Ozgijjc2uj5RCWN1U
COMAsoOWUV4knp4trS3xXQ5PehAfYnGBkwDgeOQA4OU513lJMmF18n2AZ8xrNDnjSxsawYU6ecl9
2yrxg+/5IeYVqvmmd7HxXHYky+en9neme/QkFL2AAQjflvkKCuhLyV4IEM9EViy8HL1J/hbEbfNB
KhIC94IoX6/6ss/sKwTBtFelL6PgsjPDMXFTjLqePBo1L0qcY/2Xxa28StS83Y+NNQSbBKnRn0jw
gidVqfFeJc5Y1Ntp6uXPuOkxRCVspageFWn6y/b6Sl3nfk49MdQn8+X8ex5/XPosoBppNCiCuz1b
Qk1kDoUCytBFJzdaE1noyBNG6jcF0sjCUMfpE2R0hFzJnQArIQR0uFoNKsgQWhqG0rRQvaxkdbJX
RZTrt7ZG3+zC4l8gw3ujXHITOTEyZBP6qxR5KB/M0b9mVY7IwWArNKh985pFyF5jq1FvNavUfqhB
PGx1r4xfz8/s8TFJ9QwvB+F5QD/0d+fwLwVnbVJqVhBqrvZUgxj1esN4Q8zLuKm9cCKSiZcYyMcK
eUInF/VS6hc0PfmshxMck/LIiQ6ZIo6V8im1J+yRFcid2rb07Vbbj77mVzi0adJjoDrwBO24SJ4s
J2sxI2uS4D7sPZKdvJAQ9FIAkD7FCHqvNWxEa5AGyODuafyUP/M6qx6Dqc/pAhpB+B2vJgfRUny4
7ms4zzg8ZvSRMMKS2pXWSlGyKfw8jq8HLzalFUaQJYyttqiggdlSqqxNHezMmixM/yVZY51dRDhB
6ysOVQRwywqL0nCKx2+VVFmBwDR67cXgE6WsMnL1JULU0YYAUMG2F3UT4Qs1jzUrAztSrAtxJZvq
+po6fwtZAetkHZ7C+vwKESiNgyOGioUtYKp8NEQHHHG8/2WF+LCtbDnsWkraVnITq1DChDxXdYEr
SXlBwu1DoLDUWy+PEQY8P/bR1cHYnOYEL5T7aFvP1gqUL8mHRYl0CqSwS4AIGIOrjvbvC+q/fg7/
7X/l9/9+mfpf/8N//8yxrAn9oJn957/uiq/sqam+vpqb9+J/xF/9P3/08C/+6yb8iXNo/quZ/6mD
v8TP/8/46/fm/eA/qBmEzfjQflXj41fdJs3vAXhS8Sf/X3/zH1+/f8rzWHz9+Qe2MlkjfpqPP88f
//mt/eeff4gU7L/++uP/83u37yl/bVu9Zz+/5n/+671u/vzD+SfVdDH1+EYhNIHPwB//6L/E70jG
P4nFmWa2MG1wkxjzj39k1AOCP/8wlH8SxpB8wCU2aC0JzGudt+K3dOWfGmGYsDzhcqazZ/7xvx/s
4Av93y/2j6xN7/Mwa+o//zg8tmiK62gtiOCZO4//smfQIiCqXuWBJVqZQTmgj6VE06seG85lBtTo
OuYmk92/TM1/nuDsiGSQsDMMVUhKMDWz7EDGeQJIRN1h+4csjBYYoJemvqcBmg9VVWwNNZwezg85
S6hF6x/MBiEyn0L8f5735KUR0kOLYQtTo6ioKY2YKNSDh7XppE6WO/iFtaFr6UUblKf9b62eSzrl
Cv3XoFXJR1/Qg6MGrg1vTqP19kIYdHhfiacjAgJjC6mY3Uef9vBg0NAt8BoK6asYR2lMLzMgNWuP
a+TOUHKJdgE4tjWR9dgunEiz+j8jY6DAGhKxrIM+mzk7ksLWtKKgwnlzRGGYNIZqyc5PtKla0RBu
UTLO5bZehaZa3bV+USlXZdg6CNrotaS4lV+aVOng3CaP6EHhbLHw1Q7P5t9PR/YNXEpnk7A72AN/
PTB1YEVpb6J+Wnj5gH8r4P/7Sq+HVY7dTwjsFOmAC6nC3GJtmDB7d6oV5L8QzmMtxalU/2iNJnxI
2yyWboI6BFo7mpJTLD6mM08MaI1x4wOMhS1JE82c9TNTOzSdwWAyIsMz9qHvVRveJrqK40S+sOTq
M6eWt+Fkrl4DqqYfZRb5KHEmVnNX2VlyPUa+8R2pIB0haACGDygkaHgiJjGeiHZVmnvIU8Y3SPcl
F2JIDXZdd4by3lZwwt2o7xIS0zEOdiUkvGA92HiH3PejkwwPuhMqH5gOm/pFoXqtJ3RjqyyGPa5m
/kpyck17iKi8qRsNOAJqXpixRiq1wyB3Sqpx1dBRFEQ19z7AHGXY+VaWRStRhK/XDYebj7NdY1rN
k1UZBZbk3mB/WBjtJusqLKWaeqbUbKkVgstvuiKiktJIFuxRIC89/nesOWmiPruvkAxV78Yu88b9
BO4CyGveSDWqqMYQuabVSRUHfj+8+zjOIyqfOWwGM1D08HoMjakH0xhDiTJlfuKEuHiz6uQOtqhX
CBp8PfrrpInhiKBqEN7ok6VXN1mIJ+9KlQd+lYZE9YW8qN+7InaBVVChDEfpePLKXekMjb/KJxUJ
Xnx4o2E3SrL84WMjBk9dnfiDvgF7MUmKCnYxFsWXhQcRDtNZai3PXd38L+bOZMlOJN3WL3Qpo2+m
bNh99KEISRMsQiHRgwMOjvP099tZZ1CZZvccO7M7ScuqTGVIe4P736z1rekSTsoxYgX2Qj9Ak2SU
aPVD88akZgqTCGnCV6O3QMXeyHC7teaVHIloCz5NEFngOkQF7Dh3m/XRdyXnNKpt72IsEjUf6Fvb
i81w4kgTxJX+CseirvcVwa53YR66ex83HHmXZHG6KXHIIWrdGx55VnJJV53PJ7zgOc+gPRP7KdeO
UPJqLp42hNNfZa/IE9Il491t6vx4ai3riYpbjme0mYpI9Io86NfZXYhhJ7C1iPZtERIMH3XDo0dg
MUWfzSDe4GRZjplT+C/CE/168owlhO/Q5uoprN1Sx8uak0lsjVHppYjR+tPgCSS8NchSpwk/2tYg
rtM3+prVhmvYv4SfjfvJrKsvXXkEuht+zVE1Onq1Um/uCIVuu/miN/+ihNy+YCKY8I3ldKAZWX55
vV3dkZlsvpLLyKYKGhqIrmVb5VGq0bkn56s95f48vXusG6iJM6T7pdUm/UqEUjFJwJFy4c+vV1vz
xYc5wsNiwGFi9Ms+Al1dMQtxeXZdIa392kqyU9ngco6rCWJdHo5lLMvMfre6AvaVVXfK2fVLNR5H
z5vnOOOe2Ftm8NuXefVqVG70B2inp3eSXx8RB0/OZi9wljH2DcqzRcbPTtds+9zOEam3TeKlcg1y
YBnrV+91bwLfGsMlT9Vg0z1bfN12LHSdmzCzIzixExQ/7mG9nUmi8F7crfI+2Sd2D+Nqrzt/wMCd
k+ZzGkrZX/vep7RHLNdfhGdzqvSD7yw7sh0q8i+rzhv3zeyKvR4s43cfRuPdEKwbzmkh4OH3WXFW
ri4ctiVz/aefsIhvmVNXZMobC+QmZdSP65iH0WENei9BMrU9mzXESQtP+aXOb0BhktOKOy2NGcU3
OWs7C9jvEs9y9XeTbY4p0yryB5hP8bqZ20MdERgdCynVd+FA+I0zP3fu7KkI9tM85I9hZ5WHqoZ+
E2OAnFLIZfZTnW8y4ZNxjgGuqh2sXu9tAExR7kpdQu0vemPbR6O9AGxhSQjergqPVZFjv5uVyxRh
HvTBHODuXvscZrzTmfpQIbIRcWcsEzEX3fzCzd98MmRw7iprXPZtu2bZk7Q2VSRwYm9U7s0enlu6
+vFobPP8pB2/MHdmmfkXbyGN6rLIrkgXvZIz061Ma0xF4kZoovLKC6ZVPMXbTydHHRezgPL3WxTc
bh9UhuFTPfet8cQCaxanklVgdORCNrITIeQrMfHTWuwHnlje7dq9nwKb+bTyVbrYJukofmGAkqxm
Nl3edF4b73EJaeGc8LXPQvta4wzYK0Me7NomINj61TbbszCj3zCfn1n/EAZvf+o8fxi3mxq6fCwN
6Z68cRoeXGckcL2ZwltHCXSaKOaXhgAWaZnlfmLx5K2NIrhl4O9uXFuAkA7CWGWlFm/zNxJDQC3h
0tl3IqqOi54IacBQdeKmCxI6oep3Jiysc+jVDzyDQVr7Sn4S0bBeFn5EwO3T++kY8jm6oTO89dWY
AXs2jWOhNyYJ5hj6Tew5sivP+H1mDdoiEpe5spY6Hs2G0XdvY3V26/mjAnxtrZ1Z3vmsdVVigUnf
s7gkszfmA83yD8Nb53kHidd4EYRg7jmfi/xUVj6iajgujXfMstwM7+BLeWEaeciAcMF3EH6ExSdc
t6nahpnk2wFbEYpNSBE8hGKHiyHLz203kQW3Su+6DNm2D2S5ghJwy9smFbXvzoFwfE/EYaTikJHi
eIX9uablYm5ih1SsWpJoWIZbYIm7HK2Qee/gD5Tv2nFFsEOt75OMtgYanrvctueKvCxeYYPJ9Y70
We/HMAdFlNrscnfbYJIXVjW5vexxn/jfeGeHa6VJOQMgiqUoHpcO66tuxePGAbSvHEN36TLlzRcZ
5c7tMwpSPTJwShyhPXj0fVm9BtT2EWtmEuAZNrW+fQiV4T4FRplhPo/qP8LKjW/DLDBF1k3ZnaYi
z/N0c+sRgzisiSivbVT/Tvi9wNA0n4c+Et2uwgfdn2TpZNwci1aHwuyHo9uBtiGfFZF5OYwPN8th
ceQ2aR5CI1qxVbTi2a288axZrD4t/OM7JuvvSwj1JKhd+653mvzN1grxWmFL66dHG3hhrB0d8WpY
f9CaBd/yeZxIhs/mX3yy3g9pZeaFL44nhj9eNibtyIx9Vzbe+I69hpU+imYn1cbcJLobP1e7X9ON
Xo7QxVkcJ7seya0X7Zrw7t8CyV3DUcc5b6yfopZQxsc6OltDH4DXWPh91srpun3tQpwaMaftNtSh
fN/revbbaTnMg6oTJfolzfD7vFcBld8m/PCMR3CwdoFY+SaZEem9a3gzxZVVqyuI70uZV8u5Jas8
hnnLX0wVfGpzZmZGDG46Z/MJukB+cMNNeylnl7rvLeeidNM/z42nNqaWznJS65qnrBTCR+VJ67Uu
vO7SSmu414QfPGrRArHami7a1wDo08zy6S/N9WTopf5Ja0qUbaTWp4hb48Ae1sjSoHW3h8LpZGyK
CiOv59AR0TMOX53tZtfWWqzLOBrTNzY81rHSCI7JvyrubNXnj0DqL3k1PZCa110FgUJ2QgPADsA4
ddVYf/ezXn142dx/myl2Dk3jP5l1eaCI0zEO9ungGuYQhwjFSKpg8CZu7rqCEePeGqz5bjPaIPE2
u+JCa9S+b1pvT/ikTCvToGEE0fbqKHr0PnSag+40ouQQ1QSMM+vAjv8aNPDpo1zO91EdYK/32+Ji
Bw1mtwGQlwW48MGp6+yk/LngrFX6wuJGnsWijFdKLshAXmdcFlVsRRzxdfO9D2MFHrPAhj+69htk
iebAKHe7qA4aSTd7RDcXLXUIFgbyE5a0rcvlUGfO78Ed+2g/kw6VlqSnXgaDlMyimCIS6rX9YLS6
f7WKqbtrESOu3FBlkBLJQjUNfyLe5lrtw6CQFy3gO62G1sc6MLwEmqG+tKSUv8JK+BOpcPpqFYwl
EGMRfAc7D2M2WCouZ5UdBOKyQ2NKg3KfROXE7/orvIovTZbontq7u7g+IfSBjWpDOsyLawc5Xi5E
zrkzTffBini5b27QUtMvd4XDhs/vqDyyjU598Su+4rI+TG69Pc2htF8Dt6iO67AgrlADic+iG6I7
MiuR3sxIWadq4DlwRlzJN+ZyRGX4myADoFfgrvZmltkn6IDGHWuI+qAnN/wWuRm9k5SNuhiNmNNi
ad5CrLpx7YGQzoh23C2RPb5bvUwMmVVnzMghUZCOT2tlLVz9zWC2NC4qv+Ik8W5VsZmWw7pdM+Fb
eyXzF74T2AEObImsyKb9HKm3MMMzqvXanFZtPk6utWGh5ZK2+k7vmzY4FKDmUqeUGF8HwSMC21on
pm1xvLTgCzoSJZlU08ZY3C2snUvnSBxSeQqpL2joOucXHpl2387q2ZEolLgLouId0tsjSl82yHb4
mxRI+8y3baUhV8spKstDJGadjoO8hwWmLpwFtG7KaF+o17Zj7SK8LGybu3Qtr/bsabhErRu2YBqD
OY2GRh8Wo29iM+J6z3m9j4y+sj3F8Y82UMUBFavz3lZBdDfohcqqL/zY67Z5HwAwAswafU5R+GIv
wtqJrBohWqEVsqwGxAh0ZYMXCIGV61zXOqy+uqZR76oN+QjWfF1PoRpjR2/dYwN6u92poA5eMi3E
fpEBdFO/NSlqvCJjhL99ZyEGys11Zpoxb9YxF1ibDosAouiE/nwKV7bucTvPwKARz/IVDhsCJzeg
a3IHWoQ4zCk+zKb7zGT/3qxr+DVg57zwC9uHYJoLH+Dj7N25kJwI/xhH9zu7P/fsL/1ybzSe/qgN
a3xUllgntht6OJqe9wGkyZc7PxzF3cKE/aPBG/XoV2Z1HlzDvRvtznl0iVbYmT3tBREW5hMNpXfO
whrhXjeLM65/0ca5UVinbmzms9GFChD1uD71RTPeD2XE/2wVWq3ZcF5kuxqMNlz1cySD6BONY5uY
hpzHg9epGpvgVOsj4nWISRMTrxM6u4m/0AlMzqDSgbLumwg28ysz0PdEc6i/HJ7wg/LCdT8GvbLi
qbCaC2kx086DqnFYwSt3aYRomVMBWYVMTDR8BbfaWg43pY3zLbAdNacZcqD9sMnoHSs7wVpBa3q/
F2OaJfHEw/A0iaZ6czZ+UlKJZX7KoPKc1zFgEFrX469sWKNjzRr+e9+r/kz+4ZeB0//s6mjaGb4T
vFK2vzQ4+65DRUcb+872pMDTvhc+pWwh1vlommbxSfJt/VsQssNcwKfMGuWhb8zpvLRbdJVjR40k
a/EaLkP4ZAZjl1Y8NEfyec1EVTVZkgKXTTdL+9Dr3Hi2Vfe0alEkrjc/zb1t/WqmNd85ba/u6kX9
uKEkHS4sVFdxT8DZJ5yYxTxwIo3o9PH2J3RJXgGmYc2O7WyI7+uIreCWi3LJ/aqWtw8cgJWZ37XW
FCR+Y3RowqvKPzsdcEf0ji2DHKpYd0/eBc+7XOFo3vwFR6lHnT2LRtf1cXEiiUNrhCclbKA/gfK3
dCB36Y5t1EvrZGv/q5CruzTxgv3desrbYNFMdabuYakJ80nZRCqLxZdpna15xMURzBtovpGDxU1z
jDnF28D0ScXAhs1PHGU+apNGzT8jCq96v4xDdMjkDXCN5M2+3NKknpZ6ZLwEFZ7ZmXZdI0L+JnAW
5XGgq7o8OmOQF3smeFTHrW788OKRoq12iON1eIw6cLInIsYj+yrsnFFab2SLzarMs6tktFijVTKk
y7JUkx+4+XQZ9yqaHzlOu/pjkAq//lT7JVAZHlrvuypohe6Lemn8P0zgyOvl97FILJplRcKxF5OM
NIP0bim5yTMahfXg+k3mcLCQVb6vqFq+FstpX5Ei0IhEzfyMTnjNLoGrmjdS65o3uieShTKzdX9u
Y+3Ph7ILve2euC6bcBxPFKnn4VqeectozyvbK5JhLco2Jel4u8t7vU6nllmiZnKRTY+jnWXdGXm6
HGCH2mViwPG4do0wNKCb4lZu9s3aHbqwQDBvLPlTQS5TE3MkEAk/FeWKV7MTzZ9oZuaa3JS3HllO
gWwOfTlypgNDwNme24LJIes7SZ6rUiqLpeE6/b1lrmj062D0GcMzmKyPzuCzQRhtm3+fRAW+16mN
2J9s07A+LtvC6+3nvrs8FyVK+od1QkQfg6a4UVIY5b1mgsdzby0mYEuhJkWe0CYtucMN7C7w0EfG
eAWQmTLutLHFaFt9c98DGSe90zbWO5JgSFPOrWB+Z+Ghjgv5qN6z3xtR3GSeMezATfrgQAteqxev
c8I7qvLiLkfVSPDRvLZF0pesnnYTD4S5K6k+g12V1woO+uxWW2zB7US+gATEpJBouyzGlgIToVll
KXaSCiyJ+lIFT2zY3YD8h6wkDnwpHYYawlGPuZcbfDLdIOPWv8Gr/EoS9rhStDFxInD8lfBu4pfK
zXdzPFOaC2Rxy9U/bZB6ZZLZLWfG2osvCEa3bHca7h9qzIrHyXG6Lxk085uPHJoZuJgeAJNYU2z3
QVPe0GlALFGqqsPsZJ579PzMmk4FbLXw1I8EmSfF6PYKn4M3XaehseKCsurRth0N4HbpmjeH+v1d
2+t2D3uRlHX4jLddt+y9b56pzWY3RmvA3TwXwcc2EEwK+77nll67EHApfLT2vZSA7ah5pqD8s0QL
I3urCOYapYNLyc/8uWv3jGGm6Jpz3x4ibywEHphMw6fmvPtYlsiTsWPcgnl6VLbpDPUGoE1tq/O4
buV3e+vH1zB35L011vmBOQOPjBmCLUpIyMjzo5TeVl82XZtq14u8DJOeAM4Ge03Lq1xtrWMf2tWk
sMKPbD96Q9A6F910pINJBJnNybDLjrStZQhueXj5miUB0/ib+ruNLms3MaoPtcHBJmucPI2W3nmG
FNyeTZ8qMaVX4+FWFfV+4nuz+bP0bmVnabbqhUCgDnpiP/NWmDTuvHNza5z0tHDUI4GkpNAZH2V/
80gLWnCUbYU/Ua5mwA+O29jW91MoI/vBYYFqM5CwKK0E5PKb99zljzDyVi47X5AgFqMd5nk3w7z4
TTSp7acubd49DGfbScTCljOcLCymEED6n5OnnCkelE9KFZjw5oV5bvhRDrL+Cd2qWA8Vqsw3m6KT
DMu8dt42k1kAaWYruNA8wLkm5Lo8hLx+FS1BsL5bup5UMkUMV05mqToa64mcmTiAtu2nRd9IL67y
rGpjDN/mvTt23me2MHhuEQOYqIIkX11hrWZxCJRH5l+5UHbzE6PWSBw365h0a0fs6xBpRl4NRntl
h6lFEuF8uncBoue7uTHNg5KjwX4zM/wUiBMaj3IQJPXRYmTyZNrwHQ/4Mh0iq72t4cYYC7YrS7e4
IJVUo6cdaFHVpw1/HBVzcN1C2Fp7eOiiiDOPS3hOmHOs2Z4Gp+2uc6XUdXK3kD4xkMH23Xfb/pcO
Ag/97OTa+uLRH61P8CFzytNW2cRnTzC0kjHsh29KBsSkDm3PnkMbVbg8/7XF0qQItieAd1CkIfZa
n/2kovulCke9n3BOdHTvNjJoHYkcJcti2zcSsH8jSfoB2YRzhIJcByX9aCifI0zn1ikcVdenZZT/
nshs3TlgZ3jpSuTGxcK4CH17KN88D31hMs6js8V93XrMuQeuurgbXHXFhxCJPdL+6OAZIUN+yZS/
Oy6Tzc1Q+E3ew9burplld9mlDqPW/8KKUOjHKpJDfj/6kpfXa9dNXqFNDryBDErsy1QHBBf0i2SV
SP/sNCcPUf+WDKNxyywc2/HP2Bu5ZH1m1G/CGUx9UWttZz/szd+gBNhr1pycyRrlh1miVH2zs1t1
EFoqCFOvXqIgDZlRDC9uVmnc3ladCgtj5k3/VrgJE6Ay6fyJuc8CB76g7ZdlcQLYU9JeKjFD7mgD
bopP4FzlhkFBje38yFS+mp7aobS/bUCbgxRggbPuzX7KkR8N3uw9zAZJHm2Xl0m4mJe6s+znOe/q
/cho8D1o6u1XDqnkztt6i/bX8y6oULZ31+tLKuxpeg7yrT8KHXpgfH22OdIPjzXl0sNgE7NrC8sU
SZdtwZVijp9kCxPXXeYFL9iK5C9SAXIen6gMDmZRDI/ssZvflhiXP9OWryVvlc6SrVmG57KCBH1R
c4vgTwz+mBi1UmReAS3aqTzT74G5lsepEqm0I1kmdbEFP1c3yn5MZhB9w7WRJ4HkUSD1ckgqI/d+
k0GKyQ6ql3236EqegqUzHwpQE8GxQLtgn1WmLWL6ejEmZV/JI4eBd6StIl2IUUn/KQpBXHQ1K2Pd
a3hj3END8eFsbnU0Gsyidaiii++QAuSh3tj5lhGBEAT3Dyw2uC8iYae+ljLcre2W1Ym7eoSnZlyS
h7YptpeiNHyTPVZnuuRTMeAKN3c9NkwIP2w5FRhVovqBN0gYSVA0FJVBMc2/lBM1zA1ZRbH0Xqqr
JEXE3tWMUZDj1mUXxTmd7n6JhqhOIa0UDxvz1pyQpInVqkcYZuxaYsljaBfty+Y1IIZvme+ltdCx
Fa1pkjQjImIix7awCVsqpEL0X7spdW13VmA3SW6vyaAZmrnna8UoXQGqOukIpHgVhvMPn6SWZB7m
8WoDNTtZfcNyzMrewYV13D1eZpDkbOHnSCHoje9aWX/C0q3uxbx8w6eouQr7Gvn6PFzZn4L2F4gI
d4Y7ls+9hDuOzQ6SKFNPstwzfGhyRSThO8b8Wmg3/NCN6q8WEotHhqk8+Jsaur3pQdWAMcqzgRkV
z0aG7mXHby3Kqa/s7NQgrXR2GbG3+8AX0Oyj1hyKz9aZjDOLt124jAL4UVXi+MKgItFHgPR2Q1X5
saI7vrE8Xsw1bK8oSfqYjXUY4Kmq3COqSMG2mkb/0SUDXcXCU/3dlonoRIPcvLFxaBNZzzZDtq5g
Tw8L2Nm5KoouVTf3P9dy4RZTuui/KREG9+VW6R+RGOwUK8tMENZovXeWoZjoSq7Ush8ZWMAFLIv9
rBhkxWPbXDzsOPcarEO+z017TJQhkAPay9HrhGySm0Ro938KZWm+akJKNyNiLjoTSpvysQcaLudI
zZZn/bkqGUpNdpVjSVRd+t+LUP6uzQls9tI2DC5ceahJAZXc9FP/IdobOS/NThScudXASR2CGLls
cBR+Kc9m32a2wUOlbCrL//7H/l2W9dePBXSIsBOzDZWb948f283l6m1astDuSPON20a7WdIw8+ZI
bUmxjoNuCf+Hn2mZN7nPfyoUscES0WgDuAL9hcj9H4KbcfIj2TZsn+Xi3qaZFTkNp9Lk8IpREEmA
XquaX9dMssS1qKkRQ4TVkaU/Hd9S+yDBCu2bn3jTIqIiQKvTvAbTKt49DIPGySdWm2HbFFW998m6
mRpaeG71p60bXbH8DlGpeGZHfaArS/4Kop4V0Ax3yOJmjrr26DV991Qx1jB2A9Tt+8US87eQLlft
gKO1zlMPigcZkDkLeQSdvcyprJTWaa2yAG+U9FjPVTRGw2ek3ZuCxBA1pygvHaMy+OevUTmzQSUT
1TiZUFIMtkoKimjgL9vJczr/mRCKhleLXuFTrYq7rlhDZrCUVnuHLFPAnLnruAnpfbjZmP8BrUKF
ZfrJWJCNfgpLc7l5Izp98huTnm31PKYfiHzE2SLmmL0J/fU7ksWhS4TXG7/bLoQY0q1rACMeC+UP
Uo5t70C6UChTN7P0ryZcSxMTCD6LuF5WAn4qKChWPBR4YqRgEk2j2WO/M5iOGTuzcubh1LRS1HQz
NYPjKBjHSwTbnN/IpqoGBdGI4IUgXF0nQkQj/ZhRdoe8nRDM9b7jtGmFNXRh2FA0jAWsOuL4Rjbj
kas+j2fXasxoP6x6O2EaNdfDXy/H/0pm+tqjb2j/qRz9m9r0/6kv/du/dfjd30Sc0z//U/8filAx
If/HKXITuf5NhXqSH43+TxHqX//+v1WoVvgvdL/YpEyuf84Vn1f73ypU/1/kfTD8CaCdI0P9SwH9
XyJUN/iXiTcYzTFmMbSTt8DI6d8iVMf7F4tvJqg8ugRnItP734hQ/3HIYhUDYoER/+Yn92zkyX8/
ZHuvvc1NQzsmyUpdqsD88CNGcY20nSOrL4QSnlX8D94+Jqf/cJ/Q2NByoC+k28OMA4fk7z+WVW89
uhZzS4HiY/smFJX7qTVo4xMMyhEtEEMv/9rfhvL3VRX2wcOmMsuLa9ftBu5CgzWvkwGL3DvLGDpp
NgXWumNzXm4n1AiIUPhsv6zctrKE0Srhn9jHon5fNazLf4RNbzpHXi/efROKcp94TiW6NBiWNeFl
ypyLgNNUYgyxxXuez/rLgB0w7DbSxZO8NlHoZcG0fF/qqlhw85WbvbOjQo2PrNTFi19VdZZQrJMv
SrwDITvexCzv1GyR+53Z9pYfjNAvNL81jnVczyHy93TCEsTxXpUWsKzaXyoGSpbhsP3T9LE71pal
TqyNO/hSLHizuapZJ9axzcZAnWTWru3zFKFswsSyRAekbDNHtmU92Hke4p1Dh/yjbc0Hg6nflBCV
qO5EOXX7YvQXn6G2Cr63HZt8li2T2z9i1CXzHMDbarww/9FOKhVeuquJAg7XO2mtFUEpVv1DkQ73
zlAjSyGL+O7OE634EYpwfDDZKHzOk1tOsefVYZZgyOAP2qsSKJgVaKCENCitSt3B4w/dOCSI3GIm
rHAnASdbR5PNBwUaTmGAAy3hrSVL3yDedK7IsLSdlyWrA2/vdI0jduiKZJoLV6Yo7BoHYVodDfNj
qfWyvHB38zMzvx1+UMIVOx+nChroyXFx5a/BRi0j+/t6mgz3HPZtyfawt8p9lU8UNnrKql8mswE8
wCWKZoLIyT06rI6kDhy2jdULmIKuHg/bYoPu320hCX0PY2Us6it0xtVyzlE0VAj8XHIoxZnVO2Aq
CQiAKdtQVtNja/biB7gR/rY2XL57JDHutEd5YJd5jO2q7x/40RpKPpnlXZ0aQZSNj/VkOfXj4Myy
PmAuWhFP2GtXVAcpHZ4vy2vNCZjtaOSCkVbfsYhSDN3UoznMXfWtFXbRXBl8rzyFPjJNxoW9Oc2O
Gf/X/xluLA2Pa2RXdVKYsL8OtOSgWZOxDv3J2TUiD2lCLZV5y5aUUYeq0auzwP/p5kauE523/rRn
AlkY7+NAAXHYCkxuaF82DPUlLXdqDIqeXquZP3XnTPxDlr7hUyeYNXApT8P0Q3ur24HhKfuENwVh
mgoDSTilRu24Y1rCrzfmUZqHPkDygLhl5FUxxUpxg3SM7U8gi7F+VD4br1dZ9i0aj7bk3GBmwAOJ
YhPgLMHw02vpDkZ5gvFd6WTQKPx+QQUnpsFf58k8dMHQ/Sboq/zTjFb0LO1eeD+KLtxoDXuLkCjL
OuMJGvdGvoVvTuXW0Z6Jp/uaD2Vw38+WyTqzORZ5Gw9mGa8clLvittW3F7gQlRUcyik4MUGRP+dA
jwfLn/db7sH5qCnPc74qyeDLGUhMkMscPEZ53zwOUFR2dMu3PB2m4hentrK3ZQtnBtwkhAZPvt29
dk77B9gfusmeAvdggsE5wXeiR+ygFbDadO5x6rO0HSJXvbBWX5MG8+mX3WYWbEXTf2r69liv5bgP
cu99qRDhdR3zinmz3kTY/275nu+CASM8aIWjQYV20IPITkE3f3ayZWiIgsqWaOvMzHgxqqiK1RTo
JLp9MZFG8myEw3nUUTIY6zdVyoOQZrFnj1CQJaWCu2UCrTAviGBGiAK6RFwxseL25/4eaTQHK55+
QRWXl/dRVbyFrZNi49votmyZBj0EMqTr4ruVWw7b8LfO1ReEaf6O5JTzvIUH3yyGs2TcMPq1Sws7
oPbIruyhwth1uQucebvk/UTgiod4Ys6icm9i3IgHR14cNAGpO1fP3GDM0npe2dxtz7bgGK22cM9R
5b1vgcaG6xPihsriWEzwYDN7G084rE+5RGFU9ggBsuWn2NhwMJIk/WC4jVIJVEOmqsJdFGHlymfn
MCML3iKkWP2c5LbzBb32xDzl2JU21ISp1T+ymjHCLiv4lgpUKoiyu72wjCvN2qsTVXtu/i1GxU5/
t45SE2zaDqAPy6qod6QCzXtzccKnwYyIe3PkwHLaP+d1F93PmfdkIlLZFayAYW/O78sSPJkVrkmw
KVdJUOkSdlNMfXtvlxkH98o0P3erQy50lTJM1yetm0cP4GtiTcxFfNfJz5FRIyX2Ji4qg/jkkyGi
z2qZVhW7kmHDjWtrbrHJ+RjzbqmnKFzRLHP2pJ5qngB4GVWSS/Q8o5wkqWSh7j4UqrgtNkTA0Fas
S5OWABgZTCCqS4XfqMNCqshRdX71TZuZAl+y5iEf9ajKMmZT+D3S5AnrcpvYb1lzKZLCnmvYuKt4
7WRgfURDm/+MDCHghAVU9CnxJ1dODv0wTgIgceOF3wP0rWeXbcwH2+7RQqStt2RuWb+mWvCZobZN
8sCrj7mPmzuGJiyqdB7s8HUSWPriolJsKbLNNViPRX2acV/cFXndcDbmW54wu5x+rIW0juA1gp/C
t4eUUUL5RM6kwzVRL8veX7X/MFvRh+kNDdNHFmzxUPZNfbCsvPc/vTqS1jWS/LI4xBJL/0SxYMYB
Ic4H4S9zrOTs7/LNKB4GK1//RMwZmZX0NQRfbZSMc8S2YwZa+bth7Os8mS3Is/Et86WkVXL8JZn8
DHWUbTYoDvkaw3ezauR9CzgHW55dmCGO9vr/MneevW1j677/Qpcb7OWtRBVbthMndhLPGyKVvS72
T39/S55zj8UIEpIDHNyN2YPBFC0ucpWn/ItKb7gdB19RCyatD4FCdV0oD9gz2oRcVePsaBaBMOib
6F2uaGIX6CDZPLUHmK8O6i3+GM6adr2xaUTbYmIlzS5R9Zm4FpOxAkme1Ry9dk2E4VmPTmVhHTEh
iufbQknre40uwzqLeqem4CygRDVp/bGup3lPpaEfgUFSu6ahruMOJlJu/TDsv0NNmXaGSLQvdaUZ
1LvmLJvXhTlG9arIumgflon5RXR2v8GGp9W3Ya94YkWxVv3kDB4sB0gJcV5TdjQbCu25SiYM6o2W
soA8iqiQiSVZ7dyGel5+dEfnc5xRwhICF68VvrLQGKviIUbwbt0W9g7XSG1nhWB//Qag0FMjAn3D
FUuGDEIUKChdOqk68BhnZrw3OUChQOKVGRtltg0I3DkOY2tVcR0enFppdkVngAc3sv6mbbpiZcSp
/dgTaz92TYf7MWSkQ4uU2qhSDaoyeQjXbo/CPQlpuUnQ6yTRLUPtPoHTdmuLbn6I9DjLEdhNYqqe
QZ5/r126tZtE9MWN6/XFwzwCVyubYIdZdZGuUVMSbG2jTZ0PLcpG0RoAQ7DToLD4bpkosvARfVEb
GPqR5VXZjaMZXrB3cFTy8QR1V55Cl2pu7PIgQIesx2qIfnKnCm3lAkynyTMCG41IKlzgoGtjGED0
TNbwyNHTxbKZbYFBrSbi3qjp9oC5MuBLc4cOMRB5Hz5OAgAmHm+DLFW2iT63z61hKJQrEmXaJ0JN
DpAJ2m2uD8YLPSTuS7MMbHWtt7bXHXoKOO9SwJGfKrC+5rbKbRrJYEUrwL5oFH10gYzcg1gA2Iua
xQcySqR0ZsUZdmog0ezuSLdDZB2H9WTOZbECdjI+DarW92xoN/oFpIklneST/k/oaNZaNHaYrtXJ
M+ClNrBu8UcEOdMPqgc4CBIzuFbX9fs6x8/G6Kdv1aBXiaRX9NG6sfXxnT0orgGflRrJ3m6tbFiN
SVg6BzFbj1k7g2gYU69sdk3fOLeRRC4YJpx37BnEbZca422RZ8AEID2hZp98RwRJq3368Zhslp6i
UMCO6kcFWbXbxKIT7jVGttHp8K4gCoTKKgsHbTubIkjXRi9pEEpN91CPp2QC9NOH5qYn3AnfRXx+
HIvAyKLZRZq+sqChrwwTBhv9W5rhAStzb9D9FH05fYjtNkOeZUiw0iEUa9dmW2X3Q0CxuuWkvusi
0GddH39CEjI+cKprBzefrYc+bjSKq7a589xa3/adFdybnOLvrKFwNrobK8QAYfxsUYBeOwDENuWk
R/coDQmf0o753e1minW2Ku7GJusfFTiTu6J0nxMjq2/UyUjvwBgWz81Yo19QjfEGl2mxA5JR7gMd
jfctZ1DlpxTK6fGodoXouA5MqNW5qCdPLTdlHBPo4y6xwseKw6keP8z9aIPeUgk04pIGoh9laAof
LBJKyol17xumRoks5srfjXrd36hFb9Ato+a2ldWOW7dAzGbNllH2NUCxLabuI4VahmdQSdOgeQBl
w5DsDVvyOIKCvBtN9NaHIKhzic9CZpXAqIOMCUM5Ct8Ho21vc1PX77O6cD7R8Jl/JUcOSSvpJDm8
EhJIcGU1T7vxsp5O+ZGBkkoyynjkpQQJsaJit6V6cFEO58KBvTJLHksjGS1tk1h+SwXc22WS8WI7
JeQXxUSZYa22MGVWiKLSrXIMLbrt6CGM60ayaHTKk+shyOIfOCtMm7yTRJsIz67tkCtRuy1euTiv
vBxJ0RmcwYGtI4k7ChaHNNupZNc2dcyqZMubCEV8syXpZ5L0n+zIBFIxM171cWdOGyTO4AqFJBgw
XhrJIaIunPojTevPRpjWL1YW4qrdmMYHjdIiPekwuEEZIr5FC4w6JKiX/Kk70pbsYjQnnLxK75cl
eU1UoX/m6IFtiz4kCI500RtrvjyEJCHJUdORJ6XTef/eqK0DD4sLjjCAoiPisLRbeqBshwg7tBvR
xP1WaY4cLEnHquHTr5U4iYdVKOlajBytU0nh0iWZy5S0LtDp4jOXW34DDsd4AGnS7hvkSEDksmZo
fwxF9tEDHHOfGVn8lNtT+mBOY73qJaWsLt2Dw2eBCdek2/rIPAuOLDSbM56LQpLTMpGJLSKgsfF9
6oz0a0ZNmA87Od+gto+3kOGqXVIU5Y3aSOab4zUJEMQ0hRGHr9bw2DaBA8cvcvLxhtKw9RGSIE2S
SpLq2p6PvoZCZdwNqUrBnmwaxgoHoH1IpxpXxjlrPdXvUhDJQBjqWEL/4sdEJyfaBKlu/5PhW96t
qdnQ4tXnSqDGRmcy20NMmbUtZogO5GcEU+9S4PfO2oX9YtwALSq+SnvKr6oC22ZUO9T6RhBIDduI
uJS3FynN/WAWyMn2eIXB2UqnYZsnbgRasSL44Q5V531DxPmL4AyGY+lEqCwqsRJDylLDzjcsttho
5NoL1Sk1XLXwKg8OZIzPde48cX+r3Bzolf4YOkeN1tio1RYraxJfUxobt0NUkI4Hx/qWlfX8da5W
xXfuhT66GRTFecQUQlqC53bzHKcouq10wNwRVCKz3M+gZ4HIx1V/q7hzvQHeODzFUFdhFVoN8aOn
RZ+7ys1uk0zDB7MJrPBrW5UUFizlyDigb0etYRzAjCD+5Bafe1sHuh/NGtU1pXWoDKRTBJFBcwS9
O2jl9JBGpHCBw3GoU6aI4EWv21yL6SpnXDBNByZmFXl0zEEXRZDy9IbewW0gvLZaU4lvvvNfE/Rb
PaGGlmbVSxspwaEQVTCQOqCPlG7I3fiRCo79BA+qVmH3Vo7kyU4i25gAdZ9dTUCHNGv+NfakweL1
evi1oZGDU3n9+8mx7mTJ2omOFfWN64a3YViEIPISG/hQHFgqTed0aLitVzbGnoj859Qd5n0m9DGN
15QGKwxrw4SXoSM5oE4rmhVzjjROP6BmWU0DZSfDQctr6+RARYGWYkT/3satHJagN1YvhUmn2K8M
j58Y3IA/a0mu5wdq1mr5bOiwnrAmNY3sudEmPn/TIua2b2G1l5jnZBMPiMijkd4L0JX1t7xwKMHk
ARXWf0s51K94SToNpIS6RhNnd1GixJZf1E6AOmJuDMkeqLkKOdLqkvFxDOrqBdoTP6BbCa/vtbZj
VMTLB0WJLLEdhMo3sKuQydnGyL/jlUOdboQV0raarLmm5DU0Hi+qSxum1AqD3wcNxI+OVVWU7xQp
7APNMdXyQw0DXrxkDgI8oEqDuXxWAYONjxyXYbJDmM9M72lSsygj0vX0PseoA/NOdHu79EHj6Mnv
egS0PxP4C3RywHE2z5qA97UdSqeUF1oYtLtONZ163bg0ku7RteRBm6G0sgcUPnkqNO06+4YyIMjD
Im+nNVe6KB4SgNEo3fIMIwhzyOTUtQzKdujFBeaaXm/RbWK7ZIpjZvL4ut4NIwFSE+7izsLOBtHf
OwWwwqppRvNTPLpIuXc0G3MLGc7CmfMnM+gHe/V/VJCVlNtMC6lLYB4rKJYBDS+qmdU7cwDWdOOW
wnp501i5qmEh27OebrrIEqi4ZrAPF7oJyRDqnoq/CuwSAxgU0mca9ZQe0oqnOk28NbQub6/oZui/
9YT5bz0dcBqqIXRllh6ZBNP0ZgieVrajVC9U73oVnWhN/9mQ3vl6N1uAxUUN9rBXIPcjbYxQ5kSp
hSZmWj9mA2qSa69XrQ3kf7igI2yLyaitf+qBHqpvRQOpcT1XXPZTCwGMxKV1n01b6T86tYbUGYQk
yCSwAHzPTpprPjKy23LafKb9LKV90fPTcRdZvNNZAbvD9TGtyIFj1jaqAGGU1r4wrPF9M5jDveEg
dpcgRff0h19TikuoSMhSTqDFv2y212y1Pi6ALPaJTmCZZvYNVePoZ2RVJBAIauKwd3nEhfAGCwga
LWp1WJ4SotKIl9IXb2EFiA90fU4ZCShE8DCbPZh3C7TOmMxWhZWk597lae28U6y+ui3cBsXhZhTh
Wu1cfEiUVhIVosjQ/1QOiU+gUU6m50e3ECTAEndQN3pac6GDJdbH9y5k5PcIhBAuNmpCbHD5LZyB
G2g4ElPfdGm+sZ9OX4IH0LMshdatXmHGUVYZ3dobQ/Pm8jinOiJ0L6Vjou7ACmVlSZHA03GmHu8a
9lTJ5hRU21VqRRnsSiB+a0oZ3A2Xh1suZIbTWUe6QYeUPsBS4KaYtLjgPEK25HjxxGNM72GaKALt
3EDilDIxySIUFwOV5ZkYy7/8AIgBLvYSvc5XixIUZRB3P/7zN8srHkAfpvSFoDe0dfc5EtmsbBLT
bG06kEoI30eY/UZB6YpuQSTSl2DOSgSCQSRT0HPA4vkQMqiYtDQVH0QYlcEqKBxM2BGHh7yAGjNs
rqDFIHBtjtgDA5Hm/AD8MMTkGGjq7AFKoMtaKtFUUgAugORPaqnjmxwCPfWtruXsf23LWH3LRUsj
QcaggO7Ldzq1aTAPRLdI4Cqj+McNJzM+FASy+gOdCLvylcyG/9dkrdq+z4aRj+iJUSufyS24UOnc
0B2sk5FLt+1VftiFgI0CQxeAvh7VWF69Q8CfS/hf6SYtA+tQO4bzGHoTf7e2HMtaNYPhIMLPiQeX
UrXkTYw3Dtd7n/PwCDlB4zRaPiXnWvg1rMYq2MaJ5t7mjaAQbLZOh0xt6v1SjYirknccEwMEtBlu
u9YOgs+FF0jAchRFn+amnR9hBLVcpjoGUSsrC+hK6dTfs7u4gbaIZHxPENK6yjjvI6hs3U8LuhUo
US/qlI9jYgDmncqe6150FipqbKdE88vZjQGcGy6/Y8RUkjb6XKN1YXqEVOupiYiiUiwSIRtyCu6U
MeFdBnRz5n0goJzcQLnigs5RA6Ofd4xHrDr14tuxNIEhxkZLKVWAT1H3rTao+WF0htxG2wJRTEjA
U1Vv+uMvdLHJIOiWi8QHuosoHKpusbent3d8CQ6TBh3P6CW2P9ndTIyfrIe8j8R7AHXVC5qbLc2b
agyoNAO9j7F1/KzjP+DriUqfY1KG+iFo2yLfBFWKGEqguF+DdLzHRYHegl0k04Nm46nABkwm5fY1
ShuHBG2nNunNlVL38FapbP7SylR/RCJRAwgpneP8IC/m7Ja0CRPZy5t1gX3QNTBlJNgo9rvAvNDM
PT2cPDtNK0Mr9FUsYmL6kJ7iI3PknHJx+kKJuo4eErfjE1wed3n4ouBscs06jK8TTiyjCX0gPwzc
gX535nG+h4oEsZVkt+8vjyMP17fXOsgCCloaZnSIFaogLk7nR10VGnmCco5pKM6nyNPyn4lqNPU+
Sjz4qnoBTX+FDZjqHoJZK7+0bIpflx/ht1eM/pqNQTEtHOkasBS/Q1BUx4LJpnEzuOP7ciKMp9Tk
PGq6BijCsKYfeSgFwS6PugzXmDHoGNxmAUzAvVhOnB5chMsKFSBkC5ODoZHfcGrJdjfCZy89cnzX
DCB+u+eYJ/gJD1U1C0CLu4DRgApOcA6gDQwk23s3TpKuHY7GTwzcOEouz265fHQVAQewicAENUx8
ljFTAWjFa8ekRsKdVGRFVp8qj2WLUPy3ywOd+3hoeGL8jDKroy2l2yLA4WZjOiDM5zL9BhYfhL4Z
4UKx8voSM73GHX+8Ajouj8vOX6xcXYWIpzmWi+I573RpGsylBwA+0AZinzZ7p6pC3E6m2sCvhStT
bXSztH/ETjr+QlxO+2EpLTpcOr7fXwXM6XajuFP9Q0c5RN8c1ZqAUdPNrwIve3Ty3niuCie/80aq
mwi99sknj2b01zzW1dZHPsXF+YDqHlctBCks8uJq8PWw779msSshO9jj3losvtLXB2/6ali9qAED
K3Vyx+lMi6m2y29DGyj1btb08QZsRuG+x2KA62qKmzD+Ais8x80ggh0MxclWIAHtnGN+3REYKPgA
SWaK2udOcNNSE+t+eshVICWCkVl1O5Sz6dBOK3plD+CGUzsyk7ZbNZ2CDLR5rB94TcXfL47FJcUg
r4DhSR/6vdlP/EKYVXHxgFRz8CF1QrzjV/OAFtMtYniJu4HjU4Ee6vKcnFcXOb9ZIJzDxenN70Nh
zMBKXBOwyowgGgzavr+v+yZ3t/EshbuKIVHeCfABH8djISgKMaLI6Nn+SNBDosIWe+o7YeUtEwGm
Q815IkjwEnfcWWmG+S6Gc8ZHxNh+ZZmBXYSd4kqz1idXFZI4Z6t3wkqoWFtQzP2qqTpzjyPr5K3x
QA8+x1FRONsp77z9OIfGF1HFwycL/gVxiGJb1a1SAiMumtAMkTxK3HhTeK7YNYk8mVrQeHva1a69
RrSQK3BKzNZcu+PQN/BCELDxqsE6vN4JcB15xSotyvTutSiUmHEhXiqQ03wqHM/aGxhgxGOv/z6d
IDc8oL3quHdx27jmnUPJ8stolYaPROVYwalFR9ZPM6G8KPRnnkxgNlSPTDVAREgM6QFkd5lTAVWg
gLaEuTsLI9ctcnNDu828McjX6tx1wT3WRUG2bfJW1BtQIHl+Hw9iwstrtE3NtwD4KGtghyzmV/jL
3Ew8clG0YbXDEZOKdYbSkU75u4KP2LBHcJA9ftykiY15XdmoSRzgi/5vw0v/P0SOchu8Of1+Q45+
HH7++Hmid3r8D16ho7r5H7xqyJo0yUyxLJeL7hU6qqn/OV6n8mo3ydllyv4vdNT2/oN4KVc/8s/g
mm2plf4vdNSy/kOqjZmCi1oymEIEUf9Av/Q00zm6AGmAVsGwuoajciGdhhcdaL3CG2jpKeCsNvAa
nMcsdYRv0hSQXWUIN5EhyITMuVOuhDan9+3r2BSCNJfklYdYwlZ11G482u/WmktIW+W6Wd3HvYDY
VGnFFS+i80NZfIajgvDSDZObCp7yXECiGszaz9NxxjW1qn0FesiVuOX02nudFUVStpYsHGImdfpG
aQikjSGYlRZH5u3QWZMPCHB6eLPAzlTQzn03oB9H9C1BxDJJRgsnTIKqtLCWQfkIs6IAmUgwiR3S
fTeB7vbwaURjbApKq9qVGZ6GFP/OEJMa0+YoJQiWb+BNdkxD1M6ShHZBrbQALzqIlze5imhHnxsK
lfTYWQeD+2ellX9H5esRlzHubx67XjZUA20hax23GYoy6jSukU4t9lWTiisFj9OY+ziUjM9sxyCf
kLWt0wm6rRZPGm3gda1D/0JJBBNZHJXqR7tJR9/UY2mmmAXQdZrxPqjEnwWHr+ODqZb+6EwXRPfp
+CAmyYIzPm4/NslBLz3qDnxMLL4vL6LTEPu/xpEWwpRFDdNajNOrXJNhQknbmDOoBi3VcxDN4q4q
aCNT4HH3l8c7swt1YkKMWhCl5fxavleM5rmQIUXjO2TsEQsFGDHZ07PVgsX7i6FcqqCOS+cag+DT
V4iuu2pUbm7Rg6y/Zw2eMKGbtYgboAl7eaRzi0WWW1FiVnWLD3Y6UkCQJBor5iVO1HccagYxjtQA
ZVzKZU/wxEd3Dfs4+qSmgXZXU03xLz/Ame2oGyB9SEXx4tPtxVd0MNVNFD2y1lGlK09e0KGd4kTT
DcZVhEOAQzJfd4prMtRnDiCWKJkZctAYwC/V2Es0TUY6M9a6jDUb/yDQ2LlrWNtwHJTbFE0pEJ7E
NVUXN1fS0XOrCJlnzgDN4VZdugpNZlJ3egsOwe7SzzibWrs5S5GxAsp8pcx8do6eStarUl2FYHH6
aTVRcoZqNFzA95R+WwOe6Ntp+lWJ3r7Puyl+32eKl0LFNM1r18iZWXL6GLaK2rYJi26xrHBESUK1
svCXAPyGBF2c+AiXpptYK6Mr21KTv/XfNYbjOUDdHloLVTmEDpbnnaAGm1IQNddh4xLFwwNdORZJ
hDXpKCNM2V0WxPpuELX9Ed0aFc9o54eC+NqVY/foWP7bc/CepdQ+QtCmPK/eXCwUA/oezBH4ImNk
OQfRc+8U3iZGbnA1V7XqJxEaxKaX/JMMeb1FJ/nn5a105kAkRuOFSOMNzn75Ud48QNsVc6hGpklB
Dgj0qFgpOOwu2trmiJ4fpbIrC+z0IxNvwZDl1GC+nIjcqPJseTNewIvUFJH2SJ6QtiJF4+wnjESi
vlTuLs/sdCn/10h4HaFgQBH4SF18MxJk4sYu6Mf71dxln5EURBS5RI60IxnY9C0knmJUANeN2efL
A2un7/TfkaWdpmnxSfEiP51jaAMKzoeg95GDnA84sE1+aU3lLgGAtdMAu+2y3Bzf11Uff1GDPDg0
egKTF9IsdGcp8GfjqvGPGlD5vMPNvfjZkdL/0ZHy7zNCE8UzBRI2N+/pM4L7qBKc35DqVAfrI0Xq
cOWS7f6gW36tDXnudSDHzs3uopuAUdDpUBZwMLt2+h6SvVf5aDw4W1tMCsT4Wmo1QSW4/P7PLTGS
BA2DWu48lvbpeC26vGz4ERgYZZeNB0z6szmr8UvZus2Vi+jsUCBL5XKWXZPF1EiAEOTNmZpdJ2G3
KUqv+Tx0ZU8iXmlj/BcTA+BKg1zeBMQVpxMLS65DUl7WlRVK5RYR+ugbGWu0orIrEzv3zWjHa7Qd
abdR0jodCmh8FJqD1/pETOo+1GvLH2EeIL0BEd9PvT674st27k16KClZuOGoyLUvDn9YQ61rxCgD
G8JUbsJMH9IVFmloHo5tcCULk+/pvw/d17VP4dMgdKGeyvROJ4ceAzxVk7HK3uw/pKndIo5i6/0f
uhLLsw7zLQrJWHJwoS17ao4uJnhpjGNh4ntj5VO9yZDGeLm83M/MxlYhW+ID6LAUl6cNwJG8zzGn
9nV0p8lIyki/oX4DPvt/Ns5irSPf0JhKxmzsCcDW5I7Vpuqi+EraeoxlFh8Hkw8KkaxxgpBlnxsz
DsrcZd75lQ4T7NaGx6etSpTw0Hyqs/SLCg3q6zChELAH942cZNdF0LrMerK+DgWkErq1lrjRcJKN
/DwYZnALWBBzvOlO+09TaJqyorsWf2zjIgNGi7omzBctSqOHvklBQbgUkXo0TAoqRh15OUC1ODFv
XKGjgwJJYH5qJhg2VyKSMxvO1mhZsPRdyh/eIvCCbDUkSQ/ANCgwJ3TzePrYlKELXgg4qiFQ9vzz
r0l7m3VDMIudyCKEToPC9Kom6nxhBR4C4Y15M9MAvmaAJ39m+TWBB5CPAKHjApDTfnMJ66LOk76S
N33TIOmME+hTBTjJr5Fs2AITN1bAQ5orK/XMWULjhkkRMVuuurwAZkoVs9HyLtU4dfZDMqYfRJVD
uwHReeWzndt80qwHUALBMpSf0/l1dMn71ESysNKhskdTnn421MC+EsqcG4XPRE+DKgAJ3uItVore
60pYtKgwqcqXYooHIK1VnviX18QiKj4ejDJqoQ4Hv1t2MU5ng2BQagKCa32G6FTfBp5PvI85OIJ4
sf29FoOp3daNgIE7NEX7cYjU6VsCjFrbmBrSjn+xRoneXJW4GM+jY/D8ZvFoY4OZRlR0fmAm0wqv
aX0vOl29Ulc6t1oclEc9kiuLYstiJ9SYaFOpBj/qZpp46bWw2OO9no5IepnFlcz53HaQ31F14MHz
F4sPmeJYkQlDERDIFEe710NK5TRMpKuJWc9x+gGfaMReB0Mfv13+tvKXlxvRoa6DDTpJD0Z3p58W
sGYjtGhEl8FSkcqZWngsdmap7zQvtKHfRNOVj3f2tcpczqRJjTrf4kCL0LYyFfxG/D7TcUhwFIeW
VDJuIXpVV9bt2bkRWwJ0Y4ocN6dzy3JbMdPBogvWmmgkDZm9Dqyo3/V2BanXKaIrX/Hs1DxNZmx4
I1LMPR2vQR2QoJbzxRR9cIhKBbXL2MN1BFnSKyHfuanh9aWbOk1TktLFjuxBX0nMdus7gNH3E3Qk
ah5OvHUglX5SGP/KeGePAATw6BUR/EnX5tO5EfgNXuRZyLNRWkbFrXOB9IzjocLlBT5KLsbnYjan
75bTBYgRo32yQyohfLSNtLi2W86957fPstiZGbrBZqjzLD3vZt1mNHjKDt3FzIrCv7gyOO9UrLTA
e5GYnk4bYFxf2z0CDkaHHnNsFtpqMBOxrcGSbi7vxHOHuYt5KZuQcoezvOnBhYNhhsPlRxO8j1TX
hztQo+qXy6Mc6/vLDY/+DFU624VWtYTK9a7ZiFEZOTyb0rE3CbpIWyN2aQWoRUgb1h3uEI8o7yKU
030BQ58TNujGdtukULj3UL71Hezf8qlAUu2mJWu+EoUvLNZebxuwDtjY4f3MGl/kabrIQvTu685P
9Kb9Wc6Jc2+q6IXDH2rNXQUdWKFv4Yh+p2NH8IRXs/clMg10c60i+RqDgcnX1uQKIPnVVRWnc2uP
8iZJJJ0ih1TydEEUFX0tFASIj4rGidf1ELj7RjjWP0J04ZXz5NwmZ2vLNIGbjvL36VhN0iWISU+d
H/fD+BFJNntduEGwylrkXI9OwZfXxpm58fbpOWPkpxNTLPc41+pMuIbtcd+E5aZFyJ2+NGwuz9eM
0b1mOyqP38VKdNhY/I+KG4abi+MSeeB6gFrd+0lAb83uJh0aF0i/AWzUvVdBO4tT9UWHeX8llzg7
TzYaL9aVgJDFFeTg1uVYWU4hwE0GmhgJcMqU2rTau/OVOHBRyDsuZjqXJPyksK7zm9NyAYh0MjS4
Z4iVxvt66mhMO1UHvyGh04gG7loLxPAYKpwnihS2R7z/mjny2fkSKZnkTwCXlsVEqSniRa3o/a7z
tG3k2V+7ThQbYaIhcHkFnZ8u6Rk+vSbJrbnYu46b1LZrlL3f48z6zipC60OAp9WtNyTOXkUaAe3j
yfHzCsVcx5iQjsTl5cpDnAmmCKP+3zMsa9Xu1NOEht1L7C2aL6OKF55dB9VHeFGI/I2x9yiSPL3y
oc+c3gSiqjy6ZVKz3Ksi8CIlzwcmLvphlTaxfggikV8Z5cyJwCi0iLmCOcOX7TCU+qFU2YyiwcB4
AgdcJvBdW+cBuy11E0RUZa68zLPz4kOi4yxntoxpVBV4eSBUXqYJ0X+Ve40KLTXyzJ+XV865Naq9
GWcR0GDgF9XQhikGWvgWAMMNNnWVtf6QD/Xh8lBnp6TTDgOXTia4jECrCFXO2en4VHU5IHHgzVtA
Rteqm+dWId6kyF6xFG26M6eHN45LjfSAYdOZxPWhHshg15QaLw2SIhy1+3yyhz8PV2CC0zDQXIc/
q4tBXbv0shwZFKq3ZXGrTghOtlYAEXIcrhXszy5FWSTQiOS5CBc7XUMkyG5b+r+Yc+R+UQkP6x6X
4w2gRuaHSDt/vPzZzq4Qm1qBYePFDc7/9IUOKEeWqI9yatdG7ifJXKxh0YbPtkD34W+GIhYjQwGx
t+zoadPsKhMGy6Rj+AFE01T6tUsXyCmR5fvzoWjA0s3n/5Sl5SX5Jpc1mwE1YkUeVnVZf+rqOfwH
swTrDr5R8HR5qHPrXobuOukepqHL+5akHRj5QOMDHVT3CRpm9gnD0/JvJkTJizRW0j7cxeXaIkWo
1C0XHhU7ZatnZY1XZVMhS6Jeu23OLUGgARAjaKJbpBOn7y6ELTpqLvd4lXUQxsNB2WdNkj7NRodi
URIEVw6Oc1tad0GzgK+GaGIszihcGewQUxySAXOs/apTvXcR9isrlxIHrTkj8hV7Dr5d/mrnlj3f
y6RGBsia+ufpJO0EOZYxk7o4AHKfDIFCRah11SEYIFteHkqutWVA9maoZQZCspzWaUWJVXWjHEA+
5NGHrIQitrKHyFs7rZXfj/jjibWEePmXBz/3Mbk3NSR9XZ3y+GLdzFUSm5VCUceN3Pme9PIdnmQq
tj/TfB/T078y13ObwWDRcKtR2kH58/S16lYd4ZU+dKg7qdg1mTiuKMha/M0opHKQs0AcU6Q7HaUN
eqL2QUEeIMSVRnOr6QAnv73y6s6tS9YjereYIPHH4tTH9bMY3CFlXc4dZFyEbjdJhvVO21j61qBZ
iz0YGgmXv9fZF+jZdGzJhICtyYd6c3Cleg4fEGwtUoNGukPTW72pevVaI+3cKBzBLHvqjzbn4+ko
AdLChh1LUuKYVwcHX12cOoN8c3ku5/YY4SpIJ6QtSYvl2nwzl3FWc2DPLPykraPPMFvG1ThKq1sH
25G/WBImgBfolNwseNqcjkVxGtsJeL6+U7nYElpoEra6q16Z0bndRCzKyWggp0UAcjoKt6eWQFAe
fJww29tOaiW0CG7sqjzNbxxcS68swXP1IaIABCSIeOSYi3uM1h0KfCWYsLm04y3iAUhRKLF9Zypo
gwzBqOKrXFm4GiUo4aZ2sSbnC3azPmlX1uW5mdNVZk1KMgztotOZt0OPiLIzkNeZVvfDMDOIX7rd
g4w3Sl8LE/Plz9eOBP1QKjYBcC6hm+pUBUFu94wH7+2eABxn6tqNP7hg2K+85HObgS6ohElADLSX
V2sRB5MLQnXA06TxtiGI0efBM6y/CH48qVDtITBHILk4TbQsi9DtLEYIBjClQVSF/qS4RK+KZ//N
UJYO8kO2t35LZ8oGKbDcikYo3S1+K1ZQrmot6J/Q1JqutErOnJH0C+iRSzFsgvLFhhCpoBTmMZQW
YeZqJFImK0MnyNbx8sG31V3Tgg2v7MJzg2rUgjHzotbARztdi2hGxRlGQIM/G0ryD4wOY182cEVd
FH++2dosdmDUjCtytGcOM9p3qNLQxQYEt+yYV8AcBjiGg98rsb71xtpclwkmXqRxXy8v/d/WI4Ui
yL0SeEDX3FzGQzZiJBX8R+psUSbw3QARUNJd/XB5lN82tByFq42vhrAwbZ/Tlwhxu6BWnzFK3w23
NhCahyIIsy2R4YeoV8w/bfvI4TydHiGFKZm7nQ4XZsbQ9BXaeIA+3Z2idvg19GYCu0Ez/nT5HxlW
hAfcngQ82uIq0Cd6lQFMJ7/2xu7WxFLYF1OSH6zpalQuf+oktGMoAn9akpJGpjuLodQWj7I8BOZt
2DiuagPSszhRpdupUDw8gfFBBhNX31RUuVdYHodXvuFvG0EOT0IIOhtWPMXF05eaBw6uGwKUTy68
GukQq/5Q4cri58RhflPUtLkayJ+XF85vG0EOSlsU0Uvih9/mXKlNMGUg630tSUu4NkG5LZWhRao1
CLd/MZTE6UkmJB3DxaVjz9y3wjIq35mdeScSnYPFJlKvGhRBLw917lUSOYDEpDpugP48fZWzmPBw
0uHjqV6oSj+wQLwgXNEhBVSZEOfARj/OYoieLw97Zq+DvJDAAJlCer/hwniUZgi1yoca7ezTiQsv
Dsv2L96jnBaZDne3sdzrgzWG5L2skwIn8p1hKbrvxi6KGEPoXTmbz05IogE4woA4eosLAd0kBf9T
JoSCQfXBwGIZkLtpV/bq8os7twopNmkAOcEVoUlx+r0QmgzqKDMrX3RY07l18mvsPBAovXetgXRu
JEDysIC5uGUd/3QkUKieQo2k9LlZ3D1S/tJ+wFPv+sSq/vSOYWvRqDpigVXYN4tJhSwSZXAoi1jw
0WC+D9KmceQiFWZ2c/n9nTn+6YFYmlwUgHKXQFSWQEwBeyz8sLSxJRBTpib3OgHeTYovYryu0BJ4
+fMhaQwA7aI8+Hs3fkJuM2aCue+KId7EhoWUsRgRhdawsixc91pL/NyWfjue/Odv048s4GP2bo6W
gcZlXbXKOhmRlXW7wPAzSP27qk6jK00QuRqWNwJ1DBY/fFWpZnE6aMF1jaQp3hAwmnHuzFN1nVFO
OYyjaxNgejkeaqpDlOli0Tna+pXt9/ucLapeYGNIIHWyrsWcndhq7KrhGCuaJrzJQhRLh7ahJhtm
7Uc1HeobB0WoK4P+vkMYVCKMSZKhmS1l+j0dnErdo9XFnw06EYVyO5JJrHS0Lf74JGPJ8gcFDY2q
+bHJ+eabdiXxGQuatmo2Wp9EP04YdOBKlDdOdWWHLCVgqMyjww1incYduAp3iXNILJxOZ2YG/nLG
g71PMQ5bFahRvOBnWd5hwYcHXy3yEP/YURP3QN+5cfEFM3QurBAjkCCF3OOaAGGvnH6/n7Kk1cSG
nBaWfA/yi7x5DXVforhp2rwGxUg+JpTn1qoozOc/3bD0moBDOOgDSITX4vq17P/L2Xntxo0t4fqJ
CDCHW4ZWS7JkOdtzQ4w9Y+ac+fTnWzoHZ7vZRBOafTHbgDFTvbhSrao/DH0e22Q3qawiIJIgGxpZ
o/N5yOrv6tTbB1tnb1AE5KVOrQCQ9GZQ62K2ekON07fNXj/hBtk37+UYgbiDU/b66AN3BJwCXwxL
uAdthjWPermycBp/KZoZUdI4z5BxRjSlBOL73A0Y793+jq8Z5+WhQDGM9xEEGuABzNzldKV2K8yk
WLV2Gkf3eEtXzw7vwc+91DkW7K9a/2wtISY+4Wh1T+HgDD8y0+n8EGnUbynOlY9dH9mP8ljylNOc
Zrqvm1j3caiNPmIfn9C3ag5hN+KyufrRDr0pqrLoQxiby8gKeStrOrK1yYImpQsNRf7QrGr+oPVT
8YxBq/yuNBbt+4KJ2cGrcm+GwCkIDJpg/227Y0tto68xaqTVvf57mCPn2UESJUhs/WsLyPeonLgX
DnCRSf9SACOMzZmtlQnu4m3S+YvaZf9gGjKfhRuFx9PEdodCP6rq7JyXgG25IzgsSWC2BYekNPWy
H6XWn0d1fI57NGEpm+r36Dh2BwfFzn1AKPHCIyDvrs2ekvW4l4XTALjTdlxPdjPUQSnzPniIGjZw
rnW236HyclDSv65bmQigydQvOT2pZm77L21l4qOZQQBYdcNEVCFFKHdWcFxx0zwKv8RSvXys5KHy
0ykM0UVoEQd6NATBzW31KD/ikl3fyvwcoeUlekFcEJt6Z9mFud1VmJjJ0zB8Twd9Qi+vmN/hHhaf
UrpsP2JrRta6Uqfk41Jmw8G1tbOXuKs4QWEYiTabWIF/nNdOt4awk7vOb6Ml+14PYLcsHAvuG0uK
sC1I189LPUznurKOmg87aw1ULhBTMRdc0Zt3zez0hoIfd+fXtmT5jTlFL6ocxY+AF/IPt4+53VCC
P0tllGLlFsPTO5pMC6XqfBIA+Vyske4OQPe8QogB3A61s2Mp+wCrhKdOdXTbJUWpsu0dgx00yBgd
3q1SizoFGxd4p9IvRdCpaF3dDrmzk/4ICYLqcgptFJbNZNWgraYWjdIWgOADnqHK78jA7QwPH9vD
Km3+eDvq3jf930ABJ1xGbXCLTSUpbH1hn+JHZkuTCAGId0amHR0Vu99UbFiawABNtjRTA4veJMLO
yG8xWzsnDh4+KyISgbMuiYRCGGpcB4fT3q7Q6GPQpJXFAbUZXB2bNU5MHYLSKnrTYYXIrjMm/yb4
hL5IAHweLKQ/n23sBg7mcifToHoBlNQS3R1jKxyTNlPXaUnb+uGQmXdyVrSenKlvfzjCSKMoI8BB
orW+OXuXphg0k5e3H8n131WZr0+QbEM/wjYwePMq0aEgk/g6sgq+b5P1dx0y0ZgFADEOMVjIUzIN
rFBRezMOUUA7Jym5EMOit6eRrG1SGX1RMCNOEWluNW3ovBnDgcd2gPrnhYnUPeAEsX7Fuad8KPUy
e5cOwOxuj/UaCyVaVsSn5gXLhxPgckustgVn8xWrMECQgkr3zzhS2GukSr9rNWo3SmzaGDxh+lJC
q70jd9cPfsPOVoFKySuW3ITfYG4WbpSiDdAnM1pkxZSfzFSf3k+NAz55Rn7Yyc+3R7yzWl8LmTYL
CQz7dpssQ9/NYcaZo/Uc3HllwlrFQ+Ugys5mJMprHQplAkJdftZ8wASdTIQxZabxY5QzEyPconly
rLp+zFJr+kgqU5MMrkcHz96SItPThE0dPUnhfPfn5bhgwoIlGqx1O1KMc9zWtl+mtJaiJJ3OXYIK
DXeY6s+rVp0se86/3v68e5Mp0D2iNm1yGmzWE45VeVjrlAmQoFw5cizsOUgF8sH+LUvxEZl/50AH
WUGeKbCLZLebpQOyR4/LhENhZdnMOHdgOq6WWYLEqKYdLNPrKaULTxQ6MCrZ2JaqVtlolWMR3/ko
KS4fYtMIvQKbThcUH/6UU4P4WBLmmJXwQ25/02s4NLk04CVqIMgGAEPdzGkTRt0QR3XnW0YUjm4W
44amDlLLQRu2GKXLi6qfrXUygtxubTtYLByTsPUIs1NWxbor99hducggozU9a/jQjfrU/33wI8W3
vnzhgP6lXGEwF+SH27zfNqO0SibMM9s5Wh7VVdxEQ1a5Qz+Xdxn2nUgcfqTF7zuQM2NXnk3jnGjt
EYH2OrPgZ0AAYvUJdvz2nkBSGMHpaOj9pdLM+14af0RdHQUL7u4npa/aIA3Xo/Lp9aKHpi3oIggD
0c3eUpyiVcV8KuygOKG8mgbSOo8KIl2dhhe9siSz7/Ttkt7d/uDXa58EGEEZHZgPnbTtsw6QmaXl
Aw/voZ5aj2Zk5M2jGb7v0tw4qCW87qPLuUX3jvvXpOdk0BzZvOmGhS3hFDpXvNTr5SnBunpFGU1z
VFdBe+uhT0wds5YefJirTWBjvBF97Z9rK41a4GipBkZmNewnhLHawpPANf6Y1HbALsJe7K+mNZmW
vzpNGEQ9Lu8ultzd+wpd96O34vVEMUEGXw3nX9Hu3FztwH2rME9ZmUPKq0gnrAdUSvqNHEYOX3Is
Pr95jninkEdQ96IUs324NWbKfx43Hd9K8fJClKl2PqyTbnxujYlvdxDs+oQCycYzkd4Opy9/uDz6
6wxtmKW1JPxe5Kp5ylQtNH5M2WSio4QFjP0MFMaYXCk3WKpSjqLZySiGNDxZNNPTU451l+IubV5/
U+krYkpYmWrs2nIVP0VFQuV8GOOQWoq0Pmu4DZeo89fOl6aGxu0KrQoqLpNtvQB6jD+vw1qrrmwV
VnoKUyN+b4X28G6yJTnyq4qkCPvyuF1RXtMsPJKqpqsCoEcGaofomJZopg8GikXYvKfnEf7XIuyD
luS0xmVauxEM2ugBI+VBc7MKNRzPyWcZZtgaNoikJatQr3MwDT71UmMLrx9Fjb+3gECHwFH7SA2a
1qlnX4vk8EWbM6U+LxZ8YJAEeWtRJzPtv1a0UN6M+wAPIcowQLApYKFRcjlDoE5V3BipZ0dWIozi
I1CvY1T4NESdIF9i682pLBQk5KBfURKCxnAZr8OZSunAfPsrtcfvnY4PRl/36Us5YQB2e/Vdby1e
qbxWEZfhFcDb+DLUrK1RA82zQaCxKe5CW4kfrUUBeWVlyyMMlKOn+Gvv6/JMosHHquL0E9fNtu6j
9YsGIApY7xIa0vy8qO36TU2HZLjL+BfelZoW/sSZdY580tgwesmXSi+8iqLN6llm6IRfKkQGv3Bf
o+CY0RUOH/W2Vf6paowGEJ03mm9Dr6cvyVxRR4kTzCWfZaj90UszRtN9IaUTtn/yiopti5W17PZq
4sQBBkzGV6vTou8GgpqfG6XFSMkwC6MOiiifUUaBMPO1jYuh8kDK1L9KbSo+ybjr/uhHYHOISkz2
1xgnXnzpkqi7p6ObY/JZDu2HKJXkfwGgt+BesOxdXWspydrFbHxTB334mg2qiaNNpv67jDb3vKmv
yU+SvLYOlHktIhdbrip7v8Z2QcMEd7MP8Zh3X40uWSmtS2FXeHUHt/yxyBT7ywrNLnouu1g23IJ1
Wn9aB1TzX6xQ03sUDrp0RasokkvjJcRXrfIcci82HoIBD7ntzF9RizZ6T9Ka8buEPUQHSQuPUOpC
ZoNXo622lLGy2cwwJqqKgvpGmCFnp+OMoivh8DwlsyO7Q6kt+AMi9KxhoCi1nzHo4w1b4k3fe2ao
46Y4QAV6XAfcJV6GGenvKKI7drC+t9ct0km81ITEOXsX5sZmfU9sMyDCIMFms8W8vHfyd9BFUstr
F/7iINj2kSKC4dUMv50WM33KTXmk7yFR4FCkeFkr53hGDNbJDocj5M/lkEgoxRsX7AGaFWLbbrvL
dYn8qW5M6CVVc3OSIaX52FIlQSRL9kHyfPkqeQ3FfSugFYwGAUPxU/4o2a3UZ2U6SzoAJmxUK2u0
VeZ4mT6Z09Deh/A1z6is1P9a9ZS/b8fiCEm7M1SdAgX5M5YLXMeb2TNRCY0BjSFChXOIP8KPc43V
bB8MzHXfPlRAOeg88lYQuvSbXKmu+7HkqaN7kB/k94uuJb4VjrWLpWR3yiMd02pDjoKMRpZb47cW
3D6HL5fO65f+M/yWN1a3qxRhD6mhQCcUmCIZr6aOJvjtKFenPTk2MwmAkfSGMr/4+z/mUzaXqY4X
jfI3DnauphbmN4s951eOHGK1ZGYHJfDL+SOCiEeHTmDFUE+TN/FwVFSiifwAaVUMn9V8is5ZnBQe
LnZvrm4DFUMo3KZVIwAR9iZHlNUolFNr6AO57mQ3VbPotK7q31mth7ypZOUR7QngC8MQ+RSdjzQZ
rp4vIjrdWCDmlGVAs1x+WGlQ8EbPsdMOqTQjrLWQ4Khm9zDQ8wqSfFKC1ui0l9uzuRdUoOFZtRQr
kdS4DKoMkbSAxW2DCVOh+7yc8kDu9DRw5DX7DV0u+2Ctw3QwpVfZKkRtgTnnwSSEjrYlkhD0N8ah
dRtIjbHSD614DlI19eRmtZAFtircZSJ1OEVrrZ1vj3dn9QJqNuhfAFOl6rVJi4YQM7JiHtugoAaE
67kUvetrx/Hk0VLwm1vl+9vx9oaqCO0jbhAhkyL27B+7xYr7FE+5qQ0Ueai9OYmsB8uYGq+eTUSy
qrxJvV6T2o811oEHN8nuULmxkB5FWpFddBk6J/mzwpip5ZZKHyn1IfTR9/PXgR8RpMt89GlfyyAX
admrdC5IWV4hCHFsmwky93RZRnob1LXmnNChN7D9xQcMd7+1/gKbGxfYmpQ1caHxYjpT2s5LGiJO
p4XaEijjZB1V/K7bZ/wksG0CqoVGnLZt22XSnCcr9YjAKqYv7C/75ETUcaKU5KR3EHiYW9V8h2wZ
JgRySxV0mrSTraMvc3sZ7BxijkbLjK616FttLyEVR4C1LYwuACu6vCTlpPFiT/8O0856fzvS5SXw
elw6YIgRKaaqCwhvM+uSU8rxhBgaKaflPOmTWt2NYd1/vx1lb23RihctB0TqEJ66XFsKl1y8mFUf
OKLSSfZLnQ863xd5MAd/lsv0bSKL/29YlP7xcIC8imbGZcA+jBsrkZs+wK6zPA2rPD/AnpzuJ5zs
7t4+NuC8/M+mqMVavgzVaFG50NnsgjxvMK6WrfK8ClsNPRocP1reDsVhjdIwB/TD8MR77TJe1y54
eWpmx8MUKZrBMvpzbTq1F8LJPDgS9k4jUVBElgMYHpCAy1D6LKMDHMd90PO+p5W9lp+rzs7e5+hV
uBl8DS9V8HBGOQM66O2v+qpPvT0daGFTpRCdY9Awl7HXmg4knbEusAvTvu+cVQ/mBFunxRr7kypJ
w+dk6cJfSMd35zhfHVxWoiQTDlAWZoBhHr7vYzTpizmy7Eczx8/I1aU4vNeVvvXM3Frsg1vqMnH9
v0uOa4rCL6uBHbU5ukO1w07bGbpgKjPlCQP0dzOM1henLOP3QE+G93IiaX8n4ChOWjk754PvJVb0
5feChANcCICfRuq6XRa5kfJGVEOOrhhXwDweQjMYG6T44cxUaJzEa6dGLg835++6ldDCGOhvAJJK
7TsH340vqbFqXw9+k3h8bH6T6C/QNnLo+F0xufS6bsbeyrDURG6f2tFg45du9Q8yEO0T3UbJpVvG
+zJTc/tDverhSyyB37r9K64XsbjB0ayCkkF3fPtCGvVaw5i9Q8HXwK5PWPTA91O1OxXE0UNTVfZ5
zbvIVZb2SKjgumWGfiGPJbS5UA9GiXlzuK4IA1v6IBGaptq5Nrr1jmtL1u4azJ5+W9Jq3ncgAx5n
J6zjAL00/UsyKG9mUfMrWJLgkBFt0CgrXe6kGKg/ntNLFWhSbcHrUQEg0z98D+B1OUhfru8tEYqT
FOwJ33C7CNnMFWaDhMpWvf/ZSq0RhF3b4SZlxebBftubV1i5JN9gpIB5bfbblGUIu2hjHQDK7DB3
DfGk9bTetNwFI45fa7FabtPM1kye5qDUcHtVXe92qvei6cvckoNc1dTTolsyJ66DNovRRjBj20vk
CN9BrShZz6F05h0rnTNbih+R2XkrUIsptXlyICD8eqducv80NBqrV/M6SAe7fI7qcSJJik31cTXk
6qzk2duTQ4fUG3sCvjQQvu1TdVzGHvirhAe82UbnpME7Pe9myg49xsuPSaTM1cEHFqtyc3aQ/8gC
02tCftsK+4RabU1J6BTBSBvfH7i3nyCTWOhOd+FjWqNoPjpZdro9q3s7FtgHt51OXF52m1sH45zU
VsesCqy+D+/o12VPs9ZFp9lw2g+4IlsPDaKgij9FY+enVZ89g2Oc/rn9K3Z2EReeYCGhvQXhavMj
OlsViMi+Clp9VH6ihFrcadZcnFSjbb/cDnWdmOFnwHUBSVmBHLTF9a6yIpZpixVZNkT/diqSIiUG
h67Ww301KNs1B9O694VFqikwYbxboeVdnkZdrlbRYpdYB9fqaPiQ60M60GH2mdpsiL90ro9/NZyl
dZBQBbrrDDPsqb6HVh7cHvrOV0a8GNEMIXROo2qzh/ibkf5G0gSc3c7s5U6rP0wzDiwahMfYvx1s
9zuDSOGOoYjGVXQ56tXWUOcYxibIlt54wrxHe1nNyTjzG35m6uwc3Hni7NtsHpq/UJMwT6OItoWj
z9YKB6pibFWpLOdpNEI/B/v74fagdk5gajrEEO9yBMU2g0qxCEyMhXL14LTI8/Za9oCNY+etYMOw
Sp74Ozedh7y+W+04/Q8rlwSYwwGSCD3Nza1WamYbG7NFxg1l6F1RJ6M3xmM4I7o0K3dmXB32bndO
JBII+J2kNFxzW05w2o9W1WohlSWrGNy6LxuaZdb0I6/Df+RuTChUj9IRsWBnlbIrgRfpCB7RjxRp
3x8FgXyUYXMv1P6Qw5vvi8yxn/tpLT/WKCx8vz2dO2uUhfmKb2eJ8m0vQ2l1p9RSZpFBamXmwdFQ
3DIspEclsQs3MqvyIFnYuUKBmwMJh7xARWkLfGOurNS28y5Q07j2Up09wXN0QUBRi02/N6sJnGhb
ccf04Rysy2IdFLP2fwCdNOxWxDraDNhA/Zk7jB8wrGH5Vxvmwzu14SVjl0PxrnYQWjJmO6KtYFXf
01b99vbPjQYu1Q+oQOQom+jpkKegYrsuILlY3T60G2w4ayxWxlGd8WBsi7vbAa8LLgjP8iCmeIfI
Dbg18T3+WEtWQYnNMHLHt1cEY5OsTj30PhRflubPZVpq92M84D26SpI7S0X6dcGyDOoO/LVGsse3
Fh74MTShBSYHOgWE2MsfIzgxg6P3DmKvU//UzqnhL3TYTrfHfHUQEoWHIscg+u+8mTeHfOhk5UJb
2/aRKVhPaU8nDDe0I58FMVUXxy2YBq5QqpR0DVDY2USpGKO6RqqKMidm3bY8/8IZ2LpT6N27VaxF
59uDujoTAFIjn4L+GW0Kvt7m6Ksji+MN8Qy/daLyB1528xd76SxvapIjo4ydUCR7Ot4jJNoytkeX
s+TMRU/dbVF9kEXr4tZSAhRDSxHp9bA5XdLg9siuPyTTZAieGuQfErDNojCAJPEi1DW/XcyfUhGO
gTEt9akdLTogBYI4t8NdHQBEEoopAqzFrtiuDiVbIm21ZmhDYRzTODWb5xRL1Pd4BYxPcoWvIUZW
2N+FXbyex7aV9KMtKVbG5cphrEwjtE2hCb9t81t1VRuJPqj+yCHbeZESmotnhbP+LR5tLO5A0mjf
9HTFD68qmjHD3CoFZz3OShG7WtbORwwncWdf/SBeVIoMyps+ymbCp7pZMyUvNMiCkv6XXaup2/ZR
86JG+cdF6tZPuCL1/8azYhzUmnamnkwUoVCkUfi/rbtW0Zmd1Dc0ovIqWR6mXDP9Ro76x9TUpFO6
dubB+XNd6+XYh18jww6gv0lfYbO0B3SV5gHvUYpplE1aBWamV6z02708HzDD7Yya1+UcTuroLzR6
qJaALih9SVvNv0dZpcZ3eznubDZ+EcLXGM+iN7jVoFmUQS3wvpR9dVnS+6qxaq+WFydgl/cHoa7T
cO4cgtC+onUlxCouR6+CoG8jGcsOjfZckNrxGExVNj6CfitPhUNRb5TGMljXafETfGq9cOm6t085
GapArIBNE52dy98wSnJpjfTs/cFSmvsqVMAIgLEIIFnVwTTkR13sne1OPVHAq2BkiFT8Ml7S5VNi
Zobsa9BzMMKJmydFaqSHzi6lf5VO05pAl5zmQ6KY8+StpLf6wWffWeR4coiUh7o0RbpNQTUNE2qq
K4ucwlj2oMo9KMuwW7+Us7r+O1VOdYS43xsyLw5KFJRjhLTy5ZAj7NyclCOQdn1hpx+zCMCFVkiZ
4WG32bQe3SC7ccuqyBK3WxXlJaHG+tftZb3zGwRGATIUuQ7DFkfOH2lHnIL3wptV9iV7TU9yvvar
wI6Zd7U5INwQGlb7KcdU9a5RR1D0S/wf7ksSDRSReCaALdh+BDRzWkU3gJCBZVIBtyqZWynRHNha
PB2883ZyLCgq1IOQcON80bY55RyNOS6ztu7PAzamflavWjCx/t/ZcYuZdJpZP7pSa5EFk+xzlju5
Tq6lGM+g8Vp/Mvoj0uX1ec61JkSTYCORMbyeA398/IVKnzLSy0O/LqqfosScz2S2LUAYbLvLskNI
JW7HO6rUR5/iOvWiOEXdlwuOdhpAtstphygzG7MzA9yB03e2cmN8kNiWB4DT6x1FGkThgn8IFO9W
BTDBBEOrMVD32VrqJztq1LtUcDRTrdH9LOMQOdjC14c04V4VEKB2gR0Ww/7jg0pxB7tFi0wkYTOE
IsN5DTStS1xmuj7d3ji7oWiZUevD24ls7zLUBBQemfzS9LmQFc8ebPZNF1s43lpHR+PuZ3zVhyRX
BjqxGdUatYmkoLzmV5n2bh7SCP/6XAtGOxy9OkmTgzxvb1WS3wlxZhNixVYHTValaTXhi3DTNfVn
TC7zE1u39nq1Sz/WqxS7haKFdxXW9G++c0TaTLmLrSlktTbfdNXHvNTGiW+aKK031lqGkWAsP5V9
l5/pnBz1ZXY/LJ0ZJA+F+NS2q67YVbhElMJ8hybn2TKn4rMTGbzv8rC8N5O6/ef2mrk+bKmtic0O
tAfuwdaMJ8UiJ1cy4k0mH1BF+gG7DqN9N62FjvoB7BJpqE3Pbp3svqfhcLBk94YrQMUg0qhOoxF1
uWT7uS60LOfzqvUilHgM7Q5cEwjC3tEf1hn7idvDFdN1ma4iwyPDxIecxC7ZNgHqZcKWZGzxZQ7T
9imnm/1J6kyN/LEPfa3rUXwwo6MceTcoTzqTyiC9+W3dS1txXjTsyvRxEdQfnEirvDglgartJTwv
0tjcTXWvHnzZvYmFLiPQGbz+1C1qVplTQUAvDb+zw6r1BiVpTx3gFB3e1Wj+zuSoGD1ZSTJQMkkp
u3prxZ9vf+y9yRVYQwERgTOx7XT38TKtfawavhz2xkM1a2MATj70a2lFEhII7N3b41GP4mXGNUI9
fPMadGY7zwtKjL6kassvuUiVEw6G1Q+lNRvN7TJs728H3DlwKX9RMRC1AhMI2eXqzXK5xpIJPtDU
KRoXIyhyg7Q3iKzh1+1IO5+SkoFGyZ3yj+AIX0ZK+6zIlQrL8hrrUNTb/q5WmDo4hxQekuNHffyd
aFAcsU0jKwG9tSUjV1kuzWsiW748aNSzNMoS1qApfpMB1e/6eHyr0gNbQ1CQANqK2oGzSXPbJowx
K0miYF6U/GRxQXvYzktekaaTN4fjeJAEXNOeCMiZx2VCW4GywSZgnSN1r8k8GNpyUX/NemL/steu
+ICCufwsr5r+V5HX40scp9F9Ug9NdheiIX+Si2R6RzdCptdQdl5uh/Y3EljevLdnW8zm5SnFjcq6
QneAZJyZuJxtR5Nojpdx6Jtqbp7ZmbWnLvl0fzvK9SwLbA0lIYF7ETn/ZZSuGmf8hZcQbtFU3dVd
ldxDqvhcWE4Hu6k/WMHXhyBdOS4YgR5SQA9t9opG+4/MsQv9bMaeRcUu1XPCSnPlqJxPsWEVAQbk
R2DS6w1KWYi8gVnmgmP3XA5RR+gwjc01CnQZVo6yFrGXZpF+Is046tjsjA9uCeoFqJXQH9M3h081
Oiso0o63cR7PD31kWYiVNFWw5nXmZpPcPK7YIB4slJ3xQcVEg5z+mAC/bNZxOmNdJLdmAt7OAOUi
F4MXTdbwqej7/q0tZHFl0vwS1j7CjXATyl6UTk1XNabChtyMW4eQTVyz7sZgyLnXT6aT/L69Pvd2
qcE1TTCeg/xhsw14/pnTNJVJYJVz9W9tju37acK11BsNQ7pDtLbmttaX2JsB/P+Sh7IKujKqSn+q
FjALPfeNM+nDlyWa4qcGuM1BVvqadm72KRLwgsnNVkXeb/MDqzzXwmiWoGaMS165raIlD4laS+/T
xJBTr5vy2oV+rL6sk1o/h+2UPGGeldw1Tac+NVq1vHdSJwJnAUJ1hkrSuWnZDu9VKS5/qIakqS6p
Az3NRjokforp2vx00QmDxygq3uqWWIhWXmUWYR8Hg1x+qmo5v1cQ2RL+37FXWiCC4qLr77IBqtVk
Zf2dxM2K6+5gP+elGgVgR+qDr3l1HHHgqdxwAF8AfqO1d7lXBWSsnOJV99LJiu+jMutGd9IpJWZO
p300cIQ93V5fewHZM9wCdLFEhecyYNiXlTTMEpJjEOjPatxpD/Wgzr6VI3BQj/GbZfV1wP/iOBcg
cAgfYjP/8RK0mnXQjRB/cB2F0lODKwwwBXAJ62TP/puHRjpNFEEbBRC3+ZZkvlKKHZDujVNjtG5H
uei3s1b5J6eQJh8/1u4g4NVBJNqNJF0c8AB5SIUuxybxDuuKGq3VWRowCqCh60Pkw6JZH4aPt8d2
ldgSgV1HFRBbTxjL4iD+4zNqfdpSiYJwIRctwIqVZ7SylHlQF9bqIgTe+XmxVB9jVRphqhdH4PLr
OjDxBU2HNwQLFXj5ZfxYChtQQ9jXmDhU+4Y6RI/ojrUnzei7j7UkaXPA3gm7U6JMymenm5anzKqb
c5SFR1onItTFJhY/BUCPRhFYyK1tprkGAaFYEdyXCA6t19SK5ZcQ1d++MckSWErwnig1bw3I5SYe
1dCqdA80/3ganLJGZGqgul2Pjp9V2tGbcHdUPNKQeabdwkP48gMv0EOseR50T6OdcI95afluaMbc
u72Mru5r8e14LQiAG6fgNudUJjpu+dTpHuds+I9dAIGayr6kMEPLRPLAy+svC3CjA33dnUMHCC5v
e2oKsKS2DkEpaZ+iL5bmJUpvfu/Uspjh8NXyadUbCN691h5VhfYjsleo6lHK3mLsWhVjGcWCttOM
K+3FDCIEOg6xV2grIPU0PHJ+uZ4+VGKolYCToWBypRZTqFa2qiXx1EGV7nCP7+9pNhoHh/f19BGF
DiNYFSjJ0OMvF4nuhFFMcRou1Bpl79XWTgOtdZZnk/Zm6ZVOY/2u5M44wBBef0uyLbioaDwAwYRt
dhmV5w97emAr6E6Tn7H6S8+6PNkonoXyo2Hn88Eor+peHOJI+yFoqgoTTmNzZdB2LxysZcBNQ44P
dGsu7wekfgMHF+2Ath/1N0PQqQv9iNa2c8wRGloJehvooF+5NC+RLk1AqaERqxliOP1keXNvqAFu
bxBjgSXjwzG2p2KYJ98oVPwjTEn7KBugd29v1OurBa1IRHctWk/s1e1524+AXc2UQ05SxiwImyb2
ZKW3HkwY6Qfp9N70sqyox5PRQW/enDxdgoeKGjqcp0Nv4FCgQcBVFumsGtboKl1/hLTdjWfwbVnG
AAK2lKwu15QJvCjLiYUVRFLBBxzM/N3ArHpl3C0H7969TwlyhI0JqVkj7blcvoM5mbwTasPLbJyy
FDnN/SW2yeAV9agzv3cK8CYRqh3wQAE7XIZCDSYztZJQrYUDvEMy52sIJP6HCQO4QOWQNJay8GZ/
REhTxGHTGt4UtbYbxrnpxvoSem2Y/kR+6Ihkv3fogEACYEVniI8o5vOP1GPtiziVJuarm1PlLs9K
yZPktnuorDIKsMh1gjlXjliDe0G5p2ShmEpp39w8vJR6ofNr9Tr2m0vPLa/qw5MKxe0nh4bxJI1m
abhzJs/fb2+7vaMHHWUSC25JbN02ByxK9IuTASj2lmSJ/VweuDGGJrlDRdL5zPO25tlSOlj+1NOH
25H3dgWlWdIa7kiLQV9+ZW3uysqckAK287o5dXrfuElSJXdO1Pfu0Gmjfzvetbc6pyxdXqSiFOHz
tuX7l/j9ZqYcsQ07Z4pdNSpNWJLRYP8z2TxzcZDPVZQkpNBEuUuLDNldiqR8luex+q6EZTpj26Da
k8fZ0aUUeWscWeOk7yZ3HqpxdJ04nybPBpD3rUtM5XdOjbn3ygZn+jMY/6yDmVjWo7cozUqfWTKz
j3ai6JFLzR/YhpGuQ+nW61gfQBquM2kBNKJaymOExbVFlPVVTM961RH+nmEGxRnSGZqT90ESxRBE
m6H0FsdsPJXqHKab5RFW6Fr7hTSIcjwyM6wz/rSZaEdDEt8Ibc2rVzn5sWh6Tx/HbOVfE5bTkYe3
6vCpVwCjurqRlS1uwpqK7MFiQvdHLOx7ZesRrfG4bYy7DKHxFyMZmtBF8FcGkdzmzeplNXrDUWE0
yFTRb4F6FBfTUS6yc6zSDwbsxD6ho7hFz6bLiotHS05nSToOG86Sf5pmVGJ5gC/B7bW6F8qgTQwc
gUYfgJvN3sByolbYlqweMJfMH/0ZpVu5MfL+oCi7c+4IatD/D7W5DEu9thQ9YVSGMSiPo1rn31fx
KHJ5/2GVDZx1Ps9GtZ5uj3A3LI4okE+oS5DaXY5Q16PU0hNGmNN1y922NtoF3uRQJa5cD/V3x0mk
INRb+yDuzpelZUp1i2oTmca2/YwqTTnH/B5PbrXinAGGBrJrN+9CVf51e4S7kYTOIDmdgDRu3soZ
1Si0GjOdBT4XoIFn6+ToTau6hp45327H2rmGuRX/F2uTsKJ/PZbRQJocd7n8aZRs869aNKNvR9kd
EcQAaigkjFeadLpc2VOu1rpXKlEDhLtxPg6VWj4kVXjEkdoLpTBJWDEA/wIJd7k80nlO2M1UNgYl
6t9HRTsFetJBlsrLf24PamchklLQ/KBtxwtxCzgdC2ue1Bj3SHVpATshYnGSsBmjcT9Gd1naKB+X
uTB+3A66N19g2sS6oJHF8/dyeIk9OFY1Ml/5UrAUk9H2IR7/h5T6VWhObDL29zaloFo6mEvD0Lq2
VX9EbflvXarWR7PJ/sNSZyjkJ9gJCJvjy+Fo1ggwdZw1r4rH5KnCda7geo1qf11D6aCdsbcyyKRf
tYKoUW/LebWQisgdmM8xmue+IQO36wdqmNWyHFF492aJPBpvbpQQeW9thhUvymQ0E0ej0qXzaa2i
+M7qwyOE494CFIxdeNZCu3JbxKtLA8trpDA8q29/LvPQBBQpMGudjMIDImO6ijnW57evP7j1LD6U
33h2bkZmSs6i1/ZAeYLy6Lty6HhthbkVyv7tOPtj+18cMZl/ZNLi1oG0ThwkiqwT8v61q+rNAOwH
O9p1dfKHvNadg8rh3gqB+gdsBcwwGg2boNBaIjMvV4J2UE3dMOySb9kYV9/xlmyOGOV7a4SnCXUe
lHrJ3jdvhVTJunSQWfpxWhh+bpStV0ayevCi24/CKhHUFqj/4jv/8R0Xeywm1ewo7hRj/+A02Ewn
ajZ7b58tQSzDJgMMKAvyMkqlpGWR9KrmgV5KsIKiGNfnKM6XC8JmUvh/ODuPJbmNpmtfESLgzRaN
7h5DcmhFiRsE5YCC9yjg6r+ntPh/NhoxiHkjJG0kMbtQWVVpTp7jP89B/O/rJu8XRpXFpK4D8NGF
SEjFrr8sLDMGszFmnB8WNzMKnMb9bEyW//V1K/dJjqrlGIT/qh3MtOutlb6czDRlwJYREq+4po1r
P0wQHX+qEMw+JeBbQ1qWLnjHbDz/D5aVJDq1BlW63awProhmBk/OxvlV+dHSLPEdNPP4XEOo+Yhu
hP/CoZDv63mZDnLm+1NAJUlVHhWCllEs9eV/+bJUN/si5fQxgDWrrMbxQyc3jYeyEOPBbaJ8/LY+
rUwpTnNwC6podmvKEIkLYY8yVbvdyQpEgO4hAlwyG/5atPgIJbZnjvsSTTYlSsBxuDU3OBm90JXz
nU8js1aA8SI3zdPQYND/Wz6W2kEtd89H1VWiBiKJRLaYaGFAETQn5C9e0hshLLxBVGmxefCu3V+V
SjqEHjY3iRol2+xX1mkVEcMEviToxQfy3/mqzRlCIus8nIRo/YjBuSp63T13lqYiBLJ8Jh3BR2zc
E/BkMDCJzc5pyfxcmEV6Diaumdet7LgiaSdc5rgJNraRsA1tejkUWBnRc2dMDm0MYbv9C1xf+Zuz
GSIdVT/h/6WUum2+zVShJrfkpJuZHgPJl1molHajYG3qk2GjECOd5GgmecchXZrzqlGFi9x1/Kp2
FXZT8cql9viHkSf+E/2s6rumzVrox2V+4ClqU26PmxqUBV9Be4qm5ha76zklXdp1gQbMX+aPdjbL
M9PG3qmwyaaLtqFCUWrlk0zS8rOfmuWBz9zvJmMRBA7o8dAB5HPfHr8Cwj89WDxA+WUy//DdWG8j
pHfK84qk95GO7K4xVbpgQxUb9CaxKedVon9dMQrcQtvVisV+162LeyVNNa6ve+n97AMMNMixqdl5
aqfwM9wurNI8dLxH+CDTGaVyUU3yDF1jcQ6gTX9OBpm/Q2A+e5apw0SwJt/Zk999fP033J9H7NKq
Us8U3DFbpAHYGc21VrhwDJgeH3VhNOdErOnlf7CiHltCTmI/W330X54G0nF8tIBiezbH4UEQ5wKl
oAT4upX7U6EiFYZoVI2PVZm3Vqyhk1peUUuzemrdllinR3OYkifhIgYfGvXQH2zg3sfjDlOc5TCm
32G+E7s3zBX8QLS2Vvd5MHL3/dT4/ZsfO1YECATAignicVvNKjPPL2pIZEHJ5fZDKpn9L9ZaQnUm
y3AwkiN79+/Crb3Na7fUNJSZSakib9HeF6CgvpdSXx6EU2cMbPo/hiANDkKHu51joJjGl4LNUbQD
rHe7c3pcjU2ZwAAvzc4Op2wMTrPtdQ+2wpsboj4C698dcuwxCEAZyqeyRs5/a89Lq7UfsglP0VJx
gXGero8FnoFfeSQi/l9v5+byVLYs1UPASZic3sQqkuuxHjN6W303LQEMzhKeVd2RL946TjDXibKi
47YUJ5h+g3PbBNZPXWQmVKq5nr0b1tT8tppW8a5YMuNdmxclhSQ5ASq2q/IndB/8/rKsv5PW9w+G
2y2fKGRPMLZZrQy1ujtoVO5+Oe4sxWCrHvLNl6ua1lwkxykSpXTfzbo3np1pGS5+32sHTnHnh+rD
YQYsBikIZGi3mzRKz5IzyXdUuMsPZ/arn3NcLtcqG1Kw8m2fTSe7QB799Utkz6qChAFF4++78b8q
SIkpLaQdagTf0T6RqNoVjhbGUOVcygFhm5Sg9vy60b2vSrmE8WOGhIH4bW6uNc9Qs0QxiXQOHrIu
M5cIqdGeQmF1BN/eNUW3B3AZVIIkeLdfdV57dBhBB0QDELDQSZ32lIs5jlLq32+9j9lACPUCggYe
OkpPt6ZSP5nt2beLCL0w/+rRUosmZ5jOWp6mFyso499e/4r376kyCFgR1ndF8rmFXmiSYpsJbiUy
ZJKhA2LXwQV4c/E0dlr9bk7W/lmTWX9WwrV/i6Azz56e1Qcv6o4DYQXcBxNrtB+2zC1BCVywrvw8
gonBizqUQ6NV2k3ozGL5EMQBRM2lXR0Y3dlVpUZPUZFxEqA06qX65YHty4ExRd/OIygMxTmGg+jr
ang9DRhQEq9/5V1TVKggcWaqg7js1lRbkV0uM6aSTk+ufV8kl8k3xw+90xVvv2yA6yhSUbIuIqTN
qkRpTbZVaZia2iCs49W/aDApneqqO6p33IW4RD+Kyw4wr5If3I5vJWWmMEpxDgMM2Zae5M61CfoO
rvMg+Mt1WkkbFubUTsEVYJM6Sov2PipwbMXRRSpBZWLzUYmIXB31bSS/jSKcRg3i1kY3T0YTjweV
nZ23FlwpqAfVIuAS2Fyrq5elbemMBeLpk87cWNd8KWIoquq4qx6M0iqur/vL3nkA2kL0B0O0Qe3l
dmnWSJXEzWUR5YnZPJWeAxlMY1YXCH9ooxmQaGdp1h5cPWoRm0fX/dXo5tEVS7lOHSSakYytqSQN
LJYvjHO717rKvcfcstJLkHtGHUrbzP94fcG7tqlnAbwAPQ1O8nbBviGXYTIVz7gcrOe10oeQyNBB
oNNKT101/syDyngapXuE2ttzImrHig0XwlbAJreGg6WqfE2IItKHNXlYyH2/MXKbnLiujnCgu6aI
1v57JhVf060pSltF1ehVwSCB8Wktde9LPXmMKo96fAAP37OEMhADIwwdQf6wWRQfTdrM6Clx9VKc
1h6u9FmCysyk113evnHkYgy8E+wBR9ycjIrCYObqXDdQhFaPS5lBqh8U5ee27bSr1TCrzCOJVIXZ
yW+vW957uShG0nHBvMe8nLqefrm/XTHDTzg73HSrZkRmkFmXttNh0l/c9DR2cklDT/jfpzatu9BU
DfWJ+lr0+q/YO6m0zJmr4lrg1d6sf4lFruomeYSGQPA4mikkfXaVImlR/TQQfoho5hzxud2lUNy7
CmaiGAHJQ7d9qUaYJSz9CzYFQ5/S7sdPsP74BwW1vSPJKArERaqO4W4H/IcyWWTaBznX6yhfKpv9
9BcZX3gtf3ixg2ZaO3jNh8WFyOLgo+49LMzmMclFS4c3bOO/czVBYtSVRWRPZtec7EHMZ9nnyYPj
5N33bGj8n36QyDREj3I59auvawe/YO/CJ3uErFURexCV3PrWMOZtCvloHrk8cifSZyAi6ZhFs071
JqvQOX3djfZOrHpBid7BUt8pYIvCpYOqYc/JHMSllmCNDGRlLmnQFQcndm9pDP2Q9FMd4thujk3W
Sa8XtUXYEwgzDGrfZYA/7h8Kt1rOc7/aB350vzTuV8XeSd+M6uK2l+/anbHGSZJHk5w/J10/Pg06
gWYBmOfNAR0YDEoy6i6iObKNRwpF8RXYfR6VWTNeZ8REIlDy06XspiMxu3uqAIX34C/60eqZ3t57
AcLRFINLIlZNyD+QwJ2QtBkFtFNdP69fFjp6f8+ykKc+GMVFuM74aUIoJDTpY1zKea4PbsP7e4gf
owhSuRKZudyiCQtd8+xhzbmHNVF8rSsHsQoEgOwHd6ZcFcZl039LxqZKDhx31y4VFpiGEeG6m9sY
Tbr+w5TlkTW5f0lNE2ewB9670aEUTra9ROXoWF/eelhMh/EN9AgU+98d0j6g+WWXbZ1H9mwUTAjO
+cXLZv39YjlvFiRgmylEgIAjJlF50u09sM5jwh/KNndAGy+OL1ZOTOuekq57s7LOf6ZwYF5shezf
XDl9nw7OaGNqVsooE/rDp6FNl6hNEv0B1NlRK2PvXKpXC4gNmFBwm7dL64Q7mlXRcloq5yX1u/rE
W15d/CFdH1/fr/sbB3QmfTVVAiEH2r5XSyUsX5tZGWKwipWImYW1RaVGCtF/GYq5OoDS3b+PCiRC
1Mw0BlnldtNsc0k0r/ayyDXa9jJ5Wv/S+p15gIzc+37gXhTbv5pg33bnDbOmxl82WQSn6RRS+XDP
Tk6ra+TOOb/+AfcW9Ksp9VN+iXQqYQ8VqmuUEuvceMmHOLtC4D39D0eZPIomJFh+5tStWyuSp9BI
7CCDLiyXz0E1+O/jDk5RZ5Lxn17FYHMz1Ef6Tju+oRRGFOcK9xbH+dZo0lelznMvIrpof8cxpZty
tTwkMBg4W2L9qNO78yX/49gGWUrSD6nMrbkYPiq/Bq8BMBRZtD515UfGo5yD/dpZFFYohBHt06zY
OmAXmKWdtlgZy2bqQi2LkVrtmuyHTJGwAmV61JHY8UWGEqgrEIly0ra1MPj3fCxayhdld2L6yzm5
aQqZcnZINrJnigePwgL1TF6/zTXVyC5P8oENK+Kyi9B86C9LxWMDduSoh7X3yKo6JuNUxCpEu5uM
yUpzZry5dKNijvUQ5RLjLyPW7CqMheJUKZRQDOIEUSoD/ZrMpXmC96S4VkiFn+bSHX++fgz3lq5w
CTpuSmq1bT3ZTJjPKFMJSNk18WKsRfyeSw9mIj05AkDuPKseLVK6lbQqFQvirZ/2OhyB5dqICKmU
IrS8trvkzQjkOhXdBDGREZ/rPFgf3rpAXh/AAWCN4BuAy+zWamrSxvP1nIGrTgRnU45dmKPMR1Aq
soMU9f6IWDTSAYgx8U4neKvxAJ7fa/RciKiUcxGKvp3OQNaQaqmZ5Q8MpDxfX9r9wQe/pyqrFPtY
5DZPYzQYnNgAof4KSdx3ar3lmZFB7fq6lXsPgTAJATF1OGgxb+EcIypnBdPsaSSH2YrKNmthyOpR
2EH75aDSv7cghldJzGCqumdrnyto5ipDSyIidg3YG6PJM2X+6PUFqdN8WxPCAlVh9D/wQrz51iNg
HKUtOKUyqiCi+qR3QXZxHdimOnLDKxJ4RuglWvWpbxf/7Q7CI051kWhItZw2aQqj5p4MqmCOeIFR
chmC8dJb/fJPtWaoRVT5cuD7Ow5JNKSGHFQHhdmD25WiuRT3zoC9uCsXMFR1cSr1MXkMzHa5ugVD
vAcbeH/ESR6I9Oi/GoobZlPjK5oBVqGSCLnP2vjaMK8LxelqIgneOU80q+wnS4zZQdCyZ5QBVe4w
MnuoxZQD/xJJTLlFZC6ljBiVr85mPnpnr0fiynBH7Z1rJvUngazZQWCxcypAB/9/o+rT/2JUNzsw
EgAg6IS68aluV/+ZJtR86oYi+fy6v+6ujzAddn9Oxt088pAX3Tw1+KtBw/xPw5iRzfCFhpatuWhR
X+JKVe29eXSMPBBAFUeeWjTkrputtKESqmVayCh3GFah67ZEEjJyRpGygPqe47/9msEeIRoqAiqR
3+xiM64BmlmVjDJvaU+EOsPZhnvyNCNUeHn9g+5cAKR2/9H/0ffiLbrduzjW+qke0VDt6d08rxAs
nLvYYtYoQwPZeIABR7vGhl69r605PrC9c8XR3lPdMMowFEU2fgO1eja2wTrz3s1f+iFYXmRrZ19f
X+COc3qA/qgWKNo/sBC3CyRqMio5t3M0ppYiVhzFlee9iXKxtAd5yY5zghmjZ6kuNngHNuFMIPJ8
QUp8jvyK7nyXTysVSb16Kh36fUWT9b9p5VQcGN1ZHywHlPDUPWrw4N6ub9G1ldKMmCM3kEGYVoUe
wbTePyBOf6RJr/bj9rFgjJsZcabTKb9ArXBrynX62AhmJv3xSPFDAwh3shmU+kwVD6F4Cv8HlaVd
e8A2QeIAPqL6cWtvAXHRzB3xkL04/lNZSPE+LZImC2uZlH+2wVgeGLx3SBZIb1axs5E0bztOvZ+2
szTWKTI6xFGSdhqeRS+Hg5doxwp8cwpgpIiAGGK6XVaarrllttoY4bDMNQODeEKfqDq4lHc+HkUb
5hiB4uCV24LROln9aPCqRlNqoXAbU02/xnOSf9e6UTyvRhcfVAF2lqXmpBRJBPUp3tnbZdXOjGCz
tMcoqG392niTdk6PB+zvzxhhK40ISMmVnS1UefXNvA3cdYwG1G4/Jt0QP2ndIriZZ4Ny8uh9hMuk
O9ixvW8J+QRhChROKrW8XZoQ2ki84oxgmkr/Txh/i1PCcMxDukC4nU3yiOvm/kyTgVF3VNSczAZs
oZp90DL01ZQTOlAlCjmpaJ86G4ehensE493ZNforIKmotzGRuUX9LGMWrOhL4/LV1D61mWVc85SU
5K2XsGqsAgdTrM6saePyq5NpnW+wIBkXxUcz64ZzZteIC6ZHlKr3nw68CFhrJTRKYrW9M2hWpd6Q
1cQivt692L3ufA3KcjVDMbdBerCs+6FKNdHz3y5BkcwVvHk9IdmaBKJ5MhpFWk+wgFcKo78K3wvh
tCC9Qqx5eRhRAZ6uDjENdD+LcOCNqjK9OpWIA+eh249IOAyr5vSnPBjqb2Y3+V8010veLak9/UXg
GoDUayFAe1ioMVthMZvWGr2+Q/fniilAKgzwZCjCjC1MZGK0IbcSMUQioWATprKsv+X0jZKwhKok
hF+dOaxgPjhY98QHxOSUhxgrgJcVn9+8XgFXbl+mzRBNzHh9l/GqQXg8OatxbsZxGa5inN2LrfR1
L93M6Lm7xNa/mtc1brjmqR0c3GH3Bx3GbZJHheGAXt3ZJAkyTYp+psUA7XgvnntS5fOSFChXTfnw
nAsvOXhw9uzRlAY2Qm8cp1Wn85fI2c6ghDSygeirdMxTCSXuOWgZwU0BT4YjylkHj8L9aafOHaBn
TEWfau32dPQTfZWiJrAUnmgBO3QcwSo/Cpf3rKi7kpYtTXfu6ttVIQAKThs0ZjRVWXCtkcC90JPq
Djz2/qQrSiLFZciLTUCyiQ6mtTPqBHnZKDF9cabw1n2y4zYPdQ7hm+EhyhRBKlTNdIK3IIJsAc1e
BC3xP8JiKE6X84/SQ4yVmFw+uHGd/Pb6YdxbGiQVUC9Bc6lI0W8/YAPbGsNMBMaNLf1TBx95FppV
DWOZ5RZ/vd2WikRwP6r31GxubfVaM+IwEFUtvZ0+8/zFZ6pP+ftJW6ojfamdSwaHIFhVqk1ECpt1
dVJW3AQJ2Zs+6g+aDLwwNtM6bEAhPbaLI08mefr59QWqBdxGrVCZEBzDQs3DALL8doGx0cpg0NUd
LdsRtKJIv5T5PCodAf/LAkfYYxNP3qVfJuP31y2rP3lrGcJmgEUg/ej6bjxUBkmwrgXbOLaj3sCv
BvEID8Ds//m6nT13ITyGp0sNpUGPd7tCv/C8UczYgWczi0oaiWHR+M17e27kwcfcu7BgGcIOjyvJ
6cYUHYRl1pYYWjMOX5jBI3dpMlgMMr97dvN5+uP1le3sHbEkLDEq3LMAEN6ubJW5QCxWZaeVYyAU
CkRzFEHThtO6Gg/LgB5xmo5BOFnrEcnajq+qyIu8g2PPijcxH/AMwyy7nEAiWXOmJK0CtggBWMAy
B+13eoRVKL1GXl9f8M5W3ljdfF+rSJZ1nak0WFD/IFBYLM9GkshTE4xHdC77C1T1Z8UUitvcflsW
rbX6wqUm9URcpO0uYFlqihojbzCa6fOznxtH0hbqD90cCdVVgKNY8W07W6CkF9cSQg4D3r9chxc6
6ZIP8by+HZDNk0orUoVUpAhbJtJCzjq8sYJnLkh+H4rM+1ysXnzprNE86m/9l/RuV0SBj2o3ARRS
iOoz//KEQ10Qr0MNRMbt/fLFSYvxcUpiG+ywqD8YUmp/D0s3RGbv9U/QQNefrTkf1hOXQ/5ZTGv6
yYzdv5PUjk/EGP2/tFkpvBbOEgV+Mh41GvfOE0N0ZGf0vFH32sQ3cTLDS9jwZprpqoil4AIvOnCV
NfiiCOLm+pyM1Xqmpa8dPKH33kZ1mctQ5yKm6bH1ttkdnCH3POir9EYsYevnzSe90pkEplYvPhrr
4huPI5M+yYHh+xNFJUYncaMaivTDdlJ9mizQIgt132Fx3cs6tMEziX0RrlMcv/lyxJQa4YPFmQbS
lqHaHfTYlZLbKlu0ivldb2oirZvdF0er2z7Me8t983WBRZUiggsBF7PlHde1toOzZeRBHZw5EiJw
LyW6GaEwO+Ph9Zvp3nUwRUsV7h7Q5DjPxs/j0czsCtcpB8++DOaa/5Nrlf+CSG9/bibm/JyBGVBd
z4/Q+fdvDpa5o+jLUTehbHJr2UqstoXwVkZLs8pTkMv4XV3yxqXxDMNBlTfdl9eXumsQhSW61hS7
QKveGiRobZdAqCjZ99pnj+m9sKiz+lR20rykAlzw6/bUK3Z7hfjwhtK8oj+hktfNp01sY7Tjhpu4
RAH9SXTW/BQYUPAsyD1FMDQVX2pwHNd6atbQXrufb7Zue6qUbvEDaI5sctjELNqRdiCZn2vTUk4E
9drQKn1ur6AbTjmjHRemy6r3mRiHs2G2R4C1nRN68wO2L+3cakY5e0M0tPTv6IwAHxnK6V3vyKMZ
p/vnh3CCrhW/FywrjefbnZVG7gVlUI0RStd9BAskxKb+cARC2FsQtx0HkiIivLBbh51nx22mdoxa
l259vHDRLPGICDxyP6fXN2/HVVXTk64EgYpiV79dkOBfNoY9jpGeI5MaG3YeVjP8hM1S6qdUO6SR
2lsaU4SEDKyMaG8TkE1VJxun0cfIyZPqwde4SNOhXt83gDQPlnbPSE1thXwDTl1agChRbfxiyLV6
BFdCQZHyiU7cRfs6zBfN+5NuVrCG6P86F5SWl+q6mIz4n1N4d178MYWyIxYj7EIAJYzxTHG5/pIv
sfuuSQj/D67gPZeiYEBXmEeVwrj6Yr+8/zTbKAEVwwiTMUjLjmQgLGuzPnjFdgolxIWogjHiDwiQ
2vStGTn5SdAaJhtdN/2l62v06DRquE2XIcZbVSjBmc14QV9FcmR1/+TDk/vEkFZ3sC07HscPIXag
wkYGsH1y2oXB2xGGuqgeiwBVVbE6IYxt7olc1mJCMfHenN3wvLl8XcJ/YtVtHzVF+a0ps2SOZCrG
R8+fqFBOE2U2J9YO1rZzETMqAOKcW4JEcdvg0MsaGN4yT1HlWigOMBX2uGZlFiEpMkQMEwqmCPTp
oV3TNbJKcYS13DlcVLYpv2FbpXEbhx9dhmdF7dNfEYn+5BfWnyUiO79N3eHZ2nFa8jdgjxwuar9b
AHYLI0ulixjO5qqxzuOQN1/XuBUHNAC76wFaTlkZnSR6wLc+67SFnZKMTlEny/UpW+f5nBbCoEyq
NQc7txOdUJyB/IIJF2Dd29Cr9YKqpOcyRY6blt/Gta+eijiwPhtmboZTgwRVJQwZloP99jIUsG5q
JxSiDMB1web8exoeBcZ8isqiNSKGbAhx2zo7L+lgHcQJu5eAYvGj+waAhwv/9oNCZQzHkkOvrxuC
9qIbZXItq6w+yzz9MtRO/nFyzOGdKYYymtw1D8fAr68jydDB1967A4imGSlnOhl05OYyMkbfb/26
mKN6gRAvLNaeDpNuFPJ7WtlApNMFzrDXH7qd/AH8MxPDzE3Szd2ym9iL6RZrRhs3aAdBj3+yEKBy
vWd/QU5HojR20mI4ol43undM1MbS+oZdlUz59nsvDA+OpjPyvUmbwsKV2mdrqbOPr1vZOyYE1MqB
iMCYHb+14mWWcOwOtTtrSJxzHE91CGNd+0Ga9dFM+e5XxG94R6gUAWW4NRUkSzai4DVFKBrDmWjE
DNWKcarPcED+M8hy+lbo9lHOv7c+HiywE3iMz+N1a9QuDWd063qOoOKQOOXY15E+uuYHtCyOpBb2
FkhlW8c7VVth26krujU253ThyjGm1H90nUGIzy2E0c43S6pXKqkhx3XMuTjqBe2dCfCm1AG40ng9
NqHlvC62PUCtEDU6dPQJsXvUTP14GYUxn0ERHnFyHNnbhO2xEUurQfY8Es2QRXo7peei7eqLvgT+
JZmsIxKxvV1kfgXsIP9Q23m7i4pBaBqXeoo0UGvfkdZDEXuM7fGMCrg4aIsc2dq4qSUZ+M9pg9GG
mc3zvDjBU7VQAKuX9AiVv2uK6jDNZHipaBreLisZrBZSSFr+VlM634ZxEKd0KvWz1Ny3T+3R0wWj
QZ9NpdLbSkQ+Bdpcm/hmrXXBFUY7/2p29P0Djsfl9Stl7+KCAcdmYcSKdBJuV8UD5FeOOU0Ro1O2
ca74npOaOzi6lfeckCQAb4eQCbj15upKc0Ft3faJSm1XfLK1wqWN4GRPjWcnPfTB69H53tsuJdLK
9CMpKyNOtwvzEYWHoiYBIkuEdtHd0b60FbprsRzNg4LHrimFaECcdWc0hF5uUplrTKCrL9U5Rxz0
K44xUgpwsgNTe9sFHpeeCFVREsbNZ+xi30TvV0xREE/9Y0VK90XTDrUJdhcEetzlGaXNu4Unwcm1
+inEQVHN3MQ1c0uErtxprENRN/nBm7Z3D4Mr+3+2Nvs0WLXlZx6QBfgFiivDS/6zp0n/51Awyqnp
qRdlDJP9D15Pgw5eBQDllDlVkPhLKlZkzdCOGVcUFY36n9LomNlKBj8+iAp2v+N/g7dqlBmAza0Z
pyiysZpxemaas+zRKBL7yU9sDvEYr230+kneNcbklUJnKNTx5lnpAHXVydKQE0y9HYdW46RPy9Bp
y9U2uOXD/8EaCADoKGElQn77dmkGlFX6lGf/AU/qD248IwYiraekOGTruotl6TRCgk2Pk9NMp3jL
BgivgN0yFY5QWFal2rnyE/mM2kN8dhIg6WSzgfwSJ8747E5tT5UBJoc5LJgEzU5GZbSHEgx0dVjc
r2U4fhE1fJcBJjAJQKGVT//iPsRcppALPPZVRR35qzcW2oQqpxN0FHRd4XyfE+YA7B5R5qg02m58
SGanWh/IsDKSQiiahzBpTI2ZuGbomt8k43FWiJRcWp/6BLklZpi73Av7ZkTKIqazlYdGM8Bo0LnM
/HxqnCy3znVvQkMeSxEb57x0aUz2jOqe0X8dP3ZTn/Bfo3n2YaGRjyrM7NfJZZTA8BTvy1KFozN5
/8Kf21ZX7nzBTLgWGJ/01fSqczHI4KUze/mjjBN7DVvGi9HHqpPhd0c0zUcfNObPydZoZqQxJBbh
nLi9PKVubf9sm8kdQ9H244e4MIkdk94yxq/dlK9fY1S4/sjrxP3gcQ3roTt2yXwynIQ0ry2b/B0s
9jzceVExQ2W3Zv2cpamc3tlMI/xed6290LTvysc+XZm+zde01S9658s/ys5Dz6ST2Rw2eWx8HW1/
cNBIrQmO86R+KQYyrUgmKxC61vfzmODSry0Uerzsfab5eNdUt8vXvMm8J3osycDM0QjxXVnHox+C
K6HpNVBsHK9dNpGz5MWyPidFWX21enrG6J342Y8E0Z8lNDOneRr10Umg4yxBZjSFVqMsldjLGAa+
zL64CdST0ZTDmIzsJ9DWsPO6vIniqUw/JnCzTZ9Hv+1+pJlO2SwBtfmt1JjrRmXcnP+oCM61qDJl
9beu96v7UFPtgQxCK/3fpUg6WO6DPslPEwPdvzOWtHyZisH/kPpg5SEOHIK/Vn78F9k19LimuHL/
GKAShRhJs4Nvulzj9Ny7adxESwULysnuYpPChrAaGj9zgjDN4sXJy4gSoon2SNsUIdMdSXbtM0sK
mOKXoP+tLv3+70kr9OVMI6T5UJFndJElDOddubZmHgVjW1ph17adDDNHY2w76Ovs0pWaVpyY3bWt
izkP3t/VUCz/GJTT+KNbc7SGx8J3luy0Fsb4r1Wgzn1Ofbl+c6zWWr55VgLMm4E1rT+Jqpu1d/OC
LNXJS/0si2CUcT/1CCp+ATFkOs9OztcLaUR1ebh2vSBxq1xRXjlHyefOmnynCKtuHbJzmQzTO6pZ
ZfDkJHY9nyYhXXle18VLw3nIiupcKQaiU1otk/VY9bL6nZGBHgkCz9OuKaRLc1iVffqnkFX8oZ79
tgAd0ui/O5U5eGFpWcmnEdGsLvRz0444EOMQabPTf7Q1pzBPinD4n6krvCG0R19YoWyK7IPJsCYu
mk/Fl8TuevMa6HPxnE+x77zzjHiYo2SxGx2m/dp2TlmWCycLk8qrTGpw2fxOSdH+KDVpcl5lnn2u
0NCCRSxf5dcYkFkM7WPiNmEZ068/BdJbr9Iy6annIDfAENRa2qLs0yzJQzyJ5iU1GvdnU81eB0iN
jvdJAXq6C0iscQppU7vpk51Z+cdEsxOAY9bYeN+Z5Tev5Sz8hEXDrZ0KNxlfxtgsxCeTIYj21Gdd
XZDM0xkJ0ak1/EgbJvmZzmHnQzWj+QNJcCO/eGulVafBSuMsbOHLq2EKcjGM5K4oLlpXQd+d+XG6
Pvf23BVP5Wpnf2kxCgiPRZbUyxlMRKpfWjjT05MB3X0QxXyyNfSlJESlUzd/BiOe1OfBFvkHSrlo
YZgQmbZPlde4jbhmcVOnYZ2sQfl+Qkzi33o0PO9cmtliXTR77J2rVyz6TzlPHk0+m0eB7DO3/u6W
zPxnqZfMuq4Ust2TCv0+NppZxqe2iVHa6L3Z00MkTQt5FrYz6E+aVgcJR3G15lOGxmX53sTtqPDS
5v7cpKb3MiEU8CMRwSwe1qaZ3Y/z5I/Fpa2DtLww76t/WnJnXVS0X714c8qeAKBgzjgQxYpbm0Xz
mJlO+RPJ3qk5geIeP9lT6adXEP+VfFomWY2QpJXGbyuj31zNpkyfJpIiJ0pcs/7d86U9hZWs5t/y
hXJwOK/eMICTY5hm7iyOS104XXsp7dz/NJGHZ6E0Bs+J7CBd/XMxFnh3IRyJ8b7y/+3kCMtc4rXV
bxxLfQppjWvF42zG+l+ZvbbN0zqWxifaj9Z4zvrafcqJSZprUxS9z0equ8+x6/aKAs50109zlyXP
WhPERBYx25L0VB8fvaQpvmpC03sexL78KZATMcOmbfQ/9bSDJyGOl+F9F+Pm0SxBAj+Z7CZCrYg9
oTOcBsGDK6d1PgsQ/Wj8FTp4gnQepuDUdMUajZWx8IntuLOfg7QbKMJnjWzDeoKdLiQnX360CALk
dLuH4btdL8NLkRoLb2XXERHnY6w3T7XR8GICxhJ/ZIWwGc4zgro+eRPFqadZTKlAu0gpwsXS0J5s
I3akDPH6tbiCUqyBkrZitMFfLzU1eSdrbMZkBuu3rmu5C8U6ir8p0idmqLV2kTy2o1jMsLYQXf8Y
o9iZPtbrZLbvM38Zim9rn+riXT3mbhr28EYGgIOrzIy8NWVEGXbMIHStMh7PC8d6OiWTUUCGEgz+
HObFilqUOy3iH/CbZn3WTLH2p0r0/fIQ25mSuPHq8je9yLI4zNu6eUHByPvJdDz/WeYmjgMAtVte
moxA/pQk3FSXRiDfGYIsyb4LLWs+NWtiD2fG6D15IQOdTXr7+ZCdeJxi2gReA1wbZRszO4kM6ayi
QUr4Q5KYqR5OvsQ7ut6Z3zeowEyhb0vj/zg7r+a4kTRd/5WJvscceHNiZi6AQlXRikaUu0FQEgVv
Ewkg8evPA+3sbrPEUJ2evuuQqCSAzPzca+Zrw1gYPSJ5zA3gdH3yALEJS3Yj7ZIHTTNwaElRjnpG
Ri2wdlOvJ3TOO53PpPRhuDX6VvcOcz7kw2WHR5f7Mc9zMjmvkM5HUejaGIH/9T75q1ZpO9Opijr0
TCqGsMmr9IbueOKHOB3K+cbJbOmFK/8qFnKtk71DEUGrwqU1ralh4qLZaidxgSCsdHoRxBUIZ+Lo
wJNHKe5g7zyJLiLzcd2981EMvxCmnLWoYbXvILxTGkVpATt6I9Pu7cLkJPL5R3Xo1gBbx6lwnGe9
oAYPk25IvgEoq1Ny2lLPHr2yE1bcuVb3sTC8Cp0qezKuA3da+Ta1YX3IbDNbQqWVGHkFnubvpIle
2YELvb/21tUOwl4Z+gtCOw443kWSD+D7s+uXitxJt5IsOS7+nOs4bWPzEnXO7BS70hPGdxAt2vZJ
UoP9a6BvUiaWL/f0G5oHq3VSwNbKVB2uOnm/hibM9i8MeggepbAV6WjF0IhQ0bRZ1KaFP19Z3FLF
lT8VS8uBFozQfCv3LlFucmFWz/2Q7DmXQx/V7rje2I0wk50v00qFOT16gqtnD8ic4kI/458iu+wg
EemQ+BP1rdgVwoFwkUp/QiReM9Ddbxvzo9OILj1AP+Yk9Iuu31Mj4QrvGY0fXGcl2NVQT6r5pkKV
oryoDCJWiHodRTv6+eJRF4Mxxplc9WewaYO+T1JzGA5FNfcfPR2t4SsKifQOYUgwY31mtHXoBHMH
Al0osQMGCSwldRv/kvTaakNz7Pr6UC265iKkWg86PW6LA9xkBJ194U5aFrrVAO4c+AXn3TexwCms
3hShTeGRhw1jpIFMr3DHiJGkeJ8EDu9H0L//JNLFadihmfIjDK18ssrG+VIKc+wx885MbiT2NvFc
Jc71gCQo94wu3HSTckJbcpVer8LSHMVNs1SIw/dYjubh5Iqqi/yBzYsnaOVYezudqIQSJ5Dz9u31
ecfK6RR2cye/iiJ3G+6fOvhQuNI3SCMHO8lDUAZucUjc2S9CRCY6n1wM3HJYaoH9RPZsk63Z7uSH
/Zxa37pmMrXQBG0j9r7Wd8V7v1kCm5FHs3ihg4DChIdtV+25Fb0qlp5ViritNEajaPh1XVQD/eBO
CwLGtsOq1eJQ5bl9uaKMzWP4IMMPNTIkuHC2BSCPFXmkNaLHsBiR1cjpzlmzuQ7n3FpfkAtxK8qC
3Lse2h4LJLPxG484qGfVHWYBzWfpjISRgn25huXqrtdcD+TWVjuQn0CFMF+aMkvuh7rpP4kVkepr
q5yUFjPHWuI5s5Zxj0SzlURF4JVP+qTgIE4JzgcRBPngqkiVc88XMaxooBbYqwIXSkbQ0/IhLZTX
4dnCzovsKbGKTefbuzKXHLw+PdHuxpkVEX7Ifbw/xxKNhV0yu3ZFxtXheDxoUkUoDLo/XGd1giun
G7MPGfNavr6clk9SAhbblaM2fG/toElCY7K9C6OFgBb5EBjvFgt32p3j9dU1Lm2iAB2Ude/tNiXX
nNKCzzyPQE0it4esFw6WWaP7tHTJldkzFYnmshitXb5kNbbXaZ89TrRf+pAEPrXDPMhldtVlEmFQ
E/nkNsy0enwc2sVZ40lkdntJS955ybwcIch8xEMsco059Y7KIBPd4UY2zgjYBtrT2pjIsTgmY6WD
WTO2d01Z4wzQuDqdjzLw7rNapxwQU93KcPUmBNQLK0AugO1pfyX+Jc+ZhvZDOCydhGfFpV7DikvG
704/SvPGq9dKxFYwui9Ln9QgrNeuopwmOw1FCdt/NwfFWoclOAq8FybEctl0gLi+G9pqfpN9yjbW
iyIwWH0zvdT8XL0ghpZdpsXodu+cxkF0d5oIc4NmVyUp3opmL2xHjYtRSPtJtzL/h2coh3GgMfrZ
rpgW4V3PtT3eN9LNPtv96la7fNJFGfZaKtZL1OGXF0Yo4wVqF04AQluvvhl6qc+bqwCNBTn48tHs
5jw9jnpVZUc/sWYOoL40P7DmmIu4JDsrw9FsrE8I4k3P0itaLWIyrHd0YuqATkw1D8sRsAU7FZEz
uw+dyZ6QdfGld4+KZeqGNNqA0KSJX0F/R9vjuiK54nJpB/OAnDGo9aZPLS9ENSn/UTGJybaYSTuz
abvx+wgY5KssRIZuZlsiB9houiypaQpiEdsftN4yb2VPtmRTvyM1q4p968j+dvYSm68BbJDGkDeZ
Vah45fOe4Y7zSe8mozu6QTGNoZW3XhsW3DNNPCy686N38RenfE3VlZkpRfFd5Ea/jS35vetGzB8W
8Np5lJJFPWpLpyE0kSzasbcSHCm6xhgIzpMsQq0E2hhayQz2X5Dnf+jr3oLjtkzyu9ak/W3V5+m3
umyTj4vK8y+SlBnx1nWpnnojt9coadL1SUH24vlsLThUle2r0ErXNI3MChqUR4GWh7hVmDeDotDZ
bRAqPVaLkR4muCkPg2rHB+Xn9FxEJ4qSironLA55A8xJy4gQEQ3R7r3vAUUP7bRd7rmvaSQUizY/
d5rd/uiRl+72LXfkEOG5VzbhWg3iXiya9ZjIpLygJJA/nHW0HjJO0MvStU0TVvRPWup+PbWiILPc
IfR63Z3DpFlGP9QpRCEA2sp/6ikPMSuh5/BsGKLNdsDrvAKZapccHKkpEYSpsw53NHNURYKNqnYE
PaEZ7lHNmvNLK1h9VObM2vo8ZG5zJ01zeg7Krpyue1Vt3obUhU6o927aXedD5jcxNThD2yWY2x1a
GkF7UfrL/D1HoeEqADnbXA4i9e6ToV3TcAbSiKieWg097hkmXPujNr4vZ239ZpRT875LEq/cN82m
6iLLybvxBK5KIF3cjLxJ5qUIhWycj3W9yIRrEyZaOCt3eqeCqlhRENaa4cj92+1Hu8600DUTbvCF
INaFqd5qOt6VMrhfDWL1vslHupLoczrTLtPRmw/TIm0eEOWW6pK+hv24kifjqjtRMseLAQolTOd8
Wek1Ir4/1XRLIxStBXtm0HK1r2tQgmExqMaIMl8LqliNSFNHg6xG+2CqQnuHyUWvjmkQlP6tXefL
jwq6wFPbU+pyALccOlOlf5Em9VyQpwFCvucI0BYCWoBmb1pgH0TEmuuoCjKvjMpysJ4cu61p/TFX
s8JOxybkus+s8TKjhZGE8wCw86CGdO3jJG+wt4E9v8yhNq/dt1kt+VMDuKjfjZWXFrskc5i6iEHa
ZAOVVD+SeV6uFZbR36uSi/RGb42ZY7kW2ngg/50unbU1xVH1lXZ0lY6/Aw0VmezrOQiagyBpeQ7w
ajMZD6zmvkusvt7Vdl/cA7LX3tleZz+KtM7zUPaud29UVf25z2e03BB+xQxKaCb/5KIgbUWuMzUU
hbOd0ARYFPECRWPTgQGHQOMuGxMafnTSNuBto8YvZLLFx0z6REMv0bqUQ++jEJoPxWYvpVYZKWFx
KsqyoM7ylN5FGRqpoTuXPdlB4OTfEKN1RDhOTCTiflrSKgQbILAuC4x2CVcEQp/ISdwHu4JEFqHo
vFymbWcEYec52kWF0Lp9Nbv9fDHJWubHSpnZU73SQrrONFv0+9Qbu5wEH5WT0LY65/NKtZLFDi1u
YkKxyU6Onp8EkZoq/6lCzw5ZxspunZ2sVJ/tEQ5O7wO7q5hBG7SlutYIDrD55GeUNrybzV+h28zC
9ItkItqEqT9wEMo6KK+NcvsBcyrzO800COiDnFCLwfk8eU6BMnVhPw3chtBc8jn0q9WuQ50c6jGB
jETuWDXlGLuw+T+uVZMhqNFxVYRTIIenzta0bwUb4NvoyyGLmFYkn+zSLN6JkbQhWufeQsq8SJKD
XAe6e1mOOUo8uakAGDrVeH41Ukv3eCNplz63nRsnM8qmKHR7SXMsRbXWkcugqQ673CXaCOEY10Ac
UBRJFp2Ei/q3EpHp5cgGDyiLRNnQGxcrLXomC20vD0XQzk4oMzRzIreeZp/2ej82dM5cm+jMFUuK
kRp5GHD9qN06BsWNN7QBOZGzmt9rLR2/tnZaku0aFcpQ+thdeUGac1PLIpXRNKTCQ64vGd7N9Zob
O05G7YXjoMBF2oFU9sE1Kj2lcsjWj6PlzHpUKre1dqNGt4cUwpBFBIPQ/thWYk2uMqAqZjgk2nij
NBUYUR/Uxrtp3WpLLh8nu7LyoX2P5Ham7xipGA+YwNQCK0kneWrrqryctkwnqotRe/T60hoi3yjM
d2j1J819Ytbr99rLLP+ixQLnyc/z9M7t/X2edro4LpqR4brqDiYdARvHyjBtg+AGVYz5E8MKvzvC
9a+vqIL671qVcjOARucnyloz71Yk7AMSymmcI8gNzbuO+AOqx1/p2iZkDrRzPLuiziytLN6q7GmX
dqW/42JNA9o2s+yPbc+8DeZYZatIQZirrofKyrgs7bm4VXayfO6J1Q8WHycPK200f7Soc5U7L8jG
69EK2uXAM7bv7KLoyF2LJaFHbvFnOKgkdHlTJFB3axVU1KBozKsQDoV9LBW+YLuFD3uPwghdfZr6
zhd38UgbzCHJvxnVgBHMmCmtCD2pz8GNNUIajvzGpjUFFsDRd4od6nB9VxoIYUeMw7usSWs9bF3l
brQ4d0zjtunH93YAvupKMtIQsaomLhtzdFvv2Llrx3QV2tBzMsNN2SuNwjrW54JgYw5Zuh4C2u1P
eFJYW8PYoVxRE8Omo6JfJcNRlCOJ7mCkdaSlXm2HZeHjgOtpxA7Cg5viKL82YI/I9Ixqn68l5KhY
92Wg96HVg3HZT9aIa1ZN1xnsf1dWY/eC3e6Q3S6pPyfHWeQlWQ6gX0txi+I8Z8ZVtWg62ugps+Ph
VuaNb6nIFVYvn3rZ9+uBrKVLtbBILB2np4WJL5xSM9MezXGxkVfrzNIqrDCtXe7B2OuNpnjAsrSf
klBviqHa1fR4rfc2/ITmtm9wE6D7QtCxj0J3RXoLBtkktW50Tfuo4/ZbXxSIrWBLVCPt1l5lWVfL
R9eYVvIrzV/99sVrc5N8hoEfa4xd0PlaKFsNJwBIfbNuHJ2lNOeb3qZ9zqygm5ofljZNaxsxSKb6
2sP9TpMfSbAC96OZKKor0cAg+FgypR6/+wax81b328SNlpaZxwcGLYP+vp7cciqiJHBr43OrdY7u
7quK6eAxMaaJcbKwVn/9ri0t71ORw2XPjY6f2oFlBuaI6cZYUoTEWhSfLFvTOdwGphE0yUp6ZwYe
U4ONgBU6/KKg7cIsJUNkhrejH2shPecIq11qj/C8WzINOXcOY5JkGpQfp6Pec6ScPBX+V7fHS/6r
dP3Sg/7OhDTNQntxi07Qdsrt+lPnE2W+B9SrSbz4i5VfobNZje8c1RtCi8asMsxj5i2Jd7UM0l0O
uQW7/1qnLLcPCLGjtYxVzrDeux2/fxvqPkMCVJRAO35P83Sp3ruZri1fErUQNpiSqACJf1HyaK5R
Bgca4ni0GONEyMx0kyEKPbV5uFSanJIrV3jldBT1vHBmG1SgCJVSFLdaj7jKvp092V4Oq74W8eTU
VvlFDGWCi60l/CGm32nrxwHo6hoWDfkrVjSq9phi0GGJlGM3/qeSE/Mg1VAs1wLCsHZcdeJrPC6j
0+/Q0VSfJcLRL8OCwsmFyyWAAZ5dJp+1dGj1MNWm+clpaAPvFz2AgNfWlgyToKsApBD+7BgsUNl+
SQV2PxRYVrAc046/FBE3VHKRcly+S6cvnJ2uslkdNqTlk7RnGksO3foAyC3NtxA8u3bHDBXzgtIv
1i+q99oHwe/0Xvmp7lEliTzG7jNvGB+QI4ZZH5hUmFqV3TQU3Hd+g/7HrrDRBQgTN8m+jCIVRjQ5
wziFddepT7W5qplEdtL1nSHN/pvCWf3TjETdpdZ5eRUFNOsupAC+TmXmxprFuQAQXF5YBdYCdjWu
1wyApipu08m+ajk9c7iaksFNp5LhKO18Lq8rD0DxjFc4taPVdXU4ZSZqDQRa0BgdnZ+v9Wos77u2
8+iZetWEI1MFjnW3Zsx8HwpuxPe6NuDYl9VdtUbS8TLFRMMCflAZLnCPjLf7Pu8B/+7Kdho+OVbl
PyRlbZT7tEk876GFHPWxB/xb7qS9ON+DdioVHRhHqF2inLqJHGCl8ZAGCxWbVXpI5qUlfbV5gTFw
LUZjPiZJ1dcXkz5nxzntRHvjuAuNCYC3hO9gaGhgQEBmUqOGnobPbOrZte8rpLo7mRQpDWcB14HA
3zDy7BPPDnvHG770KbEpXlQNkqOgXicalwEsAbkm6kgvK7V3wkff4sqHUFmDAs3rKs6TVT6tAARE
TO2ovtaukX0rtNb3wzlzlqvaWrtpr/o+/zKM85xhnZcVd2Nno00MR6LFRlKtI/OV0RyuqJeoWfVk
DW42W9s0MmoXP3nIqkxgGKsy5x2nZqaJXINRDwFnC4LVVNlauPFWH2FPJ0gmlK1fhR6ZzrCzF7Xc
jYU1dbySxdFDLGuoC9PBq7jxjCBnIDMJrvMg6JQ4GPQxPzLSB/Mwlaagk7cqutXFmndX6UKKFU9Q
dCcutw3A6ax5/7nsLfu9HiAFA4djZt+YQo3mtdYNA7bjzIA+palAgqYYBMTZVgyFv+cy8rM9wPNs
L/VOk5HH2MrYV0Yg7h2RrvWB6bh506aDezdksPWiuuUSR4ul9FWc5Urd5XiJPVp539dXQ+C2Gb7m
U5FGPXCDMU6cJPWZ8pBk7P2BefjWN6CXPzky7WhgGk6/hw9e1HvZ2QFNHwpAOq/jMkVSGfJLQ+zF
R9oYJgYj3tysu143KGJFmaHQqmdBvrNo14grxieq/WQUK5oVq635z14rMLXs+2aZYg73nMeIBtZQ
4BYR2Be93o436PP6ZdQOE611v66bS7PV6FtnBpXcngTB/NA70/DCHcpYq8z1rUNEO1un/FwM9CMK
iDNPRTGsxwIQBW7ypcZQFmBQ+TRkg/PeWMDUXRnEO2wrDJd84PeoslN4I+haXJVRA0Vzh5zuFLvf
VKOSJFU0X7ti2NdY911MxdlVTiGHP1dBs8tA3TGASHkCGqZI6ZFUbfwIAwPS+oqv77QGqKcSNMei
rDTKBYnV7x/tFJ73c1Ew+0hn+KBXTuHDMjWIRIkPngZGxpUo6vax9URyqBne//WlYJhANUPbiKgS
bG/5T/C0PEmNSpWdF+HIYR0sPx8POL7KQ2b0zRnizimsl6cCxu6jQIiUqoub3+ulshkhADFMPozF
rgnLRExR6dX5QRWFG3ZyPSdF8MYGgSPECATqNOzSX4QAIfYmgEcCkAPKvKjWabnwuUjPvMC3nmrj
ESJIu0n0nW6QxiGXKBcUGwHvAc6fvSayEgPV8slh4FugLvSX94YB5w2tE0zhNgLJ67dotvTgRVIG
UeD2X3Nbx8gE6cgol60Z/36lt94faE3kobnY2Y0nINGUKXbXaxj+0gEZHoECeHgUVuaZ9/dTPPsV
QJJtEUBQY0dAwzNPFXc6Z3CoDvlM2kjnHn9C5wZVaCOGHqddTr0/RcbgeFGPFymuMABe6jKzDoBp
7G26CBETsMzjf/DkzuZqRAgF535yKKj0vIYBQhCJwZNZlAdgVoBr4WV07uG3d/j64YFNs0V9Onkw
Z05lZMwCV0HU0Vhp6fTdaOR0B7XMYRSZVftGT0w+rOlkTAnqOoLwb+yGErGgde7+KuNsE5tAhthE
qnq7VE+VSbTMEAxXqPe1rFy+MmFh/ImhSP8JZeT8HHnnlFj3czFMNxB4hYHJ47/exEUhjIRBCN0x
/FxuOq957plj70mBvtEqq6MsAGVSptN8hvD65robd5DD6vC2T9b1/DqlB7fyumHO73wdH5hiXcWh
DjpEFVJXgabC97ZfijMg8jcXhg4CSxxcMjD51w8M7mSx+5Lp00j3Y7c2hkFem6n90k5uONplH5tG
D+i0kefIFL/GEr4rArOolCLQBTXz9cqN3QepWy8Bu1jIp0UsywdlVfRe52Wuz6iG/npjQNlAVIdx
oYtK1ylrObdEAUM9wCK8Sf2DPqv+YKxMG35/Ot96IhitAQLTXBhYub1+Iur4hL6rx427OEPECIrp
lmzqKwUt+UzI+jX6s0lNz+YNQgBlYvR6qbUMRA9Wn8sWYNftMqrk1gYm9BkenKPHa2MnKI24XnHO
CuCtF4mSOtImm4iWdyrmqRU6DVNJKbzOZv0F+RIHb85gtObd71/lRgE5vX5cbnec5GGTMh58/Xxi
k0iYlBtEbmK5F62bc+qK0UAyoiiBthakjbN0vg/gJW9ny8/ORJhfYyfwmk05hvmmy5OefEk5mQxx
GUFHGGn7kd2TfhbmJtkwF8Ex0Ud15nHf2jmbDisfEkk6NGNePy4E0rJQrR9EvsTgR8j0PsE0DxKv
65+52M+tdPJiE5mvKAHzYlO3dWK8dYuoL8oEcffOvvj9N3xzKRPVLMRRmcH9cnH7+CQNiY3frZbb
X0ckGmLaN92HLs/OEcDe+l5wK/5nqW3b/ilZJCNxJZOpIJqyQMWFWaZYU9IwgkDlgN1MzvGyTm9N
0yHTIb7Aa2P+DZfp9XpUQ6ahSeQLZ202DuYM/KhARGVfmsAKLWuZ9l5Kz8dSlThzk52+1J8ro0YM
f28Ly6fmu4UpkawxTRn7ovR/1G0bXJTMiPdmZbR/cVNuS6GaqHM3m4jQ2id3jKsFWqVGPEu0dfJ/
gL63IxgU78dp0M7VFaffb1sKtqW/hXpuqNPzhjbdYOYpgFfNWm4Y0RgfhnrGVEtP3YfKr86xIE9v
T5aDwecgCAW8EVPPkyczRiRKCz+YoD3mwCld/4C+B/wK6BZMWduW34Nx35kvd3qlbYtynZC52Vtl
eKoolDsTBnMtIE4E7NJrU3PK4zRr4mnwgCWSdTgxXaH2MpO9/5xhsHwmdXxjy5LW8BWpp7BYONVu
nVKmboOqx7hGn+swlvsWba46lXd15jsxs9kWYEl77qHf2K5oIXBE/ABzAJy9Xx+USZL9s8gYl0PB
YMc1tTUih3V/pBg2ndtFb31WggYqHUg8YPpxcmv3EvgI+dkIp8rKo6B259t2yMRdYqhsP/ZA0rSu
1c98VuONvWvwXj02lI5m06miZIVMKl6x3QhofTBvTfq8jGl8d/xajW1w7Kd5fu+hgX1ZjMK8pySs
PtJFtuK+dBGeqwNmawjeIq5hwOyIkzaxQmMFNH7mML/5W4Jj42JyNz2Fky2P9qSDnGABflm3RqwO
/TVklzjHodLEcXCdczqbv1RP23bfXJcQCAPtgKzN6y8PfLR0sdWQcQaj7M5LFu8Jee7pESd06zY3
aRWbaZK/DwQ94KpfmitrpZUI9ylBebYSR9zv5mD/+4j0iwPPz1+K2hRmIbqwwDBe/1IDjVIzm7jS
ys6tr2jd1XsvkfXRS3MMBIVaoxbFiRuhr13sVC0gcD563EuJIZAOMur3v85b+xXzefReDAMep3Xy
2wD/T5PWZEy9oux1Bep83HejP72jzvpadiniVPXyV0X7tzewyTty/8F7hOn7+g3Mla6v2pyOMbyi
AtSMOW3jrNG7L5Q/lSEDQDoSdWJ7Z/bfW89KVgzbENA4X+Bk/xlM0teMVl3ctJbLDGJschgucgWX
qPvoy8BVyPZFiWvIX3/HaLFw6XI0dbour5+3HbMll04zxrpZWUevwDcVPPJYXCWI6O2mVhkMVqCi
nUmzttf45/z152tGOw4RQFRSOAOvl53BBUvTgieCLNH0lOeL2JnSdZ5+/3BvhBSThNHTOdObQdxJ
1QgItXJGBM1jd0CCJbCb8gJSAUAMkf6oJQrdwlzMiGzBwlNKWmfyuzc+KVxPJBK4VYD7naYipA5q
KI2MrVQV7lXhgrn3GyEOJK0ixrU+3SEDKM682DfuMRalI0OiYCEucLJ/CW4+EYAwJiVzaE+VBGxF
Y770kjzynHn662cUYQ1zi9twrfXTsOkLJMeQwcSRpFLalXDFcJ8BCUZ4AmZlHunVmO5V4Km733/Z
t94tbR6yPF6s+Yt11QjfAu+VdYw1uY4H1Rr1cUSILIaj69+ZAN2hFw7q/j9YdBM2QB1ik2M+ebdd
LXK9cgjWbpm1V4tN73zwHe1b2iH8qjfmrafxws980DcyBDIDtrDJe0SR4uRiUEnhuZWdjHGb1IJG
uSUfR+XDxrWCAQLr75/wjSTIRPGKko7yjgbPaToyAj2U00wOpmAmW5DPLp15tR41ZqHhWEkvsqxa
34/lOnz6/co/tc1PbgSGqahhoLSOHMFpiqs3K1FfBWCSuCaZcaj+tmeQ+QPmhtpnnYU+rNUNzje/
SzojWgA3AwjRTP2ymkr7iYnOfNWZc5PtQEZBNPj9b/fWqSJSc7BodFJXnHwEZ5p1jZubuOgDePPH
Fvg/uIgbput6mKTT8hcVT7geTaYHm3IBaRoGdK+vR5Xhldz3VDEZunWhMxrpLa5K8pCb4zk5zbdO
El6nAE6RJ9TRFXi9FPMmS2SwyeIEcPqBLPhDwyk/cMFQzgSD8w53wzL+668T3VDcEtDwNH4RNIcQ
17qgv2Xs1C3tA6OR7+YcO+IgAZxiK9U+/H69t54R/RM/QMSNYvun+MCfyl+/0dd2Us0UT3aiH5dM
GjDwxfgEd9KAo28kfENj/vb7Rd/aM9jbI/+DOJ75S/CZ8iyYU7gIMY1xK3KDHnBalWs7sIXapmdg
nYnkb1wUFshiJNzI3ignToJdhzi0xuQadSGVljedkw8fB9NWBzps5ee//Gh01x10HwmvXIjbo//p
fTor3c91LWYmmSA4Pb/34CC7sBc1CWg8n5L1TBHxxru0oWgTwxkXsk1Png3/JJgrkCzisk+TfePO
L7Wdm8eyq0E2A+4+sz/feJU2q8EHQ/aaAv8kN2cWLxkd63MsOKYx4MDyADTCBpXudmeShF88Qzjq
WxpkbM20rb98spabgT5z82WJxyJTR8dC8qDHYOa+kIWxc+dRUJDqzV0uhX4pOng5jgjWd/os0y/5
qtyvUMJt5BGs4TglabX3LCd5TJNB3vqUgZfsh+LYQH45Ysk9nnOmf6te+KnJyXVFcx5Vn9cbYTWs
WrlA6GIHCUpQRgkELsdcnKvGEs3HFjAISaxa0k8B4fii7XNlRKCNtBcUYXLIJKgJnBNqfyOEMSNg
0oZ4DkfdPHmfOtrKnjuwVQx31MAr1X4EcnyqQwkorEMR9bhqgYCZ2VpnDvxbK9Otp7XNhALVlJMm
pe/IrPOydIkL3fsuk83gr1zHW+joTmyMZvXRFehUzjiEn9lDb2xXBiOMoqjY2K6m+forpLDGmrEz
lrjvxwyEmluGHjOv2Omn5szJeOMmReBpW4fuOOIoJ89oYeFnEQ0XBB+SDd9vz/UBsM/CGHgBH6nW
4ej15nTmAd84/ttNg1A4eYFunnbVleHIoWxhxXcKeRQdUC1wb7Q+juu8NNwA6IKcU5D85Z2ym8kv
nW1aQYPvtEABPdAaiy8Vpy8Xt8LImoPZ2vMBNOa5WeJbS7FhkbcgifEJh68/H4YJk1t4iGhsuM1L
OHt5WE4+UCV63GfymLeWAp1g8QXRNiOxeL1UY3Sq8F1NxfCI6dnXgy0jB9xLBtJprs7slV9qPLzM
aFUiR8wVB3b35CT60GsA06K5kIO4vgXEDVpgXVvUW34fjX45d6xDmYUyI++P/04eClLDDPHFRNtB
Idzm+kl6mTtdG9mwxmDQ2AtZlHQvgwWs8+9X/uU0sDKnAPksEidEf7fX/ac46JYBcgZbRx32a38c
JaLDApLmbpSa2tMbVx9RwZz3v1/0jW+IswdxFwQXdcGpfmIWWOCqOgMYE4A4NDjM/KFRNPW8Ebjt
f7KU5dGe5OHInE6fT9MNcJAbYgplQd0R4KDMAIR+G3j/NbD7P9+W/5u+tHf/lemLf/2D///WdmrI
02w8+d9/vetemsdxeHkZb567f2w/+j9/9fUP/usm/za0ov0xnv6tVz/Ev//v9XfP4/Or/4FUAdPo
Xr4M6uFFwAX6uQC/6fY3/3//8G8vP/+V96p7+ecf31rZjNu/luZt88e//+ji+z//ANL7p7e+/fv/
/sPb55qfe2jr5yZ//uUnXp7FyA8Hf/fICphiboLwkO242+eXn3+i/516kFINbS60VynA//hb0w5j
9s8/bJ8/AvmE8QB8YmR92UKilT//yPo7+rtUzT+BV96m2//fT/7qG/3vN/sbSkR3bd6M4p9/gGti
B/ypaiOtdbHqQoeZsgjpwNPqFHUY3CuIS1GXQHa6gpIt213XMZc9uprmrncTujvKCeGUpfVDl09t
dVstiAxArKCVOcMAkJjcf8/KEkTmiEhvcRyNCVwF929dx/A7knE3p0WWYE2BeFHc+sIJnmHS5UDb
q9To36GOkhnXClEj7TgWEBWKUOIkkr0vq0RqN20tbdCaVl217bUD5XVAesIzjlPRpa4Ip7Y1vAtU
QsWD3rfqqvVlc2/JXKwXuSz/H3Vnlhw3tl3RCRll9M2PPwBkw2RmsidF/SDYCX13L/rheAYegyfm
lVKpnkSVJb9wxIuqiPqoKlFJIAFc3HPO3mvjBRHYp8OpbCwaGYSOXziRbOEYxM6EIb0l+KZ8tkie
6Su/M6ox2uOmEyOpm4Y2qXcqI/vo2Lrq3GwSUPP2ak5nqaO2jDDwuI60AHSoSfVoJmVkM6Uahmlb
gdj1/C7zCkjxdtd0wQITKQ+XqRVIoZXF7f1Kq+w8cBW4rWsa+bGyjkm/akIaTGN8KDq8IiU+uJsm
T5dhLVo57tUC3qSfAw7pfU4h/djRQLnGEYE0iJcc5nJlqIw1YmrbXZWjIkxoEHmahEhwNcAvRjz0
qc9KPBQHU6/HD01mY+TGBOOkq4KBheZbvWJIP+578y2du/k+T9wwjry5DEUq0U/K2L4qJlHvF7tE
NSs6tPtsd7X4FV5znm2USLkuCxbOsDClfIqKCOFyjYmC7Za5TzpzeSDJBSMmtCcLiMsOeI4OUz9L
unNALq0R4tMoMIjlOPCpiA5Tq8AXiNgm7rQKI25swMLx0glDd2kUL6pVIdXGT1pCaMkz78LBhzH5
0UwoS6hpvXWuZlP2sZCCu8ZB2kf0DjntnM44uZ9iJD6qryoxZBddINbeWIrTy9BYdHlTDnWiroQ3
NBtej0huMQBVfDfcp4dFmQYKTxq+OOSGdjF9DAi9Aj0MEAgb6HxEXy3jebWAQdARwXZKG1Ra3m2F
1RsYIDGqX090IXqcs2790HftAmclzZc7cywEznW8AVbQmfBQ/Mmxq2Od0irxVXY0y9pNBnFbtWn6
6iKbJtLByIaHMUkTDImNMd/20nYg7InI1vyRLaWyndPOKn0ZifgVdFtyJ7TFAV8XgSTeRJTT6F/G
ufnUyrhwwzIS2VWlePiE0VYrV3hOM2eVTSYSehchLw0TrHWP4zDgLPWymgugo486LztM0n4VK+kr
Xf9u3ndJPuo+TDL7Ssvy+A4pn4mB186iDeYr98kaCs8LhZTufdpVEr7anCbXqouqf0UUSnZRxE4k
/EGI6hljKq4tpefP8P45E9+4M4z7GNnNbVpk9bXoHcI7TUfqZ3nlRWNgDaZ8UGgQdHuHydl2qE1U
0loVeQdk21YND77NplBFYqdCscuHnA2HrV64ShN5RHvnMCqAxzf9TgfLwI68V+Rrwzz8rTZA9JxV
Xe7Fl4BlSrhkGqyWldexmj0vESCAQFp69THmGHB/2b2x7BXIDFEwzYqgoWuU+YuL5n5a4y1s7KBP
FaZHFDkOzezK6VGf16LEPqnldxrbvSjsEGc9TJ4xaAAnMvdFVHN1CQSL+qywYEisGOQb9brsk6gK
FK1V+OWReRKSFc2t0w1J4qujq4LYIqHtk+5MVQuOsKk/2HHcyR1Tma5EO00WS4UD2103lrbAxLMj
CWduZpaw7mia4iTGjEQYQTbOkW/bk3tn6PiHfCgqpVxb2lAeT8+ut06sQd9GU6bje4PthXnCAcdh
pEV0FRUKoj7TqNrLtmvjD7bewXAhucuLt/zSkzVENaMIfKChz4HFZSNO0vDmdNXqBu5ss42Kp1Id
DScQI6tc2PJIm0GD0YzyeRyjNrDVxiJzK27llU0JGwPQq21B4gBS48DMVNPxNXh/u8asAaDxWC8v
0PLcu1rvu7eldJcDRgn8wrgE8o8yG2CgazXuhoAvnGNnErDEoSjj/EbSsO9D+jTIAhd2kzRd8RXd
4Nuwss1oKXgQMIBWICfhcyWBIobU8nVYF+XaqF3MHHniVfdctUEEVlxHr/BroGgX1jLEAb5n8PrY
fWvczpU471N3BvkxLTMBo6BOkk0jc/U6RiU9rdzSENhPIA6dzaOj16ENm/jacBJ8y7Iy5eJbstVu
iHqIL3ATjHghGI4ldMClgOgy1QvxqqOnhq4Rj7xitRH7chyPu9TJlMbvZ6lNAYTPDg/wUnZX7A70
BsO56XxA7G6gzOow2jOuQSWZjK7wfHfxzAdMt9o1HImJVUKm3K7O0DjbkZZhguHEMtpQ1UFNrhPF
Ltpg9BSToUNlqE9Iz4XmS3MEX+ZWpX1ZzdR5cGRaU+7hY+FJNDBWXio5hxMIBMkAomJd3vekFFwt
/A9lzTtMTf0ZouEdL6o631lDr/OWE8OySpPUUFYQPIFEAf3rVTA3dQNmIBYArZgx9vwgk+YPizv0
5aqxTeXolQhS/bF0uWsQFI1z6ODD+ITvsMa709aL4htL30W+pcj+hc+IwG5QED/GZpJeNj0QkFUx
NjrPV7JouxLQfxuA1HGiEL9DesMwLYm45bkiK5Mtgwh1TIbnwMxsTH3SQy2ezCyafg9G43mxpuzY
TjowRbNuzY73BVcxbLKqu9IqoGS7MtcGaELSbQNaX63p1+6pzefAiqx9N9MFNFBoXB80A0ApJHCr
3eNfJ4AvchbI2WWnsIDPzPQfrLrH8J2n0rirqZqWDQIMcDgwHJd+LcdJMEqZgabgikzH2YfA4M4E
l2QAAnoTROW2rhoHBzIPjcQwP1q3drrUhg97IWqCiSLsEgwXXWyn6VNzP+k2fRhqN1roloD8CQWB
HTKWnUF/7pUJWIAHveYJl2P8sZt6rd3lliMR05dFBwfFlco1giGBxd1NYBBl3Zz2ay3PTNfX26G/
ShJFxDtIFIpzVsL6HfakcpwepVlrQoCuarbXZtOc/D7FkBrUrmCEesqUvB7n2bhG8pl/HJ0S0qNe
y2xj9X2ZrZvSxUKdYjCzLwsHAFAo1EpW6zIF1Jz5Yxcze2d/ClrEsKfc3i/pgAzHMPNxWSlZoTvP
Dh4nXjaLpoBGWbxUxw6U4vN09phohuSe7XFWbCIVst1enxfD25mLgtJFikaO67RXR5I3IXDJdZJp
WvRCFzlP1taE4/jWmCuv3VtGNJvkHkSYYjoN2/MvWr3vugbM8ph0cWEsKh4NRc67IVuU6YqNLwTC
GH98MEWeQrBzyl/06rTTxOa7wgWREU3Xk6qK5ZoS/vvS1hNNJdkaomrA4YR7KS2mG83pWDvZYGJG
wTXZ7O2mzrJgNtgYqmJsw8hJxe3nYu+fqnv/12r2uwr4p9XxX7DuJQLpZ3Xv8a3Dd1k8Va/y29r3
89/6Uvs6v1FUekigT67JU4+Fz/tS+xq/0exB7k4rkNmo61kUuL/Xvpbx20kIf5JTEs2rItL/o/a1
1N9O/Tz0o3CzXTQH5j9T+37uqn5zByGNo6nFHBgZPNPSH3ppmrvIac55T0nMFrdw5wCsdp3KAJgt
hCTRsiMTNDdlt5JOAk7TVLNypTigcK1RN3xdPWl/slHfuXbkPS7ZVD2QHlWw8+wUt1gvVQJtMIZc
eWsavTjzGnUgLdaZf9FOOnXH3p0G7WpiRnDAGEw33402VQg2reEKl/V8MdaNMXS9r5I8BKSni0JZ
lO01SASMkvjDztRFVYNvrvrvPYVvewifU2p+OAAXQjsB7cQPve9nzWZbl2KcXeqLItuLTM0P3ZjS
w+7aLgPEafCml/EQ7QAUKFunx+2ZxMpNAbrirGromi6CsbS3bDlKebEMeXsBLJwOv2i9TcPu5Ize
iUbj4IT0S6pGuaO5pgQpuvvHjEwCk0WGnHgcDfmytsYu2n35qkuAXT8/Ve19v5BbBjuTqxuoRZmb
vVf7VXAOBidv4VKneXOdy8w7SnhNkjzZhqzGpF6m4+h69EnzycU/0zcT2+rcjIygcL3kwRvG4smh
MBOUcoYHFSWPT9V7bPWWEo7YsX41+GYK/MP98Rk4h+oUOYDDgvz9QjkaJs7Kjpj5rm+Lo6ZNb8RD
8brhBFeeng/nZT1Guw48uw53fOuUo+qfXlTPgBzKi8GAuxXWVV2G2pS0mwjfaHMEVNSfm7k23i1J
6r7EzLXQNyyCls4syvYONILiF5k37ubU6HnZVeqli6Ykg+y04TK2a1BrdljhntxMad4+51MnDrTY
xUOuG/On2vCU61aDauKkXr+OokY/NgpueLM2lZUzTDnWpBz3JUPoC3eu3FXdj9UNUCLvtY6WO5G7
y33dt4ywkqq6VxyCLHoYk+AlivYcX763ivp2vpRJVcxBSkMQ0m85QRvO7GMzN/JQQzi4EHqbBCIa
jAdD6NGekoi8SmzmOGvlMeowVIe82Zp1LorxxjAULM2JEp21Ey5mf+HD2OzO48FxlD0doe4slkt6
nDJ5QeG7noS1BB5AHq9XH3UYe7oPYqILwV6xV64U/STJ8dQrLZ1Hsomrwd5M4PfCcnKzQ5zETWgP
cDUjr+bZtmnZQgw98ary5sGdFW892EN32ToyX+Vqv2vzVluDyapXv3gk3i8/RDMwtUbygYAIE6P9
bvkB3pBONRPrQLoDimabrJfTBnZoN3rTiE/9pKsEO2tKqGTpfDGquTjMtvPQKbrC9igfBJvFVrG1
UGOMEdpGXBW0p9PtcHr6daeUIeoj7Reipx/TCliumEOjr2IKZqo/KBPdgaZ5PcB2aRQ1hG/i+t5I
uomuQkeYuIOwRw5vWjSMG1qUgG3iE2+zSKPHn3997xeUU7CFSVeWutND2ft+7ZwMpU4WR0+CYRra
Wy/l+mZOm4YJLuS1Llr71mwghP78l/6wjDGiQgCFoFel/eGgF/p+SUBtF+tKD22tBK40rJJhbD+Y
johf+txgZGWXpBtsrGyp7vK89thtWmXe+FPfR48D8xi/Szzzse2lJAnAxUGK1+TcJu8U3inW8p8f
LCkj7xYwfEbsCE4uBGzHHkzt749WjA50SUXYEBsH4AC9c8HBPydzAxAp151o49Gk1EQ7A/JKrXrT
DfY5WAMIRhNc0kBSdQZKpT81pllfWmkhjrk+O0gK9ZQ+VKGB1o7Ec2Uo21Sp090wdCIorOrBmFsV
bUurAamX0Q1jpPLMbksVPLh5J5R41IjjiQjuUPGOR3Hj3ogo8cJ6hGgrtbGqgqRzGOOr/Eegkxfm
w/MwN14MzDLRO18xoRtNM7XNQkXyIHUDDY9JIWRptBUFCOkIaKHtrsFrJB9TNHi7mmnCJqszgbAB
HUUe52IJYre21srY2jdyrtWt0ibRJi8lBAsU6CtPJZEANIX5aFF1JSD5+fAl0+wPU60sMNLYISPZ
ycd9pSimEji23IlRF5eWRfekU6rh1YxTbc1ylh/VBk1ziNF+2ZVJjx8+a3SkI7VCAPjUGofE0q8o
h5iy6kbzwY5a4AJAiI6W7EFmZYa+i6MqWkFtN86oYwCe1EQnAELOocSWyU7aYtmJwh42peHFFyWJ
W6zZagyoIhpPJBcYYfUWkZf5LFtbW3WxvbinriCzchAH9bo3ILyTgQiYE5NAMJuIvycJMsBNiZ4P
q0o0T1pMm71DJO6CLTkraQIf51NytptG0z7r3DPXRqhcRtYHHSbWudEm9zawRzrEnu6jADi4MzvF
FmAHLbVKHgvFqvfmIrsNoHbvmYqy2FQ2gXo+/MOuIM+iqUODsC1/sWr30LnibpmL6CDrzr1wIS2T
FF4VB2cg+IGZvLWRjnqJR+RjItPpegb66CuZxO/WwOckh7ywVzLKBLe8vsm0pQllFn2Ic6O+Gkfb
PdGpIF6wF7qLQDPfn+TrZwCSjXNE/Fh3FneDW6ADy5TPtyUEuoBWSnPdzVN+PlUU7QwFHiqF9pCt
mOOlsJv5kqSrdEc4tLldSrazRe1uomIYgWl0rhPCq485tr4ECjJgiAYJBS45rcg1kFP3kWs43iDj
/Rg1Rbrzukm/HGiC7UF11Dtec7SPcsvEfmbXaxvsZVjGShYaffEGtEvZQEydHGINDFprWVXo1Oye
XJfJFAU0klNftMkbphO98rPSIfc+pwIEkHUbVXMapMy0Dj2l37wWQBauOh6Yq1Fb8ueqjg8anPCV
MEX9wl5MTYMBr+G6d213Z5ilfqJCiWBxRX9ftfoNwyZzV+rQBf3CKLVAt7iRl7TOaOc1SRfCmZu3
BRfgWCmJ+YRTxn1Q7K7c1qw9d7DgmotGgttnq5qsFiOb99KIc3bGueJkGzub4DiMxUhEhUyTcW21
Dm3LLtN0ICReEn3Ao22vczigb8IR5D+A7KsOqYTonCJrOCtiXd9wj7XPytS+gO+gSSt0F/TkPAdF
4tkbLYcm6tDtPU+LdLmQurDOHYsIXtdZHozU/lTzxAOJlrR2HG8dQycjyye71AtswSXg3DCC8LLp
Pcd8GlLyTDwSL9RmQrdUeLlzDzYM1uPgVR4bNJpA94CCmOfABCxCyyy0dp0ya7wYyad5mXMsSJBX
aQHKMYdVWw3LpifH3RcEWqy8pou2Hlz506Q6PSaJrfLkQbw8jihibpKsUlgWGpnCum4V9tcq2Rak
CoDJyEDaaB1MOXeenuc+ds9bYKAHJbVyMNOFm62IpSheU7vJ8Zgv5YNbxdMJ6GU+99Hc3yS9wsI/
m6tIAvPwBnM8ZHYrtjzQ2jH3Gm81Ot6poWw5QLal21T2joQFM4hzB/pcXKF0IJBjEtHGGYucpqdt
1o/kKiBRZ1IndhrrWEa3W1d4Ak7PftOAgiJIY9qqkVpepAXQvxXt98hbgVxGFUEYiT7dpchB1qAW
yy6crF6dyNBQtdexX2qQdplMmy+/KRsz+xAbRmx+5sTBJ3LjXdnOKuS+Xksan9fIqF9hTrLr195j
PFdzxMcBW04Z1KZRDH5sq8uejTpQep61FXRIFzqexQs4y4Z001T9dDlWM2ENrV2TpwEG6ei4jRsu
QjXOaOmOfl/auOahlUyXlQPmPoBAlFirpolJQSPAgdyYcUhJ/1QL9ijndQoGMnC7km9XzVO0XVW6
Qfjl7nmPe/f88qK9VukmZs/RVMXGpWmjrQ1MNiM5u2Ba+etURCoRyprb9H6dlN3r0IAZtkupHZss
FdvPh8rAxiRhmczoWR+12wZo2daqCu1YIn7aaqDoj6rKX/M0XsYUb0SXzB2vqoi3zF6Du0tk4ens
02n0Vsw752u0zUR0w1GnQ78sSurr8cwWyKgHoDsW35bSOfZwPSmldkzQzRFeE2vmU9bW3Bo000Gx
mgQfa+uMglL6I4PDjYxOH6RWhdjKSXh7CyBOuBhG8chgiuMAP7n4jiqaR8CRDEdF7TbXeuM5LVD8
uHOxTGfcsHVinvUMOI1AVgtXQxKa1IW64tgj/96UEZcTlrIOQuwSmq63Ih9rjMm5HcVWSN26qNkn
VjBwvBJNduXV54DlZy10LMW79+Kar440msVvhC5fzdrx7mf8Rm2gLhgY2FFM1hMsZfVB8wYmAoix
pmbdIKe9zGiJfFpcJTuYXu2uLR0jUN14n9GSoauXO0IKWhGQ++1dVnDRVsQSWeHooBNd5XZXrL1U
YSgFx3ydqNWVKhbzqUDBe7BmcTZiXV1J8oKvvJack1hZxmPSJ4MWymFBuzg50a1R5GJamZn1Uied
Bs6PampngAveeqLILxwja676QjcPi6cCLCLmKig6Q+wY/qQrEK2nSk0yuTTZSaxdJyLAXLZkJxhg
irct2p5zrZtJ1ojS4lXS2uf1sSHD28v2xuyyU2kwZKEUqT5Vcz0dyqhTbxvATXmQLLax+FA6NSJx
26Z/XLritFVpNFJZao03SEQ4kJ+WLVxLoPLzRrTGlq4K8yndaSRTGyAlW5shwswbFJQcve4xcEiO
OssKCOssmprg29ainu2ErUVbUNvOeS6V6c10Mxmaha6dCUOddlpGrzszBZh4Bj/JtjaX+EB+bmkT
jjDfR7r5wB7zBr3kFcSiNFDaRpzLWdU28Jeu8YLBiDIQUfWJeI5row7whoLM546/aCY2UpC+lCtl
nNmlu6nYzItylYwqfv+EWlKxrXkljYhJObCkoNOt6SLuhv68rrP6QpbLtKWL4H40kkq/LDsw4OqY
GxdZDFrZFCBMNCtNYQOL+CCLPDraUy+vqqTN7gbFeMAjaW4N6dZHYPxPcPfqe2FBRQXA0Xh+mqVp
iC843XqRvI/r1n7sJwVwBcKTV5Gaabgs+H9GrwOMu9jQ4XQBLFhXmjUQKJN3ZtdddQkYE58nkxah
ZjibutdNrr7xmlbWnafPBwY9tV8XYvVvKTT7MXMhlFvSPVK8gLYcYXuyE72r2Hams3qh5sOEzZuK
zdDEs7S7a7e3XvRce6gG1vRWba5F1N/kSnabJLMf5+kTwSh3nyuxf6rTfVuX/PNetPVdm/v/1gzf
vNUn+ZR8/1H/jz747yfypwKwL0q1kyjqSSD6+iwQS9/kN/qxX//EHzqrHz/iG7UYDTiTCvbfv/70
5181f6cYW/Wibt6+Ns2/qs+QolUc2jd/9Ztj/foBJz0ae9GTu5Xf8PXS/XhA32vivvmg70/660H+
yQ98e0oaw5WfndBZ91T8QwH39YT6b+V0f/z1b37Vtyf1j6/tX3VS3003/uQqHd9ev4w33l+ov/h5
nSTdf3zbf3JetPRl/vT3OimmCj8/KUSY//2f36gw/x73ILOvn5/WSjZP//1ff7eLdeon/uwOvBne
kA//sAD+tZ+rf6y6vO14kfzJk/X9M9UwGn37spz/i5Y0l1H7z773tXiqXv5mX/vJo/uzcwrf+k6+
JKcx9Pdf/zs59x+f8Vd5/3i/eKfC+n56/dc9+b+6RX+X4r8Ub0/iP/4HAAD//w==</cx:binary>
              </cx:geoCache>
            </cx:geography>
          </cx:layoutPr>
          <cx:valueColors>
            <cx:minColor>
              <a:schemeClr val="accent6">
                <a:lumMod val="40000"/>
                <a:lumOff val="60000"/>
              </a:schemeClr>
            </cx:minColor>
            <cx:maxColor>
              <a:srgbClr val="00B050"/>
            </cx:maxColor>
          </cx:valueColors>
        </cx:series>
      </cx:plotAreaRegion>
    </cx:plotArea>
  </cx:chart>
  <cx:spPr>
    <a:noFill/>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CD3F25-3CE1-2C61-9533-123BBF8367C7}"/>
              </a:ext>
            </a:extLst>
          </p:cNvPr>
          <p:cNvSpPr>
            <a:spLocks noGrp="1"/>
          </p:cNvSpPr>
          <p:nvPr>
            <p:ph type="dt" sz="quarter" idx="1"/>
          </p:nvPr>
        </p:nvSpPr>
        <p:spPr bwMode="gray">
          <a:xfrm>
            <a:off x="5308600" y="8747856"/>
            <a:ext cx="625670" cy="125163"/>
          </a:xfrm>
          <a:prstGeom prst="rect">
            <a:avLst/>
          </a:prstGeom>
        </p:spPr>
        <p:txBody>
          <a:bodyPr vert="horz" wrap="square" lIns="0" tIns="0" rIns="0" bIns="0" rtlCol="0" anchor="b">
            <a:spAutoFit/>
          </a:bodyPr>
          <a:lstStyle>
            <a:lvl1pPr algn="r">
              <a:defRPr sz="1200"/>
            </a:lvl1pPr>
          </a:lstStyle>
          <a:p>
            <a:fld id="{DE6995F4-730C-49D9-B2D4-3945B42035CB}" type="datetime1">
              <a:rPr lang="en-US" sz="800"/>
              <a:t>6/6/2025</a:t>
            </a:fld>
            <a:endParaRPr lang="en-US" sz="800"/>
          </a:p>
        </p:txBody>
      </p:sp>
      <p:sp>
        <p:nvSpPr>
          <p:cNvPr id="4" name="Footer Placeholder 3">
            <a:extLst>
              <a:ext uri="{FF2B5EF4-FFF2-40B4-BE49-F238E27FC236}">
                <a16:creationId xmlns:a16="http://schemas.microsoft.com/office/drawing/2014/main" id="{5A83FAA6-92D4-E1FF-C344-C76A73B83AF3}"/>
              </a:ext>
            </a:extLst>
          </p:cNvPr>
          <p:cNvSpPr>
            <a:spLocks noGrp="1"/>
          </p:cNvSpPr>
          <p:nvPr>
            <p:ph type="ftr" sz="quarter" idx="2"/>
          </p:nvPr>
        </p:nvSpPr>
        <p:spPr bwMode="gray">
          <a:xfrm>
            <a:off x="487264" y="8747856"/>
            <a:ext cx="4460484" cy="125163"/>
          </a:xfrm>
          <a:prstGeom prst="rect">
            <a:avLst/>
          </a:prstGeom>
        </p:spPr>
        <p:txBody>
          <a:bodyPr vert="horz" wrap="square" lIns="0" tIns="0" rIns="0" bIns="0" rtlCol="0" anchor="b">
            <a:spAutoFit/>
          </a:bodyPr>
          <a:lstStyle>
            <a:lvl1pPr algn="l">
              <a:defRPr sz="1200"/>
            </a:lvl1pPr>
          </a:lstStyle>
          <a:p>
            <a:r>
              <a:rPr lang="en-US" sz="800"/>
              <a:t>Placeholder for the presentation title (Insert → header and footer)</a:t>
            </a:r>
          </a:p>
        </p:txBody>
      </p:sp>
      <p:sp>
        <p:nvSpPr>
          <p:cNvPr id="5" name="Slide Number Placeholder 4">
            <a:extLst>
              <a:ext uri="{FF2B5EF4-FFF2-40B4-BE49-F238E27FC236}">
                <a16:creationId xmlns:a16="http://schemas.microsoft.com/office/drawing/2014/main" id="{E6FF31FE-E129-09EE-F8DA-E2811A50AF6A}"/>
              </a:ext>
            </a:extLst>
          </p:cNvPr>
          <p:cNvSpPr>
            <a:spLocks noGrp="1"/>
          </p:cNvSpPr>
          <p:nvPr>
            <p:ph type="sldNum" sz="quarter" idx="3"/>
          </p:nvPr>
        </p:nvSpPr>
        <p:spPr bwMode="gray">
          <a:xfrm>
            <a:off x="6295122" y="8747856"/>
            <a:ext cx="228014" cy="125163"/>
          </a:xfrm>
          <a:prstGeom prst="rect">
            <a:avLst/>
          </a:prstGeom>
        </p:spPr>
        <p:txBody>
          <a:bodyPr vert="horz" wrap="square" lIns="0" tIns="0" rIns="0" bIns="0" rtlCol="0" anchor="b">
            <a:spAutoFit/>
          </a:bodyPr>
          <a:lstStyle>
            <a:lvl1pPr algn="r">
              <a:defRPr sz="1200"/>
            </a:lvl1pPr>
          </a:lstStyle>
          <a:p>
            <a:fld id="{98EBEA35-023B-48CB-A29D-348D5F0E8E46}" type="slidenum">
              <a:rPr lang="en-US" sz="800"/>
              <a:t>‹#›</a:t>
            </a:fld>
            <a:endParaRPr lang="en-US" sz="800"/>
          </a:p>
        </p:txBody>
      </p:sp>
      <p:pic>
        <p:nvPicPr>
          <p:cNvPr id="6" name="Graphic 5">
            <a:extLst>
              <a:ext uri="{FF2B5EF4-FFF2-40B4-BE49-F238E27FC236}">
                <a16:creationId xmlns:a16="http://schemas.microsoft.com/office/drawing/2014/main" id="{B4CB49C8-6B36-C077-4DAF-C810FBC02BB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87265" y="365524"/>
            <a:ext cx="1251339" cy="357712"/>
          </a:xfrm>
          <a:prstGeom prst="rect">
            <a:avLst/>
          </a:prstGeom>
        </p:spPr>
      </p:pic>
    </p:spTree>
    <p:extLst>
      <p:ext uri="{BB962C8B-B14F-4D97-AF65-F5344CB8AC3E}">
        <p14:creationId xmlns:p14="http://schemas.microsoft.com/office/powerpoint/2010/main" val="233959613"/>
      </p:ext>
    </p:extLst>
  </p:cSld>
  <p:clrMap bg1="lt1" tx1="dk1" bg2="lt2" tx2="dk2" accent1="accent1" accent2="accent2" accent3="accent3" accent4="accent4" accent5="accent5" accent6="accent6" hlink="hlink" folHlink="folHlink"/>
  <p:hf hdr="0"/>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bwMode="gray">
          <a:xfrm>
            <a:off x="5308600" y="8747856"/>
            <a:ext cx="625670" cy="125163"/>
          </a:xfrm>
          <a:prstGeom prst="rect">
            <a:avLst/>
          </a:prstGeom>
        </p:spPr>
        <p:txBody>
          <a:bodyPr vert="horz" wrap="square" lIns="0" tIns="0" rIns="0" bIns="0" rtlCol="0" anchor="b">
            <a:spAutoFit/>
          </a:bodyPr>
          <a:lstStyle>
            <a:lvl1pPr algn="r">
              <a:defRPr sz="800"/>
            </a:lvl1pPr>
          </a:lstStyle>
          <a:p>
            <a:fld id="{6607EEFA-5124-401B-966B-54180F6B453D}" type="datetime1">
              <a:rPr lang="en-US" smtClean="0"/>
              <a:t>6/6/2025</a:t>
            </a:fld>
            <a:endParaRPr lang="en-US"/>
          </a:p>
        </p:txBody>
      </p:sp>
      <p:sp>
        <p:nvSpPr>
          <p:cNvPr id="4" name="Slide Image Placeholder 3"/>
          <p:cNvSpPr>
            <a:spLocks noGrp="1" noRot="1" noChangeAspect="1"/>
          </p:cNvSpPr>
          <p:nvPr>
            <p:ph type="sldImg" idx="2"/>
          </p:nvPr>
        </p:nvSpPr>
        <p:spPr bwMode="gray">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bwMode="gray">
          <a:xfrm>
            <a:off x="701040" y="4473892"/>
            <a:ext cx="5608320" cy="3660458"/>
          </a:xfrm>
          <a:prstGeom prst="rect">
            <a:avLst/>
          </a:prstGeom>
        </p:spPr>
        <p:txBody>
          <a:bodyPr vert="horz" lIns="0" tIns="0" rIns="0" bIns="0" rtlCol="0"/>
          <a:lstStyle/>
          <a:p>
            <a:pPr marL="0" marR="0" lvl="0" indent="0" algn="l" defTabSz="931774" rtl="0" eaLnBrk="1" fontAlgn="auto" latinLnBrk="0" hangingPunct="1">
              <a:lnSpc>
                <a:spcPct val="100000"/>
              </a:lnSpc>
              <a:spcBef>
                <a:spcPts val="1223"/>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32A0"/>
                </a:solidFill>
                <a:effectLst/>
                <a:uLnTx/>
                <a:uFillTx/>
                <a:latin typeface="The Wave Sans TT"/>
                <a:ea typeface="+mn-ea"/>
                <a:cs typeface="+mn-cs"/>
              </a:rPr>
              <a:t>Click to edit text</a:t>
            </a:r>
          </a:p>
          <a:p>
            <a:pPr marL="0" marR="0" lvl="1" indent="0" algn="l" defTabSz="931774" rtl="0" eaLnBrk="1" fontAlgn="auto" latinLnBrk="0" hangingPunct="1">
              <a:lnSpc>
                <a:spcPct val="100000"/>
              </a:lnSpc>
              <a:spcBef>
                <a:spcPts val="815"/>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Second level</a:t>
            </a:r>
          </a:p>
          <a:p>
            <a:pPr marL="183420" marR="0" lvl="2" indent="-183420" algn="l" defTabSz="931774" rtl="0" eaLnBrk="1" fontAlgn="auto" latinLnBrk="0" hangingPunct="1">
              <a:lnSpc>
                <a:spcPct val="100000"/>
              </a:lnSpc>
              <a:spcBef>
                <a:spcPts val="611"/>
              </a:spcBef>
              <a:spcAft>
                <a:spcPts val="0"/>
              </a:spcAft>
              <a:buClr>
                <a:srgbClr val="0032A0"/>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Third level</a:t>
            </a:r>
          </a:p>
          <a:p>
            <a:pPr marL="366840" marR="0" lvl="3" indent="-183420" algn="l" defTabSz="931774" rtl="0" eaLnBrk="1" fontAlgn="auto" latinLnBrk="0" hangingPunct="1">
              <a:lnSpc>
                <a:spcPct val="100000"/>
              </a:lnSpc>
              <a:spcBef>
                <a:spcPts val="306"/>
              </a:spcBef>
              <a:spcAft>
                <a:spcPts val="0"/>
              </a:spcAft>
              <a:buClr>
                <a:srgbClr val="50E69B"/>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Fourth level</a:t>
            </a:r>
          </a:p>
          <a:p>
            <a:pPr marL="550260" marR="0" lvl="4" indent="-183420" algn="l" defTabSz="931774" rtl="0" eaLnBrk="1" fontAlgn="auto" latinLnBrk="0" hangingPunct="1">
              <a:lnSpc>
                <a:spcPct val="100000"/>
              </a:lnSpc>
              <a:spcBef>
                <a:spcPts val="306"/>
              </a:spcBef>
              <a:spcAft>
                <a:spcPts val="0"/>
              </a:spcAft>
              <a:buClr>
                <a:srgbClr val="50E69B"/>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Fifth level</a:t>
            </a:r>
          </a:p>
        </p:txBody>
      </p:sp>
      <p:sp>
        <p:nvSpPr>
          <p:cNvPr id="6" name="Footer Placeholder 5"/>
          <p:cNvSpPr>
            <a:spLocks noGrp="1"/>
          </p:cNvSpPr>
          <p:nvPr>
            <p:ph type="ftr" sz="quarter" idx="4"/>
          </p:nvPr>
        </p:nvSpPr>
        <p:spPr bwMode="gray">
          <a:xfrm>
            <a:off x="487264" y="8747856"/>
            <a:ext cx="4460484" cy="125163"/>
          </a:xfrm>
          <a:prstGeom prst="rect">
            <a:avLst/>
          </a:prstGeom>
        </p:spPr>
        <p:txBody>
          <a:bodyPr vert="horz" wrap="square" lIns="0" tIns="0" rIns="0" bIns="0" rtlCol="0" anchor="b">
            <a:spAutoFit/>
          </a:bodyPr>
          <a:lstStyle>
            <a:lvl1pPr algn="l">
              <a:defRPr sz="800"/>
            </a:lvl1pPr>
          </a:lstStyle>
          <a:p>
            <a:r>
              <a:rPr lang="en-US"/>
              <a:t>Placeholder for the presentation title (Insert → header and footer)</a:t>
            </a:r>
          </a:p>
        </p:txBody>
      </p:sp>
      <p:sp>
        <p:nvSpPr>
          <p:cNvPr id="7" name="Slide Number Placeholder 6"/>
          <p:cNvSpPr>
            <a:spLocks noGrp="1"/>
          </p:cNvSpPr>
          <p:nvPr>
            <p:ph type="sldNum" sz="quarter" idx="5"/>
          </p:nvPr>
        </p:nvSpPr>
        <p:spPr bwMode="gray">
          <a:xfrm>
            <a:off x="6295121" y="8747856"/>
            <a:ext cx="228014" cy="125163"/>
          </a:xfrm>
          <a:prstGeom prst="rect">
            <a:avLst/>
          </a:prstGeom>
        </p:spPr>
        <p:txBody>
          <a:bodyPr vert="horz" wrap="square" lIns="0" tIns="0" rIns="0" bIns="0" rtlCol="0" anchor="b">
            <a:spAutoFit/>
          </a:bodyPr>
          <a:lstStyle>
            <a:lvl1pPr algn="r">
              <a:defRPr sz="800"/>
            </a:lvl1pPr>
          </a:lstStyle>
          <a:p>
            <a:fld id="{F26CA750-A413-461A-ACF7-A597AE5AD928}" type="slidenum">
              <a:rPr lang="en-US" smtClean="0"/>
              <a:pPr/>
              <a:t>‹#›</a:t>
            </a:fld>
            <a:endParaRPr lang="en-US"/>
          </a:p>
        </p:txBody>
      </p:sp>
      <p:pic>
        <p:nvPicPr>
          <p:cNvPr id="11" name="Graphic 10">
            <a:extLst>
              <a:ext uri="{FF2B5EF4-FFF2-40B4-BE49-F238E27FC236}">
                <a16:creationId xmlns:a16="http://schemas.microsoft.com/office/drawing/2014/main" id="{BD4D4F09-6C68-581C-E991-45B987694B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gray">
          <a:xfrm>
            <a:off x="487265" y="365524"/>
            <a:ext cx="1251339" cy="357712"/>
          </a:xfrm>
          <a:prstGeom prst="rect">
            <a:avLst/>
          </a:prstGeom>
        </p:spPr>
      </p:pic>
    </p:spTree>
    <p:extLst>
      <p:ext uri="{BB962C8B-B14F-4D97-AF65-F5344CB8AC3E}">
        <p14:creationId xmlns:p14="http://schemas.microsoft.com/office/powerpoint/2010/main" val="954527445"/>
      </p:ext>
    </p:extLst>
  </p:cSld>
  <p:clrMap bg1="lt1" tx1="dk1" bg2="lt2" tx2="dk2" accent1="accent1" accent2="accent2" accent3="accent3" accent4="accent4" accent5="accent5" accent6="accent6" hlink="hlink" folHlink="folHlink"/>
  <p:hf hdr="0"/>
  <p:notesStyle>
    <a:lvl1pPr marL="0" algn="l" defTabSz="914400" rtl="0" eaLnBrk="1" latinLnBrk="0" hangingPunct="1">
      <a:lnSpc>
        <a:spcPct val="114000"/>
      </a:lnSpc>
      <a:defRPr sz="1200" b="1" kern="1200">
        <a:solidFill>
          <a:schemeClr val="tx1"/>
        </a:solidFill>
        <a:latin typeface="+mn-lt"/>
        <a:ea typeface="+mn-ea"/>
        <a:cs typeface="+mn-cs"/>
      </a:defRPr>
    </a:lvl1pPr>
    <a:lvl2pPr marL="0" indent="0" algn="l" defTabSz="914400" rtl="0" eaLnBrk="1" latinLnBrk="0" hangingPunct="1">
      <a:lnSpc>
        <a:spcPct val="114000"/>
      </a:lnSpc>
      <a:buFont typeface="Arial" panose="020B0604020202020204" pitchFamily="34" charset="0"/>
      <a:buNone/>
      <a:defRPr sz="1200" kern="1200">
        <a:solidFill>
          <a:schemeClr val="tx1"/>
        </a:solidFill>
        <a:latin typeface="+mn-lt"/>
        <a:ea typeface="+mn-ea"/>
        <a:cs typeface="+mn-cs"/>
      </a:defRPr>
    </a:lvl2pPr>
    <a:lvl3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3pPr>
    <a:lvl4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4pPr>
    <a:lvl5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5pPr>
    <a:lvl6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6pPr>
    <a:lvl7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7pPr>
    <a:lvl8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8pPr>
    <a:lvl9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8" userDrawn="1">
          <p15:clr>
            <a:srgbClr val="F26B43"/>
          </p15:clr>
        </p15:guide>
        <p15:guide id="2" pos="22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1</a:t>
            </a:fld>
            <a:endParaRPr lang="en-US"/>
          </a:p>
        </p:txBody>
      </p:sp>
    </p:spTree>
    <p:extLst>
      <p:ext uri="{BB962C8B-B14F-4D97-AF65-F5344CB8AC3E}">
        <p14:creationId xmlns:p14="http://schemas.microsoft.com/office/powerpoint/2010/main" val="244116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12</a:t>
            </a:fld>
            <a:endParaRPr lang="en-US"/>
          </a:p>
        </p:txBody>
      </p:sp>
    </p:spTree>
    <p:extLst>
      <p:ext uri="{BB962C8B-B14F-4D97-AF65-F5344CB8AC3E}">
        <p14:creationId xmlns:p14="http://schemas.microsoft.com/office/powerpoint/2010/main" val="1795933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447EDC3A-A8F6-4741-8815-982A8568AF94}" type="slidenum">
              <a:rPr lang="el-GR" smtClean="0"/>
              <a:t>13</a:t>
            </a:fld>
            <a:endParaRPr lang="el-GR"/>
          </a:p>
        </p:txBody>
      </p:sp>
    </p:spTree>
    <p:extLst>
      <p:ext uri="{BB962C8B-B14F-4D97-AF65-F5344CB8AC3E}">
        <p14:creationId xmlns:p14="http://schemas.microsoft.com/office/powerpoint/2010/main" val="307619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623888"/>
            <a:ext cx="7186613" cy="4043362"/>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r>
              <a:rPr lang="el-GR" dirty="0"/>
              <a:t>Notes view: </a:t>
            </a:r>
            <a:fld id="{128CEAFE-FA94-43E5-B0FF-D47E1CCDD1B4}" type="slidenum">
              <a:rPr lang="el-GR" smtClean="0"/>
              <a:pPr/>
              <a:t>14</a:t>
            </a:fld>
            <a:endParaRPr lang="el-GR" dirty="0"/>
          </a:p>
        </p:txBody>
      </p:sp>
    </p:spTree>
    <p:extLst>
      <p:ext uri="{BB962C8B-B14F-4D97-AF65-F5344CB8AC3E}">
        <p14:creationId xmlns:p14="http://schemas.microsoft.com/office/powerpoint/2010/main" val="2477302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1D65-B03B-8388-81E7-A656D4C02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08CDD-29AF-1FFB-B471-F67565EB2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97CE0-0408-AA47-828E-C1793CB0855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6C54F04-A5F8-0A4D-63B9-792F2DA7A967}"/>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A7DAD6FB-D6E2-B43E-8CEF-130ECBFC8B43}"/>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6B93A9DB-98F0-4EC8-6415-4733F0D48D60}"/>
              </a:ext>
            </a:extLst>
          </p:cNvPr>
          <p:cNvSpPr>
            <a:spLocks noGrp="1"/>
          </p:cNvSpPr>
          <p:nvPr>
            <p:ph type="sldNum" sz="quarter" idx="5"/>
          </p:nvPr>
        </p:nvSpPr>
        <p:spPr/>
        <p:txBody>
          <a:bodyPr/>
          <a:lstStyle/>
          <a:p>
            <a:fld id="{F26CA750-A413-461A-ACF7-A597AE5AD928}" type="slidenum">
              <a:rPr lang="en-US" smtClean="0"/>
              <a:pPr/>
              <a:t>15</a:t>
            </a:fld>
            <a:endParaRPr lang="en-US"/>
          </a:p>
        </p:txBody>
      </p:sp>
    </p:spTree>
    <p:extLst>
      <p:ext uri="{BB962C8B-B14F-4D97-AF65-F5344CB8AC3E}">
        <p14:creationId xmlns:p14="http://schemas.microsoft.com/office/powerpoint/2010/main" val="3061389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Date Placeholder 3"/>
          <p:cNvSpPr>
            <a:spLocks noGrp="1"/>
          </p:cNvSpPr>
          <p:nvPr>
            <p:ph type="dt" idx="1"/>
          </p:nvPr>
        </p:nvSpPr>
        <p:spPr/>
        <p:txBody>
          <a:bodyPr/>
          <a:lstStyle/>
          <a:p>
            <a:fld id="{619CB318-606E-4E45-8B03-AE31D2C3E741}" type="datetime1">
              <a:rPr lang="en-US" smtClean="0"/>
              <a:t>6/6/2025</a:t>
            </a:fld>
            <a:endParaRPr lang="en-US" dirty="0"/>
          </a:p>
        </p:txBody>
      </p:sp>
      <p:sp>
        <p:nvSpPr>
          <p:cNvPr id="5" name="Footer Placeholder 4"/>
          <p:cNvSpPr>
            <a:spLocks noGrp="1"/>
          </p:cNvSpPr>
          <p:nvPr>
            <p:ph type="ftr" sz="quarter" idx="4"/>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5"/>
          </p:nvPr>
        </p:nvSpPr>
        <p:spPr/>
        <p:txBody>
          <a:bodyPr/>
          <a:lstStyle/>
          <a:p>
            <a:fld id="{F26CA750-A413-461A-ACF7-A597AE5AD928}" type="slidenum">
              <a:rPr lang="en-US" smtClean="0"/>
              <a:pPr/>
              <a:t>16</a:t>
            </a:fld>
            <a:endParaRPr lang="en-US"/>
          </a:p>
        </p:txBody>
      </p:sp>
    </p:spTree>
    <p:extLst>
      <p:ext uri="{BB962C8B-B14F-4D97-AF65-F5344CB8AC3E}">
        <p14:creationId xmlns:p14="http://schemas.microsoft.com/office/powerpoint/2010/main" val="1605331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1719C-CB8B-1EE0-6843-063B7DFEA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F16298-15A1-1B26-68A0-BE305F5CD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9B8C4-F931-3698-D478-4229FC062B75}"/>
              </a:ext>
            </a:extLst>
          </p:cNvPr>
          <p:cNvSpPr>
            <a:spLocks noGrp="1"/>
          </p:cNvSpPr>
          <p:nvPr>
            <p:ph type="body" idx="1"/>
          </p:nvPr>
        </p:nvSpPr>
        <p:spPr/>
        <p:txBody>
          <a:bodyPr/>
          <a:lstStyle/>
          <a:p>
            <a:pPr>
              <a:buNone/>
            </a:pPr>
            <a:r>
              <a:rPr lang="el-GR" b="0" dirty="0"/>
              <a:t>Η Δυτική Ευρώπη, ο Καναδάς και η Αυστραλία εμφανίζουν τις υψηλότερες βαθμολογίες ESG, όπως αποτυπώνεται στις πιο σκούρες μπλε περιοχές του χάρτη.</a:t>
            </a:r>
          </a:p>
          <a:p>
            <a:pPr>
              <a:buNone/>
            </a:pPr>
            <a:r>
              <a:rPr lang="el-GR" b="0" dirty="0"/>
              <a:t>Οι ΗΠΑ κατατάσσονται κάτω από τους κορυφαίους της Ε.Ε., κάτι που υποδηλώνει ισχυρή δέσμευση σε επίπεδο επιχειρήσεων, αλλά και επίδραση από την πολυμορφία κανονισμών και διαφορετικά πρότυπα σε επίπεδο Πολιτειών.</a:t>
            </a:r>
          </a:p>
          <a:p>
            <a:pPr>
              <a:buNone/>
            </a:pPr>
            <a:r>
              <a:rPr lang="el-GR" b="0" dirty="0"/>
              <a:t>Η Κίνα, η Ινδία και τμήματα της Λατινικής Αμερικής βρίσκονται στο μεσαίο εύρος βαθμολογιών. Παρουσιάζουν αυξημένη συμμετοχή, αλλά υστερούν σε συνέπεια, διαφάνεια και περιβαλλοντικές επιδόσεις.</a:t>
            </a:r>
          </a:p>
          <a:p>
            <a:pPr>
              <a:buNone/>
            </a:pPr>
            <a:r>
              <a:rPr lang="el-GR" b="0" dirty="0"/>
              <a:t>Το 2023 σημειώθηκε σημαντική αύξηση στον αριθμό των εταιρειών με υψηλή ESG επίδοση. Το ποσοστό αυτών των επιχειρήσεων αυξήθηκε κατά 160% σε σχέση με το 2020.</a:t>
            </a:r>
          </a:p>
          <a:p>
            <a:pPr>
              <a:buNone/>
            </a:pPr>
            <a:r>
              <a:rPr lang="el-GR" b="0" dirty="0"/>
              <a:t>Ο παγκόσμιος χάρτης αναδεικνύει ένα διαχωρισμό μεταξύ Βορρά–Νότου και Δύσης–Ανατολής, με τις επιδόσεις ESG να σχετίζονται στενά με:</a:t>
            </a:r>
          </a:p>
          <a:p>
            <a:pPr>
              <a:buFont typeface="Arial" panose="020B0604020202020204" pitchFamily="34" charset="0"/>
              <a:buChar char="•"/>
            </a:pPr>
            <a:r>
              <a:rPr lang="el-GR" b="0" dirty="0"/>
              <a:t>το ρυθμιστικό περιβάλλον (regulatory enforcement),</a:t>
            </a:r>
          </a:p>
          <a:p>
            <a:pPr>
              <a:buFont typeface="Arial" panose="020B0604020202020204" pitchFamily="34" charset="0"/>
              <a:buChar char="•"/>
            </a:pPr>
            <a:r>
              <a:rPr lang="el-GR" b="0" dirty="0"/>
              <a:t>την πρόσβαση σε κεφάλαια,</a:t>
            </a:r>
          </a:p>
          <a:p>
            <a:pPr>
              <a:buFont typeface="Arial" panose="020B0604020202020204" pitchFamily="34" charset="0"/>
              <a:buChar char="•"/>
            </a:pPr>
            <a:r>
              <a:rPr lang="el-GR" b="0" dirty="0"/>
              <a:t>και την υιοθέτηση ESG προτύπων σε εθνικό επίπεδο.</a:t>
            </a:r>
          </a:p>
          <a:p>
            <a:endParaRPr lang="en-US" dirty="0"/>
          </a:p>
        </p:txBody>
      </p:sp>
      <p:sp>
        <p:nvSpPr>
          <p:cNvPr id="4" name="Date Placeholder 3">
            <a:extLst>
              <a:ext uri="{FF2B5EF4-FFF2-40B4-BE49-F238E27FC236}">
                <a16:creationId xmlns:a16="http://schemas.microsoft.com/office/drawing/2014/main" id="{917A51F5-C3DE-8B7D-0D08-080BD94FF87B}"/>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339FEA18-7657-8888-0984-8B68E69ADAE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4D7A38D-43CF-7887-602A-217F068B94E0}"/>
              </a:ext>
            </a:extLst>
          </p:cNvPr>
          <p:cNvSpPr>
            <a:spLocks noGrp="1"/>
          </p:cNvSpPr>
          <p:nvPr>
            <p:ph type="sldNum" sz="quarter" idx="5"/>
          </p:nvPr>
        </p:nvSpPr>
        <p:spPr/>
        <p:txBody>
          <a:bodyPr/>
          <a:lstStyle/>
          <a:p>
            <a:fld id="{F26CA750-A413-461A-ACF7-A597AE5AD928}" type="slidenum">
              <a:rPr lang="en-US" smtClean="0"/>
              <a:pPr/>
              <a:t>17</a:t>
            </a:fld>
            <a:endParaRPr lang="en-US"/>
          </a:p>
        </p:txBody>
      </p:sp>
    </p:spTree>
    <p:extLst>
      <p:ext uri="{BB962C8B-B14F-4D97-AF65-F5344CB8AC3E}">
        <p14:creationId xmlns:p14="http://schemas.microsoft.com/office/powerpoint/2010/main" val="1735064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7C05E-417F-3260-1902-CD5FDCA7B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98B12-CCD2-B62A-1620-821DB8DFB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AA822-7F42-1C54-0909-9178FB3907F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1A2594-B848-B7E9-FF8C-AA7354C14586}"/>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30F67E1F-185E-5C17-27CA-1C0883763750}"/>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5BC77F4C-FC9B-6E31-E203-1F41FDDCF5CE}"/>
              </a:ext>
            </a:extLst>
          </p:cNvPr>
          <p:cNvSpPr>
            <a:spLocks noGrp="1"/>
          </p:cNvSpPr>
          <p:nvPr>
            <p:ph type="sldNum" sz="quarter" idx="5"/>
          </p:nvPr>
        </p:nvSpPr>
        <p:spPr/>
        <p:txBody>
          <a:bodyPr/>
          <a:lstStyle/>
          <a:p>
            <a:fld id="{F26CA750-A413-461A-ACF7-A597AE5AD928}" type="slidenum">
              <a:rPr lang="en-US" smtClean="0"/>
              <a:pPr/>
              <a:t>18</a:t>
            </a:fld>
            <a:endParaRPr lang="en-US"/>
          </a:p>
        </p:txBody>
      </p:sp>
    </p:spTree>
    <p:extLst>
      <p:ext uri="{BB962C8B-B14F-4D97-AF65-F5344CB8AC3E}">
        <p14:creationId xmlns:p14="http://schemas.microsoft.com/office/powerpoint/2010/main" val="2994779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FCCF9-3B60-9E94-AC30-99C623056E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E89B9-7CCD-9916-E5CF-37865D6C18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08AD4-61FB-A5C9-E678-B9581A6608C5}"/>
              </a:ext>
            </a:extLst>
          </p:cNvPr>
          <p:cNvSpPr>
            <a:spLocks noGrp="1"/>
          </p:cNvSpPr>
          <p:nvPr>
            <p:ph type="body" idx="1"/>
          </p:nvPr>
        </p:nvSpPr>
        <p:spPr/>
        <p:txBody>
          <a:bodyPr/>
          <a:lstStyle/>
          <a:p>
            <a:pPr>
              <a:buNone/>
            </a:pPr>
            <a:r>
              <a:rPr lang="el-GR" dirty="0"/>
              <a:t>Η σχετικά χαμηλή θέση της Ελλάδας στην ESG κατάταξη (Environmental, Social, and Governance) για το 2024 μπορεί να αποδοθεί σε μια σειρά από διαρθρωτικά, θεσμικά και οικονομικά ζητήματα που επηρεάζουν τη συνολική επίδοση της χώρας σε σχέση με άλλες ευρωπαϊκές χώρες. Μερικοί βασικοί λόγοι περιλαμβάνουν:</a:t>
            </a:r>
          </a:p>
          <a:p>
            <a:pPr>
              <a:buNone/>
            </a:pPr>
            <a:r>
              <a:rPr lang="el-GR" b="1" dirty="0"/>
              <a:t>🔹 Περιβαλλοντικός Τομέας (Environmental):</a:t>
            </a:r>
          </a:p>
          <a:p>
            <a:pPr>
              <a:buFont typeface="Arial" panose="020B0604020202020204" pitchFamily="34" charset="0"/>
              <a:buChar char="•"/>
            </a:pPr>
            <a:r>
              <a:rPr lang="el-GR" b="0" dirty="0"/>
              <a:t>Υψηλή εξάρτηση από ορυκτά καύσιμα – Αν και η διείσδυση των ΑΠΕ αυξάνεται, η ενεργειακή μετάβαση προχωρά πιο αργά συγκριτικά με άλλες χώρες.</a:t>
            </a:r>
          </a:p>
          <a:p>
            <a:pPr>
              <a:buFont typeface="Arial" panose="020B0604020202020204" pitchFamily="34" charset="0"/>
              <a:buChar char="•"/>
            </a:pPr>
            <a:r>
              <a:rPr lang="el-GR" b="0" dirty="0"/>
              <a:t>Καθυστερήσεις στην εφαρμογή πράσινων πολιτικών – Παρά την πρόοδο σε τομείς όπως η ηλεκτροκίνηση και οι ενεργειακές κοινότητες, η εφαρμογή του κλιματικού νόμου και άλλων πολιτικών δεν είναι ακόμα πλήρως αποτελεσματική.</a:t>
            </a:r>
          </a:p>
          <a:p>
            <a:pPr>
              <a:buFont typeface="Arial" panose="020B0604020202020204" pitchFamily="34" charset="0"/>
              <a:buChar char="•"/>
            </a:pPr>
            <a:r>
              <a:rPr lang="el-GR" b="0" dirty="0"/>
              <a:t>Αδύναμος περιβαλλοντικός έλεγχος – Χρόνιες αδυναμίες στην περιβαλλοντική αδειοδότηση, διαχείριση αποβλήτων και προστασία της βιοποικιλότητας.</a:t>
            </a:r>
          </a:p>
          <a:p>
            <a:pPr>
              <a:buNone/>
            </a:pPr>
            <a:r>
              <a:rPr lang="el-GR" b="1" dirty="0"/>
              <a:t>🔹 Κοινωνικός Τομέας (Social):</a:t>
            </a:r>
          </a:p>
          <a:p>
            <a:pPr>
              <a:buFont typeface="Arial" panose="020B0604020202020204" pitchFamily="34" charset="0"/>
              <a:buChar char="•"/>
            </a:pPr>
            <a:r>
              <a:rPr lang="el-GR" b="0" dirty="0"/>
              <a:t>Ανισότητες – Υψηλά ποσοστά ανεργίας (ιδίως στους νέους), κοινωνικός αποκλεισμός και περιορισμένη πρόσβαση σε βασικές υπηρεσίες σε ορισμένες περιοχές.</a:t>
            </a:r>
          </a:p>
          <a:p>
            <a:pPr>
              <a:buFont typeface="Arial" panose="020B0604020202020204" pitchFamily="34" charset="0"/>
              <a:buChar char="•"/>
            </a:pPr>
            <a:r>
              <a:rPr lang="el-GR" b="0" dirty="0"/>
              <a:t>Εκπαίδευση και κατάρτιση – Έλλειψη επενδύσεων σε δεξιότητες για τη βιώσιμη ανάπτυξη, όπως η πράσινη κατάρτιση και οι τεχνολογίες του μέλλοντος.</a:t>
            </a:r>
          </a:p>
          <a:p>
            <a:pPr>
              <a:buFont typeface="Arial" panose="020B0604020202020204" pitchFamily="34" charset="0"/>
              <a:buChar char="•"/>
            </a:pPr>
            <a:r>
              <a:rPr lang="el-GR" b="0" dirty="0"/>
              <a:t>Υποδομές υγείας και πρόνοιας – Περιορισμένοι πόροι και υποδομές, με άνισο γεωγραφικό αντίκτυπο.</a:t>
            </a:r>
          </a:p>
          <a:p>
            <a:pPr>
              <a:buNone/>
            </a:pPr>
            <a:r>
              <a:rPr lang="el-GR" b="1" dirty="0"/>
              <a:t>🔹 Τομέας Διακυβέρνησης (Governance):</a:t>
            </a:r>
          </a:p>
          <a:p>
            <a:pPr>
              <a:buFont typeface="Arial" panose="020B0604020202020204" pitchFamily="34" charset="0"/>
              <a:buChar char="•"/>
            </a:pPr>
            <a:r>
              <a:rPr lang="el-GR" b="0" dirty="0"/>
              <a:t>Διοικητική αναποτελεσματικότητα – Προκλήσεις στη διαφάνεια, την αποδοτικότητα και τη λογοδοσία του δημοσίου τομέα.</a:t>
            </a:r>
          </a:p>
          <a:p>
            <a:pPr>
              <a:buFont typeface="Arial" panose="020B0604020202020204" pitchFamily="34" charset="0"/>
              <a:buChar char="•"/>
            </a:pPr>
            <a:r>
              <a:rPr lang="el-GR" b="0" dirty="0"/>
              <a:t>Δείκτες διαφθοράς – Η Ελλάδα καταγράφει χαμηλότερες επιδόσεις στους διεθνείς δείκτες αντιλαμβανόμενης διαφθοράς.</a:t>
            </a:r>
          </a:p>
          <a:p>
            <a:pPr>
              <a:buFont typeface="Arial" panose="020B0604020202020204" pitchFamily="34" charset="0"/>
              <a:buChar char="•"/>
            </a:pPr>
            <a:r>
              <a:rPr lang="el-GR" b="0" dirty="0"/>
              <a:t>Καθυστερήσεις στην εφαρμογή του ESG reporting – Η συμμόρφωση με κανονισμούς όπως ο CSRD και η Ε.Ε. Ταξινομία δεν είναι ακόμη καθολική ή ώριμη σε όλες τις εταιρείες.</a:t>
            </a:r>
          </a:p>
          <a:p>
            <a:endParaRPr lang="en-US" dirty="0"/>
          </a:p>
        </p:txBody>
      </p:sp>
      <p:sp>
        <p:nvSpPr>
          <p:cNvPr id="4" name="Date Placeholder 3">
            <a:extLst>
              <a:ext uri="{FF2B5EF4-FFF2-40B4-BE49-F238E27FC236}">
                <a16:creationId xmlns:a16="http://schemas.microsoft.com/office/drawing/2014/main" id="{36523BE9-00E4-4397-B6CA-54D7DE872C2C}"/>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0776905F-0525-8E8A-19A2-05D93D175109}"/>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FF5265F2-DC58-FC0D-2FDC-D0324FD3B8CF}"/>
              </a:ext>
            </a:extLst>
          </p:cNvPr>
          <p:cNvSpPr>
            <a:spLocks noGrp="1"/>
          </p:cNvSpPr>
          <p:nvPr>
            <p:ph type="sldNum" sz="quarter" idx="5"/>
          </p:nvPr>
        </p:nvSpPr>
        <p:spPr/>
        <p:txBody>
          <a:bodyPr/>
          <a:lstStyle/>
          <a:p>
            <a:fld id="{F26CA750-A413-461A-ACF7-A597AE5AD928}" type="slidenum">
              <a:rPr lang="en-US" smtClean="0"/>
              <a:pPr/>
              <a:t>19</a:t>
            </a:fld>
            <a:endParaRPr lang="en-US"/>
          </a:p>
        </p:txBody>
      </p:sp>
    </p:spTree>
    <p:extLst>
      <p:ext uri="{BB962C8B-B14F-4D97-AF65-F5344CB8AC3E}">
        <p14:creationId xmlns:p14="http://schemas.microsoft.com/office/powerpoint/2010/main" val="2009992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81ACE-32D6-3D5A-0A41-928F479B6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7720D-1737-C231-AF3C-3B76CF0AC4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C551F-9F9F-69BB-EAB5-BC196FD0EA3B}"/>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97B138CB-5EE5-4026-9B42-D3AC981B77D0}"/>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B279D2ED-D366-09D3-7278-F7A743C66B90}"/>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B6B13707-4D2F-4553-3015-0EB8AF4771D4}"/>
              </a:ext>
            </a:extLst>
          </p:cNvPr>
          <p:cNvSpPr>
            <a:spLocks noGrp="1"/>
          </p:cNvSpPr>
          <p:nvPr>
            <p:ph type="sldNum" sz="quarter" idx="5"/>
          </p:nvPr>
        </p:nvSpPr>
        <p:spPr/>
        <p:txBody>
          <a:bodyPr/>
          <a:lstStyle/>
          <a:p>
            <a:fld id="{F26CA750-A413-461A-ACF7-A597AE5AD928}" type="slidenum">
              <a:rPr lang="en-US" smtClean="0"/>
              <a:pPr/>
              <a:t>20</a:t>
            </a:fld>
            <a:endParaRPr lang="en-US"/>
          </a:p>
        </p:txBody>
      </p:sp>
    </p:spTree>
    <p:extLst>
      <p:ext uri="{BB962C8B-B14F-4D97-AF65-F5344CB8AC3E}">
        <p14:creationId xmlns:p14="http://schemas.microsoft.com/office/powerpoint/2010/main" val="3144810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Date Placeholder 3"/>
          <p:cNvSpPr>
            <a:spLocks noGrp="1"/>
          </p:cNvSpPr>
          <p:nvPr>
            <p:ph type="dt" idx="1"/>
          </p:nvPr>
        </p:nvSpPr>
        <p:spPr/>
        <p:txBody>
          <a:bodyPr/>
          <a:lstStyle/>
          <a:p>
            <a:fld id="{619CB318-606E-4E45-8B03-AE31D2C3E741}" type="datetime1">
              <a:rPr lang="en-US" smtClean="0"/>
              <a:t>6/6/2025</a:t>
            </a:fld>
            <a:endParaRPr lang="en-US" dirty="0"/>
          </a:p>
        </p:txBody>
      </p:sp>
      <p:sp>
        <p:nvSpPr>
          <p:cNvPr id="5" name="Footer Placeholder 4"/>
          <p:cNvSpPr>
            <a:spLocks noGrp="1"/>
          </p:cNvSpPr>
          <p:nvPr>
            <p:ph type="ftr" sz="quarter" idx="4"/>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5"/>
          </p:nvPr>
        </p:nvSpPr>
        <p:spPr/>
        <p:txBody>
          <a:bodyPr/>
          <a:lstStyle/>
          <a:p>
            <a:fld id="{F26CA750-A413-461A-ACF7-A597AE5AD928}" type="slidenum">
              <a:rPr lang="en-US" smtClean="0"/>
              <a:pPr/>
              <a:t>21</a:t>
            </a:fld>
            <a:endParaRPr lang="en-US"/>
          </a:p>
        </p:txBody>
      </p:sp>
    </p:spTree>
    <p:extLst>
      <p:ext uri="{BB962C8B-B14F-4D97-AF65-F5344CB8AC3E}">
        <p14:creationId xmlns:p14="http://schemas.microsoft.com/office/powerpoint/2010/main" val="2898083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FC083-5B63-6238-F0E4-E89C61D59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6DDCD-58A9-49BE-04E3-BE902A19A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CB85C-7F31-5223-A566-EDA24D41D60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87356DE-1C5A-C8EF-1C69-B6DE3ABEDE0B}"/>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8B8E7E9-0B44-3BAA-F706-114A0C9A952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D9D0524-50EA-2E34-8511-DEB24E27D03D}"/>
              </a:ext>
            </a:extLst>
          </p:cNvPr>
          <p:cNvSpPr>
            <a:spLocks noGrp="1"/>
          </p:cNvSpPr>
          <p:nvPr>
            <p:ph type="sldNum" sz="quarter" idx="5"/>
          </p:nvPr>
        </p:nvSpPr>
        <p:spPr/>
        <p:txBody>
          <a:bodyPr/>
          <a:lstStyle/>
          <a:p>
            <a:fld id="{F26CA750-A413-461A-ACF7-A597AE5AD928}" type="slidenum">
              <a:rPr lang="en-US" smtClean="0"/>
              <a:pPr/>
              <a:t>4</a:t>
            </a:fld>
            <a:endParaRPr lang="en-US"/>
          </a:p>
        </p:txBody>
      </p:sp>
    </p:spTree>
    <p:extLst>
      <p:ext uri="{BB962C8B-B14F-4D97-AF65-F5344CB8AC3E}">
        <p14:creationId xmlns:p14="http://schemas.microsoft.com/office/powerpoint/2010/main" val="668020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CDP: 2022: A-, 2021: B , 2018-2020: B-</a:t>
            </a:r>
          </a:p>
          <a:p>
            <a:endParaRPr lang="el-GR" dirty="0"/>
          </a:p>
        </p:txBody>
      </p:sp>
      <p:sp>
        <p:nvSpPr>
          <p:cNvPr id="4" name="Date Placeholder 3"/>
          <p:cNvSpPr>
            <a:spLocks noGrp="1"/>
          </p:cNvSpPr>
          <p:nvPr>
            <p:ph type="dt" idx="1"/>
          </p:nvPr>
        </p:nvSpPr>
        <p:spPr/>
        <p:txBody>
          <a:bodyPr/>
          <a:lstStyle/>
          <a:p>
            <a:fld id="{619CB318-606E-4E45-8B03-AE31D2C3E741}" type="datetime1">
              <a:rPr lang="en-US" smtClean="0"/>
              <a:t>6/6/2025</a:t>
            </a:fld>
            <a:endParaRPr lang="en-US" dirty="0"/>
          </a:p>
        </p:txBody>
      </p:sp>
      <p:sp>
        <p:nvSpPr>
          <p:cNvPr id="5" name="Footer Placeholder 4"/>
          <p:cNvSpPr>
            <a:spLocks noGrp="1"/>
          </p:cNvSpPr>
          <p:nvPr>
            <p:ph type="ftr" sz="quarter" idx="4"/>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5"/>
          </p:nvPr>
        </p:nvSpPr>
        <p:spPr/>
        <p:txBody>
          <a:bodyPr/>
          <a:lstStyle/>
          <a:p>
            <a:fld id="{F26CA750-A413-461A-ACF7-A597AE5AD928}" type="slidenum">
              <a:rPr lang="en-US" smtClean="0"/>
              <a:pPr/>
              <a:t>22</a:t>
            </a:fld>
            <a:endParaRPr lang="en-US"/>
          </a:p>
        </p:txBody>
      </p:sp>
    </p:spTree>
    <p:extLst>
      <p:ext uri="{BB962C8B-B14F-4D97-AF65-F5344CB8AC3E}">
        <p14:creationId xmlns:p14="http://schemas.microsoft.com/office/powerpoint/2010/main" val="2839028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A9858-1C34-5435-2107-2CCF61991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07F3B-9D3D-4CF8-FFD2-32DE5FE5D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67E0B-C72A-83D3-C255-4D0ED24B56C2}"/>
              </a:ext>
            </a:extLst>
          </p:cNvPr>
          <p:cNvSpPr>
            <a:spLocks noGrp="1"/>
          </p:cNvSpPr>
          <p:nvPr>
            <p:ph type="body" idx="1"/>
          </p:nvPr>
        </p:nvSpPr>
        <p:spPr/>
        <p:txBody>
          <a:bodyPr/>
          <a:lstStyle/>
          <a:p>
            <a:r>
              <a:rPr lang="el-GR" b="0" dirty="0"/>
              <a:t>Εκκίνηση το 2022 τα 999.16</a:t>
            </a:r>
            <a:endParaRPr lang="en-US" b="0" dirty="0"/>
          </a:p>
        </p:txBody>
      </p:sp>
      <p:sp>
        <p:nvSpPr>
          <p:cNvPr id="4" name="Date Placeholder 3">
            <a:extLst>
              <a:ext uri="{FF2B5EF4-FFF2-40B4-BE49-F238E27FC236}">
                <a16:creationId xmlns:a16="http://schemas.microsoft.com/office/drawing/2014/main" id="{AD8195D1-45AE-1B93-FA32-BF81B0F51431}"/>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73478228-3B03-212F-AA56-950F9C65BA86}"/>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8A39C1D3-D5BB-9723-D8CE-5A7BDE51E63D}"/>
              </a:ext>
            </a:extLst>
          </p:cNvPr>
          <p:cNvSpPr>
            <a:spLocks noGrp="1"/>
          </p:cNvSpPr>
          <p:nvPr>
            <p:ph type="sldNum" sz="quarter" idx="5"/>
          </p:nvPr>
        </p:nvSpPr>
        <p:spPr/>
        <p:txBody>
          <a:bodyPr/>
          <a:lstStyle/>
          <a:p>
            <a:fld id="{F26CA750-A413-461A-ACF7-A597AE5AD928}" type="slidenum">
              <a:rPr lang="en-US" smtClean="0"/>
              <a:pPr/>
              <a:t>23</a:t>
            </a:fld>
            <a:endParaRPr lang="en-US"/>
          </a:p>
        </p:txBody>
      </p:sp>
    </p:spTree>
    <p:extLst>
      <p:ext uri="{BB962C8B-B14F-4D97-AF65-F5344CB8AC3E}">
        <p14:creationId xmlns:p14="http://schemas.microsoft.com/office/powerpoint/2010/main" val="2864148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b="0" dirty="0"/>
          </a:p>
        </p:txBody>
      </p:sp>
      <p:sp>
        <p:nvSpPr>
          <p:cNvPr id="4" name="Date Placeholder 3"/>
          <p:cNvSpPr>
            <a:spLocks noGrp="1"/>
          </p:cNvSpPr>
          <p:nvPr>
            <p:ph type="dt" idx="10"/>
          </p:nvPr>
        </p:nvSpPr>
        <p:spPr/>
        <p:txBody>
          <a:bodyPr/>
          <a:lstStyle/>
          <a:p>
            <a:fld id="{6607EEFA-5124-401B-966B-54180F6B453D}" type="datetime1">
              <a:rPr lang="en-US" smtClean="0"/>
              <a:t>6/6/2025</a:t>
            </a:fld>
            <a:endParaRPr lang="en-US" dirty="0"/>
          </a:p>
        </p:txBody>
      </p:sp>
      <p:sp>
        <p:nvSpPr>
          <p:cNvPr id="5" name="Footer Placeholder 4"/>
          <p:cNvSpPr>
            <a:spLocks noGrp="1"/>
          </p:cNvSpPr>
          <p:nvPr>
            <p:ph type="ftr" sz="quarter" idx="11"/>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12"/>
          </p:nvPr>
        </p:nvSpPr>
        <p:spPr/>
        <p:txBody>
          <a:bodyPr/>
          <a:lstStyle/>
          <a:p>
            <a:fld id="{F26CA750-A413-461A-ACF7-A597AE5AD928}" type="slidenum">
              <a:rPr lang="en-US" smtClean="0"/>
              <a:pPr/>
              <a:t>24</a:t>
            </a:fld>
            <a:endParaRPr lang="en-US" dirty="0"/>
          </a:p>
        </p:txBody>
      </p:sp>
    </p:spTree>
    <p:extLst>
      <p:ext uri="{BB962C8B-B14F-4D97-AF65-F5344CB8AC3E}">
        <p14:creationId xmlns:p14="http://schemas.microsoft.com/office/powerpoint/2010/main" val="1446960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l-GR" b="0" dirty="0"/>
              <a:t>Το ΣΕΔΕ αποτελεί το βασικό εργαλείο της πολιτικής της Ε.Ε. για την καταπολέμηση της κλιματικής αλλαγής και τη μείωση των εκπομπών αερίων του θερμοκηπίου με οικονομικά αποδοτικό τρόπο.</a:t>
            </a:r>
          </a:p>
          <a:p>
            <a:endParaRPr lang="el-GR" dirty="0"/>
          </a:p>
        </p:txBody>
      </p:sp>
      <p:sp>
        <p:nvSpPr>
          <p:cNvPr id="4" name="Date Placeholder 3"/>
          <p:cNvSpPr>
            <a:spLocks noGrp="1"/>
          </p:cNvSpPr>
          <p:nvPr>
            <p:ph type="dt" idx="10"/>
          </p:nvPr>
        </p:nvSpPr>
        <p:spPr/>
        <p:txBody>
          <a:bodyPr/>
          <a:lstStyle/>
          <a:p>
            <a:fld id="{6607EEFA-5124-401B-966B-54180F6B453D}" type="datetime1">
              <a:rPr lang="en-US" smtClean="0"/>
              <a:t>6/6/2025</a:t>
            </a:fld>
            <a:endParaRPr lang="en-US" dirty="0"/>
          </a:p>
        </p:txBody>
      </p:sp>
      <p:sp>
        <p:nvSpPr>
          <p:cNvPr id="5" name="Footer Placeholder 4"/>
          <p:cNvSpPr>
            <a:spLocks noGrp="1"/>
          </p:cNvSpPr>
          <p:nvPr>
            <p:ph type="ftr" sz="quarter" idx="11"/>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12"/>
          </p:nvPr>
        </p:nvSpPr>
        <p:spPr/>
        <p:txBody>
          <a:bodyPr/>
          <a:lstStyle/>
          <a:p>
            <a:fld id="{F26CA750-A413-461A-ACF7-A597AE5AD928}" type="slidenum">
              <a:rPr lang="en-US" smtClean="0"/>
              <a:pPr/>
              <a:t>25</a:t>
            </a:fld>
            <a:endParaRPr lang="en-US" dirty="0"/>
          </a:p>
        </p:txBody>
      </p:sp>
    </p:spTree>
    <p:extLst>
      <p:ext uri="{BB962C8B-B14F-4D97-AF65-F5344CB8AC3E}">
        <p14:creationId xmlns:p14="http://schemas.microsoft.com/office/powerpoint/2010/main" val="2932496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Date Placeholder 3"/>
          <p:cNvSpPr>
            <a:spLocks noGrp="1"/>
          </p:cNvSpPr>
          <p:nvPr>
            <p:ph type="dt" idx="10"/>
          </p:nvPr>
        </p:nvSpPr>
        <p:spPr/>
        <p:txBody>
          <a:bodyPr/>
          <a:lstStyle/>
          <a:p>
            <a:fld id="{6607EEFA-5124-401B-966B-54180F6B453D}" type="datetime1">
              <a:rPr lang="en-US" smtClean="0"/>
              <a:t>6/6/2025</a:t>
            </a:fld>
            <a:endParaRPr lang="en-US" dirty="0"/>
          </a:p>
        </p:txBody>
      </p:sp>
      <p:sp>
        <p:nvSpPr>
          <p:cNvPr id="5" name="Footer Placeholder 4"/>
          <p:cNvSpPr>
            <a:spLocks noGrp="1"/>
          </p:cNvSpPr>
          <p:nvPr>
            <p:ph type="ftr" sz="quarter" idx="11"/>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12"/>
          </p:nvPr>
        </p:nvSpPr>
        <p:spPr/>
        <p:txBody>
          <a:bodyPr/>
          <a:lstStyle/>
          <a:p>
            <a:fld id="{F26CA750-A413-461A-ACF7-A597AE5AD928}" type="slidenum">
              <a:rPr lang="en-US" smtClean="0"/>
              <a:pPr/>
              <a:t>26</a:t>
            </a:fld>
            <a:endParaRPr lang="en-US" dirty="0"/>
          </a:p>
        </p:txBody>
      </p:sp>
    </p:spTree>
    <p:extLst>
      <p:ext uri="{BB962C8B-B14F-4D97-AF65-F5344CB8AC3E}">
        <p14:creationId xmlns:p14="http://schemas.microsoft.com/office/powerpoint/2010/main" val="2564765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l-GR" b="0" dirty="0"/>
              <a:t> Μείωση LRF </a:t>
            </a:r>
            <a:r>
              <a:rPr lang="el-GR" sz="1000" b="0" dirty="0"/>
              <a:t>(γραμμικός συντελεστής μείωσης) </a:t>
            </a:r>
            <a:r>
              <a:rPr lang="el-GR" b="0" dirty="0"/>
              <a:t>από 2,2% σε 4,3% (2024) και 4,4% (2028)</a:t>
            </a:r>
            <a:endParaRPr lang="en-US" b="0" dirty="0"/>
          </a:p>
          <a:p>
            <a:pPr marL="285750" indent="-285750">
              <a:buFont typeface="Arial" panose="020B0604020202020204" pitchFamily="34" charset="0"/>
              <a:buChar char="•"/>
            </a:pPr>
            <a:endParaRPr lang="en-US" b="0" dirty="0"/>
          </a:p>
          <a:p>
            <a:endParaRPr lang="en-US" b="0" dirty="0"/>
          </a:p>
          <a:p>
            <a:pPr marL="285750" indent="-285750">
              <a:buFont typeface="Arial" panose="020B0604020202020204" pitchFamily="34" charset="0"/>
              <a:buChar char="•"/>
            </a:pPr>
            <a:r>
              <a:rPr lang="el-GR" b="0" dirty="0" err="1"/>
              <a:t>Rebasing</a:t>
            </a:r>
            <a:endParaRPr lang="el-GR" b="0" dirty="0"/>
          </a:p>
          <a:p>
            <a:pPr lvl="0">
              <a:defRPr/>
            </a:pPr>
            <a:r>
              <a:rPr lang="el-GR" b="0" dirty="0"/>
              <a:t>-90εκ. </a:t>
            </a:r>
            <a:r>
              <a:rPr lang="el-GR" b="0" dirty="0" err="1"/>
              <a:t>EUAs</a:t>
            </a:r>
            <a:r>
              <a:rPr lang="el-GR" b="0" dirty="0"/>
              <a:t> </a:t>
            </a:r>
            <a:r>
              <a:rPr lang="en-US" b="0" dirty="0"/>
              <a:t>(</a:t>
            </a:r>
            <a:r>
              <a:rPr lang="el-GR" b="0" dirty="0"/>
              <a:t>2024</a:t>
            </a:r>
            <a:r>
              <a:rPr lang="en-US" b="0" dirty="0"/>
              <a:t>)</a:t>
            </a:r>
          </a:p>
          <a:p>
            <a:pPr lvl="0">
              <a:defRPr/>
            </a:pPr>
            <a:r>
              <a:rPr lang="el-GR" b="0" dirty="0"/>
              <a:t>-27 εκ.</a:t>
            </a:r>
            <a:r>
              <a:rPr lang="en-US" b="0" dirty="0"/>
              <a:t> </a:t>
            </a:r>
            <a:r>
              <a:rPr lang="el-GR" b="0" dirty="0" err="1"/>
              <a:t>EUAs</a:t>
            </a:r>
            <a:r>
              <a:rPr lang="el-GR" b="0" dirty="0"/>
              <a:t> </a:t>
            </a:r>
            <a:r>
              <a:rPr lang="en-US" b="0" dirty="0"/>
              <a:t>(</a:t>
            </a:r>
            <a:r>
              <a:rPr lang="el-GR" b="0" dirty="0"/>
              <a:t>2026</a:t>
            </a:r>
            <a:r>
              <a:rPr lang="en-US" b="0" dirty="0"/>
              <a:t>)</a:t>
            </a:r>
            <a:endParaRPr lang="el-GR" b="0" dirty="0"/>
          </a:p>
          <a:p>
            <a:pPr lvl="0">
              <a:defRPr/>
            </a:pPr>
            <a:endParaRPr lang="el-GR" b="0" dirty="0"/>
          </a:p>
          <a:p>
            <a:pPr lvl="0">
              <a:defRPr/>
            </a:pPr>
            <a:r>
              <a:rPr lang="en-US" b="0" dirty="0"/>
              <a:t> </a:t>
            </a:r>
            <a:r>
              <a:rPr lang="el-GR" b="0" dirty="0"/>
              <a:t>+78,4 εκ. </a:t>
            </a:r>
            <a:r>
              <a:rPr lang="el-GR" b="0" dirty="0" err="1"/>
              <a:t>EUAs</a:t>
            </a:r>
            <a:r>
              <a:rPr lang="el-GR" b="0" dirty="0"/>
              <a:t> </a:t>
            </a:r>
            <a:r>
              <a:rPr lang="en-US" b="0" dirty="0"/>
              <a:t>(</a:t>
            </a:r>
            <a:r>
              <a:rPr lang="el-GR" b="0" dirty="0"/>
              <a:t>2024</a:t>
            </a:r>
            <a:r>
              <a:rPr lang="en-US" b="0" dirty="0"/>
              <a:t>)</a:t>
            </a:r>
          </a:p>
          <a:p>
            <a:pPr lvl="0">
              <a:defRPr/>
            </a:pPr>
            <a:r>
              <a:rPr lang="en-US" b="0" dirty="0"/>
              <a:t>    </a:t>
            </a:r>
            <a:r>
              <a:rPr lang="el-GR" sz="800" b="0" dirty="0"/>
              <a:t>λόγω εισαγωγής της ναυτιλίας</a:t>
            </a:r>
            <a:endParaRPr lang="en-US" b="0" dirty="0"/>
          </a:p>
          <a:p>
            <a:pPr marL="285750" indent="-285750">
              <a:buFont typeface="Arial" panose="020B0604020202020204" pitchFamily="34" charset="0"/>
              <a:buChar char="•"/>
            </a:pPr>
            <a:endParaRPr lang="el-GR" b="0" dirty="0"/>
          </a:p>
        </p:txBody>
      </p:sp>
      <p:sp>
        <p:nvSpPr>
          <p:cNvPr id="4" name="Date Placeholder 3"/>
          <p:cNvSpPr>
            <a:spLocks noGrp="1"/>
          </p:cNvSpPr>
          <p:nvPr>
            <p:ph type="dt" idx="10"/>
          </p:nvPr>
        </p:nvSpPr>
        <p:spPr/>
        <p:txBody>
          <a:bodyPr/>
          <a:lstStyle/>
          <a:p>
            <a:fld id="{6607EEFA-5124-401B-966B-54180F6B453D}" type="datetime1">
              <a:rPr lang="en-US" smtClean="0"/>
              <a:t>6/6/2025</a:t>
            </a:fld>
            <a:endParaRPr lang="en-US" dirty="0"/>
          </a:p>
        </p:txBody>
      </p:sp>
      <p:sp>
        <p:nvSpPr>
          <p:cNvPr id="5" name="Footer Placeholder 4"/>
          <p:cNvSpPr>
            <a:spLocks noGrp="1"/>
          </p:cNvSpPr>
          <p:nvPr>
            <p:ph type="ftr" sz="quarter" idx="11"/>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12"/>
          </p:nvPr>
        </p:nvSpPr>
        <p:spPr/>
        <p:txBody>
          <a:bodyPr/>
          <a:lstStyle/>
          <a:p>
            <a:fld id="{F26CA750-A413-461A-ACF7-A597AE5AD928}" type="slidenum">
              <a:rPr lang="en-US" smtClean="0"/>
              <a:pPr/>
              <a:t>27</a:t>
            </a:fld>
            <a:endParaRPr lang="en-US" dirty="0"/>
          </a:p>
        </p:txBody>
      </p:sp>
    </p:spTree>
    <p:extLst>
      <p:ext uri="{BB962C8B-B14F-4D97-AF65-F5344CB8AC3E}">
        <p14:creationId xmlns:p14="http://schemas.microsoft.com/office/powerpoint/2010/main" val="1748373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H</a:t>
            </a:r>
            <a:r>
              <a:rPr lang="el-GR" sz="900" dirty="0"/>
              <a:t> ΕΕ προτείνει στόχο μείωσης των εκπομπών </a:t>
            </a:r>
            <a:r>
              <a:rPr lang="el-GR" sz="900" dirty="0" err="1"/>
              <a:t>ΑτΘ</a:t>
            </a:r>
            <a:r>
              <a:rPr lang="el-GR" sz="900" dirty="0"/>
              <a:t> κατά 90% έως το 2040, σταδιακή εξάλειψη καυσίμων άνθρακα και μείωση συνολικής χρήσης ορυκτών καυσίμων κατά 80%.</a:t>
            </a:r>
            <a:endParaRPr lang="en-US" sz="900" dirty="0"/>
          </a:p>
          <a:p>
            <a:endParaRPr lang="en-US" sz="900" dirty="0"/>
          </a:p>
          <a:p>
            <a:r>
              <a:rPr lang="el-GR" sz="900" b="0" dirty="0"/>
              <a:t>Η επόμενη Επιτροπή θα υποβάλει σχετική νομοθετική πρόταση, μετά τις ευρωπαϊκές εκλογές, η οποία θα συμφωνηθεί με το Ευρωπαϊκό Κοινοβούλιο και τα κράτη μέλη.</a:t>
            </a:r>
          </a:p>
          <a:p>
            <a:endParaRPr lang="el-GR" sz="900" b="0" dirty="0"/>
          </a:p>
          <a:p>
            <a:r>
              <a:rPr lang="el-GR" sz="900" b="0" dirty="0"/>
              <a:t>Συνοπτικά, οι βασικές διαφορές των τριών επιλογών που εξετάστηκαν είναι:</a:t>
            </a:r>
          </a:p>
          <a:p>
            <a:r>
              <a:rPr lang="el-GR" sz="900" b="0" dirty="0"/>
              <a:t>- 1η επιλογή: Στόχος μείωσης έως 80%. Αφήνει σε μεγάλο βαθμό την ανάπτυξη νέων τεχνολογιών για το 2041- 2050.  </a:t>
            </a:r>
          </a:p>
          <a:p>
            <a:r>
              <a:rPr lang="el-GR" sz="900" b="0" dirty="0"/>
              <a:t>- 2η επιλογή: Στόχος μείωσης 85% - 90%. Όπως η 1η επιλογή με περαιτέρω ανάπτυξη δέσμευσης άνθρακα και ηλεκτρονικών καυσίμων, καθώς και σημαντικές μειώσεις εκπομπών </a:t>
            </a:r>
            <a:r>
              <a:rPr lang="el-GR" sz="900" b="0" dirty="0" err="1"/>
              <a:t>ΑτΘ</a:t>
            </a:r>
            <a:r>
              <a:rPr lang="el-GR" sz="900" b="0" dirty="0"/>
              <a:t> εκτός CO2 (αγροτικός τομέας, απορροφήσεις LULUCF).</a:t>
            </a:r>
          </a:p>
          <a:p>
            <a:r>
              <a:rPr lang="el-GR" sz="900" b="0" dirty="0"/>
              <a:t>- 3η επιλογή: Στόχος μείωσης 90% - 95%. Όπως η 2η επιλογή με ταχύτερες επενδύσεις για την ανάπτυξη νέων τεχνολογιών χαμηλών εκπομπών άνθρακα την περίοδο 2031 – 2040 (παραγωγή υδρογόνου με ηλεκτρόλυση, CCS, CCUS, Carbon </a:t>
            </a:r>
            <a:r>
              <a:rPr lang="el-GR" sz="900" b="0" dirty="0" err="1"/>
              <a:t>removals</a:t>
            </a:r>
            <a:r>
              <a:rPr lang="el-GR" sz="900" b="0" dirty="0"/>
              <a:t>).</a:t>
            </a:r>
          </a:p>
          <a:p>
            <a:r>
              <a:rPr lang="el-GR" sz="900" b="0" dirty="0"/>
              <a:t>Ως προς τις επενδυτικές ανάγκες για την περίοδο 2031 – 2050, αυτές προσδιορίζονται σε €660 δισ. ετησίως για το ενεργειακό σύστημα (</a:t>
            </a:r>
            <a:r>
              <a:rPr lang="el-GR" sz="900" b="0" dirty="0" err="1"/>
              <a:t>vs</a:t>
            </a:r>
            <a:r>
              <a:rPr lang="el-GR" sz="900" b="0" dirty="0"/>
              <a:t> €250 δισ. ετησίως την περίοδο 2021 – 2030) και σε €870 δισ. ετησίως για τις μεταφορές.</a:t>
            </a:r>
          </a:p>
        </p:txBody>
      </p:sp>
      <p:sp>
        <p:nvSpPr>
          <p:cNvPr id="4" name="Date Placeholder 3"/>
          <p:cNvSpPr>
            <a:spLocks noGrp="1"/>
          </p:cNvSpPr>
          <p:nvPr>
            <p:ph type="dt" idx="10"/>
          </p:nvPr>
        </p:nvSpPr>
        <p:spPr/>
        <p:txBody>
          <a:bodyPr/>
          <a:lstStyle/>
          <a:p>
            <a:fld id="{6607EEFA-5124-401B-966B-54180F6B453D}" type="datetime1">
              <a:rPr lang="en-US" smtClean="0"/>
              <a:t>6/6/2025</a:t>
            </a:fld>
            <a:endParaRPr lang="en-US" dirty="0"/>
          </a:p>
        </p:txBody>
      </p:sp>
      <p:sp>
        <p:nvSpPr>
          <p:cNvPr id="5" name="Footer Placeholder 4"/>
          <p:cNvSpPr>
            <a:spLocks noGrp="1"/>
          </p:cNvSpPr>
          <p:nvPr>
            <p:ph type="ftr" sz="quarter" idx="11"/>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12"/>
          </p:nvPr>
        </p:nvSpPr>
        <p:spPr/>
        <p:txBody>
          <a:bodyPr/>
          <a:lstStyle/>
          <a:p>
            <a:fld id="{F26CA750-A413-461A-ACF7-A597AE5AD928}" type="slidenum">
              <a:rPr lang="en-US" smtClean="0"/>
              <a:pPr/>
              <a:t>28</a:t>
            </a:fld>
            <a:endParaRPr lang="en-US" dirty="0"/>
          </a:p>
        </p:txBody>
      </p:sp>
    </p:spTree>
    <p:extLst>
      <p:ext uri="{BB962C8B-B14F-4D97-AF65-F5344CB8AC3E}">
        <p14:creationId xmlns:p14="http://schemas.microsoft.com/office/powerpoint/2010/main" val="1530662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l-GR" sz="1800" dirty="0"/>
              <a:t>Αφορά τις εκπομπές σε ποσοστό:</a:t>
            </a:r>
            <a:endParaRPr lang="en-US" sz="1800" dirty="0"/>
          </a:p>
          <a:p>
            <a:pPr lvl="2"/>
            <a:r>
              <a:rPr lang="el-GR" sz="1800" dirty="0"/>
              <a:t>100% από λιμένα εντός EE σε λιμένα εντός EE</a:t>
            </a:r>
          </a:p>
          <a:p>
            <a:pPr lvl="2"/>
            <a:r>
              <a:rPr lang="el-GR" sz="1800" dirty="0"/>
              <a:t>50% από λιμένα εκτός EE σε λιμένα εντός EE</a:t>
            </a:r>
          </a:p>
          <a:p>
            <a:pPr lvl="2"/>
            <a:r>
              <a:rPr lang="el-GR" sz="1800" dirty="0"/>
              <a:t>50% από λιμένα εντός EE σε λιμένα εκτός EE</a:t>
            </a:r>
          </a:p>
          <a:p>
            <a:pPr marL="0" lvl="2" indent="0">
              <a:buNone/>
            </a:pPr>
            <a:endParaRPr lang="el-GR" sz="1800" dirty="0"/>
          </a:p>
          <a:p>
            <a:r>
              <a:rPr lang="en-US" sz="1200" b="0" i="0" u="none" strike="noStrike" kern="1200" baseline="0" dirty="0">
                <a:solidFill>
                  <a:schemeClr val="tx1"/>
                </a:solidFill>
                <a:latin typeface="+mn-lt"/>
                <a:ea typeface="+mn-ea"/>
                <a:cs typeface="+mn-cs"/>
              </a:rPr>
              <a:t>EU has been collecting MRV data since 2018</a:t>
            </a:r>
            <a:endParaRPr lang="en-US" sz="1800" dirty="0"/>
          </a:p>
          <a:p>
            <a:endParaRPr lang="el-GR" sz="1200" b="0" i="0" u="none" strike="noStrike" kern="1200" baseline="0" dirty="0">
              <a:solidFill>
                <a:schemeClr val="tx1"/>
              </a:solidFill>
              <a:latin typeface="+mn-lt"/>
              <a:ea typeface="+mn-ea"/>
              <a:cs typeface="+mn-cs"/>
            </a:endParaRPr>
          </a:p>
          <a:p>
            <a:endParaRPr lang="el-GR" sz="1200" b="0" i="0" u="none" strike="noStrike" kern="1200" baseline="0" dirty="0">
              <a:solidFill>
                <a:schemeClr val="tx1"/>
              </a:solidFill>
              <a:latin typeface="+mn-lt"/>
              <a:ea typeface="+mn-ea"/>
              <a:cs typeface="+mn-cs"/>
            </a:endParaRPr>
          </a:p>
          <a:p>
            <a:r>
              <a:rPr lang="el-GR" sz="1200" dirty="0"/>
              <a:t>Εξαιρέσεις έως το 2030:</a:t>
            </a:r>
          </a:p>
          <a:p>
            <a:pPr lvl="3"/>
            <a:r>
              <a:rPr lang="el-GR" sz="1200" dirty="0"/>
              <a:t>5% λιγότερα δικαιώματα για τα πλοία κατηγορίας πάγου</a:t>
            </a:r>
          </a:p>
          <a:p>
            <a:pPr lvl="3"/>
            <a:r>
              <a:rPr lang="el-GR" sz="1200" dirty="0"/>
              <a:t>Πλόες επιβατηγών (εκτός από κρουαζιερόπλοια) &amp; </a:t>
            </a:r>
            <a:r>
              <a:rPr lang="el-GR" sz="1200" dirty="0" err="1"/>
              <a:t>ro-pax</a:t>
            </a:r>
            <a:r>
              <a:rPr lang="el-GR" sz="1200" dirty="0"/>
              <a:t> σε νησιά με πληθυσμό &lt;200.000 κατοίκων (στο ίδιο ΚΜ)</a:t>
            </a:r>
          </a:p>
          <a:p>
            <a:pPr lvl="3"/>
            <a:r>
              <a:rPr lang="el-GR" sz="1200" dirty="0"/>
              <a:t>Πλόες μεταξύ ΚΜ (πλησιέστερα) χωρίς χερσαία σύνορα π.χ. Ελλάδα-Κύπρος</a:t>
            </a:r>
          </a:p>
          <a:p>
            <a:pPr lvl="3"/>
            <a:r>
              <a:rPr lang="el-GR" sz="1200" dirty="0"/>
              <a:t>Πλόες από εξόχως απόκεντρη περιοχή εντός του ίδιου ΚΜ</a:t>
            </a:r>
            <a:endParaRPr lang="en-US" sz="1200" dirty="0"/>
          </a:p>
          <a:p>
            <a:endParaRPr lang="en-US" sz="1200" b="0" i="0" u="none" strike="noStrike" kern="1200" baseline="0" dirty="0">
              <a:solidFill>
                <a:schemeClr val="tx1"/>
              </a:solidFill>
              <a:latin typeface="+mn-lt"/>
              <a:ea typeface="+mn-ea"/>
              <a:cs typeface="+mn-cs"/>
            </a:endParaRPr>
          </a:p>
          <a:p>
            <a:endParaRPr lang="el-GR" dirty="0"/>
          </a:p>
        </p:txBody>
      </p:sp>
      <p:sp>
        <p:nvSpPr>
          <p:cNvPr id="4" name="Date Placeholder 3"/>
          <p:cNvSpPr>
            <a:spLocks noGrp="1"/>
          </p:cNvSpPr>
          <p:nvPr>
            <p:ph type="dt" idx="10"/>
          </p:nvPr>
        </p:nvSpPr>
        <p:spPr/>
        <p:txBody>
          <a:bodyPr/>
          <a:lstStyle/>
          <a:p>
            <a:fld id="{6607EEFA-5124-401B-966B-54180F6B453D}" type="datetime1">
              <a:rPr lang="en-US" smtClean="0"/>
              <a:t>6/6/2025</a:t>
            </a:fld>
            <a:endParaRPr lang="en-US" dirty="0"/>
          </a:p>
        </p:txBody>
      </p:sp>
      <p:sp>
        <p:nvSpPr>
          <p:cNvPr id="5" name="Footer Placeholder 4"/>
          <p:cNvSpPr>
            <a:spLocks noGrp="1"/>
          </p:cNvSpPr>
          <p:nvPr>
            <p:ph type="ftr" sz="quarter" idx="11"/>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12"/>
          </p:nvPr>
        </p:nvSpPr>
        <p:spPr/>
        <p:txBody>
          <a:bodyPr/>
          <a:lstStyle/>
          <a:p>
            <a:fld id="{F26CA750-A413-461A-ACF7-A597AE5AD928}" type="slidenum">
              <a:rPr lang="en-US" smtClean="0"/>
              <a:pPr/>
              <a:t>29</a:t>
            </a:fld>
            <a:endParaRPr lang="en-US" dirty="0"/>
          </a:p>
        </p:txBody>
      </p:sp>
    </p:spTree>
    <p:extLst>
      <p:ext uri="{BB962C8B-B14F-4D97-AF65-F5344CB8AC3E}">
        <p14:creationId xmlns:p14="http://schemas.microsoft.com/office/powerpoint/2010/main" val="2058277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200" b="0" dirty="0"/>
              <a:t>CBAM factor until 2025: 100%, CBAM factor 2026: 97,5%, CBAM factor 2027: 95%, CBAM factor 2028: 90%, CBAM factor 2029: 77,5%, CBAM factor 2030: 51,5%, CBAM factor 2031: 39%, CBAM factor 2032: 26,5%, CBAM factor 2033: 14%, 2034 and onwards no CBAM factor</a:t>
            </a:r>
          </a:p>
          <a:p>
            <a:endParaRPr lang="el-G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CBAM is a new policy tool proposed by the European Union (EU) </a:t>
            </a:r>
          </a:p>
          <a:p>
            <a:r>
              <a:rPr lang="en-US" sz="1200" b="0" i="0" u="none" strike="noStrike" kern="1200" baseline="0" dirty="0">
                <a:solidFill>
                  <a:schemeClr val="tx1"/>
                </a:solidFill>
                <a:latin typeface="+mn-lt"/>
                <a:ea typeface="+mn-ea"/>
                <a:cs typeface="+mn-cs"/>
              </a:rPr>
              <a:t>Designed to address carbon leakage and ensure a level playing field for EU industries in a carbon-constrained world</a:t>
            </a:r>
          </a:p>
          <a:p>
            <a:r>
              <a:rPr lang="en-US" sz="1200" b="0" i="0" u="none" strike="noStrike" kern="1200" baseline="0" dirty="0">
                <a:solidFill>
                  <a:schemeClr val="tx1"/>
                </a:solidFill>
                <a:latin typeface="+mn-lt"/>
                <a:ea typeface="+mn-ea"/>
                <a:cs typeface="+mn-cs"/>
              </a:rPr>
              <a:t>CBAM will place a carbon price on imported goods based on their embedded carbon content, similar to the EU's Emissions Trading System (ETS)</a:t>
            </a:r>
            <a:endParaRPr lang="el-G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CBAM entered into force 16/05/2023</a:t>
            </a:r>
          </a:p>
        </p:txBody>
      </p:sp>
      <p:sp>
        <p:nvSpPr>
          <p:cNvPr id="4" name="Date Placeholder 3"/>
          <p:cNvSpPr>
            <a:spLocks noGrp="1"/>
          </p:cNvSpPr>
          <p:nvPr>
            <p:ph type="dt" idx="10"/>
          </p:nvPr>
        </p:nvSpPr>
        <p:spPr/>
        <p:txBody>
          <a:bodyPr/>
          <a:lstStyle/>
          <a:p>
            <a:fld id="{6607EEFA-5124-401B-966B-54180F6B453D}" type="datetime1">
              <a:rPr lang="en-US" smtClean="0"/>
              <a:t>6/6/2025</a:t>
            </a:fld>
            <a:endParaRPr lang="en-US" dirty="0"/>
          </a:p>
        </p:txBody>
      </p:sp>
      <p:sp>
        <p:nvSpPr>
          <p:cNvPr id="5" name="Footer Placeholder 4"/>
          <p:cNvSpPr>
            <a:spLocks noGrp="1"/>
          </p:cNvSpPr>
          <p:nvPr>
            <p:ph type="ftr" sz="quarter" idx="11"/>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12"/>
          </p:nvPr>
        </p:nvSpPr>
        <p:spPr/>
        <p:txBody>
          <a:bodyPr/>
          <a:lstStyle/>
          <a:p>
            <a:fld id="{F26CA750-A413-461A-ACF7-A597AE5AD928}" type="slidenum">
              <a:rPr lang="en-US" smtClean="0"/>
              <a:pPr/>
              <a:t>30</a:t>
            </a:fld>
            <a:endParaRPr lang="en-US" dirty="0"/>
          </a:p>
        </p:txBody>
      </p:sp>
    </p:spTree>
    <p:extLst>
      <p:ext uri="{BB962C8B-B14F-4D97-AF65-F5344CB8AC3E}">
        <p14:creationId xmlns:p14="http://schemas.microsoft.com/office/powerpoint/2010/main" val="665836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0" dirty="0"/>
              <a:t>Οι πρόσθετοι τομείς αντιστοιχούν στις ακόλουθες πηγές εκπομπών, οι οποίες ορίζονται στις κατευθυντήριες γραμμές της IPCC από το 2006 για τις εθνικές απογραφές αερίων θερμοκηπίου: α) Βιομηχανίες ενέργειας (κωδικός κατηγορίας πηγών 1A1), εξαιρουμένων των κατηγοριών που ορίζονται στο δεύτερο εδάφιο στοιχείο α) του παρόντος παραρτήματος· β) Μεταποιητικές βιομηχανίες και κατασκευές (κωδικός κατηγορίας πηγών 1A2).</a:t>
            </a:r>
            <a:endParaRPr lang="en-US" b="0" dirty="0"/>
          </a:p>
          <a:p>
            <a:endParaRPr lang="en-US" b="0" dirty="0"/>
          </a:p>
          <a:p>
            <a:r>
              <a:rPr lang="en-US" b="0" dirty="0"/>
              <a:t>Fuels from additional sectors such as smaller </a:t>
            </a:r>
            <a:r>
              <a:rPr lang="en-US" b="0" dirty="0" err="1"/>
              <a:t>manufucturing</a:t>
            </a:r>
            <a:endParaRPr lang="el-GR" b="0" dirty="0"/>
          </a:p>
          <a:p>
            <a:endParaRPr lang="el-GR" b="0" dirty="0"/>
          </a:p>
          <a:p>
            <a:r>
              <a:rPr lang="en-US" b="0" dirty="0"/>
              <a:t>After a three-year preparatory phase (with reporting obligations starting in 2024), the EU ETS 2 is to start in 2027. The start of the system can be postponed once to 2028 if gas and oil prices are at a high level. </a:t>
            </a:r>
            <a:r>
              <a:rPr lang="el-GR" b="0" dirty="0"/>
              <a:t>15/7/2026 </a:t>
            </a:r>
            <a:r>
              <a:rPr lang="en-US" b="0" dirty="0"/>
              <a:t>conditions</a:t>
            </a:r>
            <a:r>
              <a:rPr lang="en-US" b="0" baseline="0" dirty="0"/>
              <a:t> met: 1. Six months ending 30/6/2026 Average Title Transfer Facility gas price &gt; TTF gas price 2/22 +3/22</a:t>
            </a:r>
          </a:p>
          <a:p>
            <a:r>
              <a:rPr lang="en-US" b="0" baseline="0" dirty="0"/>
              <a:t>2. Six months ending 30/6/26 Average </a:t>
            </a:r>
            <a:r>
              <a:rPr lang="en-US" b="0" baseline="0" dirty="0" err="1"/>
              <a:t>brent</a:t>
            </a:r>
            <a:r>
              <a:rPr lang="en-US" b="0" baseline="0" dirty="0"/>
              <a:t> crude oil price &gt;2x 5 preceding years average </a:t>
            </a:r>
            <a:r>
              <a:rPr lang="en-US" b="0" baseline="0" dirty="0" err="1"/>
              <a:t>brent</a:t>
            </a:r>
            <a:r>
              <a:rPr lang="en-US" b="0" baseline="0" dirty="0"/>
              <a:t> crude oil price </a:t>
            </a:r>
            <a:endParaRPr lang="el-GR" b="0" baseline="0" dirty="0"/>
          </a:p>
          <a:p>
            <a:endParaRPr lang="el-GR" b="0" baseline="0" dirty="0"/>
          </a:p>
          <a:p>
            <a:pPr marL="0" marR="0" lvl="0" indent="0" algn="l" defTabSz="914400" rtl="0" eaLnBrk="1" fontAlgn="auto" latinLnBrk="0" hangingPunct="1">
              <a:lnSpc>
                <a:spcPct val="114000"/>
              </a:lnSpc>
              <a:spcBef>
                <a:spcPts val="0"/>
              </a:spcBef>
              <a:spcAft>
                <a:spcPts val="0"/>
              </a:spcAft>
              <a:buClrTx/>
              <a:buSzTx/>
              <a:buFontTx/>
              <a:buNone/>
              <a:tabLst/>
              <a:defRPr/>
            </a:pPr>
            <a:r>
              <a:rPr lang="el-GR" b="0" dirty="0"/>
              <a:t>“ρυθμιζόμενη οντότητα” για τους σκοπούς του κεφαλαίου </a:t>
            </a:r>
            <a:r>
              <a:rPr lang="el-GR" b="0" dirty="0" err="1"/>
              <a:t>IVα</a:t>
            </a:r>
            <a:r>
              <a:rPr lang="el-GR" b="0" dirty="0"/>
              <a:t>: οποιοδήποτε φυσικό ή νομικό πρόσωπο, εξαιρουμένου του τελικού καταναλωτή των καυσίμων, το οποίο ασκεί τη δραστηριότητα που αναφέρεται στο παράρτημα ΙΙΙ και το οποίο εμπίπτει σε μία από τις ακόλουθες κατηγορίες: i) όταν το καύσιμο περνά από φορολογική αποθήκη όπως ορίζεται στο άρθρο 3 σημείο 11) της οδηγίας (ΕΕ) 2020/262 του Συμβουλίου (***), ο εγκεκριμένος αποθηκευτής, όπως ορίζεται στο άρθρο 3 σημείο 1) της εν λόγω οδηγίας, ο οποίος είναι υπόχρεος για την καταβολή του ειδικού φόρου κατανάλωσης που καθίσταται απαιτητός δυνάμει του άρθρου 7 της εν λόγω οδηγίας· </a:t>
            </a:r>
            <a:r>
              <a:rPr lang="el-GR" b="0" dirty="0" err="1"/>
              <a:t>ii</a:t>
            </a:r>
            <a:r>
              <a:rPr lang="el-GR" b="0" dirty="0"/>
              <a:t>) εάν δεν εφαρμόζεται το σημείο i) του παρόντος στοιχείου, οποιοδήποτε άλλο πρόσωπο υπόχρεο για την καταβολή του ειδικού φόρου κατανάλωσης που έχει καταστεί απαιτητός σύμφωνα με το άρθρο 7 της οδηγίας (ΕΕ) 2020/262 ή το άρθρο 21 παράγραφος 5 πρώτο εδάφιο της οδηγίας 2003/96/ΕΚ του Συμβουλίου (****) όσον αφορά τα καύσιμα που καλύπτονται από το κεφάλαιο </a:t>
            </a:r>
            <a:r>
              <a:rPr lang="el-GR" b="0" dirty="0" err="1"/>
              <a:t>IVα</a:t>
            </a:r>
            <a:r>
              <a:rPr lang="el-GR" b="0" dirty="0"/>
              <a:t> της παρούσας οδηγίας· </a:t>
            </a:r>
            <a:r>
              <a:rPr lang="el-GR" b="0" dirty="0" err="1"/>
              <a:t>iii</a:t>
            </a:r>
            <a:r>
              <a:rPr lang="el-GR" b="0" dirty="0"/>
              <a:t>) αν τα σημεία i) και </a:t>
            </a:r>
            <a:r>
              <a:rPr lang="el-GR" b="0" dirty="0" err="1"/>
              <a:t>ii</a:t>
            </a:r>
            <a:r>
              <a:rPr lang="el-GR" b="0" dirty="0"/>
              <a:t>) του παρόντος στοιχείου δεν εφαρμόζονται, οποιοδήποτε άλλο πρόσωπο το οποίο πρέπει να καταγραφεί από τις σχετικές αρμόδιες αρχές του κράτους μέλους με σκοπό την καταβολή του ειδικού φόρου κατανάλωσης, συμπεριλαμβανομένου κάθε προσώπου που απαλλάσσεται από την καταβολή του ειδικού φόρου κατανάλωσης, όπως αναφέρεται στο άρθρο 21 παράγραφος 5 τέταρτο εδάφιο της οδηγίας 2003/96/ΕΚ· </a:t>
            </a:r>
            <a:r>
              <a:rPr lang="el-GR" b="0" dirty="0" err="1"/>
              <a:t>iv</a:t>
            </a:r>
            <a:r>
              <a:rPr lang="el-GR" b="0" dirty="0"/>
              <a:t>) αν τα σημεία i), </a:t>
            </a:r>
            <a:r>
              <a:rPr lang="el-GR" b="0" dirty="0" err="1"/>
              <a:t>ii</a:t>
            </a:r>
            <a:r>
              <a:rPr lang="el-GR" b="0" dirty="0"/>
              <a:t>) και </a:t>
            </a:r>
            <a:r>
              <a:rPr lang="el-GR" b="0" dirty="0" err="1"/>
              <a:t>iii</a:t>
            </a:r>
            <a:r>
              <a:rPr lang="el-GR" b="0" dirty="0"/>
              <a:t>) δεν εφαρμόζονται, ή αν περισσότερα του ενός πρόσωπα είναι αλληλεγγύως και εις </a:t>
            </a:r>
            <a:r>
              <a:rPr lang="el-GR" b="0" dirty="0" err="1"/>
              <a:t>ολόκληρον</a:t>
            </a:r>
            <a:r>
              <a:rPr lang="el-GR" b="0" dirty="0"/>
              <a:t> υπόχρεα για την πληρωμή του ίδιου ειδικού φόρου κατανάλωσης, οποιοδήποτε άλλο πρόσωπο που ορίζεται από κράτος μέλος·</a:t>
            </a:r>
          </a:p>
          <a:p>
            <a:endParaRPr lang="el-GR" b="0" dirty="0"/>
          </a:p>
        </p:txBody>
      </p:sp>
      <p:sp>
        <p:nvSpPr>
          <p:cNvPr id="4" name="Date Placeholder 3"/>
          <p:cNvSpPr>
            <a:spLocks noGrp="1"/>
          </p:cNvSpPr>
          <p:nvPr>
            <p:ph type="dt" idx="10"/>
          </p:nvPr>
        </p:nvSpPr>
        <p:spPr/>
        <p:txBody>
          <a:bodyPr/>
          <a:lstStyle/>
          <a:p>
            <a:fld id="{6607EEFA-5124-401B-966B-54180F6B453D}" type="datetime1">
              <a:rPr lang="en-US" smtClean="0"/>
              <a:t>6/6/2025</a:t>
            </a:fld>
            <a:endParaRPr lang="en-US" dirty="0"/>
          </a:p>
        </p:txBody>
      </p:sp>
      <p:sp>
        <p:nvSpPr>
          <p:cNvPr id="5" name="Footer Placeholder 4"/>
          <p:cNvSpPr>
            <a:spLocks noGrp="1"/>
          </p:cNvSpPr>
          <p:nvPr>
            <p:ph type="ftr" sz="quarter" idx="11"/>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12"/>
          </p:nvPr>
        </p:nvSpPr>
        <p:spPr/>
        <p:txBody>
          <a:bodyPr/>
          <a:lstStyle/>
          <a:p>
            <a:fld id="{F26CA750-A413-461A-ACF7-A597AE5AD928}" type="slidenum">
              <a:rPr lang="en-US" smtClean="0"/>
              <a:pPr/>
              <a:t>31</a:t>
            </a:fld>
            <a:endParaRPr lang="en-US" dirty="0"/>
          </a:p>
        </p:txBody>
      </p:sp>
    </p:spTree>
    <p:extLst>
      <p:ext uri="{BB962C8B-B14F-4D97-AF65-F5344CB8AC3E}">
        <p14:creationId xmlns:p14="http://schemas.microsoft.com/office/powerpoint/2010/main" val="249449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FC083-5B63-6238-F0E4-E89C61D59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6DDCD-58A9-49BE-04E3-BE902A19A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CB85C-7F31-5223-A566-EDA24D41D60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87356DE-1C5A-C8EF-1C69-B6DE3ABEDE0B}"/>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8B8E7E9-0B44-3BAA-F706-114A0C9A952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D9D0524-50EA-2E34-8511-DEB24E27D03D}"/>
              </a:ext>
            </a:extLst>
          </p:cNvPr>
          <p:cNvSpPr>
            <a:spLocks noGrp="1"/>
          </p:cNvSpPr>
          <p:nvPr>
            <p:ph type="sldNum" sz="quarter" idx="5"/>
          </p:nvPr>
        </p:nvSpPr>
        <p:spPr/>
        <p:txBody>
          <a:bodyPr/>
          <a:lstStyle/>
          <a:p>
            <a:fld id="{F26CA750-A413-461A-ACF7-A597AE5AD928}" type="slidenum">
              <a:rPr lang="en-US" smtClean="0"/>
              <a:pPr/>
              <a:t>5</a:t>
            </a:fld>
            <a:endParaRPr lang="en-US"/>
          </a:p>
        </p:txBody>
      </p:sp>
    </p:spTree>
    <p:extLst>
      <p:ext uri="{BB962C8B-B14F-4D97-AF65-F5344CB8AC3E}">
        <p14:creationId xmlns:p14="http://schemas.microsoft.com/office/powerpoint/2010/main" val="3059052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900" dirty="0"/>
              <a:t>Frontloading: 30%  </a:t>
            </a:r>
            <a:r>
              <a:rPr lang="el-GR" sz="900" dirty="0"/>
              <a:t>περισσότερα διαθέσιμα δικαιώματα για την αποφυγή μεγάλης αύξησης της τιμής &amp; τη δυνατότητα </a:t>
            </a:r>
            <a:r>
              <a:rPr lang="en-US" sz="900" dirty="0"/>
              <a:t>hedging</a:t>
            </a:r>
            <a:endParaRPr lang="el-GR" sz="900" dirty="0"/>
          </a:p>
          <a:p>
            <a:pPr lvl="2"/>
            <a:r>
              <a:rPr lang="el-GR" sz="900" b="1" dirty="0"/>
              <a:t>Κοινωνικό Ταμείο για το Κλίμα </a:t>
            </a:r>
            <a:r>
              <a:rPr lang="el-GR" sz="900" dirty="0"/>
              <a:t>έως το 2032: έσοδα από </a:t>
            </a:r>
            <a:r>
              <a:rPr lang="en-US" sz="900" dirty="0"/>
              <a:t>50 </a:t>
            </a:r>
            <a:r>
              <a:rPr lang="el-GR" sz="900" dirty="0"/>
              <a:t>εκ. δικαιώματα από </a:t>
            </a:r>
            <a:r>
              <a:rPr lang="en-US" sz="900" dirty="0"/>
              <a:t>ETS</a:t>
            </a:r>
            <a:r>
              <a:rPr lang="el-GR" sz="900" dirty="0"/>
              <a:t> </a:t>
            </a:r>
            <a:r>
              <a:rPr lang="en-US" sz="900" dirty="0"/>
              <a:t>1 + </a:t>
            </a:r>
            <a:r>
              <a:rPr lang="el-GR" sz="900" dirty="0"/>
              <a:t>έσοδα από πλειστηριασμό 150 εκ. δικαιωμάτων + εναπομείναντα δικαιώματα (μέγιστο ποσό 65 </a:t>
            </a:r>
            <a:r>
              <a:rPr lang="el-GR" sz="900" dirty="0" err="1"/>
              <a:t>δισ</a:t>
            </a:r>
            <a:r>
              <a:rPr lang="el-GR" sz="900" dirty="0"/>
              <a:t> ευρώ)</a:t>
            </a:r>
          </a:p>
          <a:p>
            <a:pPr marL="0" lvl="2" indent="0">
              <a:buNone/>
            </a:pPr>
            <a:endParaRPr lang="el-GR" sz="900" b="1" dirty="0">
              <a:solidFill>
                <a:schemeClr val="accent1"/>
              </a:solidFill>
            </a:endParaRPr>
          </a:p>
          <a:p>
            <a:pPr marL="0" lvl="2" indent="0">
              <a:buNone/>
            </a:pPr>
            <a:r>
              <a:rPr lang="el-GR" sz="900" b="1" dirty="0">
                <a:solidFill>
                  <a:schemeClr val="accent1"/>
                </a:solidFill>
              </a:rPr>
              <a:t>Ξεκινάει το 2027 μετά από τριετή φάση προετοιμασίας (από το 2024 ξεκινάει η υποχρέωση αναφοράς των εκπομπών)</a:t>
            </a:r>
            <a:endParaRPr lang="en-US" sz="900" b="1" dirty="0">
              <a:solidFill>
                <a:schemeClr val="accent1"/>
              </a:solidFill>
            </a:endParaRPr>
          </a:p>
          <a:p>
            <a:endParaRPr lang="en-US" sz="900" b="0" dirty="0"/>
          </a:p>
          <a:p>
            <a:r>
              <a:rPr lang="el-GR" sz="900" b="0" dirty="0"/>
              <a:t>Οι πρόσθετοι τομείς αντιστοιχούν στις ακόλουθες πηγές εκπομπών, οι οποίες ορίζονται στις κατευθυντήριες γραμμές της IPCC από το 2006 για τις εθνικές απογραφές αερίων θερμοκηπίου: α) Βιομηχανίες ενέργειας (κωδικός κατηγορίας πηγών 1A1), εξαιρουμένων των </a:t>
            </a:r>
            <a:r>
              <a:rPr lang="el-GR" sz="900" b="0" dirty="0" err="1"/>
              <a:t>κατηγο</a:t>
            </a:r>
            <a:r>
              <a:rPr lang="el-GR" sz="900" b="0" dirty="0"/>
              <a:t> </a:t>
            </a:r>
            <a:r>
              <a:rPr lang="el-GR" sz="900" b="0" dirty="0" err="1"/>
              <a:t>ριών</a:t>
            </a:r>
            <a:r>
              <a:rPr lang="el-GR" sz="900" b="0" dirty="0"/>
              <a:t> που ορίζονται στο δεύτερο εδάφιο στοιχείο α) του παρόντος παραρτήματος· β) Μεταποιητικές βιομηχανίες και κατασκευές (κωδικός κατηγορίας πηγών 1A2).</a:t>
            </a:r>
            <a:endParaRPr lang="en-US" sz="900" b="0" dirty="0"/>
          </a:p>
          <a:p>
            <a:endParaRPr lang="en-US" sz="900" b="0" dirty="0"/>
          </a:p>
          <a:p>
            <a:r>
              <a:rPr lang="en-US" sz="900" b="0" dirty="0"/>
              <a:t>Fuels from additional sectors such as smaller </a:t>
            </a:r>
            <a:r>
              <a:rPr lang="en-US" sz="900" b="0" dirty="0" err="1"/>
              <a:t>manufucturing</a:t>
            </a:r>
            <a:endParaRPr lang="el-GR" sz="900" b="0" dirty="0"/>
          </a:p>
          <a:p>
            <a:endParaRPr lang="el-GR" sz="900" b="0" dirty="0"/>
          </a:p>
          <a:p>
            <a:r>
              <a:rPr lang="en-US" sz="900" b="0" dirty="0"/>
              <a:t>After a three-year preparatory phase (with reporting obligations starting in 2024), the EU ETS 2 is to start in 2027. The start of the system can be postponed once to 2028 if gas and oil prices are at a high level. </a:t>
            </a:r>
            <a:r>
              <a:rPr lang="el-GR" sz="900" b="0" dirty="0"/>
              <a:t>15/7/2026 </a:t>
            </a:r>
            <a:r>
              <a:rPr lang="en-US" sz="900" b="0" dirty="0"/>
              <a:t>conditions</a:t>
            </a:r>
            <a:r>
              <a:rPr lang="en-US" sz="900" b="0" baseline="0" dirty="0"/>
              <a:t> met: 1. Six months ending 30/6/2026 Average Title Transfer Facility gas price &gt; TTF gas price 2/22 +3/22</a:t>
            </a:r>
          </a:p>
          <a:p>
            <a:r>
              <a:rPr lang="en-US" sz="900" b="0" baseline="0" dirty="0"/>
              <a:t>2. Six months ending 30/6/26 Average </a:t>
            </a:r>
            <a:r>
              <a:rPr lang="en-US" sz="900" b="0" baseline="0" dirty="0" err="1"/>
              <a:t>brent</a:t>
            </a:r>
            <a:r>
              <a:rPr lang="en-US" sz="900" b="0" baseline="0" dirty="0"/>
              <a:t> crude oil price &gt;2x 5 preceding years average </a:t>
            </a:r>
            <a:r>
              <a:rPr lang="en-US" sz="900" b="0" baseline="0" dirty="0" err="1"/>
              <a:t>brent</a:t>
            </a:r>
            <a:r>
              <a:rPr lang="en-US" sz="900" b="0" baseline="0" dirty="0"/>
              <a:t> crude oil price </a:t>
            </a:r>
            <a:endParaRPr lang="el-GR" sz="900" b="0" baseline="0" dirty="0"/>
          </a:p>
          <a:p>
            <a:endParaRPr lang="el-GR" sz="900" b="0" baseline="0" dirty="0"/>
          </a:p>
          <a:p>
            <a:pPr marL="0" marR="0" lvl="0" indent="0" algn="l" defTabSz="914400" rtl="0" eaLnBrk="1" fontAlgn="auto" latinLnBrk="0" hangingPunct="1">
              <a:lnSpc>
                <a:spcPct val="114000"/>
              </a:lnSpc>
              <a:spcBef>
                <a:spcPts val="0"/>
              </a:spcBef>
              <a:spcAft>
                <a:spcPts val="0"/>
              </a:spcAft>
              <a:buClrTx/>
              <a:buSzTx/>
              <a:buFontTx/>
              <a:buNone/>
              <a:tabLst/>
              <a:defRPr/>
            </a:pPr>
            <a:r>
              <a:rPr lang="el-GR" sz="900" b="0" dirty="0"/>
              <a:t>“ρυθμιζόμενη οντότητα” για τους σκοπούς του κεφαλαίου </a:t>
            </a:r>
            <a:r>
              <a:rPr lang="el-GR" sz="900" b="0" dirty="0" err="1"/>
              <a:t>IVα</a:t>
            </a:r>
            <a:r>
              <a:rPr lang="el-GR" sz="900" b="0" dirty="0"/>
              <a:t>: οποιοδήποτε φυσικό ή νομικό πρόσωπο, εξαιρουμένου του τελικού καταναλωτή των καυσίμων, το οποίο ασκεί τη δραστηριότητα που αναφέρεται στο παράρτημα ΙΙΙ και το οποίο εμπίπτει σε μία από τις ακόλουθες κατηγορίες: i) όταν το καύσιμο περνά από φορολογική αποθήκη όπως ορίζεται στο άρθρο 3 σημείο 11) της οδηγίας (ΕΕ) 2020/262 του Συμβουλίου (***), ο εγκεκριμένος αποθηκευτής, όπως ορίζεται στο άρθρο 3 σημείο 1) της εν λόγω οδηγίας, ο οποίος είναι υπόχρεος για την καταβολή του ειδικού φόρου κατανάλωσης που καθίσταται απαιτητός δυνάμει του άρθρου 7 της εν λόγω οδηγίας· </a:t>
            </a:r>
            <a:r>
              <a:rPr lang="el-GR" sz="900" b="0" dirty="0" err="1"/>
              <a:t>ii</a:t>
            </a:r>
            <a:r>
              <a:rPr lang="el-GR" sz="900" b="0" dirty="0"/>
              <a:t>) εάν δεν εφαρμόζεται το σημείο i) του παρόντος στοιχείου, οποιοδήποτε άλλο πρόσωπο υπόχρεο για την καταβολή του ειδικού φόρου κατανάλωσης που έχει καταστεί απαιτητός σύμφωνα με το άρθρο 7 της οδηγίας (ΕΕ) 2020/262 ή το άρθρο 21 παράγραφος 5 πρώτο εδάφιο της οδηγίας 2003/96/ΕΚ του Συμβουλίου (****) όσον αφορά τα καύσιμα που καλύπτονται από το κεφάλαιο </a:t>
            </a:r>
            <a:r>
              <a:rPr lang="el-GR" sz="900" b="0" dirty="0" err="1"/>
              <a:t>IVα</a:t>
            </a:r>
            <a:r>
              <a:rPr lang="el-GR" sz="900" b="0" dirty="0"/>
              <a:t> της παρούσας οδηγίας· </a:t>
            </a:r>
            <a:r>
              <a:rPr lang="el-GR" sz="900" b="0" dirty="0" err="1"/>
              <a:t>iii</a:t>
            </a:r>
            <a:r>
              <a:rPr lang="el-GR" sz="900" b="0" dirty="0"/>
              <a:t>) αν τα σημεία i) και </a:t>
            </a:r>
            <a:r>
              <a:rPr lang="el-GR" sz="900" b="0" dirty="0" err="1"/>
              <a:t>ii</a:t>
            </a:r>
            <a:r>
              <a:rPr lang="el-GR" sz="900" b="0" dirty="0"/>
              <a:t>) του παρόντος στοιχείου δεν εφαρμόζονται, οποιοδήποτε άλλο πρόσωπο το οποίο πρέπει να καταγραφεί από τις σχετικές αρμόδιες αρχές του κράτους μέλους με σκοπό την καταβολή του ειδικού φόρου κατανάλωσης, συμπεριλαμβανομένου κάθε προσώπου που απαλλάσσεται από την καταβολή του ειδικού φόρου κατανάλωσης, όπως αναφέρεται στο άρθρο 21 παράγραφος 5 τέταρτο εδάφιο της οδηγίας 2003/96/ΕΚ· </a:t>
            </a:r>
            <a:r>
              <a:rPr lang="el-GR" sz="900" b="0" dirty="0" err="1"/>
              <a:t>iv</a:t>
            </a:r>
            <a:r>
              <a:rPr lang="el-GR" sz="900" b="0" dirty="0"/>
              <a:t>) αν τα σημεία i), </a:t>
            </a:r>
            <a:r>
              <a:rPr lang="el-GR" sz="900" b="0" dirty="0" err="1"/>
              <a:t>ii</a:t>
            </a:r>
            <a:r>
              <a:rPr lang="el-GR" sz="900" b="0" dirty="0"/>
              <a:t>) και </a:t>
            </a:r>
            <a:r>
              <a:rPr lang="el-GR" sz="900" b="0" dirty="0" err="1"/>
              <a:t>iii</a:t>
            </a:r>
            <a:r>
              <a:rPr lang="el-GR" sz="900" b="0" dirty="0"/>
              <a:t>) δεν εφαρμόζονται, ή αν περισσότερα του ενός πρόσωπα είναι αλληλεγγύως και εις </a:t>
            </a:r>
            <a:r>
              <a:rPr lang="el-GR" sz="900" b="0" dirty="0" err="1"/>
              <a:t>ολόκληρον</a:t>
            </a:r>
            <a:r>
              <a:rPr lang="el-GR" sz="900" b="0" dirty="0"/>
              <a:t> υπόχρεα για την πληρωμή του ίδιου ειδικού φόρου κατανάλωσης, οποιοδήποτε άλλο πρόσωπο που ορίζεται από κράτος μέλος·</a:t>
            </a:r>
          </a:p>
          <a:p>
            <a:pPr marL="0" marR="0" lvl="0" indent="0" algn="l" defTabSz="914400" rtl="0" eaLnBrk="1" fontAlgn="auto" latinLnBrk="0" hangingPunct="1">
              <a:lnSpc>
                <a:spcPct val="114000"/>
              </a:lnSpc>
              <a:spcBef>
                <a:spcPts val="0"/>
              </a:spcBef>
              <a:spcAft>
                <a:spcPts val="0"/>
              </a:spcAft>
              <a:buClrTx/>
              <a:buSzTx/>
              <a:buFontTx/>
              <a:buNone/>
              <a:tabLst/>
              <a:defRPr/>
            </a:pPr>
            <a:endParaRPr lang="el-GR" sz="900" b="0" dirty="0"/>
          </a:p>
          <a:p>
            <a:pPr marL="0" marR="0" lvl="0" indent="0" algn="l" defTabSz="914400" rtl="0" eaLnBrk="1" fontAlgn="auto" latinLnBrk="0" hangingPunct="1">
              <a:lnSpc>
                <a:spcPct val="114000"/>
              </a:lnSpc>
              <a:spcBef>
                <a:spcPts val="0"/>
              </a:spcBef>
              <a:spcAft>
                <a:spcPts val="0"/>
              </a:spcAft>
              <a:buClrTx/>
              <a:buSzTx/>
              <a:buFontTx/>
              <a:buNone/>
              <a:tabLst/>
              <a:defRPr/>
            </a:pPr>
            <a:r>
              <a:rPr lang="el-GR" sz="900" b="0" dirty="0"/>
              <a:t>Άρθρο 30ια Αναβολή της εμπορίας εκπομπών για τα κτίρια, τις οδικές μεταφορές και άλλους τομείς έως το 2028 σε περίπτωση εξαιρετικά υψηλών τιμών ενέργειας 1. Έως τις 15 Ιουλίου 2026, η Επιτροπή δημοσιεύει ανακοίνωση στην Επίσημη Εφημερίδα της Ευρωπαϊκής Ένωσης σχετικά με το κατά πόσον έχουν ικανοποιηθεί μία ή και οι δύο από τις ακόλουθες προϋποθέσεις: α) η μέση τιμή αερίου TTF για τους έξι ημερολογιακούς μήνες μέχρι τις 30 Ιουνίου 2026ήταν υψηλότερη από τη μέση τιμή αερίου TTF τον Φεβρουάριο και τον Μάρτιο του 2022· β) η μέση τιμή αργού πετρελαίου </a:t>
            </a:r>
            <a:r>
              <a:rPr lang="el-GR" sz="900" b="0" dirty="0" err="1"/>
              <a:t>Brent</a:t>
            </a:r>
            <a:r>
              <a:rPr lang="el-GR" sz="900" b="0" dirty="0"/>
              <a:t> για τους έξι ημερολογιακούς μήνες έως τις 30 Ιουνίου 2026υπερέβη το διπλάσιο της μέσης τιμής αργού πετρελαίου </a:t>
            </a:r>
            <a:r>
              <a:rPr lang="el-GR" sz="900" b="0" dirty="0" err="1"/>
              <a:t>Brent</a:t>
            </a:r>
            <a:r>
              <a:rPr lang="el-GR" sz="900" b="0" dirty="0"/>
              <a:t> κατά τα πέντε προηγούμενα έτη· η πενταετής περίοδος αναφοράς είναι η πενταετής περίοδος που λήγει πριν από τον πρώτο μήνα της περιόδου έξι ημερολογιακών μηνών. 2. Όταν πληρούνται μία ή και οι δύο προϋποθέσεις που αναφέρονται στην παράγραφο 1, εφαρμόζονται οι ακόλουθοι κανόνες: α) κατά παρέκκλιση από το άρθρο 30γ παράγραφος 1, το πρώτο έτος για το οποίο καθορίζεται η ποσότητα δικαιωμάτων σε επίπεδο Ένωσης είναι το 2028 και, κατά παρέκκλιση από το άρθρο 30γ παράγραφος 3, το πρώτο έτος για το οποίο προσαρμόζεται η ποσότητα δικαιωμάτων σε επίπεδο Ένωσης είναι το 2029·</a:t>
            </a:r>
          </a:p>
          <a:p>
            <a:endParaRPr lang="el-GR" sz="900" b="0" dirty="0"/>
          </a:p>
        </p:txBody>
      </p:sp>
      <p:sp>
        <p:nvSpPr>
          <p:cNvPr id="4" name="Date Placeholder 3"/>
          <p:cNvSpPr>
            <a:spLocks noGrp="1"/>
          </p:cNvSpPr>
          <p:nvPr>
            <p:ph type="dt" idx="10"/>
          </p:nvPr>
        </p:nvSpPr>
        <p:spPr/>
        <p:txBody>
          <a:bodyPr/>
          <a:lstStyle/>
          <a:p>
            <a:fld id="{6607EEFA-5124-401B-966B-54180F6B453D}" type="datetime1">
              <a:rPr lang="en-US" smtClean="0"/>
              <a:t>6/6/2025</a:t>
            </a:fld>
            <a:endParaRPr lang="en-US" dirty="0"/>
          </a:p>
        </p:txBody>
      </p:sp>
      <p:sp>
        <p:nvSpPr>
          <p:cNvPr id="5" name="Footer Placeholder 4"/>
          <p:cNvSpPr>
            <a:spLocks noGrp="1"/>
          </p:cNvSpPr>
          <p:nvPr>
            <p:ph type="ftr" sz="quarter" idx="11"/>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12"/>
          </p:nvPr>
        </p:nvSpPr>
        <p:spPr/>
        <p:txBody>
          <a:bodyPr/>
          <a:lstStyle/>
          <a:p>
            <a:fld id="{F26CA750-A413-461A-ACF7-A597AE5AD928}" type="slidenum">
              <a:rPr lang="en-US" smtClean="0"/>
              <a:pPr/>
              <a:t>32</a:t>
            </a:fld>
            <a:endParaRPr lang="en-US" dirty="0"/>
          </a:p>
        </p:txBody>
      </p:sp>
    </p:spTree>
    <p:extLst>
      <p:ext uri="{BB962C8B-B14F-4D97-AF65-F5344CB8AC3E}">
        <p14:creationId xmlns:p14="http://schemas.microsoft.com/office/powerpoint/2010/main" val="3945271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It is phased in gradually, with an increasing fixed price per </a:t>
            </a:r>
            <a:r>
              <a:rPr lang="en-US" b="0" dirty="0" err="1"/>
              <a:t>tonne</a:t>
            </a:r>
            <a:r>
              <a:rPr lang="en-US" b="0" dirty="0"/>
              <a:t> of CO from 2021 to 2025. In 2026, auctions with minimum and maximum prices will be introduced. All main fuel types (gasoline, diesel, heating oil, natural and liquid gases) were covered from the outset, while other fuels will gradually be phased in by 2024. During the fixed price and price corridor phases, the cap is flexible.</a:t>
            </a:r>
            <a:endParaRPr lang="el-GR" b="0" dirty="0"/>
          </a:p>
          <a:p>
            <a:endParaRPr lang="el-GR" b="0" dirty="0"/>
          </a:p>
          <a:p>
            <a:r>
              <a:rPr lang="en-US" b="0" dirty="0"/>
              <a:t>In November, the German Parliament adopted an amendment to the “Fuel Emissions Trading Act” to suspend the planned increase of the </a:t>
            </a:r>
            <a:r>
              <a:rPr lang="en-US" b="0" dirty="0" err="1"/>
              <a:t>COprice</a:t>
            </a:r>
            <a:r>
              <a:rPr lang="en-US" b="0" dirty="0"/>
              <a:t> in 2023 in response to the energy crisis. The price increase of EUR 5 (USD 5.26) per </a:t>
            </a:r>
            <a:r>
              <a:rPr lang="en-US" b="0" dirty="0" err="1"/>
              <a:t>tonne</a:t>
            </a:r>
            <a:r>
              <a:rPr lang="en-US" b="0" dirty="0"/>
              <a:t> to reach EUR 35 (USD 36.84), which was due to take effect from January 2023, will now come into force from January 2024. The follow-up increases planned for 2024 and 2025 will also be postponed by one year. The postponement will not affect the start of the auctioning phase in 2026.</a:t>
            </a:r>
          </a:p>
          <a:p>
            <a:endParaRPr lang="en-US" b="0" dirty="0"/>
          </a:p>
          <a:p>
            <a:r>
              <a:rPr lang="en-US" b="0" dirty="0"/>
              <a:t>Depending on the sector, different operators must purchase the allowances: For petroleum products, it is traders and producers (refineries). In the case of natural gas, it is suppliers to consumers (municipal utilities)5. </a:t>
            </a:r>
            <a:endParaRPr lang="el-GR" b="0" dirty="0"/>
          </a:p>
        </p:txBody>
      </p:sp>
      <p:sp>
        <p:nvSpPr>
          <p:cNvPr id="4" name="Date Placeholder 3"/>
          <p:cNvSpPr>
            <a:spLocks noGrp="1"/>
          </p:cNvSpPr>
          <p:nvPr>
            <p:ph type="dt" idx="10"/>
          </p:nvPr>
        </p:nvSpPr>
        <p:spPr/>
        <p:txBody>
          <a:bodyPr/>
          <a:lstStyle/>
          <a:p>
            <a:fld id="{6607EEFA-5124-401B-966B-54180F6B453D}" type="datetime1">
              <a:rPr lang="en-US" smtClean="0"/>
              <a:t>6/6/2025</a:t>
            </a:fld>
            <a:endParaRPr lang="en-US" dirty="0"/>
          </a:p>
        </p:txBody>
      </p:sp>
      <p:sp>
        <p:nvSpPr>
          <p:cNvPr id="5" name="Footer Placeholder 4"/>
          <p:cNvSpPr>
            <a:spLocks noGrp="1"/>
          </p:cNvSpPr>
          <p:nvPr>
            <p:ph type="ftr" sz="quarter" idx="11"/>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12"/>
          </p:nvPr>
        </p:nvSpPr>
        <p:spPr/>
        <p:txBody>
          <a:bodyPr/>
          <a:lstStyle/>
          <a:p>
            <a:fld id="{F26CA750-A413-461A-ACF7-A597AE5AD928}" type="slidenum">
              <a:rPr lang="en-US" smtClean="0"/>
              <a:pPr/>
              <a:t>33</a:t>
            </a:fld>
            <a:endParaRPr lang="en-US" dirty="0"/>
          </a:p>
        </p:txBody>
      </p:sp>
    </p:spTree>
    <p:extLst>
      <p:ext uri="{BB962C8B-B14F-4D97-AF65-F5344CB8AC3E}">
        <p14:creationId xmlns:p14="http://schemas.microsoft.com/office/powerpoint/2010/main" val="1696116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9C857-ED8C-0E8D-03D6-2ABC6FE3A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9DAC2-A0F5-93A2-887D-F2085C38C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F624F-E7B9-D0F1-C73F-7BBFB898E1B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3406DB3-589D-DF43-170A-DB856113C157}"/>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B0CB398D-783A-8DDB-5530-B6ED51C15DA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9BBA27C-5DBD-BCE7-5157-572F2F8AC9EF}"/>
              </a:ext>
            </a:extLst>
          </p:cNvPr>
          <p:cNvSpPr>
            <a:spLocks noGrp="1"/>
          </p:cNvSpPr>
          <p:nvPr>
            <p:ph type="sldNum" sz="quarter" idx="5"/>
          </p:nvPr>
        </p:nvSpPr>
        <p:spPr/>
        <p:txBody>
          <a:bodyPr/>
          <a:lstStyle/>
          <a:p>
            <a:fld id="{F26CA750-A413-461A-ACF7-A597AE5AD928}" type="slidenum">
              <a:rPr lang="en-US" smtClean="0"/>
              <a:pPr/>
              <a:t>34</a:t>
            </a:fld>
            <a:endParaRPr lang="en-US"/>
          </a:p>
        </p:txBody>
      </p:sp>
    </p:spTree>
    <p:extLst>
      <p:ext uri="{BB962C8B-B14F-4D97-AF65-F5344CB8AC3E}">
        <p14:creationId xmlns:p14="http://schemas.microsoft.com/office/powerpoint/2010/main" val="2317253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584C8-CDB7-66A8-ADD7-D758A4953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6A7E1-FBF0-670F-333E-E56DC0720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DE2125-39DE-87C2-FB2F-0F3760C5D45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FAFB543-57A7-7D6C-17BB-186E02E6DF24}"/>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1E1D2E08-D755-B676-C6CA-B9B47BE14B71}"/>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516DB9D2-D6D5-2BA3-6E26-000FAA86095B}"/>
              </a:ext>
            </a:extLst>
          </p:cNvPr>
          <p:cNvSpPr>
            <a:spLocks noGrp="1"/>
          </p:cNvSpPr>
          <p:nvPr>
            <p:ph type="sldNum" sz="quarter" idx="5"/>
          </p:nvPr>
        </p:nvSpPr>
        <p:spPr/>
        <p:txBody>
          <a:bodyPr/>
          <a:lstStyle/>
          <a:p>
            <a:fld id="{F26CA750-A413-461A-ACF7-A597AE5AD928}" type="slidenum">
              <a:rPr lang="en-US" smtClean="0"/>
              <a:pPr/>
              <a:t>35</a:t>
            </a:fld>
            <a:endParaRPr lang="en-US"/>
          </a:p>
        </p:txBody>
      </p:sp>
    </p:spTree>
    <p:extLst>
      <p:ext uri="{BB962C8B-B14F-4D97-AF65-F5344CB8AC3E}">
        <p14:creationId xmlns:p14="http://schemas.microsoft.com/office/powerpoint/2010/main" val="3070498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96C9F-2011-9ED6-FC83-164929EE4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77A95-1713-8A60-8F39-A39A88AB1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B4F0F-0EFF-0B93-21A6-FE0748CCBAE0}"/>
              </a:ext>
            </a:extLst>
          </p:cNvPr>
          <p:cNvSpPr>
            <a:spLocks noGrp="1"/>
          </p:cNvSpPr>
          <p:nvPr>
            <p:ph type="body" idx="1"/>
          </p:nvPr>
        </p:nvSpPr>
        <p:spPr/>
        <p:txBody>
          <a:bodyPr/>
          <a:lstStyle/>
          <a:p>
            <a:r>
              <a:rPr lang="el-GR" b="0" dirty="0"/>
              <a:t>Tην τελευταία 10ετία, στην ελληνική αγορά Ε&amp;Σ υπάρχει έντονο ενδιαφέρον Ελλήνων και ξένων επενδυτών για εξαγορά ελληνικών επιχειρήσεων. • Πάνω από το 40% των συναλλαγών το 2024 αφορούσαν εξαγορά ελληνικών επιχειρήσεων  από Έλληνες επενδυτές, με τη μέση αξία συναλλαγής να αυξάνεται στα €82 εκ. </a:t>
            </a:r>
          </a:p>
          <a:p>
            <a:r>
              <a:rPr lang="el-GR" b="0" dirty="0"/>
              <a:t>• Ως προς τις εισερχόμενες συναλλαγές,  το ενδιαφέρον των ξένων επενδυτών παρέμεινε αμείωτο, με τη μέση αξία συναλλαγής να αυξάνεται σημαντικά (κατά €64 εκ.). </a:t>
            </a:r>
          </a:p>
          <a:p>
            <a:r>
              <a:rPr lang="el-GR" b="0" dirty="0"/>
              <a:t>• Το ενδιαφέρον των Ελλήνων επενδυτών για ξένες αγορές ξεπέρασε τα περσινά επίπεδα ως προς  την αξία, με έμφαση σε συναλλαγές παρόμοιου σχετικά μεγέθους.</a:t>
            </a:r>
            <a:endParaRPr lang="en-US" b="0" dirty="0"/>
          </a:p>
        </p:txBody>
      </p:sp>
      <p:sp>
        <p:nvSpPr>
          <p:cNvPr id="4" name="Date Placeholder 3">
            <a:extLst>
              <a:ext uri="{FF2B5EF4-FFF2-40B4-BE49-F238E27FC236}">
                <a16:creationId xmlns:a16="http://schemas.microsoft.com/office/drawing/2014/main" id="{DD842553-DA7E-B22A-B0FD-9F2D9D20D0CC}"/>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72349BBD-93B5-B8E5-1938-F0AF491B929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7285CB6C-CBF7-8F56-EF92-FCCD84B998D3}"/>
              </a:ext>
            </a:extLst>
          </p:cNvPr>
          <p:cNvSpPr>
            <a:spLocks noGrp="1"/>
          </p:cNvSpPr>
          <p:nvPr>
            <p:ph type="sldNum" sz="quarter" idx="5"/>
          </p:nvPr>
        </p:nvSpPr>
        <p:spPr/>
        <p:txBody>
          <a:bodyPr/>
          <a:lstStyle/>
          <a:p>
            <a:fld id="{F26CA750-A413-461A-ACF7-A597AE5AD928}" type="slidenum">
              <a:rPr lang="en-US" smtClean="0"/>
              <a:pPr/>
              <a:t>36</a:t>
            </a:fld>
            <a:endParaRPr lang="en-US"/>
          </a:p>
        </p:txBody>
      </p:sp>
    </p:spTree>
    <p:extLst>
      <p:ext uri="{BB962C8B-B14F-4D97-AF65-F5344CB8AC3E}">
        <p14:creationId xmlns:p14="http://schemas.microsoft.com/office/powerpoint/2010/main" val="2887460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1EF77-969C-CD03-319E-E99046128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61FC2-E140-2378-56F4-60538C208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E79B5-EEF6-A0B9-2A2D-B799BFD8DDA5}"/>
              </a:ext>
            </a:extLst>
          </p:cNvPr>
          <p:cNvSpPr>
            <a:spLocks noGrp="1"/>
          </p:cNvSpPr>
          <p:nvPr>
            <p:ph type="body" idx="1"/>
          </p:nvPr>
        </p:nvSpPr>
        <p:spPr/>
        <p:txBody>
          <a:bodyPr/>
          <a:lstStyle/>
          <a:p>
            <a:endParaRPr lang="en-US" b="0" dirty="0"/>
          </a:p>
        </p:txBody>
      </p:sp>
      <p:sp>
        <p:nvSpPr>
          <p:cNvPr id="4" name="Date Placeholder 3">
            <a:extLst>
              <a:ext uri="{FF2B5EF4-FFF2-40B4-BE49-F238E27FC236}">
                <a16:creationId xmlns:a16="http://schemas.microsoft.com/office/drawing/2014/main" id="{E81DA9FF-3A29-BAA3-F5CA-479D250C5683}"/>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B5572949-01F6-D83D-2135-055AD19C8CFE}"/>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E81A436C-55D6-9061-1122-A1CD7EFF414A}"/>
              </a:ext>
            </a:extLst>
          </p:cNvPr>
          <p:cNvSpPr>
            <a:spLocks noGrp="1"/>
          </p:cNvSpPr>
          <p:nvPr>
            <p:ph type="sldNum" sz="quarter" idx="5"/>
          </p:nvPr>
        </p:nvSpPr>
        <p:spPr/>
        <p:txBody>
          <a:bodyPr/>
          <a:lstStyle/>
          <a:p>
            <a:fld id="{F26CA750-A413-461A-ACF7-A597AE5AD928}" type="slidenum">
              <a:rPr lang="en-US" smtClean="0"/>
              <a:pPr/>
              <a:t>37</a:t>
            </a:fld>
            <a:endParaRPr lang="en-US"/>
          </a:p>
        </p:txBody>
      </p:sp>
    </p:spTree>
    <p:extLst>
      <p:ext uri="{BB962C8B-B14F-4D97-AF65-F5344CB8AC3E}">
        <p14:creationId xmlns:p14="http://schemas.microsoft.com/office/powerpoint/2010/main" val="3181195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04716-D62C-1DB0-7FE9-657044432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429F9-3B35-CC97-F840-68A65C770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9BF686-D6D3-8DEB-6EF2-25FF5338CD6A}"/>
              </a:ext>
            </a:extLst>
          </p:cNvPr>
          <p:cNvSpPr>
            <a:spLocks noGrp="1"/>
          </p:cNvSpPr>
          <p:nvPr>
            <p:ph type="body" idx="1"/>
          </p:nvPr>
        </p:nvSpPr>
        <p:spPr/>
        <p:txBody>
          <a:bodyPr/>
          <a:lstStyle/>
          <a:p>
            <a:endParaRPr lang="en-US" b="0" dirty="0"/>
          </a:p>
        </p:txBody>
      </p:sp>
      <p:sp>
        <p:nvSpPr>
          <p:cNvPr id="4" name="Date Placeholder 3">
            <a:extLst>
              <a:ext uri="{FF2B5EF4-FFF2-40B4-BE49-F238E27FC236}">
                <a16:creationId xmlns:a16="http://schemas.microsoft.com/office/drawing/2014/main" id="{EEF40E78-CD94-174D-9D73-B0A8F706E077}"/>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27CB88C-4904-E27C-447F-BDFD9A0E55BD}"/>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F68CF638-B4CF-1E85-C6E9-19284095D879}"/>
              </a:ext>
            </a:extLst>
          </p:cNvPr>
          <p:cNvSpPr>
            <a:spLocks noGrp="1"/>
          </p:cNvSpPr>
          <p:nvPr>
            <p:ph type="sldNum" sz="quarter" idx="5"/>
          </p:nvPr>
        </p:nvSpPr>
        <p:spPr/>
        <p:txBody>
          <a:bodyPr/>
          <a:lstStyle/>
          <a:p>
            <a:fld id="{F26CA750-A413-461A-ACF7-A597AE5AD928}" type="slidenum">
              <a:rPr lang="en-US" smtClean="0"/>
              <a:pPr/>
              <a:t>38</a:t>
            </a:fld>
            <a:endParaRPr lang="en-US"/>
          </a:p>
        </p:txBody>
      </p:sp>
    </p:spTree>
    <p:extLst>
      <p:ext uri="{BB962C8B-B14F-4D97-AF65-F5344CB8AC3E}">
        <p14:creationId xmlns:p14="http://schemas.microsoft.com/office/powerpoint/2010/main" val="1190216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F1032-7212-6D98-D776-9EB22EF66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0BCEB-1E4F-AA3A-C1E3-90A1C866E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B8F81-CAC7-6F75-9E9B-290ACF1B25C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378F3DA-CB9A-A7FA-E8E8-71973414CDC8}"/>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4E501290-2FA1-04C9-80CD-01CE42CBE1DA}"/>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2D3B2876-CA0E-5D06-3979-F94E4D79180E}"/>
              </a:ext>
            </a:extLst>
          </p:cNvPr>
          <p:cNvSpPr>
            <a:spLocks noGrp="1"/>
          </p:cNvSpPr>
          <p:nvPr>
            <p:ph type="sldNum" sz="quarter" idx="5"/>
          </p:nvPr>
        </p:nvSpPr>
        <p:spPr/>
        <p:txBody>
          <a:bodyPr/>
          <a:lstStyle/>
          <a:p>
            <a:fld id="{F26CA750-A413-461A-ACF7-A597AE5AD928}" type="slidenum">
              <a:rPr lang="en-US" smtClean="0"/>
              <a:pPr/>
              <a:t>39</a:t>
            </a:fld>
            <a:endParaRPr lang="en-US"/>
          </a:p>
        </p:txBody>
      </p:sp>
    </p:spTree>
    <p:extLst>
      <p:ext uri="{BB962C8B-B14F-4D97-AF65-F5344CB8AC3E}">
        <p14:creationId xmlns:p14="http://schemas.microsoft.com/office/powerpoint/2010/main" val="41970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93933-2B88-46A1-51B9-A804B07CF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681F4-159F-7ED7-E381-17A5173F2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85B23-8BFC-B1C3-517A-9022BE54A24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873575A-CF6B-9481-7941-21F8777391EA}"/>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029F4988-5A08-3E5F-05F5-D8C46C430B11}"/>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0CAEF4C5-2E47-ACA2-83FB-478493F098FC}"/>
              </a:ext>
            </a:extLst>
          </p:cNvPr>
          <p:cNvSpPr>
            <a:spLocks noGrp="1"/>
          </p:cNvSpPr>
          <p:nvPr>
            <p:ph type="sldNum" sz="quarter" idx="5"/>
          </p:nvPr>
        </p:nvSpPr>
        <p:spPr/>
        <p:txBody>
          <a:bodyPr/>
          <a:lstStyle/>
          <a:p>
            <a:fld id="{F26CA750-A413-461A-ACF7-A597AE5AD928}" type="slidenum">
              <a:rPr lang="en-US" smtClean="0"/>
              <a:pPr/>
              <a:t>40</a:t>
            </a:fld>
            <a:endParaRPr lang="en-US"/>
          </a:p>
        </p:txBody>
      </p:sp>
    </p:spTree>
    <p:extLst>
      <p:ext uri="{BB962C8B-B14F-4D97-AF65-F5344CB8AC3E}">
        <p14:creationId xmlns:p14="http://schemas.microsoft.com/office/powerpoint/2010/main" val="3353884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C223A-891E-FDA6-F643-1C2BF53DF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85A1A-4BA2-AEF1-414E-218B2AFF9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618BC-C0B6-09B1-62F3-966C2A276DF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5B5787A-9ABB-3DC4-20A4-8DC107F6874A}"/>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744CE9C1-22F5-5EA9-53FD-FCF22078B376}"/>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172CEE1F-E3CF-F5A0-77DF-121DFDD08D9A}"/>
              </a:ext>
            </a:extLst>
          </p:cNvPr>
          <p:cNvSpPr>
            <a:spLocks noGrp="1"/>
          </p:cNvSpPr>
          <p:nvPr>
            <p:ph type="sldNum" sz="quarter" idx="5"/>
          </p:nvPr>
        </p:nvSpPr>
        <p:spPr/>
        <p:txBody>
          <a:bodyPr/>
          <a:lstStyle/>
          <a:p>
            <a:fld id="{F26CA750-A413-461A-ACF7-A597AE5AD928}" type="slidenum">
              <a:rPr lang="en-US" smtClean="0"/>
              <a:pPr/>
              <a:t>41</a:t>
            </a:fld>
            <a:endParaRPr lang="en-US"/>
          </a:p>
        </p:txBody>
      </p:sp>
    </p:spTree>
    <p:extLst>
      <p:ext uri="{BB962C8B-B14F-4D97-AF65-F5344CB8AC3E}">
        <p14:creationId xmlns:p14="http://schemas.microsoft.com/office/powerpoint/2010/main" val="159276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D31F8-B52C-39B2-352B-3FA339258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B43BD-4AAC-95DF-F2BD-EB900D3AF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422F2-2797-4325-998E-B71650527A6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21B4392-AC87-26D8-364D-360291F1C20C}"/>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73708C8D-9B61-FEE5-46A9-9A80B8763F3E}"/>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51B99A05-6578-F931-CD27-0A27F658E981}"/>
              </a:ext>
            </a:extLst>
          </p:cNvPr>
          <p:cNvSpPr>
            <a:spLocks noGrp="1"/>
          </p:cNvSpPr>
          <p:nvPr>
            <p:ph type="sldNum" sz="quarter" idx="5"/>
          </p:nvPr>
        </p:nvSpPr>
        <p:spPr/>
        <p:txBody>
          <a:bodyPr/>
          <a:lstStyle/>
          <a:p>
            <a:fld id="{F26CA750-A413-461A-ACF7-A597AE5AD928}" type="slidenum">
              <a:rPr lang="en-US" smtClean="0"/>
              <a:pPr/>
              <a:t>6</a:t>
            </a:fld>
            <a:endParaRPr lang="en-US"/>
          </a:p>
        </p:txBody>
      </p:sp>
    </p:spTree>
    <p:extLst>
      <p:ext uri="{BB962C8B-B14F-4D97-AF65-F5344CB8AC3E}">
        <p14:creationId xmlns:p14="http://schemas.microsoft.com/office/powerpoint/2010/main" val="3731215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CBB34-D712-69CA-B1CA-5F3541A41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E6DB8-C9F7-FE21-38EB-953F8857B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89F52-26FA-FCA2-4F7B-4EE02F62338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C740CDA-43DA-77A2-AB5F-6B6764914E35}"/>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AE79352A-7960-B040-A5A7-6476D614428E}"/>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8A1C95A7-D7F7-E962-A81F-9FC50DCC700F}"/>
              </a:ext>
            </a:extLst>
          </p:cNvPr>
          <p:cNvSpPr>
            <a:spLocks noGrp="1"/>
          </p:cNvSpPr>
          <p:nvPr>
            <p:ph type="sldNum" sz="quarter" idx="5"/>
          </p:nvPr>
        </p:nvSpPr>
        <p:spPr/>
        <p:txBody>
          <a:bodyPr/>
          <a:lstStyle/>
          <a:p>
            <a:fld id="{F26CA750-A413-461A-ACF7-A597AE5AD928}" type="slidenum">
              <a:rPr lang="en-US" smtClean="0"/>
              <a:pPr/>
              <a:t>43</a:t>
            </a:fld>
            <a:endParaRPr lang="en-US"/>
          </a:p>
        </p:txBody>
      </p:sp>
    </p:spTree>
    <p:extLst>
      <p:ext uri="{BB962C8B-B14F-4D97-AF65-F5344CB8AC3E}">
        <p14:creationId xmlns:p14="http://schemas.microsoft.com/office/powerpoint/2010/main" val="2066598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5C086-4127-EB28-3AFE-9F4549EE6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3A09F-9C40-2491-5ECB-0838E509FA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B110B-980A-0228-6A41-D0A44D929A5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11E3999-64D9-4948-6E8F-4FA83FD1941F}"/>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B63083C-20FE-B3AF-DBA2-D915AE7D208E}"/>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2FF7AF0-D4C7-F346-BAD8-FD12FBD56FFE}"/>
              </a:ext>
            </a:extLst>
          </p:cNvPr>
          <p:cNvSpPr>
            <a:spLocks noGrp="1"/>
          </p:cNvSpPr>
          <p:nvPr>
            <p:ph type="sldNum" sz="quarter" idx="5"/>
          </p:nvPr>
        </p:nvSpPr>
        <p:spPr/>
        <p:txBody>
          <a:bodyPr/>
          <a:lstStyle/>
          <a:p>
            <a:fld id="{F26CA750-A413-461A-ACF7-A597AE5AD928}" type="slidenum">
              <a:rPr lang="en-US" smtClean="0"/>
              <a:pPr/>
              <a:t>44</a:t>
            </a:fld>
            <a:endParaRPr lang="en-US"/>
          </a:p>
        </p:txBody>
      </p:sp>
    </p:spTree>
    <p:extLst>
      <p:ext uri="{BB962C8B-B14F-4D97-AF65-F5344CB8AC3E}">
        <p14:creationId xmlns:p14="http://schemas.microsoft.com/office/powerpoint/2010/main" val="2429046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D74D9-1042-AA49-44D5-D2114FE6E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A7BD3-08C3-4BB5-43FA-53C8DD8E2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4A9F6-8F06-121D-5CC2-FBB124F68CF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FBB67F0-8BE1-933B-D089-4D7056AEB6CF}"/>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BA3D5C08-4026-9251-B619-20D5B6C2A2F5}"/>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7ABBD87D-8191-E09C-0165-7C35F2DAAC1F}"/>
              </a:ext>
            </a:extLst>
          </p:cNvPr>
          <p:cNvSpPr>
            <a:spLocks noGrp="1"/>
          </p:cNvSpPr>
          <p:nvPr>
            <p:ph type="sldNum" sz="quarter" idx="5"/>
          </p:nvPr>
        </p:nvSpPr>
        <p:spPr/>
        <p:txBody>
          <a:bodyPr/>
          <a:lstStyle/>
          <a:p>
            <a:fld id="{F26CA750-A413-461A-ACF7-A597AE5AD928}" type="slidenum">
              <a:rPr lang="en-US" smtClean="0"/>
              <a:pPr/>
              <a:t>45</a:t>
            </a:fld>
            <a:endParaRPr lang="en-US"/>
          </a:p>
        </p:txBody>
      </p:sp>
    </p:spTree>
    <p:extLst>
      <p:ext uri="{BB962C8B-B14F-4D97-AF65-F5344CB8AC3E}">
        <p14:creationId xmlns:p14="http://schemas.microsoft.com/office/powerpoint/2010/main" val="29211759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DEBE0-EC87-E341-5BE4-D1C6C43C5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D2D7C-6D45-4374-B9AF-3227F8F65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3AFBD-63D9-77E2-8CDB-122A8E07820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F856777-F7CB-67CF-841A-37D9204DDEC3}"/>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DC3816B5-C7C2-B1B4-CAE8-73F884C179C6}"/>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3C3E199F-78AC-5999-D18B-0EB654F8FF9F}"/>
              </a:ext>
            </a:extLst>
          </p:cNvPr>
          <p:cNvSpPr>
            <a:spLocks noGrp="1"/>
          </p:cNvSpPr>
          <p:nvPr>
            <p:ph type="sldNum" sz="quarter" idx="5"/>
          </p:nvPr>
        </p:nvSpPr>
        <p:spPr/>
        <p:txBody>
          <a:bodyPr/>
          <a:lstStyle/>
          <a:p>
            <a:fld id="{F26CA750-A413-461A-ACF7-A597AE5AD928}" type="slidenum">
              <a:rPr lang="en-US" smtClean="0"/>
              <a:pPr/>
              <a:t>46</a:t>
            </a:fld>
            <a:endParaRPr lang="en-US"/>
          </a:p>
        </p:txBody>
      </p:sp>
    </p:spTree>
    <p:extLst>
      <p:ext uri="{BB962C8B-B14F-4D97-AF65-F5344CB8AC3E}">
        <p14:creationId xmlns:p14="http://schemas.microsoft.com/office/powerpoint/2010/main" val="1163915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0F6B-E807-A73D-4360-0DF01CEE7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E658E-47C5-B706-3784-800BC335A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C37869-F336-B3AB-FA38-BDE8C18836C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E93991C-7B95-D9E3-DB76-674F4CDD16BB}"/>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10E8C61E-C734-A9DD-CD61-D81479F522B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184CDB26-9264-269A-0B49-B6D13A3AC444}"/>
              </a:ext>
            </a:extLst>
          </p:cNvPr>
          <p:cNvSpPr>
            <a:spLocks noGrp="1"/>
          </p:cNvSpPr>
          <p:nvPr>
            <p:ph type="sldNum" sz="quarter" idx="5"/>
          </p:nvPr>
        </p:nvSpPr>
        <p:spPr/>
        <p:txBody>
          <a:bodyPr/>
          <a:lstStyle/>
          <a:p>
            <a:fld id="{F26CA750-A413-461A-ACF7-A597AE5AD928}" type="slidenum">
              <a:rPr lang="en-US" smtClean="0"/>
              <a:pPr/>
              <a:t>47</a:t>
            </a:fld>
            <a:endParaRPr lang="en-US"/>
          </a:p>
        </p:txBody>
      </p:sp>
    </p:spTree>
    <p:extLst>
      <p:ext uri="{BB962C8B-B14F-4D97-AF65-F5344CB8AC3E}">
        <p14:creationId xmlns:p14="http://schemas.microsoft.com/office/powerpoint/2010/main" val="3034407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E32F5-F133-95B4-E187-7D685FD10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F9939-7FB1-133A-DAA9-D5B8BCA5C8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30D0-623C-D9AE-1FC7-0DF5325E57F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F48EBF3-3E76-FBFC-8277-C813C4773C69}"/>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7966052C-6812-1D46-37B3-122ED248851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5671E0E6-B300-1CEF-AD70-5E671FE5C842}"/>
              </a:ext>
            </a:extLst>
          </p:cNvPr>
          <p:cNvSpPr>
            <a:spLocks noGrp="1"/>
          </p:cNvSpPr>
          <p:nvPr>
            <p:ph type="sldNum" sz="quarter" idx="5"/>
          </p:nvPr>
        </p:nvSpPr>
        <p:spPr/>
        <p:txBody>
          <a:bodyPr/>
          <a:lstStyle/>
          <a:p>
            <a:fld id="{F26CA750-A413-461A-ACF7-A597AE5AD928}" type="slidenum">
              <a:rPr lang="en-US" smtClean="0"/>
              <a:pPr/>
              <a:t>48</a:t>
            </a:fld>
            <a:endParaRPr lang="en-US"/>
          </a:p>
        </p:txBody>
      </p:sp>
    </p:spTree>
    <p:extLst>
      <p:ext uri="{BB962C8B-B14F-4D97-AF65-F5344CB8AC3E}">
        <p14:creationId xmlns:p14="http://schemas.microsoft.com/office/powerpoint/2010/main" val="1311451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BBC9C-AC59-8EDD-3FEE-B830612EC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AD07B1-5E02-E038-A544-0FF5D4E0E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FB378-0DC6-5B59-90C1-9C8B6CCA1E5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C1910797-ECBF-888C-314E-EC8031E476DA}"/>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DE1238A-436E-D893-2882-A1FDFE763ED8}"/>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8B2A7349-50A9-A820-22FD-4C647E195545}"/>
              </a:ext>
            </a:extLst>
          </p:cNvPr>
          <p:cNvSpPr>
            <a:spLocks noGrp="1"/>
          </p:cNvSpPr>
          <p:nvPr>
            <p:ph type="sldNum" sz="quarter" idx="5"/>
          </p:nvPr>
        </p:nvSpPr>
        <p:spPr/>
        <p:txBody>
          <a:bodyPr/>
          <a:lstStyle/>
          <a:p>
            <a:fld id="{F26CA750-A413-461A-ACF7-A597AE5AD928}" type="slidenum">
              <a:rPr lang="en-US" smtClean="0"/>
              <a:pPr/>
              <a:t>49</a:t>
            </a:fld>
            <a:endParaRPr lang="en-US"/>
          </a:p>
        </p:txBody>
      </p:sp>
    </p:spTree>
    <p:extLst>
      <p:ext uri="{BB962C8B-B14F-4D97-AF65-F5344CB8AC3E}">
        <p14:creationId xmlns:p14="http://schemas.microsoft.com/office/powerpoint/2010/main" val="3436639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3394D-9FCB-76D0-2D64-23EC0353C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2CEA4-5FE3-484E-90CF-46BC768DB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E2945-9216-5AD9-47BE-C0D234A4ACD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2D92329-170E-D230-051E-20831841520D}"/>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7E92B391-FF2E-F0B2-3D02-235E86D987E2}"/>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6BD745F-57B0-7353-1D35-5F0E16AB5027}"/>
              </a:ext>
            </a:extLst>
          </p:cNvPr>
          <p:cNvSpPr>
            <a:spLocks noGrp="1"/>
          </p:cNvSpPr>
          <p:nvPr>
            <p:ph type="sldNum" sz="quarter" idx="5"/>
          </p:nvPr>
        </p:nvSpPr>
        <p:spPr/>
        <p:txBody>
          <a:bodyPr/>
          <a:lstStyle/>
          <a:p>
            <a:fld id="{F26CA750-A413-461A-ACF7-A597AE5AD928}" type="slidenum">
              <a:rPr lang="en-US" smtClean="0"/>
              <a:pPr/>
              <a:t>50</a:t>
            </a:fld>
            <a:endParaRPr lang="en-US"/>
          </a:p>
        </p:txBody>
      </p:sp>
    </p:spTree>
    <p:extLst>
      <p:ext uri="{BB962C8B-B14F-4D97-AF65-F5344CB8AC3E}">
        <p14:creationId xmlns:p14="http://schemas.microsoft.com/office/powerpoint/2010/main" val="2497154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3FD4D-2ACE-27F7-776A-76F854C5B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11E76-7D97-5FFA-A05D-7542282DB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F9008-9FF1-B4EF-E6B8-AFD6E3FA708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77C77EE-52A1-EA86-BE57-AAC08DC53E75}"/>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8AF88D82-2BCE-DEC5-525D-7912B769D71A}"/>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3116B2FF-F6A1-8142-7669-2E1F74E0A04E}"/>
              </a:ext>
            </a:extLst>
          </p:cNvPr>
          <p:cNvSpPr>
            <a:spLocks noGrp="1"/>
          </p:cNvSpPr>
          <p:nvPr>
            <p:ph type="sldNum" sz="quarter" idx="5"/>
          </p:nvPr>
        </p:nvSpPr>
        <p:spPr/>
        <p:txBody>
          <a:bodyPr/>
          <a:lstStyle/>
          <a:p>
            <a:fld id="{F26CA750-A413-461A-ACF7-A597AE5AD928}" type="slidenum">
              <a:rPr lang="en-US" smtClean="0"/>
              <a:pPr/>
              <a:t>51</a:t>
            </a:fld>
            <a:endParaRPr lang="en-US"/>
          </a:p>
        </p:txBody>
      </p:sp>
    </p:spTree>
    <p:extLst>
      <p:ext uri="{BB962C8B-B14F-4D97-AF65-F5344CB8AC3E}">
        <p14:creationId xmlns:p14="http://schemas.microsoft.com/office/powerpoint/2010/main" val="20496831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C9C79-D6EE-69C3-957C-EC5C87D14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6FEB9-F362-035A-97A8-317D11140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45F2A-F751-3CD7-56F9-C549321F887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C04AD3D-8699-49CE-5D21-B54BE9ED353D}"/>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05931C6-366D-C7BB-CE88-EE07BF1DC202}"/>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8DCCD253-5D66-AB92-19DB-F4986F3D7A68}"/>
              </a:ext>
            </a:extLst>
          </p:cNvPr>
          <p:cNvSpPr>
            <a:spLocks noGrp="1"/>
          </p:cNvSpPr>
          <p:nvPr>
            <p:ph type="sldNum" sz="quarter" idx="5"/>
          </p:nvPr>
        </p:nvSpPr>
        <p:spPr/>
        <p:txBody>
          <a:bodyPr/>
          <a:lstStyle/>
          <a:p>
            <a:fld id="{F26CA750-A413-461A-ACF7-A597AE5AD928}" type="slidenum">
              <a:rPr lang="en-US" smtClean="0"/>
              <a:pPr/>
              <a:t>52</a:t>
            </a:fld>
            <a:endParaRPr lang="en-US"/>
          </a:p>
        </p:txBody>
      </p:sp>
    </p:spTree>
    <p:extLst>
      <p:ext uri="{BB962C8B-B14F-4D97-AF65-F5344CB8AC3E}">
        <p14:creationId xmlns:p14="http://schemas.microsoft.com/office/powerpoint/2010/main" val="2314784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2902F-BEDF-8C84-E18C-41B47069F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939D9-E422-7987-B565-9CF5637ED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4C5A6-CE90-B515-AB82-3A2B17439E3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7DB3ABF-CD90-4153-B7E8-619A26BC8D05}"/>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B0FDA09-A1E2-A730-1E8D-E2061AED2AC6}"/>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9398EFA8-FE7F-E090-8D96-8022B821C0AE}"/>
              </a:ext>
            </a:extLst>
          </p:cNvPr>
          <p:cNvSpPr>
            <a:spLocks noGrp="1"/>
          </p:cNvSpPr>
          <p:nvPr>
            <p:ph type="sldNum" sz="quarter" idx="5"/>
          </p:nvPr>
        </p:nvSpPr>
        <p:spPr/>
        <p:txBody>
          <a:bodyPr/>
          <a:lstStyle/>
          <a:p>
            <a:fld id="{F26CA750-A413-461A-ACF7-A597AE5AD928}" type="slidenum">
              <a:rPr lang="en-US" smtClean="0"/>
              <a:pPr/>
              <a:t>7</a:t>
            </a:fld>
            <a:endParaRPr lang="en-US"/>
          </a:p>
        </p:txBody>
      </p:sp>
    </p:spTree>
    <p:extLst>
      <p:ext uri="{BB962C8B-B14F-4D97-AF65-F5344CB8AC3E}">
        <p14:creationId xmlns:p14="http://schemas.microsoft.com/office/powerpoint/2010/main" val="2607419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727A-1BD1-7D33-F441-49609E4B8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180A8-EFCF-B7E3-3330-62E4B7E343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B5D2A5-799F-43A6-D57B-52DCAA22894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39ACAA0-A07D-9B8B-28C2-849EE2998F00}"/>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B790E3B2-9DB7-13BC-E542-4F7B8BEA0E5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ABBBFAD4-36A6-E285-4A88-728548A60466}"/>
              </a:ext>
            </a:extLst>
          </p:cNvPr>
          <p:cNvSpPr>
            <a:spLocks noGrp="1"/>
          </p:cNvSpPr>
          <p:nvPr>
            <p:ph type="sldNum" sz="quarter" idx="5"/>
          </p:nvPr>
        </p:nvSpPr>
        <p:spPr/>
        <p:txBody>
          <a:bodyPr/>
          <a:lstStyle/>
          <a:p>
            <a:fld id="{F26CA750-A413-461A-ACF7-A597AE5AD928}" type="slidenum">
              <a:rPr lang="en-US" smtClean="0"/>
              <a:pPr/>
              <a:t>53</a:t>
            </a:fld>
            <a:endParaRPr lang="en-US"/>
          </a:p>
        </p:txBody>
      </p:sp>
    </p:spTree>
    <p:extLst>
      <p:ext uri="{BB962C8B-B14F-4D97-AF65-F5344CB8AC3E}">
        <p14:creationId xmlns:p14="http://schemas.microsoft.com/office/powerpoint/2010/main" val="11159730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8E067-E60D-BB62-E103-FD9AA35C16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EF73E-172D-EDEF-BF0D-76CFD1F000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AEA93-7BBF-0A54-119C-D46829E0615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6A675FA-060E-FA45-D701-EC4FA686CEC1}"/>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0978B045-572B-5567-9F0D-F64D77CFE32A}"/>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013988C-F375-93F3-AB8F-FE8E79998936}"/>
              </a:ext>
            </a:extLst>
          </p:cNvPr>
          <p:cNvSpPr>
            <a:spLocks noGrp="1"/>
          </p:cNvSpPr>
          <p:nvPr>
            <p:ph type="sldNum" sz="quarter" idx="5"/>
          </p:nvPr>
        </p:nvSpPr>
        <p:spPr/>
        <p:txBody>
          <a:bodyPr/>
          <a:lstStyle/>
          <a:p>
            <a:fld id="{F26CA750-A413-461A-ACF7-A597AE5AD928}" type="slidenum">
              <a:rPr lang="en-US" smtClean="0"/>
              <a:pPr/>
              <a:t>54</a:t>
            </a:fld>
            <a:endParaRPr lang="en-US"/>
          </a:p>
        </p:txBody>
      </p:sp>
    </p:spTree>
    <p:extLst>
      <p:ext uri="{BB962C8B-B14F-4D97-AF65-F5344CB8AC3E}">
        <p14:creationId xmlns:p14="http://schemas.microsoft.com/office/powerpoint/2010/main" val="23697294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6E676-F54B-5159-E0AF-3E9A46E3A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A8D28-AF65-0310-E687-9B1E3DC0B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7FC43-E4D3-DEBD-1195-154F5F360B77}"/>
              </a:ext>
            </a:extLst>
          </p:cNvPr>
          <p:cNvSpPr>
            <a:spLocks noGrp="1"/>
          </p:cNvSpPr>
          <p:nvPr>
            <p:ph type="body" idx="1"/>
          </p:nvPr>
        </p:nvSpPr>
        <p:spPr/>
        <p:txBody>
          <a:bodyPr/>
          <a:lstStyle/>
          <a:p>
            <a:pPr>
              <a:buNone/>
            </a:pPr>
            <a:r>
              <a:rPr lang="el-GR" dirty="0"/>
              <a:t>Η εφαρμογή της CSRD (Οδηγία για την Εταιρική Αναφορά Βιωσιμότητας) θα πραγματοποιηθεί σταδιακά και θα αφορά περισσότερες από 50.000 εταιρείες στην ΕΕ – από μεγάλες ευρωπαϊκές εταιρείες και θυγατρικές διεθνών οργανισμών με έδρα την ΕΕ, έως μικρομεσαίες επιχειρήσεις (ΜΜΕ). Μια εταιρεία εμπίπτει στο πεδίο εφαρμογής της CSRD εάν εντάσσεται σε μία από τις παρακάτω κατηγορίες. Για λόγους απλοποίησης, τις ονομάζουμε Ομάδες 1, 2, 3 και 4:</a:t>
            </a:r>
          </a:p>
          <a:p>
            <a:pPr>
              <a:buNone/>
            </a:pPr>
            <a:r>
              <a:rPr lang="el-GR" b="1" dirty="0"/>
              <a:t>Ομάδα 1</a:t>
            </a:r>
          </a:p>
          <a:p>
            <a:pPr>
              <a:buNone/>
            </a:pPr>
            <a:r>
              <a:rPr lang="el-GR" dirty="0"/>
              <a:t>Μεγάλες οντότητες δημοσίου ενδιαφέροντος, όπως μεγάλες εισηγμένες και μη εισηγμένες εταιρείες με έδρα την ΕΕ, καθώς και θυγατρικές εταιρειών με έδρα εκτός ΕΕ.</a:t>
            </a:r>
            <a:br>
              <a:rPr lang="el-GR" dirty="0"/>
            </a:br>
            <a:r>
              <a:rPr lang="el-GR" dirty="0"/>
              <a:t>Οι οργανισμοί εντάσσονται σε αυτή την κατηγορία εάν υπερβαίνουν δύο από τα παρακάτω κριτήρια για δύο διαδοχικά οικονομικά έτη, με βάση τον ισολογισμό τους:</a:t>
            </a:r>
          </a:p>
          <a:p>
            <a:pPr>
              <a:buFont typeface="Arial" panose="020B0604020202020204" pitchFamily="34" charset="0"/>
              <a:buChar char="•"/>
            </a:pPr>
            <a:r>
              <a:rPr lang="el-GR" dirty="0"/>
              <a:t>25 εκατ. ευρώ συνολικό ενεργητικό·</a:t>
            </a:r>
          </a:p>
          <a:p>
            <a:pPr>
              <a:buFont typeface="Arial" panose="020B0604020202020204" pitchFamily="34" charset="0"/>
              <a:buChar char="•"/>
            </a:pPr>
            <a:r>
              <a:rPr lang="el-GR" dirty="0"/>
              <a:t>50 εκατ. ευρώ καθαρό κύκλο εργασιών·</a:t>
            </a:r>
          </a:p>
          <a:p>
            <a:pPr>
              <a:buFont typeface="Arial" panose="020B0604020202020204" pitchFamily="34" charset="0"/>
              <a:buChar char="•"/>
            </a:pPr>
            <a:r>
              <a:rPr lang="el-GR" dirty="0"/>
              <a:t>500 εργαζόμενοι κατά μέσο όρο κατά τη διάρκεια του οικονομικού έτους.</a:t>
            </a:r>
          </a:p>
          <a:p>
            <a:pPr>
              <a:buNone/>
            </a:pPr>
            <a:r>
              <a:rPr lang="el-GR" b="1" dirty="0"/>
              <a:t>Ομάδα 2</a:t>
            </a:r>
          </a:p>
          <a:p>
            <a:pPr>
              <a:buNone/>
            </a:pPr>
            <a:r>
              <a:rPr lang="el-GR" dirty="0"/>
              <a:t>Μεγάλες οντότητες δημοσίου ενδιαφέροντος, όπως μεγάλες εισηγμένες και μη εισηγμένες εταιρείες με έδρα την ΕΕ, συμπεριλαμβανομένων θυγατρικών εταιρειών με έδρα εκτός ΕΕ.</a:t>
            </a:r>
            <a:br>
              <a:rPr lang="el-GR" dirty="0"/>
            </a:br>
            <a:r>
              <a:rPr lang="el-GR" dirty="0"/>
              <a:t>Οι οργανισμοί εντάσσονται σε αυτή την κατηγορία εάν υπερβαίνουν δύο από τα παρακάτω κριτήρια για δύο διαδοχικά οικονομικά έτη, με βάση τον ισολογισμό τους:</a:t>
            </a:r>
          </a:p>
          <a:p>
            <a:pPr>
              <a:buFont typeface="Arial" panose="020B0604020202020204" pitchFamily="34" charset="0"/>
              <a:buChar char="•"/>
            </a:pPr>
            <a:r>
              <a:rPr lang="el-GR" dirty="0"/>
              <a:t>25 εκατ. ευρώ συνολικό ενεργητικό·</a:t>
            </a:r>
          </a:p>
          <a:p>
            <a:pPr>
              <a:buFont typeface="Arial" panose="020B0604020202020204" pitchFamily="34" charset="0"/>
              <a:buChar char="•"/>
            </a:pPr>
            <a:r>
              <a:rPr lang="el-GR" dirty="0"/>
              <a:t>50 εκατ. ευρώ καθαρός κύκλος εργασιών·</a:t>
            </a:r>
          </a:p>
          <a:p>
            <a:pPr>
              <a:buFont typeface="Arial" panose="020B0604020202020204" pitchFamily="34" charset="0"/>
              <a:buChar char="•"/>
            </a:pPr>
            <a:r>
              <a:rPr lang="el-GR" dirty="0"/>
              <a:t>250 εργαζόμενοι κατά μέσο όρο κατά τη διάρκεια του οικονομικού έτους.</a:t>
            </a:r>
          </a:p>
          <a:p>
            <a:pPr>
              <a:buNone/>
            </a:pPr>
            <a:r>
              <a:rPr lang="el-GR" b="1" dirty="0"/>
              <a:t>Ομάδα 3</a:t>
            </a:r>
          </a:p>
          <a:p>
            <a:pPr>
              <a:buNone/>
            </a:pPr>
            <a:r>
              <a:rPr lang="el-GR" dirty="0"/>
              <a:t>Εισηγμένες ΜΜΕ ή μικρομεσαίοι όμιλοι με έδρα στην ΕΕ, ή θυγατρικές ξένων εταιρειών που είναι εισηγμένες σε ρυθμιζόμενη αγορά της ΕΕ.</a:t>
            </a:r>
            <a:br>
              <a:rPr lang="el-GR" dirty="0"/>
            </a:br>
            <a:r>
              <a:rPr lang="el-GR" dirty="0"/>
              <a:t>Οι οργανισμοί εμπίπτουν στην κατηγορία αυτή εφόσον υπερβαίνουν δύο από τα παρακάτω κριτήρια για δύο διαδοχικά οικονομικά έτη:</a:t>
            </a:r>
          </a:p>
          <a:p>
            <a:pPr>
              <a:buFont typeface="Arial" panose="020B0604020202020204" pitchFamily="34" charset="0"/>
              <a:buChar char="•"/>
            </a:pPr>
            <a:r>
              <a:rPr lang="el-GR" dirty="0"/>
              <a:t>10 εργαζόμενοι κατά μέσο όρο κατά τη διάρκεια του οικονομικού έτους·</a:t>
            </a:r>
          </a:p>
          <a:p>
            <a:pPr>
              <a:buFont typeface="Arial" panose="020B0604020202020204" pitchFamily="34" charset="0"/>
              <a:buChar char="•"/>
            </a:pPr>
            <a:r>
              <a:rPr lang="el-GR" dirty="0"/>
              <a:t>450.000 ευρώ συνολικό ενεργητικό·</a:t>
            </a:r>
          </a:p>
          <a:p>
            <a:pPr>
              <a:buFont typeface="Arial" panose="020B0604020202020204" pitchFamily="34" charset="0"/>
              <a:buChar char="•"/>
            </a:pPr>
            <a:r>
              <a:rPr lang="el-GR" dirty="0"/>
              <a:t>900.000 ευρώ καθαρός κύκλος εργασιών.</a:t>
            </a:r>
          </a:p>
          <a:p>
            <a:pPr>
              <a:buNone/>
            </a:pPr>
            <a:r>
              <a:rPr lang="el-GR" b="1" dirty="0"/>
              <a:t>Ομάδα 4</a:t>
            </a:r>
          </a:p>
          <a:p>
            <a:r>
              <a:rPr lang="el-GR" dirty="0"/>
              <a:t>Εταιρείες με έδρα εκτός της ΕΕ, με κύκλο εργασιών άνω των 150 εκατ. ευρώ για δύο συνεχόμενα έτη στην ΕΕ.</a:t>
            </a:r>
          </a:p>
          <a:p>
            <a:endParaRPr lang="en-US" dirty="0"/>
          </a:p>
        </p:txBody>
      </p:sp>
      <p:sp>
        <p:nvSpPr>
          <p:cNvPr id="4" name="Date Placeholder 3">
            <a:extLst>
              <a:ext uri="{FF2B5EF4-FFF2-40B4-BE49-F238E27FC236}">
                <a16:creationId xmlns:a16="http://schemas.microsoft.com/office/drawing/2014/main" id="{F112E10A-3956-1937-0FB1-031562EDB406}"/>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F89313E9-4C4E-EC38-4510-0C30B2E75628}"/>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09ED5277-60B9-1934-41B8-47483AD1537D}"/>
              </a:ext>
            </a:extLst>
          </p:cNvPr>
          <p:cNvSpPr>
            <a:spLocks noGrp="1"/>
          </p:cNvSpPr>
          <p:nvPr>
            <p:ph type="sldNum" sz="quarter" idx="5"/>
          </p:nvPr>
        </p:nvSpPr>
        <p:spPr/>
        <p:txBody>
          <a:bodyPr/>
          <a:lstStyle/>
          <a:p>
            <a:fld id="{F26CA750-A413-461A-ACF7-A597AE5AD928}" type="slidenum">
              <a:rPr lang="en-US" smtClean="0"/>
              <a:pPr/>
              <a:t>55</a:t>
            </a:fld>
            <a:endParaRPr lang="en-US"/>
          </a:p>
        </p:txBody>
      </p:sp>
    </p:spTree>
    <p:extLst>
      <p:ext uri="{BB962C8B-B14F-4D97-AF65-F5344CB8AC3E}">
        <p14:creationId xmlns:p14="http://schemas.microsoft.com/office/powerpoint/2010/main" val="24673432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2F387-5CFB-6772-670B-DB506B1D2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E1D67-2801-889F-E6A6-54ED2B27D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02DE7-184D-82DE-332D-62F990DF6A3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11A4055D-047C-1F95-322E-E88C7C8FC916}"/>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C07D4225-1846-A3F5-48F7-FAF8813BE8FC}"/>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AC3C8346-D355-1922-146A-598E348FA4A6}"/>
              </a:ext>
            </a:extLst>
          </p:cNvPr>
          <p:cNvSpPr>
            <a:spLocks noGrp="1"/>
          </p:cNvSpPr>
          <p:nvPr>
            <p:ph type="sldNum" sz="quarter" idx="5"/>
          </p:nvPr>
        </p:nvSpPr>
        <p:spPr/>
        <p:txBody>
          <a:bodyPr/>
          <a:lstStyle/>
          <a:p>
            <a:fld id="{F26CA750-A413-461A-ACF7-A597AE5AD928}" type="slidenum">
              <a:rPr lang="en-US" smtClean="0"/>
              <a:pPr/>
              <a:t>56</a:t>
            </a:fld>
            <a:endParaRPr lang="en-US"/>
          </a:p>
        </p:txBody>
      </p:sp>
    </p:spTree>
    <p:extLst>
      <p:ext uri="{BB962C8B-B14F-4D97-AF65-F5344CB8AC3E}">
        <p14:creationId xmlns:p14="http://schemas.microsoft.com/office/powerpoint/2010/main" val="8760789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C4528-67B3-A9FF-D565-20556C73B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54018-889E-7B31-BE61-CBD6D13FF1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51EA7-8F65-34AC-9117-DF3C9AC90F8C}"/>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DE24A14-330B-45F0-81DA-503A9ED79232}"/>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60D69BF-3C33-8D41-E12D-0E1285D7680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93E1AAED-5EEA-6B97-CC85-8E2ABCBB277A}"/>
              </a:ext>
            </a:extLst>
          </p:cNvPr>
          <p:cNvSpPr>
            <a:spLocks noGrp="1"/>
          </p:cNvSpPr>
          <p:nvPr>
            <p:ph type="sldNum" sz="quarter" idx="5"/>
          </p:nvPr>
        </p:nvSpPr>
        <p:spPr/>
        <p:txBody>
          <a:bodyPr/>
          <a:lstStyle/>
          <a:p>
            <a:fld id="{F26CA750-A413-461A-ACF7-A597AE5AD928}" type="slidenum">
              <a:rPr lang="en-US" smtClean="0"/>
              <a:pPr/>
              <a:t>57</a:t>
            </a:fld>
            <a:endParaRPr lang="en-US"/>
          </a:p>
        </p:txBody>
      </p:sp>
    </p:spTree>
    <p:extLst>
      <p:ext uri="{BB962C8B-B14F-4D97-AF65-F5344CB8AC3E}">
        <p14:creationId xmlns:p14="http://schemas.microsoft.com/office/powerpoint/2010/main" val="1855363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A052A-36BF-0D13-06C4-FC3FA0937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A84C9-087A-4ED8-C383-A98CB6B3C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D1FC5D-64BA-CE78-BEFA-464D295BCEA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7E715577-A72E-168D-77A0-B4DF1E59C727}"/>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467D56EC-406D-64BC-6D1F-48029ADB3133}"/>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A83F744A-63E9-F34C-B677-206B99E34E50}"/>
              </a:ext>
            </a:extLst>
          </p:cNvPr>
          <p:cNvSpPr>
            <a:spLocks noGrp="1"/>
          </p:cNvSpPr>
          <p:nvPr>
            <p:ph type="sldNum" sz="quarter" idx="5"/>
          </p:nvPr>
        </p:nvSpPr>
        <p:spPr/>
        <p:txBody>
          <a:bodyPr/>
          <a:lstStyle/>
          <a:p>
            <a:fld id="{F26CA750-A413-461A-ACF7-A597AE5AD928}" type="slidenum">
              <a:rPr lang="en-US" smtClean="0"/>
              <a:pPr/>
              <a:t>58</a:t>
            </a:fld>
            <a:endParaRPr lang="en-US"/>
          </a:p>
        </p:txBody>
      </p:sp>
    </p:spTree>
    <p:extLst>
      <p:ext uri="{BB962C8B-B14F-4D97-AF65-F5344CB8AC3E}">
        <p14:creationId xmlns:p14="http://schemas.microsoft.com/office/powerpoint/2010/main" val="3644941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2099C-23E9-C159-418B-17DA600F3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5CD4A-4F9C-CC46-12DB-187D5CA00A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56115-B557-0B28-7878-30D2598F4F73}"/>
              </a:ext>
            </a:extLst>
          </p:cNvPr>
          <p:cNvSpPr>
            <a:spLocks noGrp="1"/>
          </p:cNvSpPr>
          <p:nvPr>
            <p:ph type="body" idx="1"/>
          </p:nvPr>
        </p:nvSpPr>
        <p:spPr/>
        <p:txBody>
          <a:bodyPr/>
          <a:lstStyle/>
          <a:p>
            <a:pPr>
              <a:buNone/>
            </a:pPr>
            <a:r>
              <a:rPr lang="el-GR" dirty="0"/>
              <a:t>Το συγκεκριμένο παράδειγμα αναδεικνύει πώς οι επιδόσεις σε περιβαλλοντικά, κοινωνικά και θέματα διακυβέρνησης (ESG) μπορούν να επηρεάσουν σημαντικά τη χρηματιστηριακή αξία και τη φήμη μιας εταιρείας. Η καταστροφή στο Deepwater Horizon (2010) αποτελεί εμβληματικό περιστατικό ESG αποτυχίας στον περιβαλλοντικό άξονα (Environmental), το οποίο όχι μόνο επέφερε κολοσσιαία πρόστιμα και αποζημιώσεις, αλλά και υπονόμευσε τη μακροπρόθεσμη εμπιστοσύνη των επενδυτών στην BP.</a:t>
            </a:r>
          </a:p>
          <a:p>
            <a:r>
              <a:rPr lang="el-GR" dirty="0"/>
              <a:t>Αντίθετα, η ExxonMobil κατάφερε να αποστασιοποιηθεί στρατηγικά από ανάλογα περιστατικά και να ενισχύσει τη θέση της μέσω πιο συνεκτικών στρατηγικών που αξιολογούνται και με ESG κριτήρια. Το χάσμα αποτίμησης αποτελεί έτσι και ένα «μάθημα» για την ενσωμάτωση των ESG κινδύνων στη μακροπρόθεσμη αποτίμηση των επιχειρήσεων.</a:t>
            </a:r>
          </a:p>
          <a:p>
            <a:endParaRPr lang="en-US" dirty="0"/>
          </a:p>
        </p:txBody>
      </p:sp>
      <p:sp>
        <p:nvSpPr>
          <p:cNvPr id="4" name="Date Placeholder 3">
            <a:extLst>
              <a:ext uri="{FF2B5EF4-FFF2-40B4-BE49-F238E27FC236}">
                <a16:creationId xmlns:a16="http://schemas.microsoft.com/office/drawing/2014/main" id="{4C7D2DF8-AC8F-38FF-78FF-0BCC71AD0B46}"/>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9E85A2E0-4EAA-0297-D726-1F63DA3F00BC}"/>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ECCA7D9-E9FE-2B6D-0F9F-92855813A759}"/>
              </a:ext>
            </a:extLst>
          </p:cNvPr>
          <p:cNvSpPr>
            <a:spLocks noGrp="1"/>
          </p:cNvSpPr>
          <p:nvPr>
            <p:ph type="sldNum" sz="quarter" idx="5"/>
          </p:nvPr>
        </p:nvSpPr>
        <p:spPr/>
        <p:txBody>
          <a:bodyPr/>
          <a:lstStyle/>
          <a:p>
            <a:fld id="{F26CA750-A413-461A-ACF7-A597AE5AD928}" type="slidenum">
              <a:rPr lang="en-US" smtClean="0"/>
              <a:pPr/>
              <a:t>59</a:t>
            </a:fld>
            <a:endParaRPr lang="en-US"/>
          </a:p>
        </p:txBody>
      </p:sp>
    </p:spTree>
    <p:extLst>
      <p:ext uri="{BB962C8B-B14F-4D97-AF65-F5344CB8AC3E}">
        <p14:creationId xmlns:p14="http://schemas.microsoft.com/office/powerpoint/2010/main" val="3615018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0F00B-6ED3-E4BA-9B98-30D433D39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757E1-A69F-F20F-C12C-2330BF01C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45704-5D45-01BC-8ABA-DCCADA6D110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BCA7EBD-B6B1-EB1E-D9BA-8A1BEEACCADE}"/>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C7E89E6-C352-B92A-3245-4AEBD3BB1502}"/>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EED6B9EB-7385-599E-311A-A9861FE9DF55}"/>
              </a:ext>
            </a:extLst>
          </p:cNvPr>
          <p:cNvSpPr>
            <a:spLocks noGrp="1"/>
          </p:cNvSpPr>
          <p:nvPr>
            <p:ph type="sldNum" sz="quarter" idx="5"/>
          </p:nvPr>
        </p:nvSpPr>
        <p:spPr/>
        <p:txBody>
          <a:bodyPr/>
          <a:lstStyle/>
          <a:p>
            <a:fld id="{F26CA750-A413-461A-ACF7-A597AE5AD928}" type="slidenum">
              <a:rPr lang="en-US" smtClean="0"/>
              <a:pPr/>
              <a:t>60</a:t>
            </a:fld>
            <a:endParaRPr lang="en-US"/>
          </a:p>
        </p:txBody>
      </p:sp>
    </p:spTree>
    <p:extLst>
      <p:ext uri="{BB962C8B-B14F-4D97-AF65-F5344CB8AC3E}">
        <p14:creationId xmlns:p14="http://schemas.microsoft.com/office/powerpoint/2010/main" val="3786757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3E19-4AE0-4965-D8A4-B4494F3CD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747A6-DDDC-05B0-ABBC-BB69EA20D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65CB8-F65C-4B41-CDF7-4EF4DEB221B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C65F09EB-A818-9811-E3B8-91CDD0CA2089}"/>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AC63FD2A-EA64-B5AA-9CC1-A7DBE81C4521}"/>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8644EAEB-80CA-8E4E-7EBD-6EB68E5C5BC1}"/>
              </a:ext>
            </a:extLst>
          </p:cNvPr>
          <p:cNvSpPr>
            <a:spLocks noGrp="1"/>
          </p:cNvSpPr>
          <p:nvPr>
            <p:ph type="sldNum" sz="quarter" idx="5"/>
          </p:nvPr>
        </p:nvSpPr>
        <p:spPr/>
        <p:txBody>
          <a:bodyPr/>
          <a:lstStyle/>
          <a:p>
            <a:fld id="{F26CA750-A413-461A-ACF7-A597AE5AD928}" type="slidenum">
              <a:rPr lang="en-US" smtClean="0"/>
              <a:pPr/>
              <a:t>61</a:t>
            </a:fld>
            <a:endParaRPr lang="en-US"/>
          </a:p>
        </p:txBody>
      </p:sp>
    </p:spTree>
    <p:extLst>
      <p:ext uri="{BB962C8B-B14F-4D97-AF65-F5344CB8AC3E}">
        <p14:creationId xmlns:p14="http://schemas.microsoft.com/office/powerpoint/2010/main" val="617596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40F22-6AEA-3E05-2063-3D8E41CB2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40C1C-4E29-EE84-5B81-3B5BCF9F9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D093E-0852-CAE7-ABE7-D9294E1C732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FF3466E-81E9-5A16-B813-3338E60C936C}"/>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101ADA9B-6B6A-533A-E85E-D6188FEACF09}"/>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8FA87C14-4EDB-989E-DE12-B8F1A6DED8D5}"/>
              </a:ext>
            </a:extLst>
          </p:cNvPr>
          <p:cNvSpPr>
            <a:spLocks noGrp="1"/>
          </p:cNvSpPr>
          <p:nvPr>
            <p:ph type="sldNum" sz="quarter" idx="5"/>
          </p:nvPr>
        </p:nvSpPr>
        <p:spPr/>
        <p:txBody>
          <a:bodyPr/>
          <a:lstStyle/>
          <a:p>
            <a:fld id="{F26CA750-A413-461A-ACF7-A597AE5AD928}" type="slidenum">
              <a:rPr lang="en-US" smtClean="0"/>
              <a:pPr/>
              <a:t>62</a:t>
            </a:fld>
            <a:endParaRPr lang="en-US"/>
          </a:p>
        </p:txBody>
      </p:sp>
    </p:spTree>
    <p:extLst>
      <p:ext uri="{BB962C8B-B14F-4D97-AF65-F5344CB8AC3E}">
        <p14:creationId xmlns:p14="http://schemas.microsoft.com/office/powerpoint/2010/main" val="2660925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Sustainable finance refers to the process of taking environmental, social and governance (ESG) considerations into account when making investment decisions in the financial sector, leading to more long-term investments in sustainable economic activities and projects.</a:t>
            </a:r>
          </a:p>
          <a:p>
            <a:endParaRPr lang="en-US" dirty="0"/>
          </a:p>
          <a:p>
            <a:r>
              <a:rPr lang="en-US" dirty="0"/>
              <a:t>In the EU's policy context, sustainable finance is understood as finance to support economic growth while reducing pressures on the environment to help reach the climate- and environmental objectives of the European Green Deal, taking into account social and governance aspects. Sustainable finance also encompasses transparency when it comes to risks related to ESG factors that may have an impact on the financial system, and the mitigation of such risks through the appropriate governance of financial and corporate actors.</a:t>
            </a:r>
          </a:p>
          <a:p>
            <a:endParaRPr lang="en-US" dirty="0"/>
          </a:p>
          <a:p>
            <a:r>
              <a:rPr lang="en-US" dirty="0"/>
              <a:t>Sustainable finance is about financing both what is already environment-friendly today (green finance) and what is transitioning to environment-friendly performance levels over time (transition finance). </a:t>
            </a:r>
          </a:p>
        </p:txBody>
      </p:sp>
      <p:sp>
        <p:nvSpPr>
          <p:cNvPr id="4" name="Date Placeholder 3"/>
          <p:cNvSpPr>
            <a:spLocks noGrp="1"/>
          </p:cNvSpPr>
          <p:nvPr>
            <p:ph type="dt" idx="1"/>
          </p:nvPr>
        </p:nvSpPr>
        <p:spPr/>
        <p:txBody>
          <a:bodyPr/>
          <a:lstStyle/>
          <a:p>
            <a:fld id="{05C7F4A3-C1DF-49AB-94EC-94F17BA78D34}" type="datetime1">
              <a:rPr lang="en-US" smtClean="0"/>
              <a:t>6/6/2025</a:t>
            </a:fld>
            <a:endParaRPr lang="en-US" dirty="0"/>
          </a:p>
        </p:txBody>
      </p:sp>
      <p:sp>
        <p:nvSpPr>
          <p:cNvPr id="5" name="Footer Placeholder 4"/>
          <p:cNvSpPr>
            <a:spLocks noGrp="1"/>
          </p:cNvSpPr>
          <p:nvPr>
            <p:ph type="ftr" sz="quarter" idx="4"/>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5"/>
          </p:nvPr>
        </p:nvSpPr>
        <p:spPr/>
        <p:txBody>
          <a:bodyPr/>
          <a:lstStyle/>
          <a:p>
            <a:fld id="{F26CA750-A413-461A-ACF7-A597AE5AD928}" type="slidenum">
              <a:rPr lang="en-US" smtClean="0"/>
              <a:pPr/>
              <a:t>8</a:t>
            </a:fld>
            <a:endParaRPr lang="en-US"/>
          </a:p>
        </p:txBody>
      </p:sp>
    </p:spTree>
    <p:extLst>
      <p:ext uri="{BB962C8B-B14F-4D97-AF65-F5344CB8AC3E}">
        <p14:creationId xmlns:p14="http://schemas.microsoft.com/office/powerpoint/2010/main" val="857700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4203B-042D-BE82-E5EA-D60B33312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0147C-BA66-29F6-D7A3-B4AC67C26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EC021-A275-E0BD-1F93-BD203FA3B5D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0D4E5C8-381D-3164-7108-70D1770A14B6}"/>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FC68AEE-AA2E-B97F-0038-798BE2D9D40E}"/>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A3456816-B608-D2AD-9E02-27B34D7363ED}"/>
              </a:ext>
            </a:extLst>
          </p:cNvPr>
          <p:cNvSpPr>
            <a:spLocks noGrp="1"/>
          </p:cNvSpPr>
          <p:nvPr>
            <p:ph type="sldNum" sz="quarter" idx="5"/>
          </p:nvPr>
        </p:nvSpPr>
        <p:spPr/>
        <p:txBody>
          <a:bodyPr/>
          <a:lstStyle/>
          <a:p>
            <a:fld id="{F26CA750-A413-461A-ACF7-A597AE5AD928}" type="slidenum">
              <a:rPr lang="en-US" smtClean="0"/>
              <a:pPr/>
              <a:t>63</a:t>
            </a:fld>
            <a:endParaRPr lang="en-US"/>
          </a:p>
        </p:txBody>
      </p:sp>
    </p:spTree>
    <p:extLst>
      <p:ext uri="{BB962C8B-B14F-4D97-AF65-F5344CB8AC3E}">
        <p14:creationId xmlns:p14="http://schemas.microsoft.com/office/powerpoint/2010/main" val="748287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FAAD8-E386-2FA3-1879-FE4EC7A73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929F4-BAAB-4ADE-B69F-035D184E2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D4040B-F293-4B78-C2F7-3E57E9E4FF7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0164615-6E7F-E849-BF54-8EACB25848BA}"/>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CAFA1396-8246-8E01-9997-828FF773B7CE}"/>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26530461-EE47-FDA7-3DC1-787DD5B71FC6}"/>
              </a:ext>
            </a:extLst>
          </p:cNvPr>
          <p:cNvSpPr>
            <a:spLocks noGrp="1"/>
          </p:cNvSpPr>
          <p:nvPr>
            <p:ph type="sldNum" sz="quarter" idx="5"/>
          </p:nvPr>
        </p:nvSpPr>
        <p:spPr/>
        <p:txBody>
          <a:bodyPr/>
          <a:lstStyle/>
          <a:p>
            <a:fld id="{F26CA750-A413-461A-ACF7-A597AE5AD928}" type="slidenum">
              <a:rPr lang="en-US" smtClean="0"/>
              <a:pPr/>
              <a:t>64</a:t>
            </a:fld>
            <a:endParaRPr lang="en-US"/>
          </a:p>
        </p:txBody>
      </p:sp>
    </p:spTree>
    <p:extLst>
      <p:ext uri="{BB962C8B-B14F-4D97-AF65-F5344CB8AC3E}">
        <p14:creationId xmlns:p14="http://schemas.microsoft.com/office/powerpoint/2010/main" val="40951098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46067-7B7F-8E65-03EA-69382A4A4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80796-2932-DFB8-2A08-21048EF93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40DEC-6FD5-55FE-8AA4-ABDFFB064483}"/>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DE88235-08CF-C232-5BCA-D7B3A6054940}"/>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36CF3FA3-3AC5-33FD-472C-94D72A00F99B}"/>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0863F9F-EC39-4DF9-F8AB-5DDAB3A9AF0E}"/>
              </a:ext>
            </a:extLst>
          </p:cNvPr>
          <p:cNvSpPr>
            <a:spLocks noGrp="1"/>
          </p:cNvSpPr>
          <p:nvPr>
            <p:ph type="sldNum" sz="quarter" idx="5"/>
          </p:nvPr>
        </p:nvSpPr>
        <p:spPr/>
        <p:txBody>
          <a:bodyPr/>
          <a:lstStyle/>
          <a:p>
            <a:fld id="{F26CA750-A413-461A-ACF7-A597AE5AD928}" type="slidenum">
              <a:rPr lang="en-US" smtClean="0"/>
              <a:pPr/>
              <a:t>65</a:t>
            </a:fld>
            <a:endParaRPr lang="en-US"/>
          </a:p>
        </p:txBody>
      </p:sp>
    </p:spTree>
    <p:extLst>
      <p:ext uri="{BB962C8B-B14F-4D97-AF65-F5344CB8AC3E}">
        <p14:creationId xmlns:p14="http://schemas.microsoft.com/office/powerpoint/2010/main" val="3384391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B6796-2356-A58B-D7A0-8A609172C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42C3D-56DB-F51F-0F9B-D6568B7E5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DC546-0E1F-54E9-D72A-4EE2C5420C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A83B1A4-F95B-1C93-0E5D-11265701F3EE}"/>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9B48742F-54B5-0EEF-55D4-D1C249E2B282}"/>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7FDD8EC6-A2A6-8D83-5099-0EB55FA5B9FD}"/>
              </a:ext>
            </a:extLst>
          </p:cNvPr>
          <p:cNvSpPr>
            <a:spLocks noGrp="1"/>
          </p:cNvSpPr>
          <p:nvPr>
            <p:ph type="sldNum" sz="quarter" idx="5"/>
          </p:nvPr>
        </p:nvSpPr>
        <p:spPr/>
        <p:txBody>
          <a:bodyPr/>
          <a:lstStyle/>
          <a:p>
            <a:fld id="{F26CA750-A413-461A-ACF7-A597AE5AD928}" type="slidenum">
              <a:rPr lang="en-US" smtClean="0"/>
              <a:pPr/>
              <a:t>66</a:t>
            </a:fld>
            <a:endParaRPr lang="en-US"/>
          </a:p>
        </p:txBody>
      </p:sp>
    </p:spTree>
    <p:extLst>
      <p:ext uri="{BB962C8B-B14F-4D97-AF65-F5344CB8AC3E}">
        <p14:creationId xmlns:p14="http://schemas.microsoft.com/office/powerpoint/2010/main" val="38514192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A8AF-81E0-0A86-D401-7FBB4EDFE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8703E-2D28-17A1-8164-73A2FD7E6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945A5-202B-908C-9545-57C4E50AC8F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F4131A9-9B9D-F40C-99AA-7BCB7B8420CE}"/>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D49F2741-3A40-2D70-A7C2-E34D9EE88E36}"/>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984A2634-6623-7625-5B35-6102EF6A33F8}"/>
              </a:ext>
            </a:extLst>
          </p:cNvPr>
          <p:cNvSpPr>
            <a:spLocks noGrp="1"/>
          </p:cNvSpPr>
          <p:nvPr>
            <p:ph type="sldNum" sz="quarter" idx="5"/>
          </p:nvPr>
        </p:nvSpPr>
        <p:spPr/>
        <p:txBody>
          <a:bodyPr/>
          <a:lstStyle/>
          <a:p>
            <a:fld id="{F26CA750-A413-461A-ACF7-A597AE5AD928}" type="slidenum">
              <a:rPr lang="en-US" smtClean="0"/>
              <a:pPr/>
              <a:t>67</a:t>
            </a:fld>
            <a:endParaRPr lang="en-US"/>
          </a:p>
        </p:txBody>
      </p:sp>
    </p:spTree>
    <p:extLst>
      <p:ext uri="{BB962C8B-B14F-4D97-AF65-F5344CB8AC3E}">
        <p14:creationId xmlns:p14="http://schemas.microsoft.com/office/powerpoint/2010/main" val="266243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E63C7-2144-88A0-773D-DB3AE72F0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AC8FE-740A-8D3D-45A3-E97B68761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C9E0B-F077-1C1A-D3D4-E5941AB7CC9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F67378B-D8E0-9210-156B-1C0AFEF138ED}"/>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D26A1C3-0DD3-E8FE-8D6C-9FBEB9756E95}"/>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2B78188F-D356-F57D-AFD8-BB5A6449A672}"/>
              </a:ext>
            </a:extLst>
          </p:cNvPr>
          <p:cNvSpPr>
            <a:spLocks noGrp="1"/>
          </p:cNvSpPr>
          <p:nvPr>
            <p:ph type="sldNum" sz="quarter" idx="5"/>
          </p:nvPr>
        </p:nvSpPr>
        <p:spPr/>
        <p:txBody>
          <a:bodyPr/>
          <a:lstStyle/>
          <a:p>
            <a:fld id="{F26CA750-A413-461A-ACF7-A597AE5AD928}" type="slidenum">
              <a:rPr lang="en-US" smtClean="0"/>
              <a:pPr/>
              <a:t>68</a:t>
            </a:fld>
            <a:endParaRPr lang="en-US"/>
          </a:p>
        </p:txBody>
      </p:sp>
    </p:spTree>
    <p:extLst>
      <p:ext uri="{BB962C8B-B14F-4D97-AF65-F5344CB8AC3E}">
        <p14:creationId xmlns:p14="http://schemas.microsoft.com/office/powerpoint/2010/main" val="4739809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59B6F-FF01-2567-C9FD-81732A703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9F87A-DD6A-B48A-0B97-D6BBBF989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CF892-5C35-E63B-7BE9-A84C2E4F497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80A6E7B-9497-3349-A09B-AB75AD3BE3B4}"/>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9595D9B-DD92-8A02-4482-84358A13B89A}"/>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29BECB8D-2224-85F5-C652-A3CCDE3521D7}"/>
              </a:ext>
            </a:extLst>
          </p:cNvPr>
          <p:cNvSpPr>
            <a:spLocks noGrp="1"/>
          </p:cNvSpPr>
          <p:nvPr>
            <p:ph type="sldNum" sz="quarter" idx="5"/>
          </p:nvPr>
        </p:nvSpPr>
        <p:spPr/>
        <p:txBody>
          <a:bodyPr/>
          <a:lstStyle/>
          <a:p>
            <a:fld id="{F26CA750-A413-461A-ACF7-A597AE5AD928}" type="slidenum">
              <a:rPr lang="en-US" smtClean="0"/>
              <a:pPr/>
              <a:t>69</a:t>
            </a:fld>
            <a:endParaRPr lang="en-US"/>
          </a:p>
        </p:txBody>
      </p:sp>
    </p:spTree>
    <p:extLst>
      <p:ext uri="{BB962C8B-B14F-4D97-AF65-F5344CB8AC3E}">
        <p14:creationId xmlns:p14="http://schemas.microsoft.com/office/powerpoint/2010/main" val="1159168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EE9D-42AE-AD70-B095-F8C292B49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8E110-B0A4-558A-2860-2167BC3AF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67DA41-B0E7-3A6E-C9FC-ED0821A502D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7F815B4-621C-8E70-9BE2-2DE4F182B0DC}"/>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972909D-3125-3648-E1FA-B934811DCEF9}"/>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2CDC1CA1-E271-F0B1-1A8A-A12849B59FCC}"/>
              </a:ext>
            </a:extLst>
          </p:cNvPr>
          <p:cNvSpPr>
            <a:spLocks noGrp="1"/>
          </p:cNvSpPr>
          <p:nvPr>
            <p:ph type="sldNum" sz="quarter" idx="5"/>
          </p:nvPr>
        </p:nvSpPr>
        <p:spPr/>
        <p:txBody>
          <a:bodyPr/>
          <a:lstStyle/>
          <a:p>
            <a:fld id="{F26CA750-A413-461A-ACF7-A597AE5AD928}" type="slidenum">
              <a:rPr lang="en-US" smtClean="0"/>
              <a:pPr/>
              <a:t>9</a:t>
            </a:fld>
            <a:endParaRPr lang="en-US"/>
          </a:p>
        </p:txBody>
      </p:sp>
    </p:spTree>
    <p:extLst>
      <p:ext uri="{BB962C8B-B14F-4D97-AF65-F5344CB8AC3E}">
        <p14:creationId xmlns:p14="http://schemas.microsoft.com/office/powerpoint/2010/main" val="3258419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Date Placeholder 3"/>
          <p:cNvSpPr>
            <a:spLocks noGrp="1"/>
          </p:cNvSpPr>
          <p:nvPr>
            <p:ph type="dt" idx="1"/>
          </p:nvPr>
        </p:nvSpPr>
        <p:spPr/>
        <p:txBody>
          <a:bodyPr/>
          <a:lstStyle/>
          <a:p>
            <a:fld id="{05C7F4A3-C1DF-49AB-94EC-94F17BA78D34}" type="datetime1">
              <a:rPr lang="en-US" smtClean="0"/>
              <a:t>6/6/2025</a:t>
            </a:fld>
            <a:endParaRPr lang="en-US" dirty="0"/>
          </a:p>
        </p:txBody>
      </p:sp>
      <p:sp>
        <p:nvSpPr>
          <p:cNvPr id="5" name="Footer Placeholder 4"/>
          <p:cNvSpPr>
            <a:spLocks noGrp="1"/>
          </p:cNvSpPr>
          <p:nvPr>
            <p:ph type="ftr" sz="quarter" idx="4"/>
          </p:nvPr>
        </p:nvSpPr>
        <p:spPr/>
        <p:txBody>
          <a:bodyPr/>
          <a:lstStyle/>
          <a:p>
            <a:r>
              <a:rPr lang="en-US"/>
              <a:t>Placeholder for the presentation title (Insert → header and footer)</a:t>
            </a:r>
            <a:endParaRPr lang="en-US" dirty="0"/>
          </a:p>
        </p:txBody>
      </p:sp>
      <p:sp>
        <p:nvSpPr>
          <p:cNvPr id="6" name="Slide Number Placeholder 5"/>
          <p:cNvSpPr>
            <a:spLocks noGrp="1"/>
          </p:cNvSpPr>
          <p:nvPr>
            <p:ph type="sldNum" sz="quarter" idx="5"/>
          </p:nvPr>
        </p:nvSpPr>
        <p:spPr/>
        <p:txBody>
          <a:bodyPr/>
          <a:lstStyle/>
          <a:p>
            <a:fld id="{F26CA750-A413-461A-ACF7-A597AE5AD928}" type="slidenum">
              <a:rPr lang="en-US" smtClean="0"/>
              <a:pPr/>
              <a:t>10</a:t>
            </a:fld>
            <a:endParaRPr lang="en-US"/>
          </a:p>
        </p:txBody>
      </p:sp>
    </p:spTree>
    <p:extLst>
      <p:ext uri="{BB962C8B-B14F-4D97-AF65-F5344CB8AC3E}">
        <p14:creationId xmlns:p14="http://schemas.microsoft.com/office/powerpoint/2010/main" val="1371095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A61E1-FAAB-A6DC-B46A-F588663DE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E32D9-D860-12B7-892F-FB7139BFA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E6B6D-31CC-43E9-53A0-316F2B96F7C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1C19853-011A-C52E-9B55-CE6FA301DA6A}"/>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6416B768-DEAD-196E-29D5-4348D44E6BA0}"/>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734B964-7A92-FA94-B829-376036F579CF}"/>
              </a:ext>
            </a:extLst>
          </p:cNvPr>
          <p:cNvSpPr>
            <a:spLocks noGrp="1"/>
          </p:cNvSpPr>
          <p:nvPr>
            <p:ph type="sldNum" sz="quarter" idx="5"/>
          </p:nvPr>
        </p:nvSpPr>
        <p:spPr/>
        <p:txBody>
          <a:bodyPr/>
          <a:lstStyle/>
          <a:p>
            <a:fld id="{F26CA750-A413-461A-ACF7-A597AE5AD928}" type="slidenum">
              <a:rPr lang="en-US" smtClean="0"/>
              <a:pPr/>
              <a:t>11</a:t>
            </a:fld>
            <a:endParaRPr lang="en-US"/>
          </a:p>
        </p:txBody>
      </p:sp>
    </p:spTree>
    <p:extLst>
      <p:ext uri="{BB962C8B-B14F-4D97-AF65-F5344CB8AC3E}">
        <p14:creationId xmlns:p14="http://schemas.microsoft.com/office/powerpoint/2010/main" val="128084107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emf"/><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oleObject" Target="../embeddings/oleObject4.bin"/><Relationship Id="rId7"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jpe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23.bin"/><Relationship Id="rId9" Type="http://schemas.openxmlformats.org/officeDocument/2006/relationships/image" Target="../media/image9.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2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oleObject" Target="../embeddings/oleObject5.bin"/><Relationship Id="rId7"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3.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5.emf"/><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 Title Slide">
    <p:bg bwMode="gray">
      <p:bgPr>
        <a:gradFill>
          <a:gsLst>
            <a:gs pos="95000">
              <a:srgbClr val="0F56F5"/>
            </a:gs>
            <a:gs pos="0">
              <a:srgbClr val="0032A0"/>
            </a:gs>
          </a:gsLst>
          <a:lin ang="18000000" scaled="0"/>
        </a:grad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F4BA653C-1641-BB25-7F59-7FCB85876516}"/>
              </a:ext>
            </a:extLst>
          </p:cNvPr>
          <p:cNvGraphicFramePr>
            <a:graphicFrameLocks noChangeAspect="1"/>
          </p:cNvGraphicFramePr>
          <p:nvPr userDrawn="1">
            <p:custDataLst>
              <p:tags r:id="rId1"/>
            </p:custDataLst>
            <p:extLst>
              <p:ext uri="{D42A27DB-BD31-4B8C-83A1-F6EECF244321}">
                <p14:modId xmlns:p14="http://schemas.microsoft.com/office/powerpoint/2010/main" val="3409532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6" name="Object 15" hidden="1">
                        <a:extLst>
                          <a:ext uri="{FF2B5EF4-FFF2-40B4-BE49-F238E27FC236}">
                            <a16:creationId xmlns:a16="http://schemas.microsoft.com/office/drawing/2014/main" id="{F4BA653C-1641-BB25-7F59-7FCB858765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Graphic 2">
            <a:extLst>
              <a:ext uri="{FF2B5EF4-FFF2-40B4-BE49-F238E27FC236}">
                <a16:creationId xmlns:a16="http://schemas.microsoft.com/office/drawing/2014/main" id="{BE5C66AF-305F-CE7F-6B7A-A9D983F5E16A}"/>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8440" t="17821" r="32079" b="19515"/>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gray">
          <a:xfrm>
            <a:off x="1233362" y="2065896"/>
            <a:ext cx="8136000" cy="1292662"/>
          </a:xfrm>
        </p:spPr>
        <p:txBody>
          <a:bodyPr vert="horz"/>
          <a:lstStyle>
            <a:lvl1pPr>
              <a:lnSpc>
                <a:spcPct val="100000"/>
              </a:lnSpc>
              <a:defRPr sz="4200">
                <a:solidFill>
                  <a:schemeClr val="bg1"/>
                </a:solidFill>
              </a:defRPr>
            </a:lvl1pPr>
          </a:lstStyle>
          <a:p>
            <a:r>
              <a:rPr lang="en-US" noProof="0"/>
              <a:t>Click to edit presentation title (maximum three lines)</a:t>
            </a:r>
          </a:p>
        </p:txBody>
      </p:sp>
      <p:pic>
        <p:nvPicPr>
          <p:cNvPr id="8" name="Graphic 7">
            <a:extLst>
              <a:ext uri="{FF2B5EF4-FFF2-40B4-BE49-F238E27FC236}">
                <a16:creationId xmlns:a16="http://schemas.microsoft.com/office/drawing/2014/main" id="{7FA00D01-88D2-BB9C-A6D5-F3669956DEE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bwMode="gray">
          <a:xfrm>
            <a:off x="919587" y="1882288"/>
            <a:ext cx="450000" cy="304225"/>
          </a:xfrm>
          <a:prstGeom prst="rect">
            <a:avLst/>
          </a:prstGeom>
        </p:spPr>
      </p:pic>
      <p:sp>
        <p:nvSpPr>
          <p:cNvPr id="11" name="Text Placeholder 10">
            <a:extLst>
              <a:ext uri="{FF2B5EF4-FFF2-40B4-BE49-F238E27FC236}">
                <a16:creationId xmlns:a16="http://schemas.microsoft.com/office/drawing/2014/main" id="{F2447F1F-2883-B030-A7CD-52369D7BA588}"/>
              </a:ext>
            </a:extLst>
          </p:cNvPr>
          <p:cNvSpPr>
            <a:spLocks noGrp="1"/>
          </p:cNvSpPr>
          <p:nvPr>
            <p:ph type="body" sz="quarter" idx="10" hasCustomPrompt="1"/>
          </p:nvPr>
        </p:nvSpPr>
        <p:spPr bwMode="gray">
          <a:xfrm>
            <a:off x="1233362" y="4334542"/>
            <a:ext cx="81360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location, Date (MM/DD/YYYY)</a:t>
            </a:r>
          </a:p>
        </p:txBody>
      </p:sp>
      <p:pic>
        <p:nvPicPr>
          <p:cNvPr id="19" name="Graphic 18">
            <a:extLst>
              <a:ext uri="{FF2B5EF4-FFF2-40B4-BE49-F238E27FC236}">
                <a16:creationId xmlns:a16="http://schemas.microsoft.com/office/drawing/2014/main" id="{7910CD27-75E6-C171-DBC5-99FE94640C7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bwMode="gray">
          <a:xfrm>
            <a:off x="443372" y="478768"/>
            <a:ext cx="2376000" cy="682929"/>
          </a:xfrm>
          <a:prstGeom prst="rect">
            <a:avLst/>
          </a:prstGeom>
        </p:spPr>
      </p:pic>
      <p:sp>
        <p:nvSpPr>
          <p:cNvPr id="60" name="Footer Placeholder 59">
            <a:extLst>
              <a:ext uri="{FF2B5EF4-FFF2-40B4-BE49-F238E27FC236}">
                <a16:creationId xmlns:a16="http://schemas.microsoft.com/office/drawing/2014/main" id="{CFE3FC32-EBB7-6C7B-3BD4-1C988C29C5FB}"/>
              </a:ext>
            </a:extLst>
          </p:cNvPr>
          <p:cNvSpPr>
            <a:spLocks noGrp="1"/>
          </p:cNvSpPr>
          <p:nvPr>
            <p:ph type="ftr" sz="quarter" idx="12"/>
          </p:nvPr>
        </p:nvSpPr>
        <p:spPr bwMode="gray">
          <a:xfrm>
            <a:off x="6276628" y="6263444"/>
            <a:ext cx="5472000" cy="153888"/>
          </a:xfrm>
        </p:spPr>
        <p:txBody>
          <a:bodyPr/>
          <a:lstStyle>
            <a:lvl1pPr algn="r">
              <a:defRPr>
                <a:solidFill>
                  <a:schemeClr val="bg1"/>
                </a:solidFill>
              </a:defRPr>
            </a:lvl1pPr>
          </a:lstStyle>
          <a:p>
            <a:r>
              <a:rPr lang="en-GB"/>
              <a:t>General Division / Division / Department</a:t>
            </a:r>
            <a:endParaRPr lang="en-US"/>
          </a:p>
        </p:txBody>
      </p:sp>
    </p:spTree>
    <p:extLst>
      <p:ext uri="{BB962C8B-B14F-4D97-AF65-F5344CB8AC3E}">
        <p14:creationId xmlns:p14="http://schemas.microsoft.com/office/powerpoint/2010/main" val="383574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Title &amp; Text (two column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4241335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p:txBody>
          <a:bodyPr/>
          <a:lstStyle/>
          <a:p>
            <a:fld id="{FF5429F1-DD4E-4B72-A998-E41442BA40CC}" type="datetime1">
              <a:rPr lang="en-GB" smtClean="0"/>
              <a:t>06/06/2025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632489B0-78E8-0F75-27F6-3A34392DC868}"/>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7268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 Title &amp; Text (three colum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310809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6" name="Text Placeholder 13">
            <a:extLst>
              <a:ext uri="{FF2B5EF4-FFF2-40B4-BE49-F238E27FC236}">
                <a16:creationId xmlns:a16="http://schemas.microsoft.com/office/drawing/2014/main" id="{87731A69-DA19-527D-8FB9-961D53CCC1D0}"/>
              </a:ext>
            </a:extLst>
          </p:cNvPr>
          <p:cNvSpPr>
            <a:spLocks noGrp="1"/>
          </p:cNvSpPr>
          <p:nvPr>
            <p:ph type="body" sz="quarter" idx="20" hasCustomPrompt="1"/>
          </p:nvPr>
        </p:nvSpPr>
        <p:spPr>
          <a:xfrm>
            <a:off x="4331184"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7" name="Text Placeholder 13">
            <a:extLst>
              <a:ext uri="{FF2B5EF4-FFF2-40B4-BE49-F238E27FC236}">
                <a16:creationId xmlns:a16="http://schemas.microsoft.com/office/drawing/2014/main" id="{CCA3B4E5-BFB5-0497-2B61-D520384EE8D1}"/>
              </a:ext>
            </a:extLst>
          </p:cNvPr>
          <p:cNvSpPr>
            <a:spLocks noGrp="1"/>
          </p:cNvSpPr>
          <p:nvPr>
            <p:ph type="body" sz="quarter" idx="21" hasCustomPrompt="1"/>
          </p:nvPr>
        </p:nvSpPr>
        <p:spPr>
          <a:xfrm>
            <a:off x="8219616"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0415464A-819A-4ABE-A215-763F57629C46}" type="datetime1">
              <a:rPr lang="en-GB" smtClean="0"/>
              <a:t>06/06/2025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2606258123"/>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mp; Text (two columns), Logo">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83335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3A202A16-2CAC-7591-BDEE-AD402E6B6FE2}"/>
              </a:ext>
            </a:extLst>
          </p:cNvPr>
          <p:cNvSpPr>
            <a:spLocks noGrp="1"/>
          </p:cNvSpPr>
          <p:nvPr>
            <p:ph type="title" hasCustomPrompt="1"/>
          </p:nvPr>
        </p:nvSpPr>
        <p:spPr>
          <a:xfrm>
            <a:off x="443372" y="1551148"/>
            <a:ext cx="11305716" cy="984885"/>
          </a:xfrm>
        </p:spPr>
        <p:txBody>
          <a:bodyPr vert="horz"/>
          <a:lstStyle>
            <a:lvl1pPr>
              <a:lnSpc>
                <a:spcPct val="100000"/>
              </a:lnSpc>
              <a:defRPr/>
            </a:lvl1pPr>
          </a:lstStyle>
          <a:p>
            <a:r>
              <a:rPr lang="en-US"/>
              <a:t>Click to edit slide title </a:t>
            </a:r>
            <a:br>
              <a:rPr lang="en-US"/>
            </a:br>
            <a:r>
              <a:rPr lang="en-US"/>
              <a:t>(maximum two lines)</a:t>
            </a:r>
            <a:endParaRPr lang="de-DE"/>
          </a:p>
        </p:txBody>
      </p:sp>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3105150"/>
            <a:ext cx="5473700" cy="2771775"/>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3105150"/>
            <a:ext cx="5473700" cy="2771775"/>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a:xfrm>
            <a:off x="11028548" y="6258962"/>
            <a:ext cx="720080" cy="153888"/>
          </a:xfrm>
        </p:spPr>
        <p:txBody>
          <a:bodyPr/>
          <a:lstStyle/>
          <a:p>
            <a:fld id="{7FC83122-FF18-47D5-9032-D91559B3616E}" type="datetime1">
              <a:rPr lang="en-GB" smtClean="0"/>
              <a:t>06/06/2025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p>
            <a:fld id="{4531D9DC-ADF0-4D0A-8902-0133E3C6D94B}" type="slidenum">
              <a:rPr lang="en-US" smtClean="0"/>
              <a:pPr/>
              <a:t>‹#›</a:t>
            </a:fld>
            <a:endParaRPr lang="en-US"/>
          </a:p>
        </p:txBody>
      </p:sp>
      <p:pic>
        <p:nvPicPr>
          <p:cNvPr id="23" name="Graphic 22">
            <a:extLst>
              <a:ext uri="{FF2B5EF4-FFF2-40B4-BE49-F238E27FC236}">
                <a16:creationId xmlns:a16="http://schemas.microsoft.com/office/drawing/2014/main" id="{81E2478B-0B2F-95F3-5466-55FCA7E4D86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443372" y="478326"/>
            <a:ext cx="1690873" cy="486000"/>
          </a:xfrm>
          <a:prstGeom prst="rect">
            <a:avLst/>
          </a:prstGeom>
        </p:spPr>
      </p:pic>
    </p:spTree>
    <p:extLst>
      <p:ext uri="{BB962C8B-B14F-4D97-AF65-F5344CB8AC3E}">
        <p14:creationId xmlns:p14="http://schemas.microsoft.com/office/powerpoint/2010/main" val="148546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51A880E-4578-4BCB-4567-A6CFA4FD148A}"/>
              </a:ext>
            </a:extLst>
          </p:cNvPr>
          <p:cNvGraphicFramePr>
            <a:graphicFrameLocks noChangeAspect="1"/>
          </p:cNvGraphicFramePr>
          <p:nvPr userDrawn="1">
            <p:custDataLst>
              <p:tags r:id="rId1"/>
            </p:custDataLst>
            <p:extLst>
              <p:ext uri="{D42A27DB-BD31-4B8C-83A1-F6EECF244321}">
                <p14:modId xmlns:p14="http://schemas.microsoft.com/office/powerpoint/2010/main" val="3779553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951A880E-4578-4BCB-4567-A6CFA4FD14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a:extLst>
              <a:ext uri="{FF2B5EF4-FFF2-40B4-BE49-F238E27FC236}">
                <a16:creationId xmlns:a16="http://schemas.microsoft.com/office/drawing/2014/main" id="{72082EE6-CD78-3F8B-C114-E8CF48E7C660}"/>
              </a:ext>
            </a:extLst>
          </p:cNvPr>
          <p:cNvSpPr>
            <a:spLocks noGrp="1"/>
          </p:cNvSpPr>
          <p:nvPr>
            <p:ph type="dt" sz="half" idx="10"/>
          </p:nvPr>
        </p:nvSpPr>
        <p:spPr/>
        <p:txBody>
          <a:bodyPr/>
          <a:lstStyle>
            <a:lvl1pPr>
              <a:defRPr>
                <a:solidFill>
                  <a:schemeClr val="bg1"/>
                </a:solidFill>
              </a:defRPr>
            </a:lvl1pPr>
          </a:lstStyle>
          <a:p>
            <a:fld id="{B793A68E-60E3-445E-89B8-229E864A3C5B}" type="datetime1">
              <a:rPr lang="en-GB" smtClean="0"/>
              <a:t>06/06/2025</a:t>
            </a:fld>
            <a:endParaRPr lang="en-US"/>
          </a:p>
        </p:txBody>
      </p:sp>
      <p:sp>
        <p:nvSpPr>
          <p:cNvPr id="8" name="Footer Placeholder 7">
            <a:extLst>
              <a:ext uri="{FF2B5EF4-FFF2-40B4-BE49-F238E27FC236}">
                <a16:creationId xmlns:a16="http://schemas.microsoft.com/office/drawing/2014/main" id="{48C9C312-F415-2217-0509-081EAE52C552}"/>
              </a:ext>
            </a:extLst>
          </p:cNvPr>
          <p:cNvSpPr>
            <a:spLocks noGrp="1"/>
          </p:cNvSpPr>
          <p:nvPr>
            <p:ph type="ftr" sz="quarter" idx="11"/>
          </p:nvPr>
        </p:nvSpPr>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3C3E4A83-24E3-A9B9-E3C0-FB781AB3519E}"/>
              </a:ext>
            </a:extLst>
          </p:cNvPr>
          <p:cNvSpPr>
            <a:spLocks noGrp="1"/>
          </p:cNvSpPr>
          <p:nvPr>
            <p:ph type="sldNum" sz="quarter" idx="12"/>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1" name="Title 10">
            <a:extLst>
              <a:ext uri="{FF2B5EF4-FFF2-40B4-BE49-F238E27FC236}">
                <a16:creationId xmlns:a16="http://schemas.microsoft.com/office/drawing/2014/main" id="{F257E147-0432-992A-4999-0165CE728AD9}"/>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3" name="Picture 2">
            <a:extLst>
              <a:ext uri="{FF2B5EF4-FFF2-40B4-BE49-F238E27FC236}">
                <a16:creationId xmlns:a16="http://schemas.microsoft.com/office/drawing/2014/main" id="{DA558801-8FF4-4CF2-0390-A1863422E95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2699965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 Title &amp; Text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3407859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C5041275-D171-5EBB-179C-B1B7C2DF09C1}"/>
              </a:ext>
            </a:extLst>
          </p:cNvPr>
          <p:cNvSpPr>
            <a:spLocks noGrp="1"/>
          </p:cNvSpPr>
          <p:nvPr>
            <p:ph type="dt" sz="half" idx="14"/>
          </p:nvPr>
        </p:nvSpPr>
        <p:spPr/>
        <p:txBody>
          <a:bodyPr/>
          <a:lstStyle>
            <a:lvl1pPr>
              <a:defRPr>
                <a:solidFill>
                  <a:schemeClr val="bg1"/>
                </a:solidFill>
              </a:defRPr>
            </a:lvl1pPr>
          </a:lstStyle>
          <a:p>
            <a:fld id="{FB748F0D-0897-4749-AF42-157077E42B5B}" type="datetime1">
              <a:rPr lang="en-GB" smtClean="0"/>
              <a:t>06/06/2025</a:t>
            </a:fld>
            <a:endParaRPr lang="en-US"/>
          </a:p>
        </p:txBody>
      </p:sp>
      <p:sp>
        <p:nvSpPr>
          <p:cNvPr id="5" name="Footer Placeholder 4">
            <a:extLst>
              <a:ext uri="{FF2B5EF4-FFF2-40B4-BE49-F238E27FC236}">
                <a16:creationId xmlns:a16="http://schemas.microsoft.com/office/drawing/2014/main" id="{E8380A58-A7CE-184E-339F-1FA31E15931B}"/>
              </a:ext>
            </a:extLst>
          </p:cNvPr>
          <p:cNvSpPr>
            <a:spLocks noGrp="1"/>
          </p:cNvSpPr>
          <p:nvPr>
            <p:ph type="ftr" sz="quarter" idx="15"/>
          </p:nvPr>
        </p:nvSpPr>
        <p:spPr/>
        <p:txBody>
          <a:bodyPr/>
          <a:lstStyle>
            <a:lvl1pPr>
              <a:defRPr>
                <a:solidFill>
                  <a:schemeClr val="bg1"/>
                </a:solidFill>
              </a:defRPr>
            </a:lvl1p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484DC5A-73D9-BBD5-8C06-8DEC31EB8104}"/>
              </a:ext>
            </a:extLst>
          </p:cNvPr>
          <p:cNvSpPr>
            <a:spLocks noGrp="1"/>
          </p:cNvSpPr>
          <p:nvPr>
            <p:ph type="sldNum" sz="quarter" idx="16"/>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8" name="Title 7">
            <a:extLst>
              <a:ext uri="{FF2B5EF4-FFF2-40B4-BE49-F238E27FC236}">
                <a16:creationId xmlns:a16="http://schemas.microsoft.com/office/drawing/2014/main" id="{CAEBA570-1376-DE98-03FD-87409A018059}"/>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3" name="Picture 2">
            <a:extLst>
              <a:ext uri="{FF2B5EF4-FFF2-40B4-BE49-F238E27FC236}">
                <a16:creationId xmlns:a16="http://schemas.microsoft.com/office/drawing/2014/main" id="{9836A18E-DC5A-D7A0-EBFC-19B8990832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240977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Title &amp; Text two columns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1154337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3" name="Date Placeholder 2">
            <a:extLst>
              <a:ext uri="{FF2B5EF4-FFF2-40B4-BE49-F238E27FC236}">
                <a16:creationId xmlns:a16="http://schemas.microsoft.com/office/drawing/2014/main" id="{E0DB09C1-7837-2412-9BE8-C2B74C12BB4A}"/>
              </a:ext>
            </a:extLst>
          </p:cNvPr>
          <p:cNvSpPr>
            <a:spLocks noGrp="1"/>
          </p:cNvSpPr>
          <p:nvPr>
            <p:ph type="dt" sz="half" idx="15"/>
          </p:nvPr>
        </p:nvSpPr>
        <p:spPr/>
        <p:txBody>
          <a:bodyPr/>
          <a:lstStyle>
            <a:lvl1pPr>
              <a:defRPr>
                <a:solidFill>
                  <a:schemeClr val="bg1"/>
                </a:solidFill>
              </a:defRPr>
            </a:lvl1pPr>
          </a:lstStyle>
          <a:p>
            <a:fld id="{23AD3AF3-662D-4935-9942-F0565C25FF0C}" type="datetime1">
              <a:rPr lang="en-GB" smtClean="0"/>
              <a:t>06/06/2025</a:t>
            </a:fld>
            <a:endParaRPr lang="en-US"/>
          </a:p>
        </p:txBody>
      </p:sp>
      <p:sp>
        <p:nvSpPr>
          <p:cNvPr id="4" name="Footer Placeholder 3">
            <a:extLst>
              <a:ext uri="{FF2B5EF4-FFF2-40B4-BE49-F238E27FC236}">
                <a16:creationId xmlns:a16="http://schemas.microsoft.com/office/drawing/2014/main" id="{0DFBDB4C-C6FA-1D1C-2066-066A0457E7A8}"/>
              </a:ext>
            </a:extLst>
          </p:cNvPr>
          <p:cNvSpPr>
            <a:spLocks noGrp="1"/>
          </p:cNvSpPr>
          <p:nvPr>
            <p:ph type="ftr" sz="quarter" idx="16"/>
          </p:nvPr>
        </p:nvSpPr>
        <p:spPr/>
        <p:txBody>
          <a:bodyPr/>
          <a:lstStyle>
            <a:lvl1pPr>
              <a:defRPr>
                <a:solidFill>
                  <a:schemeClr val="bg1"/>
                </a:solidFill>
              </a:defRPr>
            </a:lvl1pPr>
          </a:lstStyle>
          <a:p>
            <a:r>
              <a:rPr lang="en-US"/>
              <a:t>Placeholder for the presentation title (Insert → header and footer)</a:t>
            </a:r>
          </a:p>
        </p:txBody>
      </p:sp>
      <p:sp>
        <p:nvSpPr>
          <p:cNvPr id="5" name="Slide Number Placeholder 4">
            <a:extLst>
              <a:ext uri="{FF2B5EF4-FFF2-40B4-BE49-F238E27FC236}">
                <a16:creationId xmlns:a16="http://schemas.microsoft.com/office/drawing/2014/main" id="{3188D962-4877-5BA4-5200-B28BDABD4B39}"/>
              </a:ext>
            </a:extLst>
          </p:cNvPr>
          <p:cNvSpPr>
            <a:spLocks noGrp="1"/>
          </p:cNvSpPr>
          <p:nvPr>
            <p:ph type="sldNum" sz="quarter" idx="17"/>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89FE51BB-D8FA-7440-D454-EBFC704FAC0B}"/>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7" name="Picture 6">
            <a:extLst>
              <a:ext uri="{FF2B5EF4-FFF2-40B4-BE49-F238E27FC236}">
                <a16:creationId xmlns:a16="http://schemas.microsoft.com/office/drawing/2014/main" id="{60D3AA67-CF63-E95B-415C-73DCF8F96B6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30572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Title &amp; Text three columns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269772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6" name="Text Placeholder 13">
            <a:extLst>
              <a:ext uri="{FF2B5EF4-FFF2-40B4-BE49-F238E27FC236}">
                <a16:creationId xmlns:a16="http://schemas.microsoft.com/office/drawing/2014/main" id="{87731A69-DA19-527D-8FB9-961D53CCC1D0}"/>
              </a:ext>
            </a:extLst>
          </p:cNvPr>
          <p:cNvSpPr>
            <a:spLocks noGrp="1"/>
          </p:cNvSpPr>
          <p:nvPr>
            <p:ph type="body" sz="quarter" idx="20" hasCustomPrompt="1"/>
          </p:nvPr>
        </p:nvSpPr>
        <p:spPr>
          <a:xfrm>
            <a:off x="4331184"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7" name="Text Placeholder 13">
            <a:extLst>
              <a:ext uri="{FF2B5EF4-FFF2-40B4-BE49-F238E27FC236}">
                <a16:creationId xmlns:a16="http://schemas.microsoft.com/office/drawing/2014/main" id="{CCA3B4E5-BFB5-0497-2B61-D520384EE8D1}"/>
              </a:ext>
            </a:extLst>
          </p:cNvPr>
          <p:cNvSpPr>
            <a:spLocks noGrp="1"/>
          </p:cNvSpPr>
          <p:nvPr>
            <p:ph type="body" sz="quarter" idx="21" hasCustomPrompt="1"/>
          </p:nvPr>
        </p:nvSpPr>
        <p:spPr>
          <a:xfrm>
            <a:off x="8219616"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3" name="Date Placeholder 2">
            <a:extLst>
              <a:ext uri="{FF2B5EF4-FFF2-40B4-BE49-F238E27FC236}">
                <a16:creationId xmlns:a16="http://schemas.microsoft.com/office/drawing/2014/main" id="{EDE3EA50-352E-3FC1-0A4C-0F9A6095F4F4}"/>
              </a:ext>
            </a:extLst>
          </p:cNvPr>
          <p:cNvSpPr>
            <a:spLocks noGrp="1"/>
          </p:cNvSpPr>
          <p:nvPr>
            <p:ph type="dt" sz="half" idx="22"/>
          </p:nvPr>
        </p:nvSpPr>
        <p:spPr/>
        <p:txBody>
          <a:bodyPr/>
          <a:lstStyle>
            <a:lvl1pPr>
              <a:defRPr>
                <a:solidFill>
                  <a:schemeClr val="bg1"/>
                </a:solidFill>
              </a:defRPr>
            </a:lvl1pPr>
          </a:lstStyle>
          <a:p>
            <a:fld id="{48DC6FE1-3514-4E6D-8CDF-A86EDD45B956}" type="datetime1">
              <a:rPr lang="en-GB" smtClean="0"/>
              <a:t>06/06/2025</a:t>
            </a:fld>
            <a:endParaRPr lang="en-US"/>
          </a:p>
        </p:txBody>
      </p:sp>
      <p:sp>
        <p:nvSpPr>
          <p:cNvPr id="4" name="Footer Placeholder 3">
            <a:extLst>
              <a:ext uri="{FF2B5EF4-FFF2-40B4-BE49-F238E27FC236}">
                <a16:creationId xmlns:a16="http://schemas.microsoft.com/office/drawing/2014/main" id="{569E6FAE-1DF7-049F-34DC-FCAA8D63F32D}"/>
              </a:ext>
            </a:extLst>
          </p:cNvPr>
          <p:cNvSpPr>
            <a:spLocks noGrp="1"/>
          </p:cNvSpPr>
          <p:nvPr>
            <p:ph type="ftr" sz="quarter" idx="23"/>
          </p:nvPr>
        </p:nvSpPr>
        <p:spPr/>
        <p:txBody>
          <a:bodyPr/>
          <a:lstStyle>
            <a:lvl1pPr>
              <a:defRPr>
                <a:solidFill>
                  <a:schemeClr val="bg1"/>
                </a:solidFill>
              </a:defRPr>
            </a:lvl1pPr>
          </a:lstStyle>
          <a:p>
            <a:r>
              <a:rPr lang="en-US"/>
              <a:t>Placeholder for the presentation title (Insert → header and footer)</a:t>
            </a:r>
          </a:p>
        </p:txBody>
      </p:sp>
      <p:sp>
        <p:nvSpPr>
          <p:cNvPr id="5" name="Slide Number Placeholder 4">
            <a:extLst>
              <a:ext uri="{FF2B5EF4-FFF2-40B4-BE49-F238E27FC236}">
                <a16:creationId xmlns:a16="http://schemas.microsoft.com/office/drawing/2014/main" id="{F933891B-6988-1CA8-DCF1-C72599B70BD3}"/>
              </a:ext>
            </a:extLst>
          </p:cNvPr>
          <p:cNvSpPr>
            <a:spLocks noGrp="1"/>
          </p:cNvSpPr>
          <p:nvPr>
            <p:ph type="sldNum" sz="quarter" idx="24"/>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5D9447B7-8759-7447-C6E6-3A02BDDAB61A}"/>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7" name="Picture 6">
            <a:extLst>
              <a:ext uri="{FF2B5EF4-FFF2-40B4-BE49-F238E27FC236}">
                <a16:creationId xmlns:a16="http://schemas.microsoft.com/office/drawing/2014/main" id="{33905F99-7B2B-0B79-3E2F-557EE9094D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1687821206"/>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 Title &amp; Text (two columns) ,Logo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913723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3A202A16-2CAC-7591-BDEE-AD402E6B6FE2}"/>
              </a:ext>
            </a:extLst>
          </p:cNvPr>
          <p:cNvSpPr>
            <a:spLocks noGrp="1"/>
          </p:cNvSpPr>
          <p:nvPr>
            <p:ph type="title" hasCustomPrompt="1"/>
          </p:nvPr>
        </p:nvSpPr>
        <p:spPr>
          <a:xfrm>
            <a:off x="443372" y="1551148"/>
            <a:ext cx="11305716" cy="984885"/>
          </a:xfrm>
        </p:spPr>
        <p:txBody>
          <a:bodyPr vert="horz"/>
          <a:lstStyle>
            <a:lvl1pPr>
              <a:lnSpc>
                <a:spcPct val="100000"/>
              </a:lnSpc>
              <a:defRPr>
                <a:solidFill>
                  <a:schemeClr val="bg1"/>
                </a:solidFill>
              </a:defRPr>
            </a:lvl1pPr>
          </a:lstStyle>
          <a:p>
            <a:r>
              <a:rPr lang="en-US"/>
              <a:t>Click to edit slide title </a:t>
            </a:r>
            <a:br>
              <a:rPr lang="en-US"/>
            </a:br>
            <a:r>
              <a:rPr lang="en-US"/>
              <a:t>(maximum two lines)</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a:xfrm>
            <a:off x="11028548" y="6258962"/>
            <a:ext cx="720080" cy="153888"/>
          </a:xfrm>
        </p:spPr>
        <p:txBody>
          <a:bodyPr/>
          <a:lstStyle>
            <a:lvl1pPr>
              <a:defRPr>
                <a:solidFill>
                  <a:schemeClr val="bg1"/>
                </a:solidFill>
              </a:defRPr>
            </a:lvl1pPr>
          </a:lstStyle>
          <a:p>
            <a:fld id="{6204C6CD-4504-438F-9B9B-CCFBC1CBA0E5}" type="datetime1">
              <a:rPr lang="en-GB" smtClean="0"/>
              <a:t>06/06/2025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lvl1pPr>
              <a:defRPr>
                <a:solidFill>
                  <a:schemeClr val="bg1"/>
                </a:solidFill>
              </a:defRPr>
            </a:lvl1pPr>
          </a:lstStyle>
          <a:p>
            <a:fld id="{4531D9DC-ADF0-4D0A-8902-0133E3C6D94B}" type="slidenum">
              <a:rPr lang="en-US" smtClean="0"/>
              <a:pPr/>
              <a:t>‹#›</a:t>
            </a:fld>
            <a:endParaRPr lang="en-US"/>
          </a:p>
        </p:txBody>
      </p:sp>
      <p:pic>
        <p:nvPicPr>
          <p:cNvPr id="6" name="Graphic 5">
            <a:extLst>
              <a:ext uri="{FF2B5EF4-FFF2-40B4-BE49-F238E27FC236}">
                <a16:creationId xmlns:a16="http://schemas.microsoft.com/office/drawing/2014/main" id="{C07ECC1D-2D01-CC67-0114-98365E21FAF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invGray">
          <a:xfrm>
            <a:off x="442800" y="478800"/>
            <a:ext cx="1690876" cy="486000"/>
          </a:xfrm>
          <a:prstGeom prst="rect">
            <a:avLst/>
          </a:prstGeom>
        </p:spPr>
      </p:pic>
      <p:sp>
        <p:nvSpPr>
          <p:cNvPr id="5" name="Text Placeholder 13">
            <a:extLst>
              <a:ext uri="{FF2B5EF4-FFF2-40B4-BE49-F238E27FC236}">
                <a16:creationId xmlns:a16="http://schemas.microsoft.com/office/drawing/2014/main" id="{AFA834BD-2E12-A137-AB7B-FBBE1D90795D}"/>
              </a:ext>
            </a:extLst>
          </p:cNvPr>
          <p:cNvSpPr>
            <a:spLocks noGrp="1"/>
          </p:cNvSpPr>
          <p:nvPr>
            <p:ph type="body" sz="quarter" idx="13" hasCustomPrompt="1"/>
          </p:nvPr>
        </p:nvSpPr>
        <p:spPr>
          <a:xfrm>
            <a:off x="442913" y="3105150"/>
            <a:ext cx="5473700" cy="2771775"/>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7" name="Text Placeholder 13">
            <a:extLst>
              <a:ext uri="{FF2B5EF4-FFF2-40B4-BE49-F238E27FC236}">
                <a16:creationId xmlns:a16="http://schemas.microsoft.com/office/drawing/2014/main" id="{15778897-3673-1BAB-2525-09549CAB0E70}"/>
              </a:ext>
            </a:extLst>
          </p:cNvPr>
          <p:cNvSpPr>
            <a:spLocks noGrp="1"/>
          </p:cNvSpPr>
          <p:nvPr>
            <p:ph type="body" sz="quarter" idx="14" hasCustomPrompt="1"/>
          </p:nvPr>
        </p:nvSpPr>
        <p:spPr>
          <a:xfrm>
            <a:off x="6276020" y="3105150"/>
            <a:ext cx="5473700" cy="2771775"/>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947645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mp; Image (brigh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A45911B5-A26C-46AE-6F01-8A86570BBA97}"/>
              </a:ext>
            </a:extLst>
          </p:cNvPr>
          <p:cNvSpPr>
            <a:spLocks noGrp="1"/>
          </p:cNvSpPr>
          <p:nvPr>
            <p:ph type="pic" sz="quarter" idx="19" hasCustomPrompt="1"/>
          </p:nvPr>
        </p:nvSpPr>
        <p:spPr>
          <a:xfrm>
            <a:off x="0" y="0"/>
            <a:ext cx="12192000" cy="6858000"/>
          </a:xfrm>
          <a:solidFill>
            <a:schemeClr val="bg2"/>
          </a:solidFill>
        </p:spPr>
        <p:txBody>
          <a:bodyPr lIns="36000" tIns="72000" anchor="t"/>
          <a:lstStyle>
            <a:lvl1pPr>
              <a:defRPr sz="1200" b="0">
                <a:solidFill>
                  <a:schemeClr val="tx1"/>
                </a:solidFill>
              </a:defRPr>
            </a:lvl1pPr>
            <a:lvl2pPr algn="l">
              <a:spcBef>
                <a:spcPts val="0"/>
              </a:spcBef>
              <a:defRPr lang="en-US" dirty="0"/>
            </a:lvl2pPr>
          </a:lstStyle>
          <a:p>
            <a:pPr lvl="0"/>
            <a:r>
              <a:rPr lang="en-US"/>
              <a:t>To insert a background image: Please click on the image placeholder and select an image by clicking on the “Insert” tab and choosing the “Pictures” command.</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1084837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C658B36A-743E-4F86-AA45-6662286C60DE}"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11" name="Title 10">
            <a:extLst>
              <a:ext uri="{FF2B5EF4-FFF2-40B4-BE49-F238E27FC236}">
                <a16:creationId xmlns:a16="http://schemas.microsoft.com/office/drawing/2014/main" id="{2B2AEE01-9A55-76A6-8906-CC3C7292F5A8}"/>
              </a:ext>
            </a:extLst>
          </p:cNvPr>
          <p:cNvSpPr>
            <a:spLocks noGrp="1"/>
          </p:cNvSpPr>
          <p:nvPr>
            <p:ph type="title" hasCustomPrompt="1"/>
          </p:nvPr>
        </p:nvSpPr>
        <p:spPr>
          <a:xfrm>
            <a:off x="443372" y="379660"/>
            <a:ext cx="11305716" cy="984885"/>
          </a:xfrm>
        </p:spPr>
        <p:txBody>
          <a:bodyPr vert="horz"/>
          <a:lstStyle>
            <a:lvl1pPr>
              <a:defRPr/>
            </a:lvl1pPr>
          </a:lstStyle>
          <a:p>
            <a:r>
              <a:rPr lang="en-US" noProof="0"/>
              <a:t>Click to edit </a:t>
            </a:r>
            <a:r>
              <a:rPr lang="en-US"/>
              <a:t>slide title </a:t>
            </a:r>
            <a:br>
              <a:rPr lang="en-US"/>
            </a:br>
            <a:r>
              <a:rPr lang="en-US"/>
              <a:t>(maximum two lines)</a:t>
            </a:r>
            <a:endParaRPr lang="de-DE"/>
          </a:p>
        </p:txBody>
      </p:sp>
      <p:sp>
        <p:nvSpPr>
          <p:cNvPr id="15" name="Text Placeholder 14">
            <a:extLst>
              <a:ext uri="{FF2B5EF4-FFF2-40B4-BE49-F238E27FC236}">
                <a16:creationId xmlns:a16="http://schemas.microsoft.com/office/drawing/2014/main" id="{F7E9D5DF-4C04-15C3-49BE-3CCCE1D585C3}"/>
              </a:ext>
            </a:extLst>
          </p:cNvPr>
          <p:cNvSpPr>
            <a:spLocks noGrp="1"/>
          </p:cNvSpPr>
          <p:nvPr>
            <p:ph type="body" sz="quarter" idx="20"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538867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mp; Image (dark)">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FED6BFC-551A-D9EA-2E13-F9AF4A235AF4}"/>
              </a:ext>
            </a:extLst>
          </p:cNvPr>
          <p:cNvSpPr>
            <a:spLocks noGrp="1"/>
          </p:cNvSpPr>
          <p:nvPr>
            <p:ph type="pic" sz="quarter" idx="19" hasCustomPrompt="1"/>
          </p:nvPr>
        </p:nvSpPr>
        <p:spPr>
          <a:xfrm>
            <a:off x="0" y="0"/>
            <a:ext cx="12192000" cy="6858000"/>
          </a:xfrm>
          <a:solidFill>
            <a:schemeClr val="tx2"/>
          </a:solidFill>
        </p:spPr>
        <p:txBody>
          <a:bodyPr lIns="36000" tIns="72000" anchor="t"/>
          <a:lstStyle>
            <a:lvl1pPr>
              <a:defRPr sz="1200" b="0">
                <a:solidFill>
                  <a:schemeClr val="bg1"/>
                </a:solidFill>
              </a:defRPr>
            </a:lvl1pPr>
            <a:lvl2pPr algn="l">
              <a:spcBef>
                <a:spcPts val="0"/>
              </a:spcBef>
              <a:defRPr>
                <a:solidFill>
                  <a:schemeClr val="bg1"/>
                </a:solidFill>
              </a:defRPr>
            </a:lvl2pPr>
          </a:lstStyle>
          <a:p>
            <a:pPr lvl="0"/>
            <a:r>
              <a:rPr lang="en-US"/>
              <a:t>To insert a background image: Please click on the image placeholder and select an image by clicking on the “Insert” tab and choosing the “Pictures” command.</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2968990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lvl1pPr>
              <a:defRPr>
                <a:solidFill>
                  <a:schemeClr val="bg1"/>
                </a:solidFill>
              </a:defRPr>
            </a:lvl1pPr>
          </a:lstStyle>
          <a:p>
            <a:fld id="{878FF03C-187C-4794-BC1C-4D34735945EA}"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8" name="Title 7">
            <a:extLst>
              <a:ext uri="{FF2B5EF4-FFF2-40B4-BE49-F238E27FC236}">
                <a16:creationId xmlns:a16="http://schemas.microsoft.com/office/drawing/2014/main" id="{166C928D-67FF-6510-ABEF-E1CDA23E8332}"/>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a:t>Click to edit slide title </a:t>
            </a:r>
            <a:br>
              <a:rPr lang="en-US"/>
            </a:br>
            <a:r>
              <a:rPr lang="en-US"/>
              <a:t>(maximum two lines)</a:t>
            </a:r>
            <a:endParaRPr lang="de-DE"/>
          </a:p>
        </p:txBody>
      </p:sp>
      <p:sp>
        <p:nvSpPr>
          <p:cNvPr id="9" name="Text Placeholder 14">
            <a:extLst>
              <a:ext uri="{FF2B5EF4-FFF2-40B4-BE49-F238E27FC236}">
                <a16:creationId xmlns:a16="http://schemas.microsoft.com/office/drawing/2014/main" id="{BF3C9069-5601-3ADB-8A11-33E7109ABE52}"/>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410688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Title Slide with Image">
    <p:bg bwMode="gray">
      <p:bgPr>
        <a:gradFill>
          <a:gsLst>
            <a:gs pos="95000">
              <a:srgbClr val="50E69B"/>
            </a:gs>
            <a:gs pos="53000">
              <a:srgbClr val="0F56F5"/>
            </a:gs>
            <a:gs pos="15000">
              <a:srgbClr val="0032A0"/>
            </a:gs>
          </a:gsLst>
          <a:lin ang="20220000" scaled="0"/>
        </a:gradFill>
        <a:effectLst/>
      </p:bgPr>
    </p:bg>
    <p:spTree>
      <p:nvGrpSpPr>
        <p:cNvPr id="1" name=""/>
        <p:cNvGrpSpPr/>
        <p:nvPr/>
      </p:nvGrpSpPr>
      <p:grpSpPr>
        <a:xfrm>
          <a:off x="0" y="0"/>
          <a:ext cx="0" cy="0"/>
          <a:chOff x="0" y="0"/>
          <a:chExt cx="0" cy="0"/>
        </a:xfrm>
      </p:grpSpPr>
      <p:sp>
        <p:nvSpPr>
          <p:cNvPr id="6" name="Picture Placeholder 17">
            <a:extLst>
              <a:ext uri="{FF2B5EF4-FFF2-40B4-BE49-F238E27FC236}">
                <a16:creationId xmlns:a16="http://schemas.microsoft.com/office/drawing/2014/main" id="{49236579-B2E3-6582-EC9D-0203808902B7}"/>
              </a:ext>
            </a:extLst>
          </p:cNvPr>
          <p:cNvSpPr>
            <a:spLocks noGrp="1" noChangeAspect="1"/>
          </p:cNvSpPr>
          <p:nvPr>
            <p:ph type="pic" sz="quarter" idx="11" hasCustomPrompt="1"/>
          </p:nvPr>
        </p:nvSpPr>
        <p:spPr bwMode="gray">
          <a:xfrm>
            <a:off x="0" y="1041793"/>
            <a:ext cx="12192000" cy="5816207"/>
          </a:xfrm>
          <a:custGeom>
            <a:avLst/>
            <a:gdLst>
              <a:gd name="connsiteX0" fmla="*/ 9692628 w 12192000"/>
              <a:gd name="connsiteY0" fmla="*/ 0 h 5816207"/>
              <a:gd name="connsiteX1" fmla="*/ 12192000 w 12192000"/>
              <a:gd name="connsiteY1" fmla="*/ 0 h 5816207"/>
              <a:gd name="connsiteX2" fmla="*/ 12192000 w 12192000"/>
              <a:gd name="connsiteY2" fmla="*/ 3303702 h 5816207"/>
              <a:gd name="connsiteX3" fmla="*/ 9739407 w 12192000"/>
              <a:gd name="connsiteY3" fmla="*/ 3303702 h 5816207"/>
              <a:gd name="connsiteX4" fmla="*/ 9739298 w 12192000"/>
              <a:gd name="connsiteY4" fmla="*/ 3303811 h 5816207"/>
              <a:gd name="connsiteX5" fmla="*/ 7535017 w 12192000"/>
              <a:gd name="connsiteY5" fmla="*/ 5334465 h 5816207"/>
              <a:gd name="connsiteX6" fmla="*/ 7495024 w 12192000"/>
              <a:gd name="connsiteY6" fmla="*/ 5693523 h 5816207"/>
              <a:gd name="connsiteX7" fmla="*/ 7480402 w 12192000"/>
              <a:gd name="connsiteY7" fmla="*/ 5816207 h 5816207"/>
              <a:gd name="connsiteX8" fmla="*/ 0 w 12192000"/>
              <a:gd name="connsiteY8" fmla="*/ 5816207 h 5816207"/>
              <a:gd name="connsiteX9" fmla="*/ 0 w 12192000"/>
              <a:gd name="connsiteY9" fmla="*/ 4657254 h 5816207"/>
              <a:gd name="connsiteX10" fmla="*/ 5393617 w 12192000"/>
              <a:gd name="connsiteY10" fmla="*/ 4657254 h 5816207"/>
              <a:gd name="connsiteX11" fmla="*/ 7568959 w 12192000"/>
              <a:gd name="connsiteY11" fmla="*/ 2784453 h 5816207"/>
              <a:gd name="connsiteX12" fmla="*/ 7704619 w 12192000"/>
              <a:gd name="connsiteY12" fmla="*/ 1675785 h 5816207"/>
              <a:gd name="connsiteX13" fmla="*/ 9692628 w 12192000"/>
              <a:gd name="connsiteY13" fmla="*/ 0 h 581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816207">
                <a:moveTo>
                  <a:pt x="9692628" y="0"/>
                </a:moveTo>
                <a:lnTo>
                  <a:pt x="12192000" y="0"/>
                </a:lnTo>
                <a:lnTo>
                  <a:pt x="12192000" y="3303702"/>
                </a:lnTo>
                <a:lnTo>
                  <a:pt x="9739407" y="3303702"/>
                </a:lnTo>
                <a:lnTo>
                  <a:pt x="9739298" y="3303811"/>
                </a:lnTo>
                <a:cubicBezTo>
                  <a:pt x="8233333" y="3303811"/>
                  <a:pt x="7669698" y="4086656"/>
                  <a:pt x="7535017" y="5334465"/>
                </a:cubicBezTo>
                <a:cubicBezTo>
                  <a:pt x="7535017" y="5334465"/>
                  <a:pt x="7518210" y="5494603"/>
                  <a:pt x="7495024" y="5693523"/>
                </a:cubicBezTo>
                <a:lnTo>
                  <a:pt x="7480402" y="5816207"/>
                </a:lnTo>
                <a:lnTo>
                  <a:pt x="0" y="5816207"/>
                </a:lnTo>
                <a:lnTo>
                  <a:pt x="0" y="4657254"/>
                </a:lnTo>
                <a:lnTo>
                  <a:pt x="5393617" y="4657254"/>
                </a:lnTo>
                <a:cubicBezTo>
                  <a:pt x="6890662" y="4657254"/>
                  <a:pt x="7420028" y="3844710"/>
                  <a:pt x="7568959" y="2784453"/>
                </a:cubicBezTo>
                <a:cubicBezTo>
                  <a:pt x="7607906" y="2507911"/>
                  <a:pt x="7653597" y="1986050"/>
                  <a:pt x="7704619" y="1675785"/>
                </a:cubicBezTo>
                <a:cubicBezTo>
                  <a:pt x="7879008" y="610741"/>
                  <a:pt x="8501607" y="47105"/>
                  <a:pt x="9692628" y="0"/>
                </a:cubicBezTo>
                <a:close/>
              </a:path>
            </a:pathLst>
          </a:custGeom>
          <a:solidFill>
            <a:schemeClr val="bg2"/>
          </a:solidFill>
        </p:spPr>
        <p:txBody>
          <a:bodyPr wrap="square" lIns="72000" tIns="72000" rIns="72000" bIns="72000" anchor="b">
            <a:noAutofit/>
          </a:bodyPr>
          <a:lstStyle>
            <a:lvl1pPr algn="l">
              <a:lnSpc>
                <a:spcPct val="100000"/>
              </a:lnSpc>
              <a:defRPr/>
            </a:lvl1pPr>
            <a:lvl2pPr>
              <a:defRPr sz="1200" b="0">
                <a:solidFill>
                  <a:schemeClr val="accent1"/>
                </a:solidFill>
              </a:defRPr>
            </a:lvl2pPr>
          </a:lstStyle>
          <a:p>
            <a:pPr lvl="1"/>
            <a:r>
              <a:rPr lang="en-US" noProof="0"/>
              <a:t>Insert an image by clicking on the “Insert” tab and choosing the “Pictures” command.</a:t>
            </a:r>
          </a:p>
        </p:txBody>
      </p:sp>
      <p:graphicFrame>
        <p:nvGraphicFramePr>
          <p:cNvPr id="38" name="Object 37" hidden="1">
            <a:extLst>
              <a:ext uri="{FF2B5EF4-FFF2-40B4-BE49-F238E27FC236}">
                <a16:creationId xmlns:a16="http://schemas.microsoft.com/office/drawing/2014/main" id="{9C0882EA-739F-210C-99EC-D75135352957}"/>
              </a:ext>
            </a:extLst>
          </p:cNvPr>
          <p:cNvGraphicFramePr>
            <a:graphicFrameLocks noChangeAspect="1"/>
          </p:cNvGraphicFramePr>
          <p:nvPr userDrawn="1">
            <p:custDataLst>
              <p:tags r:id="rId1"/>
            </p:custDataLst>
            <p:extLst>
              <p:ext uri="{D42A27DB-BD31-4B8C-83A1-F6EECF244321}">
                <p14:modId xmlns:p14="http://schemas.microsoft.com/office/powerpoint/2010/main" val="3214137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38" name="Object 37" hidden="1">
                        <a:extLst>
                          <a:ext uri="{FF2B5EF4-FFF2-40B4-BE49-F238E27FC236}">
                            <a16:creationId xmlns:a16="http://schemas.microsoft.com/office/drawing/2014/main" id="{9C0882EA-739F-210C-99EC-D751353529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gray">
          <a:xfrm>
            <a:off x="1233362" y="2066400"/>
            <a:ext cx="5616000" cy="1938992"/>
          </a:xfrm>
        </p:spPr>
        <p:txBody>
          <a:bodyPr vert="horz"/>
          <a:lstStyle>
            <a:lvl1pPr>
              <a:lnSpc>
                <a:spcPct val="100000"/>
              </a:lnSpc>
              <a:defRPr sz="4200">
                <a:solidFill>
                  <a:schemeClr val="bg1"/>
                </a:solidFill>
              </a:defRPr>
            </a:lvl1pPr>
          </a:lstStyle>
          <a:p>
            <a:r>
              <a:rPr lang="en-US" noProof="0"/>
              <a:t>Click to edit  presentation title </a:t>
            </a:r>
            <a:br>
              <a:rPr lang="en-US" noProof="0"/>
            </a:br>
            <a:r>
              <a:rPr lang="en-US" noProof="0"/>
              <a:t>(max. three lines)</a:t>
            </a:r>
          </a:p>
        </p:txBody>
      </p:sp>
      <p:pic>
        <p:nvPicPr>
          <p:cNvPr id="35" name="Graphic 34">
            <a:extLst>
              <a:ext uri="{FF2B5EF4-FFF2-40B4-BE49-F238E27FC236}">
                <a16:creationId xmlns:a16="http://schemas.microsoft.com/office/drawing/2014/main" id="{E0AB40B6-9C29-3031-5E1F-AD88DA7370AD}"/>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919587" y="1882288"/>
            <a:ext cx="450000" cy="304225"/>
          </a:xfrm>
          <a:prstGeom prst="rect">
            <a:avLst/>
          </a:prstGeom>
        </p:spPr>
      </p:pic>
      <p:sp>
        <p:nvSpPr>
          <p:cNvPr id="36" name="Text Placeholder 10">
            <a:extLst>
              <a:ext uri="{FF2B5EF4-FFF2-40B4-BE49-F238E27FC236}">
                <a16:creationId xmlns:a16="http://schemas.microsoft.com/office/drawing/2014/main" id="{36ED798B-DCF6-0BC2-0064-B9DD07ACDE9B}"/>
              </a:ext>
            </a:extLst>
          </p:cNvPr>
          <p:cNvSpPr>
            <a:spLocks noGrp="1"/>
          </p:cNvSpPr>
          <p:nvPr>
            <p:ph type="body" sz="quarter" idx="10" hasCustomPrompt="1"/>
          </p:nvPr>
        </p:nvSpPr>
        <p:spPr bwMode="gray">
          <a:xfrm>
            <a:off x="1233362" y="4334542"/>
            <a:ext cx="5616000" cy="246221"/>
          </a:xfrm>
        </p:spPr>
        <p:txBody>
          <a:bodyPr wrap="square">
            <a:spAutoFit/>
          </a:bodyPr>
          <a:lstStyle>
            <a:lvl1pPr marL="0" indent="0">
              <a:lnSpc>
                <a:spcPct val="100000"/>
              </a:lnSpc>
              <a:buFont typeface="Arial" panose="020B0604020202020204" pitchFamily="34" charset="0"/>
              <a:buNone/>
              <a:defRPr sz="16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the Location, Date (MM/DD/YYYY)</a:t>
            </a:r>
          </a:p>
        </p:txBody>
      </p:sp>
      <p:sp>
        <p:nvSpPr>
          <p:cNvPr id="3" name="Footer Placeholder 59">
            <a:extLst>
              <a:ext uri="{FF2B5EF4-FFF2-40B4-BE49-F238E27FC236}">
                <a16:creationId xmlns:a16="http://schemas.microsoft.com/office/drawing/2014/main" id="{3EC1501B-F2CA-6AA4-BC63-D11AAF997D87}"/>
              </a:ext>
            </a:extLst>
          </p:cNvPr>
          <p:cNvSpPr>
            <a:spLocks noGrp="1"/>
          </p:cNvSpPr>
          <p:nvPr>
            <p:ph type="ftr" sz="quarter" idx="12"/>
          </p:nvPr>
        </p:nvSpPr>
        <p:spPr bwMode="gray">
          <a:xfrm>
            <a:off x="6276628" y="6263444"/>
            <a:ext cx="5472000" cy="153888"/>
          </a:xfrm>
        </p:spPr>
        <p:txBody>
          <a:bodyPr/>
          <a:lstStyle>
            <a:lvl1pPr algn="r">
              <a:defRPr>
                <a:solidFill>
                  <a:schemeClr val="bg1"/>
                </a:solidFill>
              </a:defRPr>
            </a:lvl1pPr>
          </a:lstStyle>
          <a:p>
            <a:r>
              <a:rPr lang="en-GB"/>
              <a:t>General Division / Division / Department</a:t>
            </a:r>
            <a:endParaRPr lang="en-US"/>
          </a:p>
        </p:txBody>
      </p:sp>
    </p:spTree>
    <p:extLst>
      <p:ext uri="{BB962C8B-B14F-4D97-AF65-F5344CB8AC3E}">
        <p14:creationId xmlns:p14="http://schemas.microsoft.com/office/powerpoint/2010/main" val="20166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 Title, Text Quote &amp; Image (bright)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609600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bg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9DAA4E81-3667-47D5-AE52-F570DC487E7A}"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lvl1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3" name="Text Placeholder 14">
            <a:extLst>
              <a:ext uri="{FF2B5EF4-FFF2-40B4-BE49-F238E27FC236}">
                <a16:creationId xmlns:a16="http://schemas.microsoft.com/office/drawing/2014/main" id="{C50D4B94-E140-367E-1CCC-708F494CA460}"/>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2560737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 Title, Text Quote &amp; Image (dark)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609600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484" cy="1938992"/>
          </a:xfrm>
        </p:spPr>
        <p:txBody>
          <a:bodyPr wrap="square" anchor="ctr">
            <a:spAutoFit/>
          </a:bodyPr>
          <a:lstStyle>
            <a:lvl1pPr marL="0" indent="0">
              <a:lnSpc>
                <a:spcPct val="100000"/>
              </a:lnSpc>
              <a:buFont typeface="Arial" panose="020B0604020202020204" pitchFamily="34" charset="0"/>
              <a:buNone/>
              <a:defRPr sz="4200" b="1">
                <a:solidFill>
                  <a:schemeClr val="bg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95D4C1F1-178F-444C-A6BB-D6A5C3EF5073}"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484" cy="184666"/>
          </a:xfrm>
        </p:spPr>
        <p:txBody>
          <a:bodyPr wrap="square">
            <a:spAutoFit/>
          </a:bodyPr>
          <a:lstStyle>
            <a:lvl1pPr marL="0" indent="0">
              <a:lnSpc>
                <a:spcPct val="100000"/>
              </a:lnSpc>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4" name="Text Placeholder 14">
            <a:extLst>
              <a:ext uri="{FF2B5EF4-FFF2-40B4-BE49-F238E27FC236}">
                <a16:creationId xmlns:a16="http://schemas.microsoft.com/office/drawing/2014/main" id="{CDA2F3B7-337C-EBF5-B959-649093902F67}"/>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517786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mp; 1/2 Image (brigh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A1DD2C02-4F6F-43E0-A577-FB71D31AD4CD}"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ext Placeholder 14">
            <a:extLst>
              <a:ext uri="{FF2B5EF4-FFF2-40B4-BE49-F238E27FC236}">
                <a16:creationId xmlns:a16="http://schemas.microsoft.com/office/drawing/2014/main" id="{D029107A-A02B-1CCB-EA62-F29254388960}"/>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670333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mp; 1/2 Image (dark)">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9054699C-4D03-4954-B7BD-C08D9DAB41E2}"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14">
            <a:extLst>
              <a:ext uri="{FF2B5EF4-FFF2-40B4-BE49-F238E27FC236}">
                <a16:creationId xmlns:a16="http://schemas.microsoft.com/office/drawing/2014/main" id="{94A2EA91-F3CF-5CCF-E6D3-F97AFCF6DE36}"/>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900328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 Title, Images &amp; Text (white/three colum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2123896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B2CCC1B1-7B46-4E2A-8305-56076DE7A56A}" type="datetime1">
              <a:rPr lang="en-GB" smtClean="0"/>
              <a:t>06/06/2025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20" name="Picture Placeholder 19">
            <a:extLst>
              <a:ext uri="{FF2B5EF4-FFF2-40B4-BE49-F238E27FC236}">
                <a16:creationId xmlns:a16="http://schemas.microsoft.com/office/drawing/2014/main" id="{461F4E20-3D9A-FD75-8CFA-977E036A506D}"/>
              </a:ext>
            </a:extLst>
          </p:cNvPr>
          <p:cNvSpPr>
            <a:spLocks noGrp="1"/>
          </p:cNvSpPr>
          <p:nvPr>
            <p:ph type="pic" sz="quarter" idx="27" hasCustomPrompt="1"/>
          </p:nvPr>
        </p:nvSpPr>
        <p:spPr>
          <a:xfrm>
            <a:off x="442913"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21" name="Picture Placeholder 19">
            <a:extLst>
              <a:ext uri="{FF2B5EF4-FFF2-40B4-BE49-F238E27FC236}">
                <a16:creationId xmlns:a16="http://schemas.microsoft.com/office/drawing/2014/main" id="{ECACB6E0-9E1C-83DB-1009-E727BD836D4D}"/>
              </a:ext>
            </a:extLst>
          </p:cNvPr>
          <p:cNvSpPr>
            <a:spLocks noGrp="1"/>
          </p:cNvSpPr>
          <p:nvPr>
            <p:ph type="pic" sz="quarter" idx="28" hasCustomPrompt="1"/>
          </p:nvPr>
        </p:nvSpPr>
        <p:spPr>
          <a:xfrm>
            <a:off x="4331804"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22" name="Picture Placeholder 19">
            <a:extLst>
              <a:ext uri="{FF2B5EF4-FFF2-40B4-BE49-F238E27FC236}">
                <a16:creationId xmlns:a16="http://schemas.microsoft.com/office/drawing/2014/main" id="{6F9EBF0C-81D9-147A-3364-E60C7CF45113}"/>
              </a:ext>
            </a:extLst>
          </p:cNvPr>
          <p:cNvSpPr>
            <a:spLocks noGrp="1"/>
          </p:cNvSpPr>
          <p:nvPr>
            <p:ph type="pic" sz="quarter" idx="29" hasCustomPrompt="1"/>
          </p:nvPr>
        </p:nvSpPr>
        <p:spPr>
          <a:xfrm>
            <a:off x="8220236"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6" name="Text Placeholder 13">
            <a:extLst>
              <a:ext uri="{FF2B5EF4-FFF2-40B4-BE49-F238E27FC236}">
                <a16:creationId xmlns:a16="http://schemas.microsoft.com/office/drawing/2014/main" id="{8DA91E65-BAC9-35A0-B281-F84DCB058376}"/>
              </a:ext>
            </a:extLst>
          </p:cNvPr>
          <p:cNvSpPr>
            <a:spLocks noGrp="1"/>
          </p:cNvSpPr>
          <p:nvPr>
            <p:ph type="body" sz="quarter" idx="13" hasCustomPrompt="1"/>
          </p:nvPr>
        </p:nvSpPr>
        <p:spPr>
          <a:xfrm>
            <a:off x="442913"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8" name="Text Placeholder 13">
            <a:extLst>
              <a:ext uri="{FF2B5EF4-FFF2-40B4-BE49-F238E27FC236}">
                <a16:creationId xmlns:a16="http://schemas.microsoft.com/office/drawing/2014/main" id="{95FBD360-5231-B30C-CC97-B2FA6E24ADE8}"/>
              </a:ext>
            </a:extLst>
          </p:cNvPr>
          <p:cNvSpPr>
            <a:spLocks noGrp="1"/>
          </p:cNvSpPr>
          <p:nvPr>
            <p:ph type="body" sz="quarter" idx="20" hasCustomPrompt="1"/>
          </p:nvPr>
        </p:nvSpPr>
        <p:spPr>
          <a:xfrm>
            <a:off x="4331184"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Text Placeholder 13">
            <a:extLst>
              <a:ext uri="{FF2B5EF4-FFF2-40B4-BE49-F238E27FC236}">
                <a16:creationId xmlns:a16="http://schemas.microsoft.com/office/drawing/2014/main" id="{7BD3398C-263C-F5D3-3D8C-FF28537E66A8}"/>
              </a:ext>
            </a:extLst>
          </p:cNvPr>
          <p:cNvSpPr>
            <a:spLocks noGrp="1"/>
          </p:cNvSpPr>
          <p:nvPr>
            <p:ph type="body" sz="quarter" idx="21" hasCustomPrompt="1"/>
          </p:nvPr>
        </p:nvSpPr>
        <p:spPr>
          <a:xfrm>
            <a:off x="8219616"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4234863870"/>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 Title, Text, Quote &amp; Image (blue/bright)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accent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E1DB7BED-1188-42BF-A643-C0EFCAF52E17}"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2" name="Text Placeholder 14">
            <a:extLst>
              <a:ext uri="{FF2B5EF4-FFF2-40B4-BE49-F238E27FC236}">
                <a16:creationId xmlns:a16="http://schemas.microsoft.com/office/drawing/2014/main" id="{E41E84A2-815A-E084-57F0-344251AAE7BF}"/>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4239326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Title, Text, Quote &amp; Image (blue/dark)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accent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5E9A8A12-53B1-46C3-A116-9E3D0451F073}"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4" name="Text Placeholder 14">
            <a:extLst>
              <a:ext uri="{FF2B5EF4-FFF2-40B4-BE49-F238E27FC236}">
                <a16:creationId xmlns:a16="http://schemas.microsoft.com/office/drawing/2014/main" id="{39387BED-7687-1FDE-151A-E3E4DE8660BF}"/>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3473227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 Title, Text &amp; 1/2 Image (blue/bright)">
    <p:bg bwMode="gray">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AF54DC58-F2AF-4223-BFC2-7636316C6EE1}"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ext Placeholder 14">
            <a:extLst>
              <a:ext uri="{FF2B5EF4-FFF2-40B4-BE49-F238E27FC236}">
                <a16:creationId xmlns:a16="http://schemas.microsoft.com/office/drawing/2014/main" id="{9DB821E3-7AD5-2A50-2937-4D542F800644}"/>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3912344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 Title, Text &amp; 1/2 Image (blue/dark)">
    <p:bg bwMode="gray">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1EC1084D-3547-4FE9-A50D-015207819B33}"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14">
            <a:extLst>
              <a:ext uri="{FF2B5EF4-FFF2-40B4-BE49-F238E27FC236}">
                <a16:creationId xmlns:a16="http://schemas.microsoft.com/office/drawing/2014/main" id="{276F8614-5C75-29B6-1184-08348104C74C}"/>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451251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Title, Images &amp; Text (blue/three columns)">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2123896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lvl1pPr>
              <a:defRPr>
                <a:solidFill>
                  <a:schemeClr val="bg1"/>
                </a:solidFill>
              </a:defRPr>
            </a:lvl1pPr>
          </a:lstStyle>
          <a:p>
            <a:fld id="{DE580332-3123-4876-82DC-035C36CD3F0D}" type="datetime1">
              <a:rPr lang="en-GB" smtClean="0"/>
              <a:t>06/06/2025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a:t>Click to edit slide title </a:t>
            </a:r>
            <a:br>
              <a:rPr lang="en-US"/>
            </a:br>
            <a:r>
              <a:rPr lang="en-US"/>
              <a:t>(maximum two lines)</a:t>
            </a:r>
            <a:endParaRPr lang="de-DE"/>
          </a:p>
        </p:txBody>
      </p:sp>
      <p:sp>
        <p:nvSpPr>
          <p:cNvPr id="20" name="Picture Placeholder 19">
            <a:extLst>
              <a:ext uri="{FF2B5EF4-FFF2-40B4-BE49-F238E27FC236}">
                <a16:creationId xmlns:a16="http://schemas.microsoft.com/office/drawing/2014/main" id="{461F4E20-3D9A-FD75-8CFA-977E036A506D}"/>
              </a:ext>
            </a:extLst>
          </p:cNvPr>
          <p:cNvSpPr>
            <a:spLocks noGrp="1"/>
          </p:cNvSpPr>
          <p:nvPr>
            <p:ph type="pic" sz="quarter" idx="27" hasCustomPrompt="1"/>
          </p:nvPr>
        </p:nvSpPr>
        <p:spPr>
          <a:xfrm>
            <a:off x="442913"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21" name="Picture Placeholder 19">
            <a:extLst>
              <a:ext uri="{FF2B5EF4-FFF2-40B4-BE49-F238E27FC236}">
                <a16:creationId xmlns:a16="http://schemas.microsoft.com/office/drawing/2014/main" id="{ECACB6E0-9E1C-83DB-1009-E727BD836D4D}"/>
              </a:ext>
            </a:extLst>
          </p:cNvPr>
          <p:cNvSpPr>
            <a:spLocks noGrp="1"/>
          </p:cNvSpPr>
          <p:nvPr>
            <p:ph type="pic" sz="quarter" idx="28" hasCustomPrompt="1"/>
          </p:nvPr>
        </p:nvSpPr>
        <p:spPr>
          <a:xfrm>
            <a:off x="4331804"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22" name="Picture Placeholder 19">
            <a:extLst>
              <a:ext uri="{FF2B5EF4-FFF2-40B4-BE49-F238E27FC236}">
                <a16:creationId xmlns:a16="http://schemas.microsoft.com/office/drawing/2014/main" id="{6F9EBF0C-81D9-147A-3364-E60C7CF45113}"/>
              </a:ext>
            </a:extLst>
          </p:cNvPr>
          <p:cNvSpPr>
            <a:spLocks noGrp="1"/>
          </p:cNvSpPr>
          <p:nvPr>
            <p:ph type="pic" sz="quarter" idx="29" hasCustomPrompt="1"/>
          </p:nvPr>
        </p:nvSpPr>
        <p:spPr>
          <a:xfrm>
            <a:off x="8220236"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8" name="Text Placeholder 13">
            <a:extLst>
              <a:ext uri="{FF2B5EF4-FFF2-40B4-BE49-F238E27FC236}">
                <a16:creationId xmlns:a16="http://schemas.microsoft.com/office/drawing/2014/main" id="{5C9F62CD-F2A3-A408-B558-1B79296F7126}"/>
              </a:ext>
            </a:extLst>
          </p:cNvPr>
          <p:cNvSpPr>
            <a:spLocks noGrp="1"/>
          </p:cNvSpPr>
          <p:nvPr>
            <p:ph type="body" sz="quarter" idx="13" hasCustomPrompt="1"/>
          </p:nvPr>
        </p:nvSpPr>
        <p:spPr>
          <a:xfrm>
            <a:off x="442913"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1" name="Text Placeholder 13">
            <a:extLst>
              <a:ext uri="{FF2B5EF4-FFF2-40B4-BE49-F238E27FC236}">
                <a16:creationId xmlns:a16="http://schemas.microsoft.com/office/drawing/2014/main" id="{8B138EFC-7547-63FD-2341-EE37FB3A1CD2}"/>
              </a:ext>
            </a:extLst>
          </p:cNvPr>
          <p:cNvSpPr>
            <a:spLocks noGrp="1"/>
          </p:cNvSpPr>
          <p:nvPr>
            <p:ph type="body" sz="quarter" idx="20" hasCustomPrompt="1"/>
          </p:nvPr>
        </p:nvSpPr>
        <p:spPr>
          <a:xfrm>
            <a:off x="4331184"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3" name="Text Placeholder 13">
            <a:extLst>
              <a:ext uri="{FF2B5EF4-FFF2-40B4-BE49-F238E27FC236}">
                <a16:creationId xmlns:a16="http://schemas.microsoft.com/office/drawing/2014/main" id="{C15BDC80-D17A-8B1D-27E4-09CFF54B2067}"/>
              </a:ext>
            </a:extLst>
          </p:cNvPr>
          <p:cNvSpPr>
            <a:spLocks noGrp="1"/>
          </p:cNvSpPr>
          <p:nvPr>
            <p:ph type="body" sz="quarter" idx="21" hasCustomPrompt="1"/>
          </p:nvPr>
        </p:nvSpPr>
        <p:spPr>
          <a:xfrm>
            <a:off x="8219616"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pic>
        <p:nvPicPr>
          <p:cNvPr id="12" name="Picture 11">
            <a:extLst>
              <a:ext uri="{FF2B5EF4-FFF2-40B4-BE49-F238E27FC236}">
                <a16:creationId xmlns:a16="http://schemas.microsoft.com/office/drawing/2014/main" id="{747B0ACE-4FFE-3904-A877-73A01AF5D9A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615264032"/>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 Agenda">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FD52C55-A39F-10FF-4828-35713A81AA3C}"/>
              </a:ext>
            </a:extLst>
          </p:cNvPr>
          <p:cNvGraphicFramePr>
            <a:graphicFrameLocks noChangeAspect="1"/>
          </p:cNvGraphicFramePr>
          <p:nvPr userDrawn="1">
            <p:custDataLst>
              <p:tags r:id="rId1"/>
            </p:custDataLst>
            <p:extLst>
              <p:ext uri="{D42A27DB-BD31-4B8C-83A1-F6EECF244321}">
                <p14:modId xmlns:p14="http://schemas.microsoft.com/office/powerpoint/2010/main" val="2297310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8" name="Object 7" hidden="1">
                        <a:extLst>
                          <a:ext uri="{FF2B5EF4-FFF2-40B4-BE49-F238E27FC236}">
                            <a16:creationId xmlns:a16="http://schemas.microsoft.com/office/drawing/2014/main" id="{EFD52C55-A39F-10FF-4828-35713A81AA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Graphic 23">
            <a:extLst>
              <a:ext uri="{FF2B5EF4-FFF2-40B4-BE49-F238E27FC236}">
                <a16:creationId xmlns:a16="http://schemas.microsoft.com/office/drawing/2014/main" id="{933036C1-CC23-79CA-85F4-FCFFA1A1F0E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9343" t="13399" r="26901" b="18556"/>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Text Placeholder 10">
            <a:extLst>
              <a:ext uri="{FF2B5EF4-FFF2-40B4-BE49-F238E27FC236}">
                <a16:creationId xmlns:a16="http://schemas.microsoft.com/office/drawing/2014/main" id="{105A58E4-3146-0240-F0B7-627E5BF9CA3A}"/>
              </a:ext>
            </a:extLst>
          </p:cNvPr>
          <p:cNvSpPr>
            <a:spLocks noGrp="1"/>
          </p:cNvSpPr>
          <p:nvPr>
            <p:ph type="body" sz="quarter" idx="11" hasCustomPrompt="1"/>
          </p:nvPr>
        </p:nvSpPr>
        <p:spPr bwMode="gray">
          <a:xfrm>
            <a:off x="443372" y="1882800"/>
            <a:ext cx="3528000" cy="569387"/>
          </a:xfrm>
        </p:spPr>
        <p:txBody>
          <a:bodyPr wrap="square">
            <a:spAutoFit/>
          </a:bodyPr>
          <a:lstStyle>
            <a:lvl1pPr marL="252000" indent="-252000">
              <a:lnSpc>
                <a:spcPct val="100000"/>
              </a:lnSpc>
              <a:spcAft>
                <a:spcPts val="0"/>
              </a:spcAft>
              <a:buFont typeface="+mj-lt"/>
              <a:buAutoNum type="arabicPeriod"/>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highlight>
                  <a:srgbClr val="FF0000"/>
                </a:highlight>
              </a:defRPr>
            </a:lvl3pPr>
            <a:lvl4pPr marL="252000" indent="0">
              <a:lnSpc>
                <a:spcPct val="100000"/>
              </a:lnSpc>
              <a:spcBef>
                <a:spcPts val="200"/>
              </a:spcBef>
              <a:buNone/>
              <a:defRPr sz="1600">
                <a:solidFill>
                  <a:schemeClr val="accent1"/>
                </a:solidFill>
                <a:highlight>
                  <a:srgbClr val="FF0000"/>
                </a:highlight>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1.1 Click to edit subpoint</a:t>
            </a:r>
          </a:p>
        </p:txBody>
      </p:sp>
      <p:sp>
        <p:nvSpPr>
          <p:cNvPr id="17" name="Text Placeholder 10">
            <a:extLst>
              <a:ext uri="{FF2B5EF4-FFF2-40B4-BE49-F238E27FC236}">
                <a16:creationId xmlns:a16="http://schemas.microsoft.com/office/drawing/2014/main" id="{1D9B2E04-0F44-CBFA-894A-0B0096469B8E}"/>
              </a:ext>
            </a:extLst>
          </p:cNvPr>
          <p:cNvSpPr>
            <a:spLocks noGrp="1"/>
          </p:cNvSpPr>
          <p:nvPr>
            <p:ph type="body" sz="quarter" idx="19" hasCustomPrompt="1"/>
          </p:nvPr>
        </p:nvSpPr>
        <p:spPr bwMode="gray">
          <a:xfrm>
            <a:off x="443372" y="3693420"/>
            <a:ext cx="3528000" cy="569387"/>
          </a:xfrm>
        </p:spPr>
        <p:txBody>
          <a:bodyPr wrap="square">
            <a:spAutoFit/>
          </a:bodyPr>
          <a:lstStyle>
            <a:lvl1pPr marL="252000" indent="-252000">
              <a:lnSpc>
                <a:spcPct val="100000"/>
              </a:lnSpc>
              <a:spcAft>
                <a:spcPts val="0"/>
              </a:spcAft>
              <a:buFont typeface="+mj-lt"/>
              <a:buAutoNum type="arabicPeriod" startAt="2"/>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2.1 Click to edit subpoint</a:t>
            </a:r>
          </a:p>
        </p:txBody>
      </p:sp>
      <p:sp>
        <p:nvSpPr>
          <p:cNvPr id="18" name="Text Placeholder 10">
            <a:extLst>
              <a:ext uri="{FF2B5EF4-FFF2-40B4-BE49-F238E27FC236}">
                <a16:creationId xmlns:a16="http://schemas.microsoft.com/office/drawing/2014/main" id="{6A3DE39E-151B-E2D7-3F18-49318C08F5C3}"/>
              </a:ext>
            </a:extLst>
          </p:cNvPr>
          <p:cNvSpPr>
            <a:spLocks noGrp="1"/>
          </p:cNvSpPr>
          <p:nvPr>
            <p:ph type="body" sz="quarter" idx="20" hasCustomPrompt="1"/>
          </p:nvPr>
        </p:nvSpPr>
        <p:spPr bwMode="gray">
          <a:xfrm>
            <a:off x="4331804" y="1882800"/>
            <a:ext cx="3528000" cy="569387"/>
          </a:xfrm>
        </p:spPr>
        <p:txBody>
          <a:bodyPr wrap="square">
            <a:spAutoFit/>
          </a:bodyPr>
          <a:lstStyle>
            <a:lvl1pPr marL="252000" indent="-252000">
              <a:lnSpc>
                <a:spcPct val="100000"/>
              </a:lnSpc>
              <a:spcAft>
                <a:spcPts val="0"/>
              </a:spcAft>
              <a:buFont typeface="+mj-lt"/>
              <a:buAutoNum type="arabicPeriod" startAt="3"/>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3.1 Click to edit subpoint</a:t>
            </a:r>
          </a:p>
        </p:txBody>
      </p:sp>
      <p:sp>
        <p:nvSpPr>
          <p:cNvPr id="19" name="Text Placeholder 10">
            <a:extLst>
              <a:ext uri="{FF2B5EF4-FFF2-40B4-BE49-F238E27FC236}">
                <a16:creationId xmlns:a16="http://schemas.microsoft.com/office/drawing/2014/main" id="{4F668B5E-D5CC-8904-28E4-CD8138A5F377}"/>
              </a:ext>
            </a:extLst>
          </p:cNvPr>
          <p:cNvSpPr>
            <a:spLocks noGrp="1"/>
          </p:cNvSpPr>
          <p:nvPr>
            <p:ph type="body" sz="quarter" idx="21" hasCustomPrompt="1"/>
          </p:nvPr>
        </p:nvSpPr>
        <p:spPr bwMode="gray">
          <a:xfrm>
            <a:off x="4331804" y="3693420"/>
            <a:ext cx="3528000" cy="569387"/>
          </a:xfrm>
        </p:spPr>
        <p:txBody>
          <a:bodyPr wrap="square">
            <a:spAutoFit/>
          </a:bodyPr>
          <a:lstStyle>
            <a:lvl1pPr marL="252000" indent="-252000">
              <a:lnSpc>
                <a:spcPct val="100000"/>
              </a:lnSpc>
              <a:spcAft>
                <a:spcPts val="0"/>
              </a:spcAft>
              <a:buFont typeface="+mj-lt"/>
              <a:buAutoNum type="arabicPeriod" startAt="4"/>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4.1 Click to edit subpoint</a:t>
            </a:r>
          </a:p>
        </p:txBody>
      </p:sp>
      <p:sp>
        <p:nvSpPr>
          <p:cNvPr id="20" name="Text Placeholder 10">
            <a:extLst>
              <a:ext uri="{FF2B5EF4-FFF2-40B4-BE49-F238E27FC236}">
                <a16:creationId xmlns:a16="http://schemas.microsoft.com/office/drawing/2014/main" id="{CA4D94C5-F870-D03B-96F2-C9E1082289F6}"/>
              </a:ext>
            </a:extLst>
          </p:cNvPr>
          <p:cNvSpPr>
            <a:spLocks noGrp="1"/>
          </p:cNvSpPr>
          <p:nvPr>
            <p:ph type="body" sz="quarter" idx="22" hasCustomPrompt="1"/>
          </p:nvPr>
        </p:nvSpPr>
        <p:spPr bwMode="gray">
          <a:xfrm>
            <a:off x="8220236" y="1882800"/>
            <a:ext cx="3528000" cy="569387"/>
          </a:xfrm>
        </p:spPr>
        <p:txBody>
          <a:bodyPr wrap="square">
            <a:spAutoFit/>
          </a:bodyPr>
          <a:lstStyle>
            <a:lvl1pPr marL="252000" indent="-252000">
              <a:lnSpc>
                <a:spcPct val="100000"/>
              </a:lnSpc>
              <a:spcAft>
                <a:spcPts val="0"/>
              </a:spcAft>
              <a:buFont typeface="+mj-lt"/>
              <a:buAutoNum type="arabicPeriod" startAt="5"/>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5.1 Click to edit subpoint</a:t>
            </a:r>
          </a:p>
        </p:txBody>
      </p:sp>
      <p:sp>
        <p:nvSpPr>
          <p:cNvPr id="21" name="Text Placeholder 10">
            <a:extLst>
              <a:ext uri="{FF2B5EF4-FFF2-40B4-BE49-F238E27FC236}">
                <a16:creationId xmlns:a16="http://schemas.microsoft.com/office/drawing/2014/main" id="{4CD7366E-5AB0-83BC-C18B-9F94BFB4080C}"/>
              </a:ext>
            </a:extLst>
          </p:cNvPr>
          <p:cNvSpPr>
            <a:spLocks noGrp="1"/>
          </p:cNvSpPr>
          <p:nvPr>
            <p:ph type="body" sz="quarter" idx="23" hasCustomPrompt="1"/>
          </p:nvPr>
        </p:nvSpPr>
        <p:spPr bwMode="gray">
          <a:xfrm>
            <a:off x="8220236" y="3693420"/>
            <a:ext cx="3528000" cy="569387"/>
          </a:xfrm>
        </p:spPr>
        <p:txBody>
          <a:bodyPr wrap="square">
            <a:spAutoFit/>
          </a:bodyPr>
          <a:lstStyle>
            <a:lvl1pPr marL="252000" indent="-252000">
              <a:lnSpc>
                <a:spcPct val="100000"/>
              </a:lnSpc>
              <a:spcAft>
                <a:spcPts val="0"/>
              </a:spcAft>
              <a:buFont typeface="+mj-lt"/>
              <a:buAutoNum type="arabicPeriod" startAt="6"/>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6.1 Click to edit subpoint</a:t>
            </a:r>
          </a:p>
        </p:txBody>
      </p:sp>
      <p:sp>
        <p:nvSpPr>
          <p:cNvPr id="6" name="Title 5">
            <a:extLst>
              <a:ext uri="{FF2B5EF4-FFF2-40B4-BE49-F238E27FC236}">
                <a16:creationId xmlns:a16="http://schemas.microsoft.com/office/drawing/2014/main" id="{2B5ACACE-0D64-8BFB-30C3-1CD614ECB6AD}"/>
              </a:ext>
            </a:extLst>
          </p:cNvPr>
          <p:cNvSpPr>
            <a:spLocks noGrp="1"/>
          </p:cNvSpPr>
          <p:nvPr>
            <p:ph type="title" hasCustomPrompt="1"/>
          </p:nvPr>
        </p:nvSpPr>
        <p:spPr>
          <a:xfrm>
            <a:off x="443372" y="379660"/>
            <a:ext cx="11305716" cy="492443"/>
          </a:xfrm>
        </p:spPr>
        <p:txBody>
          <a:bodyPr/>
          <a:lstStyle>
            <a:lvl1pPr>
              <a:defRPr/>
            </a:lvl1pPr>
          </a:lstStyle>
          <a:p>
            <a:r>
              <a:rPr lang="en-US"/>
              <a:t>Click to edit agenda placeholder</a:t>
            </a:r>
            <a:endParaRPr lang="en-GB"/>
          </a:p>
        </p:txBody>
      </p:sp>
      <p:sp>
        <p:nvSpPr>
          <p:cNvPr id="5" name="Slide Number Placeholder 4">
            <a:extLst>
              <a:ext uri="{FF2B5EF4-FFF2-40B4-BE49-F238E27FC236}">
                <a16:creationId xmlns:a16="http://schemas.microsoft.com/office/drawing/2014/main" id="{6A2C8B6F-21E4-080F-52DF-BC417C9542DF}"/>
              </a:ext>
            </a:extLst>
          </p:cNvPr>
          <p:cNvSpPr>
            <a:spLocks noGrp="1"/>
          </p:cNvSpPr>
          <p:nvPr>
            <p:ph type="sldNum" sz="quarter" idx="12"/>
          </p:nvPr>
        </p:nvSpPr>
        <p:spPr bwMode="gray"/>
        <p:txBody>
          <a:bodyPr/>
          <a:lstStyle/>
          <a:p>
            <a:fld id="{4531D9DC-ADF0-4D0A-8902-0133E3C6D94B}" type="slidenum">
              <a:rPr lang="en-US" noProof="0" smtClean="0"/>
              <a:pPr/>
              <a:t>‹#›</a:t>
            </a:fld>
            <a:endParaRPr lang="en-US" noProof="0"/>
          </a:p>
        </p:txBody>
      </p:sp>
      <p:pic>
        <p:nvPicPr>
          <p:cNvPr id="9" name="Graphic 8">
            <a:extLst>
              <a:ext uri="{FF2B5EF4-FFF2-40B4-BE49-F238E27FC236}">
                <a16:creationId xmlns:a16="http://schemas.microsoft.com/office/drawing/2014/main" id="{89C872B5-7A2B-0D7E-AE50-D0D02F54E7B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04312" y="5860149"/>
            <a:ext cx="2722463" cy="552701"/>
          </a:xfrm>
          <a:prstGeom prst="rect">
            <a:avLst/>
          </a:prstGeom>
        </p:spPr>
      </p:pic>
    </p:spTree>
    <p:extLst>
      <p:ext uri="{BB962C8B-B14F-4D97-AF65-F5344CB8AC3E}">
        <p14:creationId xmlns:p14="http://schemas.microsoft.com/office/powerpoint/2010/main" val="2220696106"/>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Title, Text &amp; Chart 01">
    <p:spTree>
      <p:nvGrpSpPr>
        <p:cNvPr id="1" name=""/>
        <p:cNvGrpSpPr/>
        <p:nvPr/>
      </p:nvGrpSpPr>
      <p:grpSpPr>
        <a:xfrm>
          <a:off x="0" y="0"/>
          <a:ext cx="0" cy="0"/>
          <a:chOff x="0" y="0"/>
          <a:chExt cx="0" cy="0"/>
        </a:xfrm>
      </p:grpSpPr>
      <p:sp>
        <p:nvSpPr>
          <p:cNvPr id="13" name="Chart Placeholder 12">
            <a:extLst>
              <a:ext uri="{FF2B5EF4-FFF2-40B4-BE49-F238E27FC236}">
                <a16:creationId xmlns:a16="http://schemas.microsoft.com/office/drawing/2014/main" id="{3DDEB791-8367-5530-3552-28F180A4BE20}"/>
              </a:ext>
            </a:extLst>
          </p:cNvPr>
          <p:cNvSpPr>
            <a:spLocks noGrp="1"/>
          </p:cNvSpPr>
          <p:nvPr>
            <p:ph type="chart" sz="quarter" idx="19" hasCustomPrompt="1"/>
          </p:nvPr>
        </p:nvSpPr>
        <p:spPr>
          <a:xfrm>
            <a:off x="6275388" y="2451600"/>
            <a:ext cx="5473700" cy="3420000"/>
          </a:xfrm>
          <a:noFill/>
        </p:spPr>
        <p:txBody>
          <a:bodyPr/>
          <a:lstStyle>
            <a:lvl1pPr>
              <a:defRPr sz="1400" b="0"/>
            </a:lvl1pPr>
          </a:lstStyle>
          <a:p>
            <a:pPr lvl="0"/>
            <a:r>
              <a:rPr lang="en-AU"/>
              <a:t>Add chart by clicking on icon</a:t>
            </a:r>
            <a:endParaRPr lang="en-GB"/>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6"/>
            <a:ext cx="5473700" cy="378000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10" name="Text Placeholder 10">
            <a:extLst>
              <a:ext uri="{FF2B5EF4-FFF2-40B4-BE49-F238E27FC236}">
                <a16:creationId xmlns:a16="http://schemas.microsoft.com/office/drawing/2014/main" id="{C374AB3A-EECD-9FF6-A93A-D999F37647D6}"/>
              </a:ext>
            </a:extLst>
          </p:cNvPr>
          <p:cNvSpPr>
            <a:spLocks noGrp="1"/>
          </p:cNvSpPr>
          <p:nvPr>
            <p:ph type="body" sz="quarter" idx="17" hasCustomPrompt="1"/>
          </p:nvPr>
        </p:nvSpPr>
        <p:spPr bwMode="invGray">
          <a:xfrm>
            <a:off x="6276020" y="188118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11" name="Text Placeholder 10">
            <a:extLst>
              <a:ext uri="{FF2B5EF4-FFF2-40B4-BE49-F238E27FC236}">
                <a16:creationId xmlns:a16="http://schemas.microsoft.com/office/drawing/2014/main" id="{C9397BF2-B717-2CA0-CF5F-AE044D12234F}"/>
              </a:ext>
            </a:extLst>
          </p:cNvPr>
          <p:cNvSpPr>
            <a:spLocks noGrp="1"/>
          </p:cNvSpPr>
          <p:nvPr>
            <p:ph type="body" sz="quarter" idx="18" hasCustomPrompt="1"/>
          </p:nvPr>
        </p:nvSpPr>
        <p:spPr bwMode="invGray">
          <a:xfrm>
            <a:off x="6276020" y="215365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037"/>
            <a:ext cx="5468400" cy="153888"/>
          </a:xfrm>
          <a:noFill/>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2657063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 Title, Text &amp; Chart 02">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310809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9"/>
            <a:ext cx="3529012" cy="3780000"/>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0415464A-819A-4ABE-A215-763F57629C46}" type="datetime1">
              <a:rPr lang="en-GB" smtClean="0"/>
              <a:t>06/06/2025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5" name="Text Placeholder 10">
            <a:extLst>
              <a:ext uri="{FF2B5EF4-FFF2-40B4-BE49-F238E27FC236}">
                <a16:creationId xmlns:a16="http://schemas.microsoft.com/office/drawing/2014/main" id="{1498A2AB-8D96-47A3-13FF-85FDD837CA29}"/>
              </a:ext>
            </a:extLst>
          </p:cNvPr>
          <p:cNvSpPr>
            <a:spLocks noGrp="1"/>
          </p:cNvSpPr>
          <p:nvPr>
            <p:ph type="body" sz="quarter" idx="17" hasCustomPrompt="1"/>
          </p:nvPr>
        </p:nvSpPr>
        <p:spPr bwMode="invGray">
          <a:xfrm>
            <a:off x="4332288" y="1881188"/>
            <a:ext cx="7413164"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6" name="Text Placeholder 10">
            <a:extLst>
              <a:ext uri="{FF2B5EF4-FFF2-40B4-BE49-F238E27FC236}">
                <a16:creationId xmlns:a16="http://schemas.microsoft.com/office/drawing/2014/main" id="{A42CE36F-0E28-0E78-4EAF-E83A3B440AAF}"/>
              </a:ext>
            </a:extLst>
          </p:cNvPr>
          <p:cNvSpPr>
            <a:spLocks noGrp="1"/>
          </p:cNvSpPr>
          <p:nvPr>
            <p:ph type="body" sz="quarter" idx="18" hasCustomPrompt="1"/>
          </p:nvPr>
        </p:nvSpPr>
        <p:spPr bwMode="invGray">
          <a:xfrm>
            <a:off x="4332655" y="2153654"/>
            <a:ext cx="7411765"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8" name="Chart Placeholder 12">
            <a:extLst>
              <a:ext uri="{FF2B5EF4-FFF2-40B4-BE49-F238E27FC236}">
                <a16:creationId xmlns:a16="http://schemas.microsoft.com/office/drawing/2014/main" id="{0D28D82E-3BBE-8C56-E8BE-F9E349A0FE27}"/>
              </a:ext>
            </a:extLst>
          </p:cNvPr>
          <p:cNvSpPr>
            <a:spLocks noGrp="1"/>
          </p:cNvSpPr>
          <p:nvPr>
            <p:ph type="chart" sz="quarter" idx="19" hasCustomPrompt="1"/>
          </p:nvPr>
        </p:nvSpPr>
        <p:spPr>
          <a:xfrm>
            <a:off x="4332288" y="2457272"/>
            <a:ext cx="7416800" cy="3420000"/>
          </a:xfrm>
          <a:noFill/>
        </p:spPr>
        <p:txBody>
          <a:bodyPr/>
          <a:lstStyle>
            <a:lvl1pPr>
              <a:defRPr sz="1400" b="0"/>
            </a:lvl1pPr>
          </a:lstStyle>
          <a:p>
            <a:pPr lvl="0"/>
            <a:r>
              <a:rPr lang="en-US"/>
              <a:t>Add chart by clicking on icon</a:t>
            </a:r>
          </a:p>
        </p:txBody>
      </p:sp>
      <p:sp>
        <p:nvSpPr>
          <p:cNvPr id="9" name="Text Placeholder 10">
            <a:extLst>
              <a:ext uri="{FF2B5EF4-FFF2-40B4-BE49-F238E27FC236}">
                <a16:creationId xmlns:a16="http://schemas.microsoft.com/office/drawing/2014/main" id="{E4BAB8CC-F0EE-985F-CB94-ED441DCCBBBB}"/>
              </a:ext>
            </a:extLst>
          </p:cNvPr>
          <p:cNvSpPr>
            <a:spLocks noGrp="1"/>
          </p:cNvSpPr>
          <p:nvPr>
            <p:ph type="body" sz="quarter" idx="20" hasCustomPrompt="1"/>
          </p:nvPr>
        </p:nvSpPr>
        <p:spPr bwMode="invGray">
          <a:xfrm>
            <a:off x="442800" y="5723384"/>
            <a:ext cx="3528000" cy="153888"/>
          </a:xfrm>
          <a:noFill/>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3995951846"/>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two Charts">
    <p:spTree>
      <p:nvGrpSpPr>
        <p:cNvPr id="1" name=""/>
        <p:cNvGrpSpPr/>
        <p:nvPr/>
      </p:nvGrpSpPr>
      <p:grpSpPr>
        <a:xfrm>
          <a:off x="0" y="0"/>
          <a:ext cx="0" cy="0"/>
          <a:chOff x="0" y="0"/>
          <a:chExt cx="0" cy="0"/>
        </a:xfrm>
      </p:grpSpPr>
      <p:sp>
        <p:nvSpPr>
          <p:cNvPr id="9" name="Chart Placeholder 12">
            <a:extLst>
              <a:ext uri="{FF2B5EF4-FFF2-40B4-BE49-F238E27FC236}">
                <a16:creationId xmlns:a16="http://schemas.microsoft.com/office/drawing/2014/main" id="{604E5090-913A-FFE4-64D2-778D5F9AAC2C}"/>
              </a:ext>
            </a:extLst>
          </p:cNvPr>
          <p:cNvSpPr>
            <a:spLocks noGrp="1"/>
          </p:cNvSpPr>
          <p:nvPr>
            <p:ph type="chart" sz="quarter" idx="23" hasCustomPrompt="1"/>
          </p:nvPr>
        </p:nvSpPr>
        <p:spPr>
          <a:xfrm>
            <a:off x="442913" y="2458800"/>
            <a:ext cx="5473700" cy="3204000"/>
          </a:xfrm>
          <a:noFill/>
        </p:spPr>
        <p:txBody>
          <a:bodyPr/>
          <a:lstStyle>
            <a:lvl1pPr>
              <a:defRPr sz="1400" b="0"/>
            </a:lvl1pPr>
          </a:lstStyle>
          <a:p>
            <a:pPr lvl="0"/>
            <a:r>
              <a:rPr lang="en-US"/>
              <a:t>Add chart by clicking on icon</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10" name="Text Placeholder 10">
            <a:extLst>
              <a:ext uri="{FF2B5EF4-FFF2-40B4-BE49-F238E27FC236}">
                <a16:creationId xmlns:a16="http://schemas.microsoft.com/office/drawing/2014/main" id="{C374AB3A-EECD-9FF6-A93A-D999F37647D6}"/>
              </a:ext>
            </a:extLst>
          </p:cNvPr>
          <p:cNvSpPr>
            <a:spLocks noGrp="1"/>
          </p:cNvSpPr>
          <p:nvPr>
            <p:ph type="body" sz="quarter" idx="17" hasCustomPrompt="1"/>
          </p:nvPr>
        </p:nvSpPr>
        <p:spPr bwMode="invGray">
          <a:xfrm>
            <a:off x="6276020" y="188118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11" name="Text Placeholder 10">
            <a:extLst>
              <a:ext uri="{FF2B5EF4-FFF2-40B4-BE49-F238E27FC236}">
                <a16:creationId xmlns:a16="http://schemas.microsoft.com/office/drawing/2014/main" id="{C9397BF2-B717-2CA0-CF5F-AE044D12234F}"/>
              </a:ext>
            </a:extLst>
          </p:cNvPr>
          <p:cNvSpPr>
            <a:spLocks noGrp="1"/>
          </p:cNvSpPr>
          <p:nvPr>
            <p:ph type="body" sz="quarter" idx="18" hasCustomPrompt="1"/>
          </p:nvPr>
        </p:nvSpPr>
        <p:spPr bwMode="invGray">
          <a:xfrm>
            <a:off x="6276020" y="215365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3" name="Chart Placeholder 12">
            <a:extLst>
              <a:ext uri="{FF2B5EF4-FFF2-40B4-BE49-F238E27FC236}">
                <a16:creationId xmlns:a16="http://schemas.microsoft.com/office/drawing/2014/main" id="{3DDEB791-8367-5530-3552-28F180A4BE20}"/>
              </a:ext>
            </a:extLst>
          </p:cNvPr>
          <p:cNvSpPr>
            <a:spLocks noGrp="1"/>
          </p:cNvSpPr>
          <p:nvPr>
            <p:ph type="chart" sz="quarter" idx="19" hasCustomPrompt="1"/>
          </p:nvPr>
        </p:nvSpPr>
        <p:spPr>
          <a:xfrm>
            <a:off x="6275388" y="2458800"/>
            <a:ext cx="5473700" cy="3204000"/>
          </a:xfrm>
          <a:noFill/>
        </p:spPr>
        <p:txBody>
          <a:bodyPr/>
          <a:lstStyle>
            <a:lvl1pPr>
              <a:defRPr sz="1400" b="0"/>
            </a:lvl1pPr>
          </a:lstStyle>
          <a:p>
            <a:pPr lvl="0"/>
            <a:r>
              <a:rPr lang="en-US"/>
              <a:t>Add chart by clicking on icon</a:t>
            </a:r>
          </a:p>
        </p:txBody>
      </p:sp>
      <p:sp>
        <p:nvSpPr>
          <p:cNvPr id="5" name="Text Placeholder 10">
            <a:extLst>
              <a:ext uri="{FF2B5EF4-FFF2-40B4-BE49-F238E27FC236}">
                <a16:creationId xmlns:a16="http://schemas.microsoft.com/office/drawing/2014/main" id="{91306284-640A-C80E-4B66-F6C89764A66D}"/>
              </a:ext>
            </a:extLst>
          </p:cNvPr>
          <p:cNvSpPr>
            <a:spLocks noGrp="1"/>
          </p:cNvSpPr>
          <p:nvPr>
            <p:ph type="body" sz="quarter" idx="21" hasCustomPrompt="1"/>
          </p:nvPr>
        </p:nvSpPr>
        <p:spPr bwMode="invGray">
          <a:xfrm>
            <a:off x="443545" y="188082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8" name="Text Placeholder 10">
            <a:extLst>
              <a:ext uri="{FF2B5EF4-FFF2-40B4-BE49-F238E27FC236}">
                <a16:creationId xmlns:a16="http://schemas.microsoft.com/office/drawing/2014/main" id="{7FD7EC95-6C92-7EF3-2B71-332E888845D7}"/>
              </a:ext>
            </a:extLst>
          </p:cNvPr>
          <p:cNvSpPr>
            <a:spLocks noGrp="1"/>
          </p:cNvSpPr>
          <p:nvPr>
            <p:ph type="body" sz="quarter" idx="22" hasCustomPrompt="1"/>
          </p:nvPr>
        </p:nvSpPr>
        <p:spPr bwMode="invGray">
          <a:xfrm>
            <a:off x="443545" y="215329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384"/>
            <a:ext cx="54684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
        <p:nvSpPr>
          <p:cNvPr id="12" name="Text Placeholder 14">
            <a:extLst>
              <a:ext uri="{FF2B5EF4-FFF2-40B4-BE49-F238E27FC236}">
                <a16:creationId xmlns:a16="http://schemas.microsoft.com/office/drawing/2014/main" id="{A408ADD3-AF85-29E6-5A8B-C7F64809C3AF}"/>
              </a:ext>
            </a:extLst>
          </p:cNvPr>
          <p:cNvSpPr>
            <a:spLocks noGrp="1"/>
          </p:cNvSpPr>
          <p:nvPr>
            <p:ph type="body" sz="quarter" idx="24"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
        <p:nvSpPr>
          <p:cNvPr id="16" name="Text Placeholder 10">
            <a:extLst>
              <a:ext uri="{FF2B5EF4-FFF2-40B4-BE49-F238E27FC236}">
                <a16:creationId xmlns:a16="http://schemas.microsoft.com/office/drawing/2014/main" id="{37C8048A-733E-655B-FEF3-4EC8F09BE3F4}"/>
              </a:ext>
            </a:extLst>
          </p:cNvPr>
          <p:cNvSpPr>
            <a:spLocks noGrp="1"/>
          </p:cNvSpPr>
          <p:nvPr>
            <p:ph type="body" sz="quarter" idx="25" hasCustomPrompt="1"/>
          </p:nvPr>
        </p:nvSpPr>
        <p:spPr bwMode="invGray">
          <a:xfrm>
            <a:off x="6275388" y="5723384"/>
            <a:ext cx="54684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264440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 Title &amp; Chart">
    <p:spTree>
      <p:nvGrpSpPr>
        <p:cNvPr id="1" name=""/>
        <p:cNvGrpSpPr/>
        <p:nvPr/>
      </p:nvGrpSpPr>
      <p:grpSpPr>
        <a:xfrm>
          <a:off x="0" y="0"/>
          <a:ext cx="0" cy="0"/>
          <a:chOff x="0" y="0"/>
          <a:chExt cx="0" cy="0"/>
        </a:xfrm>
      </p:grpSpPr>
      <p:sp>
        <p:nvSpPr>
          <p:cNvPr id="9" name="Chart Placeholder 12">
            <a:extLst>
              <a:ext uri="{FF2B5EF4-FFF2-40B4-BE49-F238E27FC236}">
                <a16:creationId xmlns:a16="http://schemas.microsoft.com/office/drawing/2014/main" id="{604E5090-913A-FFE4-64D2-778D5F9AAC2C}"/>
              </a:ext>
            </a:extLst>
          </p:cNvPr>
          <p:cNvSpPr>
            <a:spLocks noGrp="1"/>
          </p:cNvSpPr>
          <p:nvPr>
            <p:ph type="chart" sz="quarter" idx="23" hasCustomPrompt="1"/>
          </p:nvPr>
        </p:nvSpPr>
        <p:spPr>
          <a:xfrm>
            <a:off x="442912" y="2458800"/>
            <a:ext cx="11306175" cy="3204000"/>
          </a:xfrm>
          <a:noFill/>
        </p:spPr>
        <p:txBody>
          <a:bodyPr/>
          <a:lstStyle>
            <a:lvl1pPr>
              <a:defRPr sz="1400" b="0"/>
            </a:lvl1pPr>
          </a:lstStyle>
          <a:p>
            <a:pPr lvl="0"/>
            <a:r>
              <a:rPr lang="en-US"/>
              <a:t>Add chart by clicking on icon</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5" name="Text Placeholder 10">
            <a:extLst>
              <a:ext uri="{FF2B5EF4-FFF2-40B4-BE49-F238E27FC236}">
                <a16:creationId xmlns:a16="http://schemas.microsoft.com/office/drawing/2014/main" id="{91306284-640A-C80E-4B66-F6C89764A66D}"/>
              </a:ext>
            </a:extLst>
          </p:cNvPr>
          <p:cNvSpPr>
            <a:spLocks noGrp="1"/>
          </p:cNvSpPr>
          <p:nvPr>
            <p:ph type="body" sz="quarter" idx="21" hasCustomPrompt="1"/>
          </p:nvPr>
        </p:nvSpPr>
        <p:spPr bwMode="invGray">
          <a:xfrm>
            <a:off x="443545" y="1880828"/>
            <a:ext cx="11303254"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8" name="Text Placeholder 10">
            <a:extLst>
              <a:ext uri="{FF2B5EF4-FFF2-40B4-BE49-F238E27FC236}">
                <a16:creationId xmlns:a16="http://schemas.microsoft.com/office/drawing/2014/main" id="{7FD7EC95-6C92-7EF3-2B71-332E888845D7}"/>
              </a:ext>
            </a:extLst>
          </p:cNvPr>
          <p:cNvSpPr>
            <a:spLocks noGrp="1"/>
          </p:cNvSpPr>
          <p:nvPr>
            <p:ph type="body" sz="quarter" idx="22" hasCustomPrompt="1"/>
          </p:nvPr>
        </p:nvSpPr>
        <p:spPr bwMode="invGray">
          <a:xfrm>
            <a:off x="443544" y="2153294"/>
            <a:ext cx="11303255"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384"/>
            <a:ext cx="113040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
        <p:nvSpPr>
          <p:cNvPr id="12" name="Text Placeholder 14">
            <a:extLst>
              <a:ext uri="{FF2B5EF4-FFF2-40B4-BE49-F238E27FC236}">
                <a16:creationId xmlns:a16="http://schemas.microsoft.com/office/drawing/2014/main" id="{A408ADD3-AF85-29E6-5A8B-C7F64809C3AF}"/>
              </a:ext>
            </a:extLst>
          </p:cNvPr>
          <p:cNvSpPr>
            <a:spLocks noGrp="1"/>
          </p:cNvSpPr>
          <p:nvPr>
            <p:ph type="body" sz="quarter" idx="24"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541092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 Final Slide">
    <p:spTree>
      <p:nvGrpSpPr>
        <p:cNvPr id="1" name=""/>
        <p:cNvGrpSpPr/>
        <p:nvPr/>
      </p:nvGrpSpPr>
      <p:grpSpPr>
        <a:xfrm>
          <a:off x="0" y="0"/>
          <a:ext cx="0" cy="0"/>
          <a:chOff x="0" y="0"/>
          <a:chExt cx="0" cy="0"/>
        </a:xfrm>
      </p:grpSpPr>
      <p:pic>
        <p:nvPicPr>
          <p:cNvPr id="11" name="Grafik 2">
            <a:extLst>
              <a:ext uri="{FF2B5EF4-FFF2-40B4-BE49-F238E27FC236}">
                <a16:creationId xmlns:a16="http://schemas.microsoft.com/office/drawing/2014/main" id="{A8DEDE1F-1CE2-DD5B-31B7-8EDA1E8995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38" name="Object 37" hidden="1">
            <a:extLst>
              <a:ext uri="{FF2B5EF4-FFF2-40B4-BE49-F238E27FC236}">
                <a16:creationId xmlns:a16="http://schemas.microsoft.com/office/drawing/2014/main" id="{9C0882EA-739F-210C-99EC-D75135352957}"/>
              </a:ext>
            </a:extLst>
          </p:cNvPr>
          <p:cNvGraphicFramePr>
            <a:graphicFrameLocks noChangeAspect="1"/>
          </p:cNvGraphicFramePr>
          <p:nvPr userDrawn="1">
            <p:custDataLst>
              <p:tags r:id="rId1"/>
            </p:custDataLst>
            <p:extLst>
              <p:ext uri="{D42A27DB-BD31-4B8C-83A1-F6EECF244321}">
                <p14:modId xmlns:p14="http://schemas.microsoft.com/office/powerpoint/2010/main" val="4003889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8" name="Object 37" hidden="1">
                        <a:extLst>
                          <a:ext uri="{FF2B5EF4-FFF2-40B4-BE49-F238E27FC236}">
                            <a16:creationId xmlns:a16="http://schemas.microsoft.com/office/drawing/2014/main" id="{9C0882EA-739F-210C-99EC-D751353529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invGray">
          <a:xfrm>
            <a:off x="1233362" y="2066400"/>
            <a:ext cx="8136000" cy="646331"/>
          </a:xfrm>
        </p:spPr>
        <p:txBody>
          <a:bodyPr vert="horz"/>
          <a:lstStyle>
            <a:lvl1pPr>
              <a:lnSpc>
                <a:spcPct val="100000"/>
              </a:lnSpc>
              <a:defRPr sz="4200">
                <a:solidFill>
                  <a:schemeClr val="bg1"/>
                </a:solidFill>
              </a:defRPr>
            </a:lvl1pPr>
          </a:lstStyle>
          <a:p>
            <a:r>
              <a:rPr lang="en-US" noProof="0"/>
              <a:t>Thank you</a:t>
            </a:r>
          </a:p>
        </p:txBody>
      </p:sp>
      <p:pic>
        <p:nvPicPr>
          <p:cNvPr id="35" name="Graphic 34">
            <a:extLst>
              <a:ext uri="{FF2B5EF4-FFF2-40B4-BE49-F238E27FC236}">
                <a16:creationId xmlns:a16="http://schemas.microsoft.com/office/drawing/2014/main" id="{E0AB40B6-9C29-3031-5E1F-AD88DA7370A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bwMode="invGray">
          <a:xfrm>
            <a:off x="919587" y="1882288"/>
            <a:ext cx="450000" cy="304225"/>
          </a:xfrm>
          <a:prstGeom prst="rect">
            <a:avLst/>
          </a:prstGeom>
        </p:spPr>
      </p:pic>
      <p:pic>
        <p:nvPicPr>
          <p:cNvPr id="10" name="Graphic 9">
            <a:extLst>
              <a:ext uri="{FF2B5EF4-FFF2-40B4-BE49-F238E27FC236}">
                <a16:creationId xmlns:a16="http://schemas.microsoft.com/office/drawing/2014/main" id="{D0B35D2D-D55D-496C-DA0C-5D73CF881BBB}"/>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gray">
          <a:xfrm>
            <a:off x="-2616968" y="478768"/>
            <a:ext cx="2376000" cy="682929"/>
          </a:xfrm>
          <a:prstGeom prst="rect">
            <a:avLst/>
          </a:prstGeom>
        </p:spPr>
      </p:pic>
      <p:sp>
        <p:nvSpPr>
          <p:cNvPr id="4" name="Text Placeholder 10">
            <a:extLst>
              <a:ext uri="{FF2B5EF4-FFF2-40B4-BE49-F238E27FC236}">
                <a16:creationId xmlns:a16="http://schemas.microsoft.com/office/drawing/2014/main" id="{51D07148-40CA-4B3A-B94A-352B1672951D}"/>
              </a:ext>
            </a:extLst>
          </p:cNvPr>
          <p:cNvSpPr>
            <a:spLocks noGrp="1"/>
          </p:cNvSpPr>
          <p:nvPr>
            <p:ph type="body" sz="quarter" idx="11" hasCustomPrompt="1"/>
          </p:nvPr>
        </p:nvSpPr>
        <p:spPr bwMode="invGray">
          <a:xfrm>
            <a:off x="1233362" y="56916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5" name="Text Placeholder 10">
            <a:extLst>
              <a:ext uri="{FF2B5EF4-FFF2-40B4-BE49-F238E27FC236}">
                <a16:creationId xmlns:a16="http://schemas.microsoft.com/office/drawing/2014/main" id="{3BF8AE22-71AE-2A3D-4CB1-902737C70D82}"/>
              </a:ext>
            </a:extLst>
          </p:cNvPr>
          <p:cNvSpPr>
            <a:spLocks noGrp="1"/>
          </p:cNvSpPr>
          <p:nvPr>
            <p:ph type="body" sz="quarter" idx="12" hasCustomPrompt="1"/>
          </p:nvPr>
        </p:nvSpPr>
        <p:spPr bwMode="invGray">
          <a:xfrm>
            <a:off x="1233362" y="55116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9" name="Text Placeholder 10">
            <a:extLst>
              <a:ext uri="{FF2B5EF4-FFF2-40B4-BE49-F238E27FC236}">
                <a16:creationId xmlns:a16="http://schemas.microsoft.com/office/drawing/2014/main" id="{4A940743-8E14-A392-0914-CC2271A2FD2D}"/>
              </a:ext>
            </a:extLst>
          </p:cNvPr>
          <p:cNvSpPr>
            <a:spLocks noGrp="1"/>
          </p:cNvSpPr>
          <p:nvPr>
            <p:ph type="body" sz="quarter" idx="14" hasCustomPrompt="1"/>
          </p:nvPr>
        </p:nvSpPr>
        <p:spPr bwMode="invGray">
          <a:xfrm>
            <a:off x="1233362" y="60480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12" name="Text Placeholder 10">
            <a:extLst>
              <a:ext uri="{FF2B5EF4-FFF2-40B4-BE49-F238E27FC236}">
                <a16:creationId xmlns:a16="http://schemas.microsoft.com/office/drawing/2014/main" id="{DC86BD44-8520-A95A-73DE-862C20EBE28D}"/>
              </a:ext>
            </a:extLst>
          </p:cNvPr>
          <p:cNvSpPr>
            <a:spLocks noGrp="1"/>
          </p:cNvSpPr>
          <p:nvPr>
            <p:ph type="body" sz="quarter" idx="15" hasCustomPrompt="1"/>
          </p:nvPr>
        </p:nvSpPr>
        <p:spPr bwMode="invGray">
          <a:xfrm>
            <a:off x="1233362" y="62352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13" name="Text Placeholder 10">
            <a:extLst>
              <a:ext uri="{FF2B5EF4-FFF2-40B4-BE49-F238E27FC236}">
                <a16:creationId xmlns:a16="http://schemas.microsoft.com/office/drawing/2014/main" id="{4C7A7962-9CE6-754A-6F77-928E4645413C}"/>
              </a:ext>
            </a:extLst>
          </p:cNvPr>
          <p:cNvSpPr>
            <a:spLocks noGrp="1"/>
          </p:cNvSpPr>
          <p:nvPr>
            <p:ph type="body" sz="quarter" idx="10" hasCustomPrompt="1"/>
          </p:nvPr>
        </p:nvSpPr>
        <p:spPr bwMode="invGray">
          <a:xfrm>
            <a:off x="1233362" y="5328000"/>
            <a:ext cx="8136000" cy="184666"/>
          </a:xfrm>
        </p:spPr>
        <p:txBody>
          <a:bodyPr wrap="square">
            <a:spAutoFit/>
          </a:bodyPr>
          <a:lstStyle>
            <a:lvl1pPr marL="0" indent="0">
              <a:lnSpc>
                <a:spcPct val="100000"/>
              </a:lnSpc>
              <a:spcBef>
                <a:spcPts val="0"/>
              </a:spcBef>
              <a:buFont typeface="Arial" panose="020B0604020202020204" pitchFamily="34" charset="0"/>
              <a:buNone/>
              <a:defRPr sz="1200" b="1">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Tree>
    <p:extLst>
      <p:ext uri="{BB962C8B-B14F-4D97-AF65-F5344CB8AC3E}">
        <p14:creationId xmlns:p14="http://schemas.microsoft.com/office/powerpoint/2010/main" val="1972202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AD5D53-6107-4828-A328-97406E0EE8D5}"/>
              </a:ext>
            </a:extLst>
          </p:cNvPr>
          <p:cNvSpPr>
            <a:spLocks noGrp="1"/>
          </p:cNvSpPr>
          <p:nvPr>
            <p:ph type="ctrTitle"/>
          </p:nvPr>
        </p:nvSpPr>
        <p:spPr>
          <a:xfrm>
            <a:off x="1524000" y="2124968"/>
            <a:ext cx="9144000" cy="1384995"/>
          </a:xfrm>
        </p:spPr>
        <p:txBody>
          <a:bodyPr anchor="b"/>
          <a:lstStyle>
            <a:lvl1pPr algn="ctr">
              <a:defRPr sz="45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0FEC11A-9C82-426A-AE77-B0E00241564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AB124ED-DDDF-4AA0-8699-21AA37143378}"/>
              </a:ext>
            </a:extLst>
          </p:cNvPr>
          <p:cNvSpPr>
            <a:spLocks noGrp="1"/>
          </p:cNvSpPr>
          <p:nvPr>
            <p:ph type="dt" sz="half" idx="10"/>
          </p:nvPr>
        </p:nvSpPr>
        <p:spPr/>
        <p:txBody>
          <a:bodyPr/>
          <a:lstStyle/>
          <a:p>
            <a:fld id="{2F04DA5F-1B56-48FD-AFAD-5067CEF691C8}" type="datetimeFigureOut">
              <a:rPr lang="el-GR" smtClean="0"/>
              <a:t>6/6/2025</a:t>
            </a:fld>
            <a:endParaRPr lang="el-GR"/>
          </a:p>
        </p:txBody>
      </p:sp>
      <p:sp>
        <p:nvSpPr>
          <p:cNvPr id="5" name="Θέση υποσέλιδου 4">
            <a:extLst>
              <a:ext uri="{FF2B5EF4-FFF2-40B4-BE49-F238E27FC236}">
                <a16:creationId xmlns:a16="http://schemas.microsoft.com/office/drawing/2014/main" id="{C64CA736-0B6F-4FF3-BF03-47A7B907341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894B02C-60D0-4E41-A0BC-36338B2852A8}"/>
              </a:ext>
            </a:extLst>
          </p:cNvPr>
          <p:cNvSpPr>
            <a:spLocks noGrp="1"/>
          </p:cNvSpPr>
          <p:nvPr>
            <p:ph type="sldNum" sz="quarter" idx="12"/>
          </p:nvPr>
        </p:nvSpPr>
        <p:spPr/>
        <p:txBody>
          <a:bodyPr/>
          <a:lstStyle/>
          <a:p>
            <a:fld id="{193F9082-278A-4659-A01F-F0D8A66D4132}" type="slidenum">
              <a:rPr lang="el-GR" smtClean="0"/>
              <a:t>‹#›</a:t>
            </a:fld>
            <a:endParaRPr lang="el-GR"/>
          </a:p>
        </p:txBody>
      </p:sp>
    </p:spTree>
    <p:extLst>
      <p:ext uri="{BB962C8B-B14F-4D97-AF65-F5344CB8AC3E}">
        <p14:creationId xmlns:p14="http://schemas.microsoft.com/office/powerpoint/2010/main" val="1347940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 Title &amp; Tex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D553994-0BAF-4044-8A20-E51D7FA49A4F}"/>
              </a:ext>
            </a:extLst>
          </p:cNvPr>
          <p:cNvGraphicFramePr>
            <a:graphicFrameLocks noChangeAspect="1"/>
          </p:cNvGraphicFramePr>
          <p:nvPr userDrawn="1">
            <p:custDataLst>
              <p:tags r:id="rId1"/>
            </p:custDataLst>
            <p:extLst>
              <p:ext uri="{D42A27DB-BD31-4B8C-83A1-F6EECF244321}">
                <p14:modId xmlns:p14="http://schemas.microsoft.com/office/powerpoint/2010/main" val="336427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9" name="Object 8" hidden="1">
                        <a:extLst>
                          <a:ext uri="{FF2B5EF4-FFF2-40B4-BE49-F238E27FC236}">
                            <a16:creationId xmlns:a16="http://schemas.microsoft.com/office/drawing/2014/main" id="{9D553994-0BAF-4044-8A20-E51D7FA49A4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39F4C-C47C-B5E5-3879-34BC0DF7D190}"/>
              </a:ext>
            </a:extLst>
          </p:cNvPr>
          <p:cNvSpPr>
            <a:spLocks noGrp="1"/>
          </p:cNvSpPr>
          <p:nvPr>
            <p:ph type="title" hasCustomPrompt="1"/>
          </p:nvPr>
        </p:nvSpPr>
        <p:spPr bwMode="gray">
          <a:xfrm>
            <a:off x="443372" y="152636"/>
            <a:ext cx="6912768" cy="332399"/>
          </a:xfrm>
        </p:spPr>
        <p:txBody>
          <a:bodyPr vert="horz"/>
          <a:lstStyle>
            <a:lvl1pPr>
              <a:defRPr/>
            </a:lvl1pPr>
          </a:lstStyle>
          <a:p>
            <a:r>
              <a:rPr lang="en-US" noProof="0" dirty="0"/>
              <a:t>Click to edit slide title (maximum two lines)</a:t>
            </a:r>
          </a:p>
        </p:txBody>
      </p:sp>
      <p:sp>
        <p:nvSpPr>
          <p:cNvPr id="5" name="Slide Number Placeholder 4">
            <a:extLst>
              <a:ext uri="{FF2B5EF4-FFF2-40B4-BE49-F238E27FC236}">
                <a16:creationId xmlns:a16="http://schemas.microsoft.com/office/drawing/2014/main" id="{38CF4CFD-1FD9-0263-69DA-98D14183264F}"/>
              </a:ext>
            </a:extLst>
          </p:cNvPr>
          <p:cNvSpPr>
            <a:spLocks noGrp="1"/>
          </p:cNvSpPr>
          <p:nvPr>
            <p:ph type="sldNum" sz="quarter" idx="12"/>
          </p:nvPr>
        </p:nvSpPr>
        <p:spPr bwMode="gray">
          <a:xfrm>
            <a:off x="11604640" y="6597352"/>
            <a:ext cx="252000" cy="153888"/>
          </a:xfrm>
        </p:spPr>
        <p:txBody>
          <a:bodyPr>
            <a:spAutoFit/>
          </a:bodyPr>
          <a:lstStyle/>
          <a:p>
            <a:fld id="{4531D9DC-ADF0-4D0A-8902-0133E3C6D94B}" type="slidenum">
              <a:rPr lang="en-US" noProof="0" smtClean="0"/>
              <a:pPr/>
              <a:t>‹#›</a:t>
            </a:fld>
            <a:endParaRPr lang="en-US" noProof="0" dirty="0"/>
          </a:p>
        </p:txBody>
      </p:sp>
      <p:sp>
        <p:nvSpPr>
          <p:cNvPr id="8" name="Text Placeholder 7">
            <a:extLst>
              <a:ext uri="{FF2B5EF4-FFF2-40B4-BE49-F238E27FC236}">
                <a16:creationId xmlns:a16="http://schemas.microsoft.com/office/drawing/2014/main" id="{747922D8-C798-35B1-7888-1B3E38A602D9}"/>
              </a:ext>
            </a:extLst>
          </p:cNvPr>
          <p:cNvSpPr>
            <a:spLocks noGrp="1"/>
          </p:cNvSpPr>
          <p:nvPr>
            <p:ph type="body" sz="quarter" idx="14" hasCustomPrompt="1"/>
          </p:nvPr>
        </p:nvSpPr>
        <p:spPr bwMode="gray">
          <a:xfrm>
            <a:off x="443372" y="3104964"/>
            <a:ext cx="11304000" cy="2772000"/>
          </a:xfrm>
        </p:spPr>
        <p:txBody>
          <a:bodyPr/>
          <a:lstStyle/>
          <a:p>
            <a:pPr lvl="0"/>
            <a:r>
              <a:rPr lang="en-US" noProof="0"/>
              <a:t>Click to edit text</a:t>
            </a:r>
          </a:p>
          <a:p>
            <a:pPr lvl="1"/>
            <a:r>
              <a:rPr lang="en-US" noProof="0"/>
              <a:t>Second level</a:t>
            </a:r>
          </a:p>
        </p:txBody>
      </p:sp>
    </p:spTree>
    <p:extLst>
      <p:ext uri="{BB962C8B-B14F-4D97-AF65-F5344CB8AC3E}">
        <p14:creationId xmlns:p14="http://schemas.microsoft.com/office/powerpoint/2010/main" val="4088182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Cli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51A880E-4578-4BCB-4567-A6CFA4FD148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951A880E-4578-4BCB-4567-A6CFA4FD14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1">
            <a:extLst>
              <a:ext uri="{FF2B5EF4-FFF2-40B4-BE49-F238E27FC236}">
                <a16:creationId xmlns:a16="http://schemas.microsoft.com/office/drawing/2014/main" id="{170AC60B-0A2E-8F12-BD66-ECA449C89456}"/>
              </a:ext>
            </a:extLst>
          </p:cNvPr>
          <p:cNvSpPr>
            <a:spLocks noGrp="1"/>
          </p:cNvSpPr>
          <p:nvPr>
            <p:ph type="title" hasCustomPrompt="1"/>
          </p:nvPr>
        </p:nvSpPr>
        <p:spPr>
          <a:xfrm>
            <a:off x="443372" y="379660"/>
            <a:ext cx="11305716" cy="984885"/>
          </a:xfrm>
        </p:spPr>
        <p:txBody>
          <a:bodyPr vert="horz"/>
          <a:lstStyle>
            <a:lvl1pPr rtl="0">
              <a:defRPr/>
            </a:lvl1pPr>
          </a:lstStyle>
          <a:p>
            <a:r>
              <a:rPr lang="el-GR" dirty="0" err="1"/>
              <a:t>Click</a:t>
            </a:r>
            <a:r>
              <a:rPr lang="el-GR" dirty="0"/>
              <a:t> </a:t>
            </a:r>
            <a:r>
              <a:rPr lang="el-GR" dirty="0" err="1"/>
              <a:t>to</a:t>
            </a:r>
            <a:r>
              <a:rPr lang="el-GR" dirty="0"/>
              <a:t> </a:t>
            </a:r>
            <a:r>
              <a:rPr lang="el-GR" dirty="0" err="1"/>
              <a:t>edit</a:t>
            </a:r>
            <a:r>
              <a:rPr lang="el-GR" dirty="0"/>
              <a:t> </a:t>
            </a:r>
            <a:r>
              <a:rPr lang="el-GR" dirty="0" err="1"/>
              <a:t>slide</a:t>
            </a:r>
            <a:r>
              <a:rPr lang="el-GR" dirty="0"/>
              <a:t> </a:t>
            </a:r>
            <a:r>
              <a:rPr lang="el-GR" dirty="0" err="1"/>
              <a:t>title</a:t>
            </a:r>
            <a:r>
              <a:rPr lang="el-GR" dirty="0"/>
              <a:t> </a:t>
            </a:r>
            <a:br>
              <a:rPr lang="el-GR" dirty="0"/>
            </a:br>
            <a:r>
              <a:rPr lang="el-GR" dirty="0"/>
              <a:t>(</a:t>
            </a:r>
            <a:r>
              <a:rPr lang="el-GR" dirty="0" err="1"/>
              <a:t>maximum</a:t>
            </a:r>
            <a:r>
              <a:rPr lang="el-GR" dirty="0"/>
              <a:t> </a:t>
            </a:r>
            <a:r>
              <a:rPr lang="el-GR" dirty="0" err="1"/>
              <a:t>two</a:t>
            </a:r>
            <a:r>
              <a:rPr lang="el-GR" dirty="0"/>
              <a:t> </a:t>
            </a:r>
            <a:r>
              <a:rPr lang="el-GR" dirty="0" err="1"/>
              <a:t>lines</a:t>
            </a:r>
            <a:r>
              <a:rPr lang="el-GR" dirty="0"/>
              <a:t>)</a:t>
            </a:r>
          </a:p>
        </p:txBody>
      </p:sp>
    </p:spTree>
    <p:extLst>
      <p:ext uri="{BB962C8B-B14F-4D97-AF65-F5344CB8AC3E}">
        <p14:creationId xmlns:p14="http://schemas.microsoft.com/office/powerpoint/2010/main" val="3662283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Agenda Longer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FD52C55-A39F-10FF-4828-35713A81AA3C}"/>
              </a:ext>
            </a:extLst>
          </p:cNvPr>
          <p:cNvGraphicFramePr>
            <a:graphicFrameLocks noChangeAspect="1"/>
          </p:cNvGraphicFramePr>
          <p:nvPr userDrawn="1">
            <p:custDataLst>
              <p:tags r:id="rId1"/>
            </p:custDataLst>
            <p:extLst>
              <p:ext uri="{D42A27DB-BD31-4B8C-83A1-F6EECF244321}">
                <p14:modId xmlns:p14="http://schemas.microsoft.com/office/powerpoint/2010/main" val="2215179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8" name="Object 7" hidden="1">
                        <a:extLst>
                          <a:ext uri="{FF2B5EF4-FFF2-40B4-BE49-F238E27FC236}">
                            <a16:creationId xmlns:a16="http://schemas.microsoft.com/office/drawing/2014/main" id="{EFD52C55-A39F-10FF-4828-35713A81AA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Graphic 23">
            <a:extLst>
              <a:ext uri="{FF2B5EF4-FFF2-40B4-BE49-F238E27FC236}">
                <a16:creationId xmlns:a16="http://schemas.microsoft.com/office/drawing/2014/main" id="{933036C1-CC23-79CA-85F4-FCFFA1A1F0E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9343" t="13399" r="26901" b="18556"/>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Slide Number Placeholder 4">
            <a:extLst>
              <a:ext uri="{FF2B5EF4-FFF2-40B4-BE49-F238E27FC236}">
                <a16:creationId xmlns:a16="http://schemas.microsoft.com/office/drawing/2014/main" id="{6A2C8B6F-21E4-080F-52DF-BC417C9542DF}"/>
              </a:ext>
            </a:extLst>
          </p:cNvPr>
          <p:cNvSpPr>
            <a:spLocks noGrp="1"/>
          </p:cNvSpPr>
          <p:nvPr>
            <p:ph type="sldNum" sz="quarter" idx="12"/>
          </p:nvPr>
        </p:nvSpPr>
        <p:spPr bwMode="gray"/>
        <p:txBody>
          <a:bodyPr/>
          <a:lstStyle/>
          <a:p>
            <a:fld id="{4531D9DC-ADF0-4D0A-8902-0133E3C6D94B}" type="slidenum">
              <a:rPr lang="en-US" noProof="0" smtClean="0"/>
              <a:pPr/>
              <a:t>‹#›</a:t>
            </a:fld>
            <a:endParaRPr lang="en-US" noProof="0"/>
          </a:p>
        </p:txBody>
      </p:sp>
      <p:sp>
        <p:nvSpPr>
          <p:cNvPr id="4" name="Text Placeholder 10">
            <a:extLst>
              <a:ext uri="{FF2B5EF4-FFF2-40B4-BE49-F238E27FC236}">
                <a16:creationId xmlns:a16="http://schemas.microsoft.com/office/drawing/2014/main" id="{105A58E4-3146-0240-F0B7-627E5BF9CA3A}"/>
              </a:ext>
            </a:extLst>
          </p:cNvPr>
          <p:cNvSpPr>
            <a:spLocks noGrp="1"/>
          </p:cNvSpPr>
          <p:nvPr>
            <p:ph type="body" sz="quarter" idx="11" hasCustomPrompt="1"/>
          </p:nvPr>
        </p:nvSpPr>
        <p:spPr bwMode="gray">
          <a:xfrm>
            <a:off x="443372" y="1880828"/>
            <a:ext cx="11305716" cy="3996097"/>
          </a:xfrm>
        </p:spPr>
        <p:txBody>
          <a:bodyPr wrap="square">
            <a:noAutofit/>
          </a:bodyPr>
          <a:lstStyle>
            <a:lvl1pPr marL="0" indent="0">
              <a:lnSpc>
                <a:spcPct val="100000"/>
              </a:lnSpc>
              <a:spcBef>
                <a:spcPts val="1200"/>
              </a:spcBef>
              <a:spcAft>
                <a:spcPts val="0"/>
              </a:spcAft>
              <a:buFont typeface="+mj-lt"/>
              <a:buNone/>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marL="252000" marR="0" lvl="0" indent="-252000" algn="l" defTabSz="914400" rtl="0" eaLnBrk="1" fontAlgn="auto" latinLnBrk="0" hangingPunct="1">
              <a:lnSpc>
                <a:spcPct val="100000"/>
              </a:lnSpc>
              <a:spcBef>
                <a:spcPts val="1200"/>
              </a:spcBef>
              <a:spcAft>
                <a:spcPts val="0"/>
              </a:spcAft>
              <a:buClrTx/>
              <a:buSzTx/>
              <a:buFont typeface="+mj-lt"/>
              <a:buAutoNum type="arabicPeriod"/>
              <a:tabLst/>
              <a:defRPr/>
            </a:pPr>
            <a:r>
              <a:rPr lang="en-US"/>
              <a:t>Click to edit agenda point longer text</a:t>
            </a:r>
          </a:p>
        </p:txBody>
      </p:sp>
      <p:sp>
        <p:nvSpPr>
          <p:cNvPr id="17" name="Title 16">
            <a:extLst>
              <a:ext uri="{FF2B5EF4-FFF2-40B4-BE49-F238E27FC236}">
                <a16:creationId xmlns:a16="http://schemas.microsoft.com/office/drawing/2014/main" id="{B6F2F3BE-5C32-75EB-C67F-C51CFAAEA76B}"/>
              </a:ext>
            </a:extLst>
          </p:cNvPr>
          <p:cNvSpPr>
            <a:spLocks noGrp="1"/>
          </p:cNvSpPr>
          <p:nvPr>
            <p:ph type="title" hasCustomPrompt="1"/>
          </p:nvPr>
        </p:nvSpPr>
        <p:spPr>
          <a:xfrm>
            <a:off x="443372" y="379660"/>
            <a:ext cx="11305716" cy="492443"/>
          </a:xfrm>
        </p:spPr>
        <p:txBody>
          <a:bodyPr/>
          <a:lstStyle/>
          <a:p>
            <a:r>
              <a:rPr kumimoji="0" lang="en-US" sz="3200" b="1" i="0" u="none" strike="noStrike" kern="1200" cap="none" spc="0" normalizeH="0" baseline="0" noProof="0">
                <a:ln>
                  <a:noFill/>
                </a:ln>
                <a:solidFill>
                  <a:srgbClr val="0032A0"/>
                </a:solidFill>
                <a:effectLst/>
                <a:uLnTx/>
                <a:uFillTx/>
                <a:latin typeface="The Wave Sans TT"/>
                <a:ea typeface="+mj-ea"/>
                <a:cs typeface="+mj-cs"/>
              </a:rPr>
              <a:t>Click to edit agenda placeholder</a:t>
            </a:r>
            <a:endParaRPr lang="en-GB"/>
          </a:p>
        </p:txBody>
      </p:sp>
      <p:pic>
        <p:nvPicPr>
          <p:cNvPr id="2" name="Graphic 1">
            <a:extLst>
              <a:ext uri="{FF2B5EF4-FFF2-40B4-BE49-F238E27FC236}">
                <a16:creationId xmlns:a16="http://schemas.microsoft.com/office/drawing/2014/main" id="{612A5B05-BCA2-E936-07D3-E927838B940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04312" y="5860149"/>
            <a:ext cx="2722463" cy="552701"/>
          </a:xfrm>
          <a:prstGeom prst="rect">
            <a:avLst/>
          </a:prstGeom>
        </p:spPr>
      </p:pic>
    </p:spTree>
    <p:extLst>
      <p:ext uri="{BB962C8B-B14F-4D97-AF65-F5344CB8AC3E}">
        <p14:creationId xmlns:p14="http://schemas.microsoft.com/office/powerpoint/2010/main" val="489413979"/>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 Chapter Divider Blue">
    <p:bg bwMode="gray">
      <p:bgPr>
        <a:solidFill>
          <a:schemeClr val="accent2"/>
        </a:solidFill>
        <a:effectLst/>
      </p:bgPr>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10B1020-4125-1954-D993-375512FD6DA8}"/>
              </a:ext>
            </a:extLst>
          </p:cNvPr>
          <p:cNvGraphicFramePr>
            <a:graphicFrameLocks noChangeAspect="1"/>
          </p:cNvGraphicFramePr>
          <p:nvPr userDrawn="1">
            <p:custDataLst>
              <p:tags r:id="rId1"/>
            </p:custDataLst>
            <p:extLst>
              <p:ext uri="{D42A27DB-BD31-4B8C-83A1-F6EECF244321}">
                <p14:modId xmlns:p14="http://schemas.microsoft.com/office/powerpoint/2010/main" val="778175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4" name="Object 13" hidden="1">
                        <a:extLst>
                          <a:ext uri="{FF2B5EF4-FFF2-40B4-BE49-F238E27FC236}">
                            <a16:creationId xmlns:a16="http://schemas.microsoft.com/office/drawing/2014/main" id="{710B1020-4125-1954-D993-375512FD6D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2ECF42-8FC8-8968-6770-9366AF957340}"/>
              </a:ext>
            </a:extLst>
          </p:cNvPr>
          <p:cNvSpPr>
            <a:spLocks noGrp="1"/>
          </p:cNvSpPr>
          <p:nvPr>
            <p:ph type="title" hasCustomPrompt="1"/>
          </p:nvPr>
        </p:nvSpPr>
        <p:spPr bwMode="gray">
          <a:xfrm>
            <a:off x="1988554" y="1779743"/>
            <a:ext cx="9760534" cy="1661993"/>
          </a:xfrm>
        </p:spPr>
        <p:txBody>
          <a:bodyPr vert="horz"/>
          <a:lstStyle>
            <a:lvl1pPr>
              <a:lnSpc>
                <a:spcPct val="100000"/>
              </a:lnSpc>
              <a:defRPr sz="5400">
                <a:solidFill>
                  <a:schemeClr val="bg1"/>
                </a:solidFill>
              </a:defRPr>
            </a:lvl1pPr>
          </a:lstStyle>
          <a:p>
            <a:r>
              <a:rPr lang="en-US" noProof="0"/>
              <a:t>Click to edit Chapter name (max. three lines of text)</a:t>
            </a:r>
          </a:p>
        </p:txBody>
      </p:sp>
      <p:sp>
        <p:nvSpPr>
          <p:cNvPr id="12" name="Text Placeholder 10">
            <a:extLst>
              <a:ext uri="{FF2B5EF4-FFF2-40B4-BE49-F238E27FC236}">
                <a16:creationId xmlns:a16="http://schemas.microsoft.com/office/drawing/2014/main" id="{04E015B5-2C64-3AC5-B386-C6CC66A10763}"/>
              </a:ext>
            </a:extLst>
          </p:cNvPr>
          <p:cNvSpPr>
            <a:spLocks noGrp="1"/>
          </p:cNvSpPr>
          <p:nvPr>
            <p:ph type="body" sz="quarter" idx="11" hasCustomPrompt="1"/>
          </p:nvPr>
        </p:nvSpPr>
        <p:spPr bwMode="gray">
          <a:xfrm>
            <a:off x="443372" y="1779743"/>
            <a:ext cx="1296000" cy="914096"/>
          </a:xfrm>
        </p:spPr>
        <p:txBody>
          <a:bodyPr wrap="square" anchor="t">
            <a:noAutofit/>
          </a:bodyPr>
          <a:lstStyle>
            <a:lvl1pPr marL="0" indent="0" algn="r">
              <a:lnSpc>
                <a:spcPct val="100000"/>
              </a:lnSpc>
              <a:buFont typeface="Arial" panose="020B0604020202020204" pitchFamily="34" charset="0"/>
              <a:buNone/>
              <a:defRPr sz="5400" b="1">
                <a:solidFill>
                  <a:schemeClr val="bg1"/>
                </a:solidFill>
              </a:defRPr>
            </a:lvl1pPr>
            <a:lvl2pPr marL="0" indent="0" algn="r">
              <a:lnSpc>
                <a:spcPct val="90000"/>
              </a:lnSpc>
              <a:buNone/>
              <a:defRPr sz="6600" b="1">
                <a:solidFill>
                  <a:schemeClr val="bg1"/>
                </a:solidFill>
              </a:defRPr>
            </a:lvl2pPr>
            <a:lvl3pPr marL="0" indent="0" algn="r">
              <a:lnSpc>
                <a:spcPct val="90000"/>
              </a:lnSpc>
              <a:buNone/>
              <a:defRPr sz="6600" b="1">
                <a:solidFill>
                  <a:schemeClr val="bg1"/>
                </a:solidFill>
              </a:defRPr>
            </a:lvl3pPr>
            <a:lvl4pPr marL="0" indent="0" algn="r">
              <a:lnSpc>
                <a:spcPct val="90000"/>
              </a:lnSpc>
              <a:buNone/>
              <a:defRPr sz="6600" b="1">
                <a:solidFill>
                  <a:schemeClr val="bg1"/>
                </a:solidFill>
              </a:defRPr>
            </a:lvl4pPr>
            <a:lvl5pPr marL="0" indent="0" algn="r">
              <a:lnSpc>
                <a:spcPct val="90000"/>
              </a:lnSpc>
              <a:buNone/>
              <a:defRPr sz="6600" b="1">
                <a:solidFill>
                  <a:schemeClr val="bg1"/>
                </a:solidFill>
              </a:defRPr>
            </a:lvl5pPr>
            <a:lvl6pPr marL="0" indent="0" algn="r">
              <a:lnSpc>
                <a:spcPct val="90000"/>
              </a:lnSpc>
              <a:buNone/>
              <a:defRPr sz="6600" b="1">
                <a:solidFill>
                  <a:schemeClr val="bg1"/>
                </a:solidFill>
              </a:defRPr>
            </a:lvl6pPr>
            <a:lvl7pPr marL="0" indent="0" algn="r">
              <a:lnSpc>
                <a:spcPct val="90000"/>
              </a:lnSpc>
              <a:buNone/>
              <a:defRPr sz="6600" b="1">
                <a:solidFill>
                  <a:schemeClr val="bg1"/>
                </a:solidFill>
              </a:defRPr>
            </a:lvl7pPr>
            <a:lvl8pPr marL="0" indent="0" algn="r">
              <a:lnSpc>
                <a:spcPct val="90000"/>
              </a:lnSpc>
              <a:buNone/>
              <a:defRPr sz="6600" b="1">
                <a:solidFill>
                  <a:schemeClr val="bg1"/>
                </a:solidFill>
              </a:defRPr>
            </a:lvl8pPr>
            <a:lvl9pPr marL="0" indent="0" algn="r">
              <a:lnSpc>
                <a:spcPct val="90000"/>
              </a:lnSpc>
              <a:buNone/>
              <a:defRPr sz="6600" b="1">
                <a:solidFill>
                  <a:schemeClr val="bg1"/>
                </a:solidFill>
              </a:defRPr>
            </a:lvl9pPr>
          </a:lstStyle>
          <a:p>
            <a:pPr lvl="0"/>
            <a:r>
              <a:rPr lang="en-US" noProof="0"/>
              <a:t>X.</a:t>
            </a:r>
          </a:p>
        </p:txBody>
      </p:sp>
      <p:sp>
        <p:nvSpPr>
          <p:cNvPr id="9" name="Slide Number Placeholder 8">
            <a:extLst>
              <a:ext uri="{FF2B5EF4-FFF2-40B4-BE49-F238E27FC236}">
                <a16:creationId xmlns:a16="http://schemas.microsoft.com/office/drawing/2014/main" id="{A136C915-2610-E578-AAE8-BFB468F6201F}"/>
              </a:ext>
            </a:extLst>
          </p:cNvPr>
          <p:cNvSpPr>
            <a:spLocks noGrp="1"/>
          </p:cNvSpPr>
          <p:nvPr>
            <p:ph type="sldNum" sz="quarter" idx="14"/>
          </p:nvPr>
        </p:nvSpPr>
        <p:spPr bwMode="gray"/>
        <p:txBody>
          <a:bodyPr/>
          <a:lstStyle>
            <a:lvl1pPr>
              <a:defRPr>
                <a:solidFill>
                  <a:schemeClr val="bg1"/>
                </a:solidFill>
              </a:defRPr>
            </a:lvl1pPr>
          </a:lstStyle>
          <a:p>
            <a:fld id="{4531D9DC-ADF0-4D0A-8902-0133E3C6D94B}" type="slidenum">
              <a:rPr lang="en-US" smtClean="0"/>
              <a:pPr/>
              <a:t>‹#›</a:t>
            </a:fld>
            <a:endParaRPr lang="en-US"/>
          </a:p>
        </p:txBody>
      </p:sp>
      <p:sp>
        <p:nvSpPr>
          <p:cNvPr id="5" name="Date Placeholder 4">
            <a:extLst>
              <a:ext uri="{FF2B5EF4-FFF2-40B4-BE49-F238E27FC236}">
                <a16:creationId xmlns:a16="http://schemas.microsoft.com/office/drawing/2014/main" id="{9C2E9016-C930-BAF0-FB44-B26E6048AE48}"/>
              </a:ext>
            </a:extLst>
          </p:cNvPr>
          <p:cNvSpPr>
            <a:spLocks noGrp="1"/>
          </p:cNvSpPr>
          <p:nvPr>
            <p:ph type="dt" sz="half" idx="15"/>
          </p:nvPr>
        </p:nvSpPr>
        <p:spPr/>
        <p:txBody>
          <a:bodyPr/>
          <a:lstStyle>
            <a:lvl1pPr>
              <a:defRPr>
                <a:solidFill>
                  <a:schemeClr val="bg1"/>
                </a:solidFill>
              </a:defRPr>
            </a:lvl1pPr>
          </a:lstStyle>
          <a:p>
            <a:fld id="{4918A0F0-B9B7-4DA4-8DCA-BD8D99AF4357}" type="datetime1">
              <a:rPr lang="en-GB" smtClean="0"/>
              <a:pPr/>
              <a:t>06/06/2025</a:t>
            </a:fld>
            <a:endParaRPr lang="en-US"/>
          </a:p>
        </p:txBody>
      </p:sp>
      <p:pic>
        <p:nvPicPr>
          <p:cNvPr id="3" name="Picture 2">
            <a:extLst>
              <a:ext uri="{FF2B5EF4-FFF2-40B4-BE49-F238E27FC236}">
                <a16:creationId xmlns:a16="http://schemas.microsoft.com/office/drawing/2014/main" id="{8BA071AF-EA85-3D60-FF8D-FE2146AFF10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846360562"/>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 Chapter Divider White">
    <p:bg bwMode="gray">
      <p:bgPr>
        <a:solidFill>
          <a:schemeClr val="bg1"/>
        </a:solidFill>
        <a:effectLst/>
      </p:bgPr>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10B1020-4125-1954-D993-375512FD6DA8}"/>
              </a:ext>
            </a:extLst>
          </p:cNvPr>
          <p:cNvGraphicFramePr>
            <a:graphicFrameLocks noChangeAspect="1"/>
          </p:cNvGraphicFramePr>
          <p:nvPr userDrawn="1">
            <p:custDataLst>
              <p:tags r:id="rId1"/>
            </p:custDataLst>
            <p:extLst>
              <p:ext uri="{D42A27DB-BD31-4B8C-83A1-F6EECF244321}">
                <p14:modId xmlns:p14="http://schemas.microsoft.com/office/powerpoint/2010/main" val="459504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4" name="Object 13" hidden="1">
                        <a:extLst>
                          <a:ext uri="{FF2B5EF4-FFF2-40B4-BE49-F238E27FC236}">
                            <a16:creationId xmlns:a16="http://schemas.microsoft.com/office/drawing/2014/main" id="{710B1020-4125-1954-D993-375512FD6D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2ECF42-8FC8-8968-6770-9366AF957340}"/>
              </a:ext>
            </a:extLst>
          </p:cNvPr>
          <p:cNvSpPr>
            <a:spLocks noGrp="1"/>
          </p:cNvSpPr>
          <p:nvPr>
            <p:ph type="title" hasCustomPrompt="1"/>
          </p:nvPr>
        </p:nvSpPr>
        <p:spPr bwMode="gray">
          <a:xfrm>
            <a:off x="1988554" y="1779743"/>
            <a:ext cx="9760534" cy="1661993"/>
          </a:xfrm>
        </p:spPr>
        <p:txBody>
          <a:bodyPr vert="horz"/>
          <a:lstStyle>
            <a:lvl1pPr>
              <a:lnSpc>
                <a:spcPct val="100000"/>
              </a:lnSpc>
              <a:defRPr sz="5400">
                <a:solidFill>
                  <a:schemeClr val="accent1"/>
                </a:solidFill>
              </a:defRPr>
            </a:lvl1pPr>
          </a:lstStyle>
          <a:p>
            <a:r>
              <a:rPr lang="en-US" noProof="0"/>
              <a:t>Click to edit Chapter name (max. three lines of text)</a:t>
            </a:r>
          </a:p>
        </p:txBody>
      </p:sp>
      <p:sp>
        <p:nvSpPr>
          <p:cNvPr id="12" name="Text Placeholder 10">
            <a:extLst>
              <a:ext uri="{FF2B5EF4-FFF2-40B4-BE49-F238E27FC236}">
                <a16:creationId xmlns:a16="http://schemas.microsoft.com/office/drawing/2014/main" id="{04E015B5-2C64-3AC5-B386-C6CC66A10763}"/>
              </a:ext>
            </a:extLst>
          </p:cNvPr>
          <p:cNvSpPr>
            <a:spLocks noGrp="1"/>
          </p:cNvSpPr>
          <p:nvPr>
            <p:ph type="body" sz="quarter" idx="11" hasCustomPrompt="1"/>
          </p:nvPr>
        </p:nvSpPr>
        <p:spPr bwMode="gray">
          <a:xfrm>
            <a:off x="443372" y="1779743"/>
            <a:ext cx="1296000" cy="914096"/>
          </a:xfrm>
        </p:spPr>
        <p:txBody>
          <a:bodyPr wrap="square" anchor="t">
            <a:noAutofit/>
          </a:bodyPr>
          <a:lstStyle>
            <a:lvl1pPr marL="0" indent="0" algn="r">
              <a:lnSpc>
                <a:spcPct val="100000"/>
              </a:lnSpc>
              <a:buFont typeface="Arial" panose="020B0604020202020204" pitchFamily="34" charset="0"/>
              <a:buNone/>
              <a:defRPr sz="5400" b="1">
                <a:solidFill>
                  <a:schemeClr val="accent1"/>
                </a:solidFill>
              </a:defRPr>
            </a:lvl1pPr>
            <a:lvl2pPr marL="0" indent="0" algn="r">
              <a:lnSpc>
                <a:spcPct val="90000"/>
              </a:lnSpc>
              <a:buNone/>
              <a:defRPr sz="6600" b="1">
                <a:solidFill>
                  <a:schemeClr val="bg1"/>
                </a:solidFill>
              </a:defRPr>
            </a:lvl2pPr>
            <a:lvl3pPr marL="0" indent="0" algn="r">
              <a:lnSpc>
                <a:spcPct val="90000"/>
              </a:lnSpc>
              <a:buNone/>
              <a:defRPr sz="6600" b="1">
                <a:solidFill>
                  <a:schemeClr val="bg1"/>
                </a:solidFill>
              </a:defRPr>
            </a:lvl3pPr>
            <a:lvl4pPr marL="0" indent="0" algn="r">
              <a:lnSpc>
                <a:spcPct val="90000"/>
              </a:lnSpc>
              <a:buNone/>
              <a:defRPr sz="6600" b="1">
                <a:solidFill>
                  <a:schemeClr val="bg1"/>
                </a:solidFill>
              </a:defRPr>
            </a:lvl4pPr>
            <a:lvl5pPr marL="0" indent="0" algn="r">
              <a:lnSpc>
                <a:spcPct val="90000"/>
              </a:lnSpc>
              <a:buNone/>
              <a:defRPr sz="6600" b="1">
                <a:solidFill>
                  <a:schemeClr val="bg1"/>
                </a:solidFill>
              </a:defRPr>
            </a:lvl5pPr>
            <a:lvl6pPr marL="0" indent="0" algn="r">
              <a:lnSpc>
                <a:spcPct val="90000"/>
              </a:lnSpc>
              <a:buNone/>
              <a:defRPr sz="6600" b="1">
                <a:solidFill>
                  <a:schemeClr val="bg1"/>
                </a:solidFill>
              </a:defRPr>
            </a:lvl6pPr>
            <a:lvl7pPr marL="0" indent="0" algn="r">
              <a:lnSpc>
                <a:spcPct val="90000"/>
              </a:lnSpc>
              <a:buNone/>
              <a:defRPr sz="6600" b="1">
                <a:solidFill>
                  <a:schemeClr val="bg1"/>
                </a:solidFill>
              </a:defRPr>
            </a:lvl7pPr>
            <a:lvl8pPr marL="0" indent="0" algn="r">
              <a:lnSpc>
                <a:spcPct val="90000"/>
              </a:lnSpc>
              <a:buNone/>
              <a:defRPr sz="6600" b="1">
                <a:solidFill>
                  <a:schemeClr val="bg1"/>
                </a:solidFill>
              </a:defRPr>
            </a:lvl8pPr>
            <a:lvl9pPr marL="0" indent="0" algn="r">
              <a:lnSpc>
                <a:spcPct val="90000"/>
              </a:lnSpc>
              <a:buNone/>
              <a:defRPr sz="6600" b="1">
                <a:solidFill>
                  <a:schemeClr val="bg1"/>
                </a:solidFill>
              </a:defRPr>
            </a:lvl9pPr>
          </a:lstStyle>
          <a:p>
            <a:pPr lvl="0"/>
            <a:r>
              <a:rPr lang="en-US" noProof="0"/>
              <a:t>X.</a:t>
            </a:r>
          </a:p>
        </p:txBody>
      </p:sp>
      <p:pic>
        <p:nvPicPr>
          <p:cNvPr id="49" name="Picture 48">
            <a:extLst>
              <a:ext uri="{FF2B5EF4-FFF2-40B4-BE49-F238E27FC236}">
                <a16:creationId xmlns:a16="http://schemas.microsoft.com/office/drawing/2014/main" id="{C4F6923B-AD3A-ECD3-13A1-773220C416A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gray">
          <a:xfrm>
            <a:off x="11235600" y="6080400"/>
            <a:ext cx="475271" cy="475200"/>
          </a:xfrm>
          <a:prstGeom prst="rect">
            <a:avLst/>
          </a:prstGeom>
        </p:spPr>
      </p:pic>
      <p:sp>
        <p:nvSpPr>
          <p:cNvPr id="10" name="Slide Number Placeholder 9">
            <a:extLst>
              <a:ext uri="{FF2B5EF4-FFF2-40B4-BE49-F238E27FC236}">
                <a16:creationId xmlns:a16="http://schemas.microsoft.com/office/drawing/2014/main" id="{BD7B5984-E40F-5073-B14C-12C9BF8E642F}"/>
              </a:ext>
            </a:extLst>
          </p:cNvPr>
          <p:cNvSpPr>
            <a:spLocks noGrp="1"/>
          </p:cNvSpPr>
          <p:nvPr>
            <p:ph type="sldNum" sz="quarter" idx="14"/>
          </p:nvPr>
        </p:nvSpPr>
        <p:spPr/>
        <p:txBody>
          <a:bodyPr/>
          <a:lstStyle/>
          <a:p>
            <a:fld id="{4531D9DC-ADF0-4D0A-8902-0133E3C6D94B}" type="slidenum">
              <a:rPr lang="en-US" smtClean="0"/>
              <a:pPr/>
              <a:t>‹#›</a:t>
            </a:fld>
            <a:endParaRPr lang="en-US"/>
          </a:p>
        </p:txBody>
      </p:sp>
      <p:pic>
        <p:nvPicPr>
          <p:cNvPr id="3" name="Graphic 2">
            <a:extLst>
              <a:ext uri="{FF2B5EF4-FFF2-40B4-BE49-F238E27FC236}">
                <a16:creationId xmlns:a16="http://schemas.microsoft.com/office/drawing/2014/main" id="{7BEBA279-F3BB-EBB7-5138-FF97392BADD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3372" y="332656"/>
            <a:ext cx="2722463" cy="552701"/>
          </a:xfrm>
          <a:prstGeom prst="rect">
            <a:avLst/>
          </a:prstGeom>
        </p:spPr>
      </p:pic>
    </p:spTree>
    <p:extLst>
      <p:ext uri="{BB962C8B-B14F-4D97-AF65-F5344CB8AC3E}">
        <p14:creationId xmlns:p14="http://schemas.microsoft.com/office/powerpoint/2010/main" val="237155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 Statement/ Quote/Headline ">
    <p:bg bwMode="auto">
      <p:bgPr>
        <a:solidFill>
          <a:schemeClr val="accent3"/>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39696449-E069-67AA-B16A-A849B454749F}"/>
              </a:ext>
            </a:extLst>
          </p:cNvPr>
          <p:cNvGraphicFramePr>
            <a:graphicFrameLocks noChangeAspect="1"/>
          </p:cNvGraphicFramePr>
          <p:nvPr userDrawn="1">
            <p:custDataLst>
              <p:tags r:id="rId1"/>
            </p:custDataLst>
            <p:extLst>
              <p:ext uri="{D42A27DB-BD31-4B8C-83A1-F6EECF244321}">
                <p14:modId xmlns:p14="http://schemas.microsoft.com/office/powerpoint/2010/main" val="525547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39696449-E069-67AA-B16A-A849B45474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
            <a:extLst>
              <a:ext uri="{FF2B5EF4-FFF2-40B4-BE49-F238E27FC236}">
                <a16:creationId xmlns:a16="http://schemas.microsoft.com/office/drawing/2014/main" id="{5FEFF96D-DF35-C2CB-25BF-3452B40587D5}"/>
              </a:ext>
            </a:extLst>
          </p:cNvPr>
          <p:cNvSpPr>
            <a:spLocks noGrp="1"/>
          </p:cNvSpPr>
          <p:nvPr>
            <p:ph type="title" hasCustomPrompt="1"/>
          </p:nvPr>
        </p:nvSpPr>
        <p:spPr bwMode="invGray">
          <a:xfrm>
            <a:off x="1233362" y="1809888"/>
            <a:ext cx="10515726" cy="1292662"/>
          </a:xfrm>
        </p:spPr>
        <p:txBody>
          <a:bodyPr vert="horz"/>
          <a:lstStyle>
            <a:lvl1pPr>
              <a:lnSpc>
                <a:spcPct val="100000"/>
              </a:lnSpc>
              <a:defRPr sz="4200">
                <a:solidFill>
                  <a:schemeClr val="accent1"/>
                </a:solidFill>
              </a:defRPr>
            </a:lvl1pPr>
          </a:lstStyle>
          <a:p>
            <a:r>
              <a:rPr lang="en-US" noProof="0"/>
              <a:t>Click to edit quote/ statement/headline (max. three lines)</a:t>
            </a:r>
          </a:p>
        </p:txBody>
      </p:sp>
      <p:pic>
        <p:nvPicPr>
          <p:cNvPr id="14" name="Graphic 13">
            <a:extLst>
              <a:ext uri="{FF2B5EF4-FFF2-40B4-BE49-F238E27FC236}">
                <a16:creationId xmlns:a16="http://schemas.microsoft.com/office/drawing/2014/main" id="{94501AED-BB0B-9493-9E05-C28457E1993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invGray">
          <a:xfrm>
            <a:off x="919587" y="1629932"/>
            <a:ext cx="450000" cy="304225"/>
          </a:xfrm>
          <a:prstGeom prst="rect">
            <a:avLst/>
          </a:prstGeom>
        </p:spPr>
      </p:pic>
      <p:sp>
        <p:nvSpPr>
          <p:cNvPr id="20" name="Text Placeholder 10">
            <a:extLst>
              <a:ext uri="{FF2B5EF4-FFF2-40B4-BE49-F238E27FC236}">
                <a16:creationId xmlns:a16="http://schemas.microsoft.com/office/drawing/2014/main" id="{F33ED0D4-6744-577A-0C02-A28A1B782632}"/>
              </a:ext>
            </a:extLst>
          </p:cNvPr>
          <p:cNvSpPr>
            <a:spLocks noGrp="1"/>
          </p:cNvSpPr>
          <p:nvPr>
            <p:ph type="body" sz="quarter" idx="14" hasCustomPrompt="1"/>
          </p:nvPr>
        </p:nvSpPr>
        <p:spPr bwMode="invGray">
          <a:xfrm>
            <a:off x="1233488" y="3928836"/>
            <a:ext cx="10515600"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2" name="Date Placeholder 1">
            <a:extLst>
              <a:ext uri="{FF2B5EF4-FFF2-40B4-BE49-F238E27FC236}">
                <a16:creationId xmlns:a16="http://schemas.microsoft.com/office/drawing/2014/main" id="{FD46D2D0-96AB-E330-1D57-79A95E74EBAD}"/>
              </a:ext>
            </a:extLst>
          </p:cNvPr>
          <p:cNvSpPr>
            <a:spLocks noGrp="1"/>
          </p:cNvSpPr>
          <p:nvPr>
            <p:ph type="dt" sz="half" idx="15"/>
          </p:nvPr>
        </p:nvSpPr>
        <p:spPr/>
        <p:txBody>
          <a:bodyPr/>
          <a:lstStyle/>
          <a:p>
            <a:fld id="{43647D4E-3700-47E3-9E5C-C617EE2CEBE1}" type="datetime1">
              <a:rPr lang="en-GB" smtClean="0"/>
              <a:t>06/06/2025</a:t>
            </a:fld>
            <a:endParaRPr lang="en-US"/>
          </a:p>
        </p:txBody>
      </p:sp>
      <p:sp>
        <p:nvSpPr>
          <p:cNvPr id="3" name="Footer Placeholder 2">
            <a:extLst>
              <a:ext uri="{FF2B5EF4-FFF2-40B4-BE49-F238E27FC236}">
                <a16:creationId xmlns:a16="http://schemas.microsoft.com/office/drawing/2014/main" id="{C51B10E2-5A32-8F8E-DDA6-9B8F0D4D6348}"/>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5019BFFC-A881-3F50-1A3B-3CDFBC8C09B6}"/>
              </a:ext>
            </a:extLst>
          </p:cNvPr>
          <p:cNvSpPr>
            <a:spLocks noGrp="1"/>
          </p:cNvSpPr>
          <p:nvPr>
            <p:ph type="sldNum" sz="quarter" idx="17"/>
          </p:nvPr>
        </p:nvSpPr>
        <p:spPr/>
        <p:txBody>
          <a:bodyPr/>
          <a:lstStyle/>
          <a:p>
            <a:fld id="{4531D9DC-ADF0-4D0A-8902-0133E3C6D94B}" type="slidenum">
              <a:rPr lang="en-US" smtClean="0"/>
              <a:pPr/>
              <a:t>‹#›</a:t>
            </a:fld>
            <a:endParaRPr lang="en-US"/>
          </a:p>
        </p:txBody>
      </p:sp>
    </p:spTree>
    <p:extLst>
      <p:ext uri="{BB962C8B-B14F-4D97-AF65-F5344CB8AC3E}">
        <p14:creationId xmlns:p14="http://schemas.microsoft.com/office/powerpoint/2010/main" val="4016914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51A880E-4578-4BCB-4567-A6CFA4FD148A}"/>
              </a:ext>
            </a:extLst>
          </p:cNvPr>
          <p:cNvGraphicFramePr>
            <a:graphicFrameLocks noChangeAspect="1"/>
          </p:cNvGraphicFramePr>
          <p:nvPr userDrawn="1">
            <p:custDataLst>
              <p:tags r:id="rId1"/>
            </p:custDataLst>
            <p:extLst>
              <p:ext uri="{D42A27DB-BD31-4B8C-83A1-F6EECF244321}">
                <p14:modId xmlns:p14="http://schemas.microsoft.com/office/powerpoint/2010/main" val="335992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951A880E-4578-4BCB-4567-A6CFA4FD14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laceholder 7">
            <a:extLst>
              <a:ext uri="{FF2B5EF4-FFF2-40B4-BE49-F238E27FC236}">
                <a16:creationId xmlns:a16="http://schemas.microsoft.com/office/drawing/2014/main" id="{CDAB7CE9-787C-27A4-F300-35C27F3005CF}"/>
              </a:ext>
            </a:extLst>
          </p:cNvPr>
          <p:cNvSpPr>
            <a:spLocks noGrp="1"/>
          </p:cNvSpPr>
          <p:nvPr>
            <p:ph type="sldNum" sz="quarter" idx="12"/>
          </p:nvPr>
        </p:nvSpPr>
        <p:spPr/>
        <p:txBody>
          <a:bodyPr/>
          <a:lstStyle/>
          <a:p>
            <a:fld id="{4531D9DC-ADF0-4D0A-8902-0133E3C6D94B}" type="slidenum">
              <a:rPr lang="en-US" smtClean="0"/>
              <a:pPr/>
              <a:t>‹#›</a:t>
            </a:fld>
            <a:endParaRPr lang="en-US"/>
          </a:p>
        </p:txBody>
      </p:sp>
      <p:sp>
        <p:nvSpPr>
          <p:cNvPr id="12" name="Title 11">
            <a:extLst>
              <a:ext uri="{FF2B5EF4-FFF2-40B4-BE49-F238E27FC236}">
                <a16:creationId xmlns:a16="http://schemas.microsoft.com/office/drawing/2014/main" id="{170AC60B-0A2E-8F12-BD66-ECA449C89456}"/>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139809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Title &amp; Tex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35215223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B67041E-5F4A-C4D2-6862-D0F56C62A445}"/>
              </a:ext>
            </a:extLst>
          </p:cNvPr>
          <p:cNvGraphicFramePr>
            <a:graphicFrameLocks noChangeAspect="1"/>
          </p:cNvGraphicFramePr>
          <p:nvPr userDrawn="1">
            <p:custDataLst>
              <p:tags r:id="rId39"/>
            </p:custDataLst>
            <p:extLst>
              <p:ext uri="{D42A27DB-BD31-4B8C-83A1-F6EECF244321}">
                <p14:modId xmlns:p14="http://schemas.microsoft.com/office/powerpoint/2010/main" val="3069077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25" imgH="426" progId="TCLayout.ActiveDocument.1">
                  <p:embed/>
                </p:oleObj>
              </mc:Choice>
              <mc:Fallback>
                <p:oleObj name="think-cell Slide" r:id="rId40" imgW="425" imgH="426" progId="TCLayout.ActiveDocument.1">
                  <p:embed/>
                  <p:pic>
                    <p:nvPicPr>
                      <p:cNvPr id="8" name="Objekt 7" hidden="1">
                        <a:extLst>
                          <a:ext uri="{FF2B5EF4-FFF2-40B4-BE49-F238E27FC236}">
                            <a16:creationId xmlns:a16="http://schemas.microsoft.com/office/drawing/2014/main" id="{0B67041E-5F4A-C4D2-6862-D0F56C62A445}"/>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DFABD2B5-E255-72D3-605E-7CBB15F574C6}"/>
              </a:ext>
            </a:extLst>
          </p:cNvPr>
          <p:cNvSpPr>
            <a:spLocks noGrp="1"/>
          </p:cNvSpPr>
          <p:nvPr>
            <p:ph type="body" idx="1"/>
          </p:nvPr>
        </p:nvSpPr>
        <p:spPr bwMode="gray">
          <a:xfrm>
            <a:off x="442913" y="1881188"/>
            <a:ext cx="11306175" cy="3995737"/>
          </a:xfrm>
          <a:prstGeom prst="rect">
            <a:avLst/>
          </a:prstGeom>
        </p:spPr>
        <p:txBody>
          <a:bodyPr vert="horz" lIns="0" tIns="0" rIns="0" bIns="0" rtlCol="0">
            <a:noAutofit/>
          </a:body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a:p>
            <a:pPr lvl="1"/>
            <a:endParaRPr lang="en-US" noProof="0"/>
          </a:p>
        </p:txBody>
      </p:sp>
      <p:sp>
        <p:nvSpPr>
          <p:cNvPr id="2" name="Title Placeholder 1">
            <a:extLst>
              <a:ext uri="{FF2B5EF4-FFF2-40B4-BE49-F238E27FC236}">
                <a16:creationId xmlns:a16="http://schemas.microsoft.com/office/drawing/2014/main" id="{34E3B3DD-DC53-6809-587C-4C099F0BEE34}"/>
              </a:ext>
            </a:extLst>
          </p:cNvPr>
          <p:cNvSpPr>
            <a:spLocks noGrp="1"/>
          </p:cNvSpPr>
          <p:nvPr>
            <p:ph type="title"/>
          </p:nvPr>
        </p:nvSpPr>
        <p:spPr bwMode="gray">
          <a:xfrm>
            <a:off x="443372" y="379660"/>
            <a:ext cx="11305716" cy="984885"/>
          </a:xfrm>
          <a:prstGeom prst="rect">
            <a:avLst/>
          </a:prstGeom>
        </p:spPr>
        <p:txBody>
          <a:bodyPr vert="horz" wrap="square" lIns="0" tIns="0" rIns="0" bIns="0" rtlCol="0" anchor="t">
            <a:spAutoFit/>
          </a:bodyPr>
          <a:lstStyle/>
          <a:p>
            <a:r>
              <a:rPr lang="en-US" noProof="0"/>
              <a:t>Click to edit slide title </a:t>
            </a:r>
            <a:br>
              <a:rPr lang="en-US" noProof="0"/>
            </a:br>
            <a:r>
              <a:rPr lang="en-US" noProof="0"/>
              <a:t>(maximum two lines)</a:t>
            </a:r>
          </a:p>
        </p:txBody>
      </p:sp>
      <p:sp>
        <p:nvSpPr>
          <p:cNvPr id="4" name="Date Placeholder 3">
            <a:extLst>
              <a:ext uri="{FF2B5EF4-FFF2-40B4-BE49-F238E27FC236}">
                <a16:creationId xmlns:a16="http://schemas.microsoft.com/office/drawing/2014/main" id="{8BA43287-A0A7-C704-898A-529403EA36CB}"/>
              </a:ext>
            </a:extLst>
          </p:cNvPr>
          <p:cNvSpPr>
            <a:spLocks noGrp="1"/>
          </p:cNvSpPr>
          <p:nvPr>
            <p:ph type="dt" sz="half" idx="2"/>
          </p:nvPr>
        </p:nvSpPr>
        <p:spPr bwMode="gray">
          <a:xfrm>
            <a:off x="10020436" y="6258962"/>
            <a:ext cx="720080" cy="153888"/>
          </a:xfrm>
          <a:prstGeom prst="rect">
            <a:avLst/>
          </a:prstGeom>
          <a:noFill/>
        </p:spPr>
        <p:txBody>
          <a:bodyPr vert="horz" wrap="square" lIns="0" tIns="0" rIns="0" bIns="0" rtlCol="0" anchor="b">
            <a:spAutoFit/>
          </a:bodyPr>
          <a:lstStyle>
            <a:lvl1pPr algn="r">
              <a:defRPr sz="1000">
                <a:solidFill>
                  <a:schemeClr val="accent1"/>
                </a:solidFill>
              </a:defRPr>
            </a:lvl1pPr>
          </a:lstStyle>
          <a:p>
            <a:fld id="{4918A0F0-B9B7-4DA4-8DCA-BD8D99AF4357}" type="datetime1">
              <a:rPr lang="en-GB" smtClean="0"/>
              <a:pPr/>
              <a:t>06/06/2025</a:t>
            </a:fld>
            <a:endParaRPr lang="en-US"/>
          </a:p>
        </p:txBody>
      </p:sp>
      <p:sp>
        <p:nvSpPr>
          <p:cNvPr id="5" name="Footer Placeholder 4">
            <a:extLst>
              <a:ext uri="{FF2B5EF4-FFF2-40B4-BE49-F238E27FC236}">
                <a16:creationId xmlns:a16="http://schemas.microsoft.com/office/drawing/2014/main" id="{13CBD171-B6B2-4E65-20A7-344266B10A3D}"/>
              </a:ext>
            </a:extLst>
          </p:cNvPr>
          <p:cNvSpPr>
            <a:spLocks noGrp="1"/>
          </p:cNvSpPr>
          <p:nvPr>
            <p:ph type="ftr" sz="quarter" idx="3"/>
          </p:nvPr>
        </p:nvSpPr>
        <p:spPr bwMode="gray">
          <a:xfrm>
            <a:off x="1020044" y="6258962"/>
            <a:ext cx="8784000" cy="153888"/>
          </a:xfrm>
          <a:prstGeom prst="rect">
            <a:avLst/>
          </a:prstGeom>
        </p:spPr>
        <p:txBody>
          <a:bodyPr vert="horz" wrap="square" lIns="0" tIns="0" rIns="0" bIns="0" rtlCol="0" anchor="b">
            <a:spAutoFit/>
          </a:bodyPr>
          <a:lstStyle>
            <a:lvl1pPr algn="l">
              <a:defRPr sz="1000">
                <a:solidFill>
                  <a:schemeClr val="accent1"/>
                </a:solidFill>
              </a:defRPr>
            </a:lvl1p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1A2ABE9E-2FB8-5110-325C-6B7BFF786C37}"/>
              </a:ext>
            </a:extLst>
          </p:cNvPr>
          <p:cNvSpPr>
            <a:spLocks noGrp="1"/>
          </p:cNvSpPr>
          <p:nvPr>
            <p:ph type="sldNum" sz="quarter" idx="4"/>
          </p:nvPr>
        </p:nvSpPr>
        <p:spPr bwMode="gray">
          <a:xfrm>
            <a:off x="443372" y="6258962"/>
            <a:ext cx="252000" cy="153888"/>
          </a:xfrm>
          <a:prstGeom prst="rect">
            <a:avLst/>
          </a:prstGeom>
        </p:spPr>
        <p:txBody>
          <a:bodyPr vert="horz" wrap="square" lIns="0" tIns="0" rIns="0" bIns="0" rtlCol="0" anchor="b">
            <a:spAutoFit/>
          </a:bodyPr>
          <a:lstStyle>
            <a:lvl1pPr algn="l">
              <a:defRPr sz="1000">
                <a:solidFill>
                  <a:schemeClr val="accent1"/>
                </a:solidFill>
              </a:defRPr>
            </a:lvl1pPr>
          </a:lstStyle>
          <a:p>
            <a:fld id="{4531D9DC-ADF0-4D0A-8902-0133E3C6D94B}" type="slidenum">
              <a:rPr lang="en-US" smtClean="0"/>
              <a:pPr/>
              <a:t>‹#›</a:t>
            </a:fld>
            <a:endParaRPr lang="en-US"/>
          </a:p>
        </p:txBody>
      </p:sp>
      <p:pic>
        <p:nvPicPr>
          <p:cNvPr id="10" name="Picture 9">
            <a:extLst>
              <a:ext uri="{FF2B5EF4-FFF2-40B4-BE49-F238E27FC236}">
                <a16:creationId xmlns:a16="http://schemas.microsoft.com/office/drawing/2014/main" id="{75B7CDCD-0E31-08E3-C6A4-F8CE846FF79B}"/>
              </a:ext>
            </a:extLst>
          </p:cNvPr>
          <p:cNvPicPr>
            <a:picLocks noChangeAspect="1"/>
          </p:cNvPicPr>
          <p:nvPr userDrawn="1"/>
        </p:nvPicPr>
        <p:blipFill>
          <a:blip r:embed="rId42" cstate="email">
            <a:extLst>
              <a:ext uri="{28A0092B-C50C-407E-A947-70E740481C1C}">
                <a14:useLocalDpi xmlns:a14="http://schemas.microsoft.com/office/drawing/2010/main"/>
              </a:ext>
            </a:extLst>
          </a:blip>
          <a:stretch>
            <a:fillRect/>
          </a:stretch>
        </p:blipFill>
        <p:spPr>
          <a:xfrm>
            <a:off x="12648728" y="6081666"/>
            <a:ext cx="475200" cy="475200"/>
          </a:xfrm>
          <a:prstGeom prst="rect">
            <a:avLst/>
          </a:prstGeom>
        </p:spPr>
      </p:pic>
    </p:spTree>
    <p:extLst>
      <p:ext uri="{BB962C8B-B14F-4D97-AF65-F5344CB8AC3E}">
        <p14:creationId xmlns:p14="http://schemas.microsoft.com/office/powerpoint/2010/main" val="47277802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4" r:id="rId3"/>
    <p:sldLayoutId id="2147483667" r:id="rId4"/>
    <p:sldLayoutId id="2147483655" r:id="rId5"/>
    <p:sldLayoutId id="2147483668" r:id="rId6"/>
    <p:sldLayoutId id="2147483665" r:id="rId7"/>
    <p:sldLayoutId id="2147483657" r:id="rId8"/>
    <p:sldLayoutId id="2147483658" r:id="rId9"/>
    <p:sldLayoutId id="2147483659" r:id="rId10"/>
    <p:sldLayoutId id="2147483660" r:id="rId11"/>
    <p:sldLayoutId id="2147483673" r:id="rId12"/>
    <p:sldLayoutId id="2147483669" r:id="rId13"/>
    <p:sldLayoutId id="2147483670" r:id="rId14"/>
    <p:sldLayoutId id="2147483671" r:id="rId15"/>
    <p:sldLayoutId id="2147483672" r:id="rId16"/>
    <p:sldLayoutId id="2147483674" r:id="rId17"/>
    <p:sldLayoutId id="2147483675" r:id="rId18"/>
    <p:sldLayoutId id="2147483677" r:id="rId19"/>
    <p:sldLayoutId id="2147483664" r:id="rId20"/>
    <p:sldLayoutId id="2147483678" r:id="rId21"/>
    <p:sldLayoutId id="2147483679" r:id="rId22"/>
    <p:sldLayoutId id="2147483680" r:id="rId23"/>
    <p:sldLayoutId id="2147483688" r:id="rId24"/>
    <p:sldLayoutId id="2147483681" r:id="rId25"/>
    <p:sldLayoutId id="2147483686" r:id="rId26"/>
    <p:sldLayoutId id="2147483683" r:id="rId27"/>
    <p:sldLayoutId id="2147483687" r:id="rId28"/>
    <p:sldLayoutId id="2147483689" r:id="rId29"/>
    <p:sldLayoutId id="2147483696" r:id="rId30"/>
    <p:sldLayoutId id="2147483697" r:id="rId31"/>
    <p:sldLayoutId id="2147483698" r:id="rId32"/>
    <p:sldLayoutId id="2147483699" r:id="rId33"/>
    <p:sldLayoutId id="2147483695" r:id="rId34"/>
    <p:sldLayoutId id="2147483701" r:id="rId35"/>
    <p:sldLayoutId id="2147483702" r:id="rId36"/>
    <p:sldLayoutId id="2147483703" r:id="rId37"/>
  </p:sldLayoutIdLst>
  <p:hf hdr="0"/>
  <p:txStyles>
    <p:title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3" pos="7401" userDrawn="1">
          <p15:clr>
            <a:srgbClr val="F26B43"/>
          </p15:clr>
        </p15:guide>
        <p15:guide id="4" orient="horz" pos="3702" userDrawn="1">
          <p15:clr>
            <a:srgbClr val="F26B43"/>
          </p15:clr>
        </p15:guide>
        <p15:guide id="5" pos="3727" userDrawn="1">
          <p15:clr>
            <a:srgbClr val="F26B43"/>
          </p15:clr>
        </p15:guide>
        <p15:guide id="6" pos="3953" userDrawn="1">
          <p15:clr>
            <a:srgbClr val="F26B43"/>
          </p15:clr>
        </p15:guide>
        <p15:guide id="7" orient="horz" pos="118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3.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6.xml"/><Relationship Id="rId1" Type="http://schemas.openxmlformats.org/officeDocument/2006/relationships/tags" Target="../tags/tag40.xml"/><Relationship Id="rId6" Type="http://schemas.openxmlformats.org/officeDocument/2006/relationships/image" Target="../media/image38.png"/><Relationship Id="rId5" Type="http://schemas.openxmlformats.org/officeDocument/2006/relationships/image" Target="../media/image21.emf"/><Relationship Id="rId4" Type="http://schemas.openxmlformats.org/officeDocument/2006/relationships/oleObject" Target="../embeddings/oleObject26.bin"/></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41.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oleObject" Target="../embeddings/oleObject27.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42.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oleObject" Target="../embeddings/oleObject28.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7.xml"/><Relationship Id="rId1" Type="http://schemas.openxmlformats.org/officeDocument/2006/relationships/tags" Target="../tags/tag43.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4.xml"/><Relationship Id="rId7" Type="http://schemas.openxmlformats.org/officeDocument/2006/relationships/image" Target="../media/image53.png"/><Relationship Id="rId2" Type="http://schemas.openxmlformats.org/officeDocument/2006/relationships/slideLayout" Target="../slideLayouts/slideLayout8.xml"/><Relationship Id="rId1" Type="http://schemas.openxmlformats.org/officeDocument/2006/relationships/tags" Target="../tags/tag44.xml"/><Relationship Id="rId6" Type="http://schemas.openxmlformats.org/officeDocument/2006/relationships/image" Target="../media/image52.jpeg"/><Relationship Id="rId5" Type="http://schemas.openxmlformats.org/officeDocument/2006/relationships/image" Target="../media/image40.emf"/><Relationship Id="rId4" Type="http://schemas.openxmlformats.org/officeDocument/2006/relationships/oleObject" Target="../embeddings/oleObject30.bin"/></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58.sv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0.png"/><Relationship Id="rId3" Type="http://schemas.openxmlformats.org/officeDocument/2006/relationships/image" Target="../media/image23.svg"/><Relationship Id="rId7" Type="http://schemas.openxmlformats.org/officeDocument/2006/relationships/image" Target="../media/image25.png"/><Relationship Id="rId12" Type="http://schemas.openxmlformats.org/officeDocument/2006/relationships/hyperlink" Target="https://energy.alba.acg.edu/" TargetMode="External"/><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9.svg"/><Relationship Id="rId10"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notesSlide" Target="../notesSlides/notesSlide19.xml"/><Relationship Id="rId7" Type="http://schemas.microsoft.com/office/2007/relationships/hdphoto" Target="../media/hdphoto1.wdp"/><Relationship Id="rId12" Type="http://schemas.openxmlformats.org/officeDocument/2006/relationships/image" Target="../media/image64.png"/><Relationship Id="rId2" Type="http://schemas.openxmlformats.org/officeDocument/2006/relationships/slideLayout" Target="../slideLayouts/slideLayout8.xml"/><Relationship Id="rId1" Type="http://schemas.openxmlformats.org/officeDocument/2006/relationships/tags" Target="../tags/tag45.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40.emf"/><Relationship Id="rId10" Type="http://schemas.openxmlformats.org/officeDocument/2006/relationships/image" Target="../media/image62.png"/><Relationship Id="rId4" Type="http://schemas.openxmlformats.org/officeDocument/2006/relationships/oleObject" Target="../embeddings/oleObject31.bin"/><Relationship Id="rId9" Type="http://schemas.openxmlformats.org/officeDocument/2006/relationships/image" Target="../media/image61.pn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tags" Target="../tags/tag46.xml"/><Relationship Id="rId6" Type="http://schemas.openxmlformats.org/officeDocument/2006/relationships/image" Target="../media/image67.png"/><Relationship Id="rId5" Type="http://schemas.openxmlformats.org/officeDocument/2006/relationships/image" Target="../media/image40.emf"/><Relationship Id="rId4" Type="http://schemas.openxmlformats.org/officeDocument/2006/relationships/oleObject" Target="../embeddings/oleObject32.bin"/></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47.x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5.jpeg"/><Relationship Id="rId2" Type="http://schemas.openxmlformats.org/officeDocument/2006/relationships/slideLayout" Target="../slideLayouts/slideLayout8.xml"/><Relationship Id="rId1" Type="http://schemas.openxmlformats.org/officeDocument/2006/relationships/tags" Target="../tags/tag48.xml"/><Relationship Id="rId6" Type="http://schemas.openxmlformats.org/officeDocument/2006/relationships/image" Target="../media/image74.jpe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49.x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image" Target="../media/image76.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hyperlink" Target="https://www.emissierechten.nl/" TargetMode="External"/><Relationship Id="rId2" Type="http://schemas.openxmlformats.org/officeDocument/2006/relationships/slideLayout" Target="../slideLayouts/slideLayout9.xml"/><Relationship Id="rId1" Type="http://schemas.openxmlformats.org/officeDocument/2006/relationships/tags" Target="../tags/tag50.xml"/><Relationship Id="rId6" Type="http://schemas.openxmlformats.org/officeDocument/2006/relationships/image" Target="../media/image77.JP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51.xml"/><Relationship Id="rId6" Type="http://schemas.openxmlformats.org/officeDocument/2006/relationships/image" Target="../media/image78.JP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52.xml"/><Relationship Id="rId6" Type="http://schemas.openxmlformats.org/officeDocument/2006/relationships/image" Target="../media/image79.JP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1.JPG"/><Relationship Id="rId2" Type="http://schemas.openxmlformats.org/officeDocument/2006/relationships/slideLayout" Target="../slideLayouts/slideLayout9.xml"/><Relationship Id="rId1" Type="http://schemas.openxmlformats.org/officeDocument/2006/relationships/tags" Target="../tags/tag53.xml"/><Relationship Id="rId6" Type="http://schemas.openxmlformats.org/officeDocument/2006/relationships/image" Target="../media/image80.jpe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54.xml"/><Relationship Id="rId6" Type="http://schemas.openxmlformats.org/officeDocument/2006/relationships/image" Target="../media/image82.JP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55.xml"/><Relationship Id="rId5" Type="http://schemas.openxmlformats.org/officeDocument/2006/relationships/image" Target="../media/image1.emf"/><Relationship Id="rId4" Type="http://schemas.openxmlformats.org/officeDocument/2006/relationships/oleObject" Target="../embeddings/oleObject40.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56.xml"/><Relationship Id="rId6" Type="http://schemas.openxmlformats.org/officeDocument/2006/relationships/image" Target="../media/image83.JP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chart" Target="../charts/chart9.xml"/><Relationship Id="rId4" Type="http://schemas.openxmlformats.org/officeDocument/2006/relationships/chart" Target="../charts/chart8.xml"/></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chart" Target="../charts/chart11.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chart" Target="../charts/chart12.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87.png"/><Relationship Id="rId5" Type="http://schemas.openxmlformats.org/officeDocument/2006/relationships/chart" Target="../charts/chart13.xml"/><Relationship Id="rId4" Type="http://schemas.openxmlformats.org/officeDocument/2006/relationships/image" Target="../media/image70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92.sv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openxmlformats.org/officeDocument/2006/relationships/hyperlink" Target="https://ec.europa.eu/commission/presscorner/detail/el/ip_22_2013"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6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chart" Target="../charts/chart16.xml"/><Relationship Id="rId4" Type="http://schemas.openxmlformats.org/officeDocument/2006/relationships/chart" Target="../charts/chart15.xml"/></Relationships>
</file>

<file path=ppt/slides/_rels/slide6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chart" Target="../charts/chart18.xml"/><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chart" Target="../charts/chart19.xml"/><Relationship Id="rId9"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21.xml"/></Relationships>
</file>

<file path=ppt/slides/_rels/slide6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25.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6.xml"/><Relationship Id="rId1" Type="http://schemas.openxmlformats.org/officeDocument/2006/relationships/tags" Target="../tags/tag39.xml"/><Relationship Id="rId6" Type="http://schemas.openxmlformats.org/officeDocument/2006/relationships/image" Target="../media/image21.emf"/><Relationship Id="rId5" Type="http://schemas.openxmlformats.org/officeDocument/2006/relationships/oleObject" Target="../embeddings/oleObject26.bin"/><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55F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EAA736-AF7B-0B72-2A3D-0600F7AD7F90}"/>
              </a:ext>
            </a:extLst>
          </p:cNvPr>
          <p:cNvSpPr>
            <a:spLocks noGrp="1"/>
          </p:cNvSpPr>
          <p:nvPr>
            <p:ph type="title"/>
          </p:nvPr>
        </p:nvSpPr>
        <p:spPr>
          <a:xfrm>
            <a:off x="2927648" y="1951672"/>
            <a:ext cx="8352928" cy="1477328"/>
          </a:xfrm>
        </p:spPr>
        <p:txBody>
          <a:bodyPr/>
          <a:lstStyle/>
          <a:p>
            <a:r>
              <a:rPr lang="en-US" sz="4800" kern="0">
                <a:solidFill>
                  <a:schemeClr val="bg1"/>
                </a:solidFill>
              </a:rPr>
              <a:t>Empowering Energy </a:t>
            </a:r>
            <a:br>
              <a:rPr lang="el-GR" sz="4800" kern="0">
                <a:solidFill>
                  <a:schemeClr val="bg1"/>
                </a:solidFill>
              </a:rPr>
            </a:br>
            <a:r>
              <a:rPr lang="en-US" sz="4800" kern="0">
                <a:solidFill>
                  <a:schemeClr val="bg1"/>
                </a:solidFill>
              </a:rPr>
              <a:t>Leaders of Tomorrow</a:t>
            </a:r>
          </a:p>
        </p:txBody>
      </p:sp>
      <p:pic>
        <p:nvPicPr>
          <p:cNvPr id="15" name="Graphic 14">
            <a:extLst>
              <a:ext uri="{FF2B5EF4-FFF2-40B4-BE49-F238E27FC236}">
                <a16:creationId xmlns:a16="http://schemas.microsoft.com/office/drawing/2014/main" id="{24954E71-ACF4-273A-97DC-F055BC0FBC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643" y="548680"/>
            <a:ext cx="3199859" cy="648072"/>
          </a:xfrm>
          <a:prstGeom prst="rect">
            <a:avLst/>
          </a:prstGeom>
        </p:spPr>
      </p:pic>
      <p:pic>
        <p:nvPicPr>
          <p:cNvPr id="9" name="Graphic 8">
            <a:extLst>
              <a:ext uri="{FF2B5EF4-FFF2-40B4-BE49-F238E27FC236}">
                <a16:creationId xmlns:a16="http://schemas.microsoft.com/office/drawing/2014/main" id="{C5DF5A7D-4E91-933D-E7E2-F09B621F185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10056440" y="6008505"/>
            <a:ext cx="1564840" cy="449780"/>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3F7B16EE-B0A1-22FF-D152-89564A70FC7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88643" y="5085184"/>
            <a:ext cx="554817" cy="1350667"/>
          </a:xfrm>
          <a:prstGeom prst="rect">
            <a:avLst/>
          </a:prstGeom>
        </p:spPr>
      </p:pic>
      <p:sp>
        <p:nvSpPr>
          <p:cNvPr id="4" name="TextBox 3">
            <a:extLst>
              <a:ext uri="{FF2B5EF4-FFF2-40B4-BE49-F238E27FC236}">
                <a16:creationId xmlns:a16="http://schemas.microsoft.com/office/drawing/2014/main" id="{DF7FFC5D-7C47-3E99-2F48-CB67C85923EC}"/>
              </a:ext>
            </a:extLst>
          </p:cNvPr>
          <p:cNvSpPr txBox="1"/>
          <p:nvPr/>
        </p:nvSpPr>
        <p:spPr>
          <a:xfrm>
            <a:off x="2927648" y="3817245"/>
            <a:ext cx="7128792" cy="995209"/>
          </a:xfrm>
          <a:prstGeom prst="rect">
            <a:avLst/>
          </a:prstGeom>
          <a:noFill/>
        </p:spPr>
        <p:txBody>
          <a:bodyPr wrap="square">
            <a:spAutoFit/>
          </a:bodyPr>
          <a:lstStyle/>
          <a:p>
            <a:pPr marL="0" marR="0">
              <a:lnSpc>
                <a:spcPct val="107000"/>
              </a:lnSpc>
              <a:spcAft>
                <a:spcPts val="800"/>
              </a:spcAft>
            </a:pPr>
            <a:r>
              <a:rPr lang="en-US" sz="2800" b="1" i="1"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Decoding the Energy sector for Journalists and Media Specialists: A Technical Deep Dive</a:t>
            </a:r>
            <a:endParaRPr lang="en-US" sz="2800" i="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E12AAE7-A33F-DD05-F9C7-A02A1C610E78}"/>
              </a:ext>
            </a:extLst>
          </p:cNvPr>
          <p:cNvSpPr txBox="1"/>
          <p:nvPr/>
        </p:nvSpPr>
        <p:spPr>
          <a:xfrm>
            <a:off x="2927648" y="4812454"/>
            <a:ext cx="7128792" cy="534185"/>
          </a:xfrm>
          <a:prstGeom prst="rect">
            <a:avLst/>
          </a:prstGeom>
          <a:noFill/>
        </p:spPr>
        <p:txBody>
          <a:bodyPr wrap="square">
            <a:spAutoFit/>
          </a:bodyPr>
          <a:lstStyle/>
          <a:p>
            <a:pPr marL="0" marR="0">
              <a:lnSpc>
                <a:spcPct val="107000"/>
              </a:lnSpc>
              <a:spcAft>
                <a:spcPts val="800"/>
              </a:spcAft>
            </a:pPr>
            <a:r>
              <a:rPr lang="en-US" sz="2800" b="1" i="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Investments, ESG and financing </a:t>
            </a:r>
            <a:endParaRPr lang="en-US" sz="28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63305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C2C67DB-728C-4BA4-B1A0-D527C91FCF5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9" name="Object 8" hidden="1">
                        <a:extLst>
                          <a:ext uri="{FF2B5EF4-FFF2-40B4-BE49-F238E27FC236}">
                            <a16:creationId xmlns:a16="http://schemas.microsoft.com/office/drawing/2014/main" id="{9C2C67DB-728C-4BA4-B1A0-D527C91FCF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5" name="Title 1">
            <a:extLst>
              <a:ext uri="{FF2B5EF4-FFF2-40B4-BE49-F238E27FC236}">
                <a16:creationId xmlns:a16="http://schemas.microsoft.com/office/drawing/2014/main" id="{B6FB314D-56A5-4BB6-9B97-E6022806DF0B}"/>
              </a:ext>
            </a:extLst>
          </p:cNvPr>
          <p:cNvSpPr txBox="1">
            <a:spLocks/>
          </p:cNvSpPr>
          <p:nvPr/>
        </p:nvSpPr>
        <p:spPr bwMode="gray">
          <a:xfrm>
            <a:off x="551384" y="440668"/>
            <a:ext cx="10117124" cy="443198"/>
          </a:xfrm>
          <a:prstGeom prst="rect">
            <a:avLst/>
          </a:prstGeom>
          <a:ln>
            <a:noFill/>
          </a:ln>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l-GR" sz="3200" dirty="0">
                <a:solidFill>
                  <a:srgbClr val="0F55F5"/>
                </a:solidFill>
              </a:rPr>
              <a:t>Ευρωπαική</a:t>
            </a:r>
            <a:r>
              <a:rPr lang="en-US" sz="3200" dirty="0">
                <a:solidFill>
                  <a:srgbClr val="0F55F5"/>
                </a:solidFill>
              </a:rPr>
              <a:t> ESG </a:t>
            </a:r>
            <a:r>
              <a:rPr lang="el-GR" sz="3200" dirty="0">
                <a:solidFill>
                  <a:srgbClr val="0F55F5"/>
                </a:solidFill>
              </a:rPr>
              <a:t>Νομοθεσία</a:t>
            </a:r>
            <a:endParaRPr lang="en-US" dirty="0"/>
          </a:p>
        </p:txBody>
      </p:sp>
      <p:pic>
        <p:nvPicPr>
          <p:cNvPr id="11" name="Picture 10">
            <a:extLst>
              <a:ext uri="{FF2B5EF4-FFF2-40B4-BE49-F238E27FC236}">
                <a16:creationId xmlns:a16="http://schemas.microsoft.com/office/drawing/2014/main" id="{520509E8-51EE-4E1D-A085-CB7AE22301C9}"/>
              </a:ext>
            </a:extLst>
          </p:cNvPr>
          <p:cNvPicPr>
            <a:picLocks noChangeAspect="1"/>
          </p:cNvPicPr>
          <p:nvPr/>
        </p:nvPicPr>
        <p:blipFill rotWithShape="1">
          <a:blip r:embed="rId6"/>
          <a:srcRect b="7405"/>
          <a:stretch/>
        </p:blipFill>
        <p:spPr>
          <a:xfrm>
            <a:off x="1183217" y="1291813"/>
            <a:ext cx="9582194" cy="4736630"/>
          </a:xfrm>
          <a:prstGeom prst="rect">
            <a:avLst/>
          </a:prstGeom>
        </p:spPr>
      </p:pic>
      <p:sp>
        <p:nvSpPr>
          <p:cNvPr id="6" name="Slide Number Placeholder 8">
            <a:extLst>
              <a:ext uri="{FF2B5EF4-FFF2-40B4-BE49-F238E27FC236}">
                <a16:creationId xmlns:a16="http://schemas.microsoft.com/office/drawing/2014/main" id="{4F2C4B1E-659A-4088-91E9-F063BB041550}"/>
              </a:ext>
            </a:extLst>
          </p:cNvPr>
          <p:cNvSpPr txBox="1">
            <a:spLocks/>
          </p:cNvSpPr>
          <p:nvPr/>
        </p:nvSpPr>
        <p:spPr bwMode="gray">
          <a:xfrm>
            <a:off x="443372" y="6258962"/>
            <a:ext cx="252000" cy="153888"/>
          </a:xfrm>
          <a:prstGeom prst="rect">
            <a:avLst/>
          </a:prstGeom>
        </p:spPr>
        <p:txBody>
          <a:bodyPr vert="horz" wrap="square" lIns="0" tIns="0" rIns="0" bIns="0" rtlCol="0" anchor="b">
            <a:spAutoFit/>
          </a:bodyPr>
          <a:lstStyle>
            <a:defPPr>
              <a:defRPr lang="el-G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31D9DC-ADF0-4D0A-8902-0133E3C6D94B}" type="slidenum">
              <a:rPr lang="en-US" smtClean="0"/>
              <a:pPr/>
              <a:t>10</a:t>
            </a:fld>
            <a:endParaRPr lang="en-US" dirty="0"/>
          </a:p>
        </p:txBody>
      </p:sp>
      <p:sp>
        <p:nvSpPr>
          <p:cNvPr id="3" name="Rectangle 2">
            <a:extLst>
              <a:ext uri="{FF2B5EF4-FFF2-40B4-BE49-F238E27FC236}">
                <a16:creationId xmlns:a16="http://schemas.microsoft.com/office/drawing/2014/main" id="{65713E85-6B65-4BBD-A594-C6028641036D}"/>
              </a:ext>
            </a:extLst>
          </p:cNvPr>
          <p:cNvSpPr/>
          <p:nvPr/>
        </p:nvSpPr>
        <p:spPr>
          <a:xfrm>
            <a:off x="6958584" y="1892808"/>
            <a:ext cx="2679192" cy="26517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n-US" sz="1400" dirty="0">
                <a:solidFill>
                  <a:schemeClr val="bg1"/>
                </a:solidFill>
              </a:rPr>
              <a:t>European Green Deal</a:t>
            </a:r>
            <a:endParaRPr lang="el-GR" sz="1400" dirty="0" err="1">
              <a:solidFill>
                <a:schemeClr val="bg1"/>
              </a:solidFill>
            </a:endParaRPr>
          </a:p>
        </p:txBody>
      </p:sp>
    </p:spTree>
    <p:extLst>
      <p:ext uri="{BB962C8B-B14F-4D97-AF65-F5344CB8AC3E}">
        <p14:creationId xmlns:p14="http://schemas.microsoft.com/office/powerpoint/2010/main" val="2795204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8D24F-218E-FA38-CF85-61F5DFB016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B1B1E2-9278-0AA4-9A06-2F8AB61A131D}"/>
              </a:ext>
            </a:extLst>
          </p:cNvPr>
          <p:cNvSpPr>
            <a:spLocks noGrp="1"/>
          </p:cNvSpPr>
          <p:nvPr>
            <p:ph type="title"/>
          </p:nvPr>
        </p:nvSpPr>
        <p:spPr>
          <a:xfrm>
            <a:off x="232830" y="373266"/>
            <a:ext cx="11910402" cy="984885"/>
          </a:xfrm>
        </p:spPr>
        <p:txBody>
          <a:bodyPr/>
          <a:lstStyle/>
          <a:p>
            <a:r>
              <a:rPr lang="el-GR" dirty="0">
                <a:solidFill>
                  <a:srgbClr val="0F55F5"/>
                </a:solidFill>
              </a:rPr>
              <a:t>Κανονιστικό πλαίσιο βιωσιμότητας βάσει της </a:t>
            </a:r>
            <a:r>
              <a:rPr lang="en-US" dirty="0">
                <a:solidFill>
                  <a:srgbClr val="0F55F5"/>
                </a:solidFill>
              </a:rPr>
              <a:t>O</a:t>
            </a:r>
            <a:r>
              <a:rPr lang="el-GR" dirty="0">
                <a:solidFill>
                  <a:srgbClr val="0F55F5"/>
                </a:solidFill>
              </a:rPr>
              <a:t>δηγίας Ο</a:t>
            </a:r>
            <a:r>
              <a:rPr lang="en-US" dirty="0" err="1">
                <a:solidFill>
                  <a:srgbClr val="0F55F5"/>
                </a:solidFill>
              </a:rPr>
              <a:t>mnibus</a:t>
            </a:r>
            <a:endParaRPr lang="en-US" dirty="0"/>
          </a:p>
        </p:txBody>
      </p:sp>
      <p:sp>
        <p:nvSpPr>
          <p:cNvPr id="2" name="Content Placeholder 8">
            <a:extLst>
              <a:ext uri="{FF2B5EF4-FFF2-40B4-BE49-F238E27FC236}">
                <a16:creationId xmlns:a16="http://schemas.microsoft.com/office/drawing/2014/main" id="{C7E2308A-958D-8206-DB53-BA76C73C093E}"/>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ESMA EU</a:t>
            </a:r>
          </a:p>
        </p:txBody>
      </p:sp>
      <p:pic>
        <p:nvPicPr>
          <p:cNvPr id="51" name="Picture 50">
            <a:extLst>
              <a:ext uri="{FF2B5EF4-FFF2-40B4-BE49-F238E27FC236}">
                <a16:creationId xmlns:a16="http://schemas.microsoft.com/office/drawing/2014/main" id="{577FE81B-C3DC-E399-1838-AD46778FD47B}"/>
              </a:ext>
            </a:extLst>
          </p:cNvPr>
          <p:cNvPicPr>
            <a:picLocks noChangeAspect="1"/>
          </p:cNvPicPr>
          <p:nvPr/>
        </p:nvPicPr>
        <p:blipFill>
          <a:blip r:embed="rId3"/>
          <a:stretch>
            <a:fillRect/>
          </a:stretch>
        </p:blipFill>
        <p:spPr>
          <a:xfrm>
            <a:off x="2222105" y="2042193"/>
            <a:ext cx="8010880" cy="4411740"/>
          </a:xfrm>
          <a:prstGeom prst="rect">
            <a:avLst/>
          </a:prstGeom>
        </p:spPr>
      </p:pic>
      <p:sp>
        <p:nvSpPr>
          <p:cNvPr id="44" name="TextBox 43">
            <a:extLst>
              <a:ext uri="{FF2B5EF4-FFF2-40B4-BE49-F238E27FC236}">
                <a16:creationId xmlns:a16="http://schemas.microsoft.com/office/drawing/2014/main" id="{DD5C49A1-77BF-2F17-A01F-61A8D1980CA8}"/>
              </a:ext>
            </a:extLst>
          </p:cNvPr>
          <p:cNvSpPr txBox="1"/>
          <p:nvPr/>
        </p:nvSpPr>
        <p:spPr>
          <a:xfrm>
            <a:off x="351102" y="865708"/>
            <a:ext cx="11608068" cy="1077218"/>
          </a:xfrm>
          <a:prstGeom prst="rect">
            <a:avLst/>
          </a:prstGeom>
          <a:noFill/>
        </p:spPr>
        <p:txBody>
          <a:bodyPr wrap="square">
            <a:spAutoFit/>
          </a:bodyPr>
          <a:lstStyle/>
          <a:p>
            <a:r>
              <a:rPr lang="el-GR" sz="1600" dirty="0"/>
              <a:t>Στις 26 Φεβρουαρίου 2025, παρουσίαστηκε η </a:t>
            </a:r>
            <a:r>
              <a:rPr lang="el-GR" sz="1600" b="1" dirty="0">
                <a:solidFill>
                  <a:schemeClr val="accent2"/>
                </a:solidFill>
              </a:rPr>
              <a:t>"Simplification Omnibus"</a:t>
            </a:r>
            <a:r>
              <a:rPr lang="el-GR" sz="1600" dirty="0"/>
              <a:t>. Πρόκειται για ένα ευρύ πακέτο μεταρρυθμίσεων που στοχεύει στην </a:t>
            </a:r>
            <a:r>
              <a:rPr lang="el-GR" sz="1600" b="1" dirty="0">
                <a:solidFill>
                  <a:schemeClr val="accent2"/>
                </a:solidFill>
              </a:rPr>
              <a:t>απλοποίηση και τον εξορθολογισμό </a:t>
            </a:r>
            <a:r>
              <a:rPr lang="el-GR" sz="1600" dirty="0"/>
              <a:t>των </a:t>
            </a:r>
            <a:r>
              <a:rPr lang="el-GR" sz="1600" b="1" dirty="0">
                <a:solidFill>
                  <a:schemeClr val="accent2"/>
                </a:solidFill>
              </a:rPr>
              <a:t>απαιτήσεων βιώσιμης χρηματοδότησης και εταιρικής διακυβέρνησης </a:t>
            </a:r>
            <a:r>
              <a:rPr lang="el-GR" sz="1600" dirty="0"/>
              <a:t>και της </a:t>
            </a:r>
            <a:r>
              <a:rPr lang="el-GR" sz="1600" b="1" dirty="0">
                <a:solidFill>
                  <a:schemeClr val="accent2"/>
                </a:solidFill>
              </a:rPr>
              <a:t>εφαρμογής σχετικών νομοθετημάτων</a:t>
            </a:r>
            <a:r>
              <a:rPr lang="el-GR" sz="1600" dirty="0"/>
              <a:t>, με σκοπό τη μείωση του διοικητικού φόρτου για τις επιχειρήσεις, ιδίως τις μικρομεσαίες, χωρίς να υπονομεύονται οι στόχοι της Πράσινης Συμφωνίας.</a:t>
            </a:r>
            <a:endParaRPr lang="en-US" sz="1600" dirty="0"/>
          </a:p>
        </p:txBody>
      </p:sp>
    </p:spTree>
    <p:extLst>
      <p:ext uri="{BB962C8B-B14F-4D97-AF65-F5344CB8AC3E}">
        <p14:creationId xmlns:p14="http://schemas.microsoft.com/office/powerpoint/2010/main" val="3842664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8B593B71-E40D-D4A7-D44F-04FCC52B42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3" name="think-cell data - do not delete" hidden="1">
                        <a:extLst>
                          <a:ext uri="{FF2B5EF4-FFF2-40B4-BE49-F238E27FC236}">
                            <a16:creationId xmlns:a16="http://schemas.microsoft.com/office/drawing/2014/main" id="{8B593B71-E40D-D4A7-D44F-04FCC52B42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5F122F5B-822C-A2BB-A578-B71D1EB3CB0A}"/>
              </a:ext>
            </a:extLst>
          </p:cNvPr>
          <p:cNvSpPr>
            <a:spLocks noGrp="1"/>
          </p:cNvSpPr>
          <p:nvPr>
            <p:ph type="sldNum" sz="quarter" idx="16"/>
          </p:nvPr>
        </p:nvSpPr>
        <p:spPr/>
        <p:txBody>
          <a:bodyPr/>
          <a:lstStyle/>
          <a:p>
            <a:fld id="{4531D9DC-ADF0-4D0A-8902-0133E3C6D94B}" type="slidenum">
              <a:rPr lang="en-US" smtClean="0"/>
              <a:pPr/>
              <a:t>12</a:t>
            </a:fld>
            <a:endParaRPr lang="en-US"/>
          </a:p>
        </p:txBody>
      </p:sp>
      <p:sp>
        <p:nvSpPr>
          <p:cNvPr id="6" name="Title 5">
            <a:extLst>
              <a:ext uri="{FF2B5EF4-FFF2-40B4-BE49-F238E27FC236}">
                <a16:creationId xmlns:a16="http://schemas.microsoft.com/office/drawing/2014/main" id="{478C28FE-2448-2B16-07D8-24333BB58431}"/>
              </a:ext>
            </a:extLst>
          </p:cNvPr>
          <p:cNvSpPr>
            <a:spLocks noGrp="1"/>
          </p:cNvSpPr>
          <p:nvPr>
            <p:ph type="title"/>
          </p:nvPr>
        </p:nvSpPr>
        <p:spPr>
          <a:xfrm>
            <a:off x="443372" y="379660"/>
            <a:ext cx="11305716" cy="1969770"/>
          </a:xfrm>
        </p:spPr>
        <p:txBody>
          <a:bodyPr vert="horz"/>
          <a:lstStyle/>
          <a:p>
            <a:r>
              <a:rPr lang="en-US" sz="3200" dirty="0">
                <a:solidFill>
                  <a:srgbClr val="0F55F5"/>
                </a:solidFill>
              </a:rPr>
              <a:t>Double Materiality Analysis</a:t>
            </a:r>
            <a:br>
              <a:rPr lang="en-US" sz="3200" dirty="0">
                <a:solidFill>
                  <a:srgbClr val="0F55F5"/>
                </a:solidFill>
              </a:rPr>
            </a:br>
            <a:br>
              <a:rPr lang="el-GR" sz="3200" dirty="0"/>
            </a:br>
            <a:br>
              <a:rPr lang="en-US" sz="3200" b="1" dirty="0">
                <a:solidFill>
                  <a:srgbClr val="482066"/>
                </a:solidFill>
                <a:cs typeface="Arial" panose="020B0604020202020204" pitchFamily="34" charset="0"/>
              </a:rPr>
            </a:br>
            <a:endParaRPr lang="en-US" dirty="0"/>
          </a:p>
        </p:txBody>
      </p:sp>
      <p:sp>
        <p:nvSpPr>
          <p:cNvPr id="4" name="Rectangle 3">
            <a:extLst>
              <a:ext uri="{FF2B5EF4-FFF2-40B4-BE49-F238E27FC236}">
                <a16:creationId xmlns:a16="http://schemas.microsoft.com/office/drawing/2014/main" id="{A8CC5E43-F224-AFCF-3E7F-1AEBDD7E2A6A}"/>
              </a:ext>
            </a:extLst>
          </p:cNvPr>
          <p:cNvSpPr/>
          <p:nvPr/>
        </p:nvSpPr>
        <p:spPr>
          <a:xfrm>
            <a:off x="2629415" y="5735742"/>
            <a:ext cx="7527224"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913943">
              <a:defRPr/>
            </a:pPr>
            <a:r>
              <a:rPr lang="en-US" sz="1400" i="1" kern="0" dirty="0">
                <a:solidFill>
                  <a:schemeClr val="accent1"/>
                </a:solidFill>
              </a:rPr>
              <a:t>Impacts, Risks, and Opportunities assessed over </a:t>
            </a:r>
            <a:r>
              <a:rPr lang="en-US" sz="1400" b="1" i="1" kern="0" dirty="0">
                <a:solidFill>
                  <a:schemeClr val="accent1"/>
                </a:solidFill>
              </a:rPr>
              <a:t>short, medium and long term time horizons</a:t>
            </a:r>
            <a:r>
              <a:rPr lang="en-US" sz="1400" i="1" kern="0" dirty="0">
                <a:solidFill>
                  <a:schemeClr val="accent1"/>
                </a:solidFill>
              </a:rPr>
              <a:t>, as well as across the </a:t>
            </a:r>
            <a:r>
              <a:rPr lang="en-US" sz="1400" b="1" i="1" kern="0" dirty="0">
                <a:solidFill>
                  <a:schemeClr val="accent1"/>
                </a:solidFill>
              </a:rPr>
              <a:t>entire value chain</a:t>
            </a:r>
            <a:r>
              <a:rPr lang="en-US" sz="1400" i="1" kern="0" dirty="0">
                <a:solidFill>
                  <a:schemeClr val="accent1"/>
                </a:solidFill>
              </a:rPr>
              <a:t> </a:t>
            </a:r>
            <a:r>
              <a:rPr lang="en-US" sz="1400" i="1" u="sng" kern="0" dirty="0">
                <a:solidFill>
                  <a:schemeClr val="accent1"/>
                </a:solidFill>
              </a:rPr>
              <a:t>(o</a:t>
            </a:r>
            <a:r>
              <a:rPr lang="en-US" sz="1400" i="1" u="sng" dirty="0">
                <a:solidFill>
                  <a:schemeClr val="accent1"/>
                </a:solidFill>
              </a:rPr>
              <a:t>wn operations, upstream and downstream)</a:t>
            </a:r>
            <a:endParaRPr lang="el-GR" sz="1400" i="1" u="sng" dirty="0"/>
          </a:p>
        </p:txBody>
      </p:sp>
      <p:grpSp>
        <p:nvGrpSpPr>
          <p:cNvPr id="7" name="Group 6">
            <a:extLst>
              <a:ext uri="{FF2B5EF4-FFF2-40B4-BE49-F238E27FC236}">
                <a16:creationId xmlns:a16="http://schemas.microsoft.com/office/drawing/2014/main" id="{C49CEE0B-0CF4-1148-6030-3691A87E0E5D}"/>
              </a:ext>
            </a:extLst>
          </p:cNvPr>
          <p:cNvGrpSpPr/>
          <p:nvPr/>
        </p:nvGrpSpPr>
        <p:grpSpPr>
          <a:xfrm>
            <a:off x="2732049" y="758283"/>
            <a:ext cx="7041759" cy="4875498"/>
            <a:chOff x="2819636" y="836712"/>
            <a:chExt cx="6552728" cy="4503209"/>
          </a:xfrm>
        </p:grpSpPr>
        <p:pic>
          <p:nvPicPr>
            <p:cNvPr id="8" name="Picture 45" descr="Double Materiality - ecobe I Sustainability and Design">
              <a:extLst>
                <a:ext uri="{FF2B5EF4-FFF2-40B4-BE49-F238E27FC236}">
                  <a16:creationId xmlns:a16="http://schemas.microsoft.com/office/drawing/2014/main" id="{0CF117F7-511F-8FA7-3544-90AD20ABC1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282" t="15666" r="10079" b="10505"/>
            <a:stretch/>
          </p:blipFill>
          <p:spPr bwMode="auto">
            <a:xfrm>
              <a:off x="2819636" y="1016732"/>
              <a:ext cx="6295925" cy="43231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D5B85AB-86EE-BAD6-7199-82A2FAF9EE7E}"/>
                </a:ext>
              </a:extLst>
            </p:cNvPr>
            <p:cNvSpPr/>
            <p:nvPr/>
          </p:nvSpPr>
          <p:spPr>
            <a:xfrm>
              <a:off x="2891644" y="4077072"/>
              <a:ext cx="2088232" cy="1169551"/>
            </a:xfrm>
            <a:prstGeom prst="rect">
              <a:avLst/>
            </a:prstGeom>
            <a:solidFill>
              <a:schemeClr val="bg1"/>
            </a:solidFill>
            <a:ln>
              <a:noFill/>
            </a:ln>
          </p:spPr>
          <p:txBody>
            <a:bodyPr wrap="square">
              <a:spAutoFit/>
            </a:bodyPr>
            <a:lstStyle/>
            <a:p>
              <a:r>
                <a:rPr lang="en-US" sz="1400" b="1" dirty="0">
                  <a:solidFill>
                    <a:srgbClr val="020202"/>
                  </a:solidFill>
                  <a:latin typeface="Corbel Light" panose="020B0303020204020204" pitchFamily="34" charset="0"/>
                  <a:ea typeface="Times New Roman" panose="02020603050405020304" pitchFamily="18" charset="0"/>
                  <a:cs typeface="Calibri" panose="020F0502020204030204" pitchFamily="34" charset="0"/>
                </a:rPr>
                <a:t>Sustainability related Risks and Opportunities (resulting from planet and society) creating financial effects on the company</a:t>
              </a:r>
              <a:endParaRPr lang="el-GR" sz="1400" b="1" dirty="0">
                <a:solidFill>
                  <a:srgbClr val="020202"/>
                </a:solidFill>
                <a:latin typeface="Corbel Light" panose="020B0303020204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BF204B8-5B5D-BB9B-1657-FDCAD831F7AD}"/>
                </a:ext>
              </a:extLst>
            </p:cNvPr>
            <p:cNvSpPr/>
            <p:nvPr/>
          </p:nvSpPr>
          <p:spPr>
            <a:xfrm>
              <a:off x="6852084" y="836712"/>
              <a:ext cx="2520280"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lstStyle/>
            <a:p>
              <a:pPr marL="180000" indent="-180000" algn="l">
                <a:lnSpc>
                  <a:spcPct val="114000"/>
                </a:lnSpc>
                <a:buFont typeface="Arial" panose="020B0604020202020204" pitchFamily="34" charset="0"/>
                <a:buChar char="•"/>
              </a:pPr>
              <a:endParaRPr lang="el-GR" sz="1400" dirty="0" err="1"/>
            </a:p>
          </p:txBody>
        </p:sp>
        <p:sp>
          <p:nvSpPr>
            <p:cNvPr id="11" name="Rectangle 10">
              <a:extLst>
                <a:ext uri="{FF2B5EF4-FFF2-40B4-BE49-F238E27FC236}">
                  <a16:creationId xmlns:a16="http://schemas.microsoft.com/office/drawing/2014/main" id="{4A50FBE3-F2FE-6F20-5E14-27F314C40F1D}"/>
                </a:ext>
              </a:extLst>
            </p:cNvPr>
            <p:cNvSpPr/>
            <p:nvPr/>
          </p:nvSpPr>
          <p:spPr>
            <a:xfrm>
              <a:off x="7026059" y="1210789"/>
              <a:ext cx="2088232" cy="738664"/>
            </a:xfrm>
            <a:prstGeom prst="rect">
              <a:avLst/>
            </a:prstGeom>
            <a:solidFill>
              <a:schemeClr val="bg1"/>
            </a:solidFill>
            <a:ln>
              <a:noFill/>
            </a:ln>
          </p:spPr>
          <p:txBody>
            <a:bodyPr wrap="square">
              <a:spAutoFit/>
            </a:bodyPr>
            <a:lstStyle/>
            <a:p>
              <a:r>
                <a:rPr lang="en-US" sz="1400" b="1" dirty="0">
                  <a:solidFill>
                    <a:srgbClr val="020202"/>
                  </a:solidFill>
                  <a:latin typeface="Corbel Light" panose="020B0303020204020204" pitchFamily="34" charset="0"/>
                  <a:cs typeface="Calibri" panose="020F0502020204030204" pitchFamily="34" charset="0"/>
                </a:rPr>
                <a:t>Impact resulting from the company on the planet and society</a:t>
              </a:r>
              <a:endParaRPr lang="el-GR" sz="1400" b="1" dirty="0">
                <a:solidFill>
                  <a:srgbClr val="020202"/>
                </a:solidFill>
                <a:latin typeface="Corbel Light" panose="020B0303020204020204" pitchFamily="34" charset="0"/>
                <a:cs typeface="Calibri" panose="020F0502020204030204" pitchFamily="34" charset="0"/>
              </a:endParaRPr>
            </a:p>
          </p:txBody>
        </p:sp>
      </p:grpSp>
    </p:spTree>
    <p:extLst>
      <p:ext uri="{BB962C8B-B14F-4D97-AF65-F5344CB8AC3E}">
        <p14:creationId xmlns:p14="http://schemas.microsoft.com/office/powerpoint/2010/main" val="628044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78BA3D5-B3D6-4059-983A-C5CB47B5C5E2}"/>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0" name="Object 9" hidden="1">
                        <a:extLst>
                          <a:ext uri="{FF2B5EF4-FFF2-40B4-BE49-F238E27FC236}">
                            <a16:creationId xmlns:a16="http://schemas.microsoft.com/office/drawing/2014/main" id="{D78BA3D5-B3D6-4059-983A-C5CB47B5C5E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1087B42F-B345-5D3B-C3AE-CACD4058854C}"/>
              </a:ext>
            </a:extLst>
          </p:cNvPr>
          <p:cNvSpPr>
            <a:spLocks noGrp="1"/>
          </p:cNvSpPr>
          <p:nvPr>
            <p:ph type="title"/>
          </p:nvPr>
        </p:nvSpPr>
        <p:spPr>
          <a:xfrm>
            <a:off x="443372" y="379661"/>
            <a:ext cx="11305716" cy="430887"/>
          </a:xfrm>
        </p:spPr>
        <p:txBody>
          <a:bodyPr vert="horz"/>
          <a:lstStyle/>
          <a:p>
            <a:r>
              <a:rPr lang="en-IN" sz="2800" dirty="0">
                <a:latin typeface="The Wave Sans TT"/>
              </a:rPr>
              <a:t>European Sustainability Reporting Standards (ESRS)</a:t>
            </a:r>
            <a:endParaRPr lang="el-GR" sz="2800" dirty="0">
              <a:latin typeface="The Wave Sans TT"/>
            </a:endParaRPr>
          </a:p>
        </p:txBody>
      </p:sp>
      <p:sp>
        <p:nvSpPr>
          <p:cNvPr id="8" name="Rectangle: Rounded Corners 7">
            <a:extLst>
              <a:ext uri="{FF2B5EF4-FFF2-40B4-BE49-F238E27FC236}">
                <a16:creationId xmlns:a16="http://schemas.microsoft.com/office/drawing/2014/main" id="{DE185537-90F7-44BF-838A-4E57CDE07934}"/>
              </a:ext>
            </a:extLst>
          </p:cNvPr>
          <p:cNvSpPr/>
          <p:nvPr/>
        </p:nvSpPr>
        <p:spPr>
          <a:xfrm>
            <a:off x="1025466" y="982021"/>
            <a:ext cx="2171812" cy="43088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nSpc>
                <a:spcPct val="100000"/>
              </a:lnSpc>
              <a:spcBef>
                <a:spcPts val="600"/>
              </a:spcBef>
              <a:buClr>
                <a:schemeClr val="accent1"/>
              </a:buClr>
            </a:pPr>
            <a:r>
              <a:rPr lang="en-US" b="1" dirty="0">
                <a:solidFill>
                  <a:schemeClr val="accent1"/>
                </a:solidFill>
              </a:rPr>
              <a:t>82</a:t>
            </a:r>
            <a:r>
              <a:rPr lang="en-US" sz="1200" dirty="0">
                <a:solidFill>
                  <a:schemeClr val="tx1"/>
                </a:solidFill>
              </a:rPr>
              <a:t> disclosure requirements</a:t>
            </a:r>
          </a:p>
        </p:txBody>
      </p:sp>
      <p:sp>
        <p:nvSpPr>
          <p:cNvPr id="9" name="Rectangle: Rounded Corners 8">
            <a:extLst>
              <a:ext uri="{FF2B5EF4-FFF2-40B4-BE49-F238E27FC236}">
                <a16:creationId xmlns:a16="http://schemas.microsoft.com/office/drawing/2014/main" id="{37AAD088-16BF-4312-A87E-4D1153ADECB4}"/>
              </a:ext>
            </a:extLst>
          </p:cNvPr>
          <p:cNvSpPr/>
          <p:nvPr/>
        </p:nvSpPr>
        <p:spPr>
          <a:xfrm>
            <a:off x="3446524" y="982021"/>
            <a:ext cx="4475230" cy="43088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nSpc>
                <a:spcPct val="100000"/>
              </a:lnSpc>
              <a:spcBef>
                <a:spcPts val="600"/>
              </a:spcBef>
              <a:buClr>
                <a:schemeClr val="accent1"/>
              </a:buClr>
            </a:pPr>
            <a:r>
              <a:rPr lang="en-US" b="1" dirty="0">
                <a:solidFill>
                  <a:schemeClr val="accent1"/>
                </a:solidFill>
              </a:rPr>
              <a:t>~1,200</a:t>
            </a:r>
            <a:r>
              <a:rPr lang="en-US" dirty="0">
                <a:solidFill>
                  <a:schemeClr val="tx1"/>
                </a:solidFill>
              </a:rPr>
              <a:t> </a:t>
            </a:r>
            <a:r>
              <a:rPr lang="en-US" sz="1200" dirty="0">
                <a:solidFill>
                  <a:schemeClr val="tx1"/>
                </a:solidFill>
              </a:rPr>
              <a:t>datapoints, of which &gt; 2/3 narrative/semi-narrative</a:t>
            </a:r>
          </a:p>
        </p:txBody>
      </p:sp>
      <p:pic>
        <p:nvPicPr>
          <p:cNvPr id="2" name="Picture 1">
            <a:extLst>
              <a:ext uri="{FF2B5EF4-FFF2-40B4-BE49-F238E27FC236}">
                <a16:creationId xmlns:a16="http://schemas.microsoft.com/office/drawing/2014/main" id="{DCB15419-846B-4E75-8D39-68F0235AE35B}"/>
              </a:ext>
            </a:extLst>
          </p:cNvPr>
          <p:cNvPicPr>
            <a:picLocks noChangeAspect="1"/>
          </p:cNvPicPr>
          <p:nvPr/>
        </p:nvPicPr>
        <p:blipFill>
          <a:blip r:embed="rId6"/>
          <a:stretch>
            <a:fillRect/>
          </a:stretch>
        </p:blipFill>
        <p:spPr>
          <a:xfrm>
            <a:off x="491685" y="1549633"/>
            <a:ext cx="7871442" cy="4211088"/>
          </a:xfrm>
          <a:prstGeom prst="rect">
            <a:avLst/>
          </a:prstGeom>
        </p:spPr>
      </p:pic>
      <p:sp>
        <p:nvSpPr>
          <p:cNvPr id="11" name="Rectangle: Rounded Corners 10">
            <a:extLst>
              <a:ext uri="{FF2B5EF4-FFF2-40B4-BE49-F238E27FC236}">
                <a16:creationId xmlns:a16="http://schemas.microsoft.com/office/drawing/2014/main" id="{C12FBDEF-6C93-4541-A454-988DF967340D}"/>
              </a:ext>
            </a:extLst>
          </p:cNvPr>
          <p:cNvSpPr/>
          <p:nvPr/>
        </p:nvSpPr>
        <p:spPr>
          <a:xfrm>
            <a:off x="8612696" y="2761488"/>
            <a:ext cx="3136392" cy="28721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nSpc>
                <a:spcPct val="100000"/>
              </a:lnSpc>
              <a:spcBef>
                <a:spcPts val="600"/>
              </a:spcBef>
              <a:buClr>
                <a:schemeClr val="accent1"/>
              </a:buClr>
            </a:pPr>
            <a:r>
              <a:rPr lang="en-US" sz="1200" dirty="0">
                <a:solidFill>
                  <a:schemeClr val="bg1"/>
                </a:solidFill>
              </a:rPr>
              <a:t>Governance</a:t>
            </a:r>
            <a:endParaRPr lang="el-GR" sz="1200" dirty="0" err="1">
              <a:solidFill>
                <a:schemeClr val="bg1"/>
              </a:solidFill>
            </a:endParaRPr>
          </a:p>
        </p:txBody>
      </p:sp>
      <p:sp>
        <p:nvSpPr>
          <p:cNvPr id="12" name="Rectangle: Rounded Corners 11">
            <a:extLst>
              <a:ext uri="{FF2B5EF4-FFF2-40B4-BE49-F238E27FC236}">
                <a16:creationId xmlns:a16="http://schemas.microsoft.com/office/drawing/2014/main" id="{47588CC9-5096-4BE6-84F2-9EEDB2534DE0}"/>
              </a:ext>
            </a:extLst>
          </p:cNvPr>
          <p:cNvSpPr/>
          <p:nvPr/>
        </p:nvSpPr>
        <p:spPr>
          <a:xfrm>
            <a:off x="8612696" y="3094564"/>
            <a:ext cx="3136392" cy="28721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nSpc>
                <a:spcPct val="100000"/>
              </a:lnSpc>
              <a:spcBef>
                <a:spcPts val="600"/>
              </a:spcBef>
              <a:buClr>
                <a:schemeClr val="accent1"/>
              </a:buClr>
            </a:pPr>
            <a:r>
              <a:rPr lang="en-US" sz="1200" dirty="0">
                <a:solidFill>
                  <a:schemeClr val="bg1"/>
                </a:solidFill>
              </a:rPr>
              <a:t>Strategy</a:t>
            </a:r>
            <a:endParaRPr lang="el-GR" sz="1200" dirty="0" err="1">
              <a:solidFill>
                <a:schemeClr val="bg1"/>
              </a:solidFill>
            </a:endParaRPr>
          </a:p>
        </p:txBody>
      </p:sp>
      <p:sp>
        <p:nvSpPr>
          <p:cNvPr id="14" name="Rectangle: Rounded Corners 13">
            <a:extLst>
              <a:ext uri="{FF2B5EF4-FFF2-40B4-BE49-F238E27FC236}">
                <a16:creationId xmlns:a16="http://schemas.microsoft.com/office/drawing/2014/main" id="{7C9FBFD6-0595-4AFD-BD29-A7F792CF2ED5}"/>
              </a:ext>
            </a:extLst>
          </p:cNvPr>
          <p:cNvSpPr/>
          <p:nvPr/>
        </p:nvSpPr>
        <p:spPr>
          <a:xfrm>
            <a:off x="8612696" y="3425330"/>
            <a:ext cx="3136392" cy="28721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nSpc>
                <a:spcPct val="100000"/>
              </a:lnSpc>
              <a:spcBef>
                <a:spcPts val="600"/>
              </a:spcBef>
              <a:buClr>
                <a:schemeClr val="accent1"/>
              </a:buClr>
            </a:pPr>
            <a:r>
              <a:rPr lang="en-US" sz="1200" dirty="0">
                <a:solidFill>
                  <a:schemeClr val="bg1"/>
                </a:solidFill>
              </a:rPr>
              <a:t>Impact, risk and opportunity management</a:t>
            </a:r>
            <a:endParaRPr lang="el-GR" sz="1200" dirty="0" err="1">
              <a:solidFill>
                <a:schemeClr val="bg1"/>
              </a:solidFill>
            </a:endParaRPr>
          </a:p>
        </p:txBody>
      </p:sp>
      <p:sp>
        <p:nvSpPr>
          <p:cNvPr id="15" name="Rectangle: Rounded Corners 14">
            <a:extLst>
              <a:ext uri="{FF2B5EF4-FFF2-40B4-BE49-F238E27FC236}">
                <a16:creationId xmlns:a16="http://schemas.microsoft.com/office/drawing/2014/main" id="{6D1435E2-8F43-4EA6-B510-5C74D0B1FE9C}"/>
              </a:ext>
            </a:extLst>
          </p:cNvPr>
          <p:cNvSpPr/>
          <p:nvPr/>
        </p:nvSpPr>
        <p:spPr>
          <a:xfrm>
            <a:off x="8612696" y="3756096"/>
            <a:ext cx="3136392" cy="28721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nSpc>
                <a:spcPct val="100000"/>
              </a:lnSpc>
              <a:spcBef>
                <a:spcPts val="600"/>
              </a:spcBef>
              <a:buClr>
                <a:schemeClr val="accent1"/>
              </a:buClr>
            </a:pPr>
            <a:r>
              <a:rPr lang="en-US" sz="1200" dirty="0">
                <a:solidFill>
                  <a:schemeClr val="bg1"/>
                </a:solidFill>
              </a:rPr>
              <a:t>Policies</a:t>
            </a:r>
            <a:endParaRPr lang="el-GR" sz="1200" dirty="0" err="1">
              <a:solidFill>
                <a:schemeClr val="bg1"/>
              </a:solidFill>
            </a:endParaRPr>
          </a:p>
        </p:txBody>
      </p:sp>
      <p:sp>
        <p:nvSpPr>
          <p:cNvPr id="16" name="Rectangle: Rounded Corners 15">
            <a:extLst>
              <a:ext uri="{FF2B5EF4-FFF2-40B4-BE49-F238E27FC236}">
                <a16:creationId xmlns:a16="http://schemas.microsoft.com/office/drawing/2014/main" id="{D60153B2-CF54-4322-A69B-EAB136E2B60E}"/>
              </a:ext>
            </a:extLst>
          </p:cNvPr>
          <p:cNvSpPr/>
          <p:nvPr/>
        </p:nvSpPr>
        <p:spPr>
          <a:xfrm>
            <a:off x="8612696" y="4087278"/>
            <a:ext cx="3136392" cy="28721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nSpc>
                <a:spcPct val="100000"/>
              </a:lnSpc>
              <a:spcBef>
                <a:spcPts val="600"/>
              </a:spcBef>
              <a:buClr>
                <a:schemeClr val="accent1"/>
              </a:buClr>
            </a:pPr>
            <a:r>
              <a:rPr lang="en-US" sz="1200" dirty="0">
                <a:solidFill>
                  <a:schemeClr val="bg1"/>
                </a:solidFill>
              </a:rPr>
              <a:t>Actions and resources</a:t>
            </a:r>
            <a:endParaRPr lang="el-GR" sz="1200" dirty="0" err="1">
              <a:solidFill>
                <a:schemeClr val="bg1"/>
              </a:solidFill>
            </a:endParaRPr>
          </a:p>
        </p:txBody>
      </p:sp>
      <p:sp>
        <p:nvSpPr>
          <p:cNvPr id="17" name="Rectangle: Rounded Corners 16">
            <a:extLst>
              <a:ext uri="{FF2B5EF4-FFF2-40B4-BE49-F238E27FC236}">
                <a16:creationId xmlns:a16="http://schemas.microsoft.com/office/drawing/2014/main" id="{F589C57F-7B2F-458C-9C00-ECA3E7351846}"/>
              </a:ext>
            </a:extLst>
          </p:cNvPr>
          <p:cNvSpPr/>
          <p:nvPr/>
        </p:nvSpPr>
        <p:spPr>
          <a:xfrm>
            <a:off x="8612696" y="4418460"/>
            <a:ext cx="3136392" cy="28721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nSpc>
                <a:spcPct val="100000"/>
              </a:lnSpc>
              <a:spcBef>
                <a:spcPts val="600"/>
              </a:spcBef>
              <a:buClr>
                <a:schemeClr val="accent1"/>
              </a:buClr>
            </a:pPr>
            <a:r>
              <a:rPr lang="en-US" sz="1200" dirty="0">
                <a:solidFill>
                  <a:schemeClr val="bg1"/>
                </a:solidFill>
              </a:rPr>
              <a:t>Targets</a:t>
            </a:r>
            <a:endParaRPr lang="el-GR" sz="1200" dirty="0" err="1">
              <a:solidFill>
                <a:schemeClr val="bg1"/>
              </a:solidFill>
            </a:endParaRPr>
          </a:p>
        </p:txBody>
      </p:sp>
      <p:sp>
        <p:nvSpPr>
          <p:cNvPr id="18" name="Rectangle: Rounded Corners 17">
            <a:extLst>
              <a:ext uri="{FF2B5EF4-FFF2-40B4-BE49-F238E27FC236}">
                <a16:creationId xmlns:a16="http://schemas.microsoft.com/office/drawing/2014/main" id="{E4EBD1BE-4DF7-4816-9475-9F19827B8A67}"/>
              </a:ext>
            </a:extLst>
          </p:cNvPr>
          <p:cNvSpPr/>
          <p:nvPr/>
        </p:nvSpPr>
        <p:spPr>
          <a:xfrm>
            <a:off x="8612696" y="4749642"/>
            <a:ext cx="3136392" cy="28721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nSpc>
                <a:spcPct val="100000"/>
              </a:lnSpc>
              <a:spcBef>
                <a:spcPts val="600"/>
              </a:spcBef>
              <a:buClr>
                <a:schemeClr val="accent1"/>
              </a:buClr>
            </a:pPr>
            <a:r>
              <a:rPr lang="en-US" sz="1200" dirty="0">
                <a:solidFill>
                  <a:schemeClr val="bg1"/>
                </a:solidFill>
              </a:rPr>
              <a:t>Metrics</a:t>
            </a:r>
            <a:endParaRPr lang="el-GR" sz="1200" dirty="0" err="1">
              <a:solidFill>
                <a:schemeClr val="bg1"/>
              </a:solidFill>
            </a:endParaRPr>
          </a:p>
        </p:txBody>
      </p:sp>
      <p:sp>
        <p:nvSpPr>
          <p:cNvPr id="19" name="Rectangle: Rounded Corners 18">
            <a:extLst>
              <a:ext uri="{FF2B5EF4-FFF2-40B4-BE49-F238E27FC236}">
                <a16:creationId xmlns:a16="http://schemas.microsoft.com/office/drawing/2014/main" id="{13832399-4DD0-407E-B0CF-F902614FE115}"/>
              </a:ext>
            </a:extLst>
          </p:cNvPr>
          <p:cNvSpPr/>
          <p:nvPr/>
        </p:nvSpPr>
        <p:spPr>
          <a:xfrm>
            <a:off x="8612696" y="2428411"/>
            <a:ext cx="3136392" cy="28721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nSpc>
                <a:spcPct val="100000"/>
              </a:lnSpc>
              <a:spcBef>
                <a:spcPts val="600"/>
              </a:spcBef>
              <a:buClr>
                <a:schemeClr val="accent1"/>
              </a:buClr>
            </a:pPr>
            <a:r>
              <a:rPr lang="en-US" sz="1200" b="1" dirty="0">
                <a:solidFill>
                  <a:schemeClr val="bg1"/>
                </a:solidFill>
              </a:rPr>
              <a:t>Areas covered by disclosures   </a:t>
            </a:r>
          </a:p>
        </p:txBody>
      </p:sp>
      <p:sp>
        <p:nvSpPr>
          <p:cNvPr id="4" name="Slide Number Placeholder 4">
            <a:extLst>
              <a:ext uri="{FF2B5EF4-FFF2-40B4-BE49-F238E27FC236}">
                <a16:creationId xmlns:a16="http://schemas.microsoft.com/office/drawing/2014/main" id="{167AA934-3971-98FB-B9DA-1204C409FD19}"/>
              </a:ext>
            </a:extLst>
          </p:cNvPr>
          <p:cNvSpPr>
            <a:spLocks noGrp="1"/>
          </p:cNvSpPr>
          <p:nvPr>
            <p:ph type="sldNum" sz="quarter" idx="16"/>
          </p:nvPr>
        </p:nvSpPr>
        <p:spPr>
          <a:xfrm>
            <a:off x="443372" y="6258962"/>
            <a:ext cx="252000" cy="153888"/>
          </a:xfrm>
        </p:spPr>
        <p:txBody>
          <a:bodyPr/>
          <a:lstStyle/>
          <a:p>
            <a:fld id="{4531D9DC-ADF0-4D0A-8902-0133E3C6D94B}" type="slidenum">
              <a:rPr lang="en-US" smtClean="0"/>
              <a:pPr/>
              <a:t>13</a:t>
            </a:fld>
            <a:endParaRPr lang="en-US" dirty="0"/>
          </a:p>
        </p:txBody>
      </p:sp>
    </p:spTree>
    <p:extLst>
      <p:ext uri="{BB962C8B-B14F-4D97-AF65-F5344CB8AC3E}">
        <p14:creationId xmlns:p14="http://schemas.microsoft.com/office/powerpoint/2010/main" val="68818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7BA847C-36BD-DF4C-888D-2976EE662D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7" name="think-cell data - do not delete" hidden="1">
                        <a:extLst>
                          <a:ext uri="{FF2B5EF4-FFF2-40B4-BE49-F238E27FC236}">
                            <a16:creationId xmlns:a16="http://schemas.microsoft.com/office/drawing/2014/main" id="{57BA847C-36BD-DF4C-888D-2976EE662D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Arrow: Right 4">
            <a:extLst>
              <a:ext uri="{FF2B5EF4-FFF2-40B4-BE49-F238E27FC236}">
                <a16:creationId xmlns:a16="http://schemas.microsoft.com/office/drawing/2014/main" id="{9C9E280E-5FF9-F4AD-34E8-B1829816115B}"/>
              </a:ext>
            </a:extLst>
          </p:cNvPr>
          <p:cNvSpPr/>
          <p:nvPr/>
        </p:nvSpPr>
        <p:spPr>
          <a:xfrm>
            <a:off x="251348" y="1848247"/>
            <a:ext cx="11305716" cy="474624"/>
          </a:xfrm>
          <a:prstGeom prst="rightArrow">
            <a:avLst/>
          </a:prstGeom>
          <a:solidFill>
            <a:schemeClr val="accent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dirty="0">
              <a:ln>
                <a:noFill/>
              </a:ln>
              <a:solidFill>
                <a:srgbClr val="FFFFFF"/>
              </a:solidFill>
              <a:effectLst/>
              <a:uLnTx/>
              <a:uFillTx/>
              <a:sym typeface="Arial" panose="020B0604020202020204" pitchFamily="34" charset="0"/>
            </a:endParaRPr>
          </a:p>
        </p:txBody>
      </p:sp>
      <p:sp>
        <p:nvSpPr>
          <p:cNvPr id="47" name="Rectangle: Rounded Corners 46">
            <a:extLst>
              <a:ext uri="{FF2B5EF4-FFF2-40B4-BE49-F238E27FC236}">
                <a16:creationId xmlns:a16="http://schemas.microsoft.com/office/drawing/2014/main" id="{1B735AB9-DB13-4F41-BF91-515E21302200}"/>
              </a:ext>
            </a:extLst>
          </p:cNvPr>
          <p:cNvSpPr/>
          <p:nvPr/>
        </p:nvSpPr>
        <p:spPr>
          <a:xfrm>
            <a:off x="8015878" y="2778805"/>
            <a:ext cx="2813064" cy="612019"/>
          </a:xfrm>
          <a:prstGeom prst="roundRect">
            <a:avLst>
              <a:gd name="adj" fmla="val 9984"/>
            </a:avLst>
          </a:prstGeom>
          <a:solidFill>
            <a:schemeClr val="tx2">
              <a:lumMod val="20000"/>
              <a:lumOff val="80000"/>
              <a:alpha val="54000"/>
            </a:schemeClr>
          </a:solidFill>
          <a:ln w="9525" cap="rnd" cmpd="sng" algn="ctr">
            <a:solidFill>
              <a:schemeClr val="tx2">
                <a:lumMod val="20000"/>
                <a:lumOff val="8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accent1"/>
                </a:solidFill>
              </a:rPr>
              <a:t>Non-EU companies</a:t>
            </a:r>
          </a:p>
        </p:txBody>
      </p:sp>
      <p:sp>
        <p:nvSpPr>
          <p:cNvPr id="41" name="Rectangle: Rounded Corners 40">
            <a:extLst>
              <a:ext uri="{FF2B5EF4-FFF2-40B4-BE49-F238E27FC236}">
                <a16:creationId xmlns:a16="http://schemas.microsoft.com/office/drawing/2014/main" id="{53BDE57D-62E9-45CF-8A3C-C299A9B6377C}"/>
              </a:ext>
            </a:extLst>
          </p:cNvPr>
          <p:cNvSpPr/>
          <p:nvPr/>
        </p:nvSpPr>
        <p:spPr>
          <a:xfrm>
            <a:off x="5572434" y="2777077"/>
            <a:ext cx="2235815" cy="612019"/>
          </a:xfrm>
          <a:prstGeom prst="roundRect">
            <a:avLst>
              <a:gd name="adj" fmla="val 9984"/>
            </a:avLst>
          </a:prstGeom>
          <a:solidFill>
            <a:schemeClr val="tx2">
              <a:lumMod val="20000"/>
              <a:lumOff val="80000"/>
              <a:alpha val="54000"/>
            </a:schemeClr>
          </a:solidFill>
          <a:ln w="9525" cap="rnd" cmpd="sng" algn="ctr">
            <a:solidFill>
              <a:schemeClr val="tx2">
                <a:lumMod val="20000"/>
                <a:lumOff val="8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accent1"/>
                </a:solidFill>
              </a:rPr>
              <a:t>Listed SMEs</a:t>
            </a:r>
          </a:p>
        </p:txBody>
      </p:sp>
      <p:sp>
        <p:nvSpPr>
          <p:cNvPr id="13" name="Rectangle: Rounded Corners 12">
            <a:extLst>
              <a:ext uri="{FF2B5EF4-FFF2-40B4-BE49-F238E27FC236}">
                <a16:creationId xmlns:a16="http://schemas.microsoft.com/office/drawing/2014/main" id="{52AFC09F-AAD7-D5BC-1828-DCC1B2B9B007}"/>
              </a:ext>
            </a:extLst>
          </p:cNvPr>
          <p:cNvSpPr/>
          <p:nvPr/>
        </p:nvSpPr>
        <p:spPr>
          <a:xfrm>
            <a:off x="3230949" y="2777077"/>
            <a:ext cx="2034652" cy="612019"/>
          </a:xfrm>
          <a:prstGeom prst="roundRect">
            <a:avLst>
              <a:gd name="adj" fmla="val 9984"/>
            </a:avLst>
          </a:prstGeom>
          <a:solidFill>
            <a:schemeClr val="tx2">
              <a:lumMod val="20000"/>
              <a:lumOff val="80000"/>
              <a:alpha val="54000"/>
            </a:schemeClr>
          </a:solidFill>
          <a:ln w="9525" cap="rnd" cmpd="sng" algn="ctr">
            <a:solidFill>
              <a:schemeClr val="tx2">
                <a:lumMod val="20000"/>
                <a:lumOff val="8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accent1"/>
                </a:solidFill>
              </a:rPr>
              <a:t>Large entities not subject to NFRD</a:t>
            </a:r>
            <a:endParaRPr lang="en-US" sz="1600" dirty="0">
              <a:solidFill>
                <a:schemeClr val="accent1"/>
              </a:solidFill>
            </a:endParaRPr>
          </a:p>
        </p:txBody>
      </p:sp>
      <p:grpSp>
        <p:nvGrpSpPr>
          <p:cNvPr id="24" name="Group 23">
            <a:extLst>
              <a:ext uri="{FF2B5EF4-FFF2-40B4-BE49-F238E27FC236}">
                <a16:creationId xmlns:a16="http://schemas.microsoft.com/office/drawing/2014/main" id="{0E2CCEE0-8769-E494-CB92-645F48C29EBD}"/>
              </a:ext>
            </a:extLst>
          </p:cNvPr>
          <p:cNvGrpSpPr/>
          <p:nvPr/>
        </p:nvGrpSpPr>
        <p:grpSpPr>
          <a:xfrm>
            <a:off x="3825207" y="1662491"/>
            <a:ext cx="846136" cy="846136"/>
            <a:chOff x="1271375" y="2456397"/>
            <a:chExt cx="846136" cy="846136"/>
          </a:xfrm>
        </p:grpSpPr>
        <p:sp>
          <p:nvSpPr>
            <p:cNvPr id="21" name="Oval 20">
              <a:extLst>
                <a:ext uri="{FF2B5EF4-FFF2-40B4-BE49-F238E27FC236}">
                  <a16:creationId xmlns:a16="http://schemas.microsoft.com/office/drawing/2014/main" id="{17F61D3B-86C4-75A9-E11B-32C3726EB1F5}"/>
                </a:ext>
              </a:extLst>
            </p:cNvPr>
            <p:cNvSpPr/>
            <p:nvPr/>
          </p:nvSpPr>
          <p:spPr>
            <a:xfrm>
              <a:off x="1271375" y="2456397"/>
              <a:ext cx="846136" cy="846136"/>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l-GR" sz="1600" b="1" i="0" u="none" strike="noStrike" kern="1200" cap="none" spc="0" normalizeH="0" baseline="0" noProof="0" dirty="0">
                <a:ln>
                  <a:noFill/>
                </a:ln>
                <a:solidFill>
                  <a:srgbClr val="FFFFFF"/>
                </a:solidFill>
                <a:effectLst/>
                <a:uLnTx/>
                <a:uFillTx/>
                <a:sym typeface="Arial" panose="020B0604020202020204" pitchFamily="34" charset="0"/>
              </a:endParaRPr>
            </a:p>
          </p:txBody>
        </p:sp>
        <p:sp>
          <p:nvSpPr>
            <p:cNvPr id="22" name="Oval 21">
              <a:extLst>
                <a:ext uri="{FF2B5EF4-FFF2-40B4-BE49-F238E27FC236}">
                  <a16:creationId xmlns:a16="http://schemas.microsoft.com/office/drawing/2014/main" id="{8908BF60-1C20-8737-4D4E-F14E4A16AF11}"/>
                </a:ext>
              </a:extLst>
            </p:cNvPr>
            <p:cNvSpPr/>
            <p:nvPr/>
          </p:nvSpPr>
          <p:spPr>
            <a:xfrm>
              <a:off x="1321257" y="2506280"/>
              <a:ext cx="746374" cy="746372"/>
            </a:xfrm>
            <a:prstGeom prst="ellipse">
              <a:avLst/>
            </a:prstGeom>
            <a:solidFill>
              <a:schemeClr val="bg1">
                <a:lumMod val="95000"/>
                <a:alpha val="6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defRPr/>
              </a:pPr>
              <a:r>
                <a:rPr lang="en-US" sz="1600" b="1" dirty="0">
                  <a:solidFill>
                    <a:srgbClr val="0032A0"/>
                  </a:solidFill>
                </a:rPr>
                <a:t>2026</a:t>
              </a:r>
            </a:p>
            <a:p>
              <a:pPr algn="ctr">
                <a:defRPr/>
              </a:pPr>
              <a:r>
                <a:rPr lang="en-US" sz="1600" dirty="0">
                  <a:solidFill>
                    <a:schemeClr val="accent4"/>
                  </a:solidFill>
                </a:rPr>
                <a:t>(FY25)</a:t>
              </a:r>
              <a:endParaRPr lang="el-GR" sz="1600" dirty="0">
                <a:solidFill>
                  <a:schemeClr val="accent4"/>
                </a:solidFill>
              </a:endParaRPr>
            </a:p>
          </p:txBody>
        </p:sp>
      </p:grpSp>
      <p:grpSp>
        <p:nvGrpSpPr>
          <p:cNvPr id="58" name="Group 57">
            <a:extLst>
              <a:ext uri="{FF2B5EF4-FFF2-40B4-BE49-F238E27FC236}">
                <a16:creationId xmlns:a16="http://schemas.microsoft.com/office/drawing/2014/main" id="{E3B14CE3-548C-0FAF-5357-9E92D5BF1636}"/>
              </a:ext>
            </a:extLst>
          </p:cNvPr>
          <p:cNvGrpSpPr/>
          <p:nvPr/>
        </p:nvGrpSpPr>
        <p:grpSpPr>
          <a:xfrm>
            <a:off x="6285876" y="1662491"/>
            <a:ext cx="846136" cy="846136"/>
            <a:chOff x="1271375" y="2456397"/>
            <a:chExt cx="846136" cy="846136"/>
          </a:xfrm>
        </p:grpSpPr>
        <p:sp>
          <p:nvSpPr>
            <p:cNvPr id="59" name="Oval 58">
              <a:extLst>
                <a:ext uri="{FF2B5EF4-FFF2-40B4-BE49-F238E27FC236}">
                  <a16:creationId xmlns:a16="http://schemas.microsoft.com/office/drawing/2014/main" id="{00B45FF1-3965-B434-FC73-3CF5D3F59740}"/>
                </a:ext>
              </a:extLst>
            </p:cNvPr>
            <p:cNvSpPr/>
            <p:nvPr/>
          </p:nvSpPr>
          <p:spPr>
            <a:xfrm>
              <a:off x="1271375" y="2456397"/>
              <a:ext cx="846136" cy="846136"/>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l-GR" sz="1600" b="1" i="0" u="none" strike="noStrike" kern="1200" cap="none" spc="0" normalizeH="0" baseline="0" noProof="0" dirty="0">
                <a:ln>
                  <a:noFill/>
                </a:ln>
                <a:solidFill>
                  <a:srgbClr val="FFFFFF"/>
                </a:solidFill>
                <a:effectLst/>
                <a:uLnTx/>
                <a:uFillTx/>
                <a:sym typeface="Arial" panose="020B0604020202020204" pitchFamily="34" charset="0"/>
              </a:endParaRPr>
            </a:p>
          </p:txBody>
        </p:sp>
        <p:sp>
          <p:nvSpPr>
            <p:cNvPr id="60" name="Oval 59">
              <a:extLst>
                <a:ext uri="{FF2B5EF4-FFF2-40B4-BE49-F238E27FC236}">
                  <a16:creationId xmlns:a16="http://schemas.microsoft.com/office/drawing/2014/main" id="{224B5A90-CD44-EF37-B4D7-67362A955514}"/>
                </a:ext>
              </a:extLst>
            </p:cNvPr>
            <p:cNvSpPr/>
            <p:nvPr/>
          </p:nvSpPr>
          <p:spPr>
            <a:xfrm>
              <a:off x="1321257" y="2506280"/>
              <a:ext cx="746374" cy="746372"/>
            </a:xfrm>
            <a:prstGeom prst="ellipse">
              <a:avLst/>
            </a:prstGeom>
            <a:solidFill>
              <a:schemeClr val="bg1">
                <a:lumMod val="95000"/>
                <a:alpha val="6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defRPr/>
              </a:pPr>
              <a:r>
                <a:rPr lang="en-US" sz="1600" b="1" dirty="0">
                  <a:solidFill>
                    <a:srgbClr val="0032A0"/>
                  </a:solidFill>
                </a:rPr>
                <a:t>2027</a:t>
              </a:r>
            </a:p>
            <a:p>
              <a:pPr algn="ctr">
                <a:defRPr/>
              </a:pPr>
              <a:r>
                <a:rPr lang="en-US" sz="1600" dirty="0">
                  <a:solidFill>
                    <a:schemeClr val="accent4"/>
                  </a:solidFill>
                </a:rPr>
                <a:t>(FY</a:t>
              </a:r>
              <a:r>
                <a:rPr lang="el-GR" sz="1600" dirty="0">
                  <a:solidFill>
                    <a:schemeClr val="accent4"/>
                  </a:solidFill>
                </a:rPr>
                <a:t>26)</a:t>
              </a:r>
            </a:p>
          </p:txBody>
        </p:sp>
      </p:grpSp>
      <p:grpSp>
        <p:nvGrpSpPr>
          <p:cNvPr id="61" name="Group 60">
            <a:extLst>
              <a:ext uri="{FF2B5EF4-FFF2-40B4-BE49-F238E27FC236}">
                <a16:creationId xmlns:a16="http://schemas.microsoft.com/office/drawing/2014/main" id="{51F47718-0D9C-EC3F-B9B3-6ADF52C8EA59}"/>
              </a:ext>
            </a:extLst>
          </p:cNvPr>
          <p:cNvGrpSpPr/>
          <p:nvPr/>
        </p:nvGrpSpPr>
        <p:grpSpPr>
          <a:xfrm>
            <a:off x="8968638" y="1662491"/>
            <a:ext cx="846136" cy="846136"/>
            <a:chOff x="1271375" y="2456397"/>
            <a:chExt cx="846136" cy="846136"/>
          </a:xfrm>
        </p:grpSpPr>
        <p:sp>
          <p:nvSpPr>
            <p:cNvPr id="62" name="Oval 61">
              <a:extLst>
                <a:ext uri="{FF2B5EF4-FFF2-40B4-BE49-F238E27FC236}">
                  <a16:creationId xmlns:a16="http://schemas.microsoft.com/office/drawing/2014/main" id="{5C66EFBE-4A6F-4CF5-25E6-9312C6C8F6C7}"/>
                </a:ext>
              </a:extLst>
            </p:cNvPr>
            <p:cNvSpPr/>
            <p:nvPr/>
          </p:nvSpPr>
          <p:spPr>
            <a:xfrm>
              <a:off x="1271375" y="2456397"/>
              <a:ext cx="846136" cy="846136"/>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l-GR" sz="1600" b="1" i="0" u="none" strike="noStrike" kern="1200" cap="none" spc="0" normalizeH="0" baseline="0" noProof="0" dirty="0">
                <a:ln>
                  <a:noFill/>
                </a:ln>
                <a:solidFill>
                  <a:srgbClr val="FFFFFF"/>
                </a:solidFill>
                <a:effectLst/>
                <a:uLnTx/>
                <a:uFillTx/>
                <a:sym typeface="Arial" panose="020B0604020202020204" pitchFamily="34" charset="0"/>
              </a:endParaRPr>
            </a:p>
          </p:txBody>
        </p:sp>
        <p:sp>
          <p:nvSpPr>
            <p:cNvPr id="63" name="Oval 62">
              <a:extLst>
                <a:ext uri="{FF2B5EF4-FFF2-40B4-BE49-F238E27FC236}">
                  <a16:creationId xmlns:a16="http://schemas.microsoft.com/office/drawing/2014/main" id="{12BA25AD-3C8E-1803-BEBA-2DE786967D98}"/>
                </a:ext>
              </a:extLst>
            </p:cNvPr>
            <p:cNvSpPr/>
            <p:nvPr/>
          </p:nvSpPr>
          <p:spPr>
            <a:xfrm>
              <a:off x="1321257" y="2506280"/>
              <a:ext cx="746374" cy="746372"/>
            </a:xfrm>
            <a:prstGeom prst="ellipse">
              <a:avLst/>
            </a:prstGeom>
            <a:solidFill>
              <a:schemeClr val="bg1">
                <a:lumMod val="95000"/>
                <a:alpha val="6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defRPr/>
              </a:pPr>
              <a:r>
                <a:rPr lang="en-US" sz="1600" b="1" dirty="0">
                  <a:solidFill>
                    <a:srgbClr val="0032A0"/>
                  </a:solidFill>
                </a:rPr>
                <a:t>2029</a:t>
              </a:r>
            </a:p>
            <a:p>
              <a:pPr algn="ctr">
                <a:defRPr/>
              </a:pPr>
              <a:r>
                <a:rPr lang="en-US" sz="1600" dirty="0">
                  <a:solidFill>
                    <a:schemeClr val="accent4"/>
                  </a:solidFill>
                </a:rPr>
                <a:t>(FY28)</a:t>
              </a:r>
              <a:endParaRPr lang="el-GR" sz="1600" dirty="0">
                <a:solidFill>
                  <a:schemeClr val="accent4"/>
                </a:solidFill>
              </a:endParaRPr>
            </a:p>
          </p:txBody>
        </p:sp>
      </p:grpSp>
      <p:sp>
        <p:nvSpPr>
          <p:cNvPr id="71" name="Oval 20">
            <a:extLst>
              <a:ext uri="{FF2B5EF4-FFF2-40B4-BE49-F238E27FC236}">
                <a16:creationId xmlns:a16="http://schemas.microsoft.com/office/drawing/2014/main" id="{9BE0D0DF-B1B1-BF0F-078D-338F5998E875}"/>
              </a:ext>
            </a:extLst>
          </p:cNvPr>
          <p:cNvSpPr>
            <a:spLocks noChangeAspect="1" noChangeArrowheads="1"/>
          </p:cNvSpPr>
          <p:nvPr/>
        </p:nvSpPr>
        <p:spPr bwMode="auto">
          <a:xfrm>
            <a:off x="9310131" y="2690339"/>
            <a:ext cx="163150" cy="163148"/>
          </a:xfrm>
          <a:prstGeom prst="ellipse">
            <a:avLst/>
          </a:prstGeom>
          <a:solidFill>
            <a:schemeClr val="accent1"/>
          </a:solidFill>
          <a:ln w="1079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l-GR" sz="1400" b="0" i="0" u="none" strike="noStrike" kern="1200" cap="none" spc="0" normalizeH="0" baseline="0" noProof="0" dirty="0">
              <a:ln>
                <a:noFill/>
              </a:ln>
              <a:solidFill>
                <a:srgbClr val="FFFFFF"/>
              </a:solidFill>
              <a:effectLst/>
              <a:uLnTx/>
              <a:uFillTx/>
              <a:sym typeface="Arial" panose="020B0604020202020204" pitchFamily="34" charset="0"/>
            </a:endParaRPr>
          </a:p>
        </p:txBody>
      </p:sp>
      <p:sp>
        <p:nvSpPr>
          <p:cNvPr id="73" name="Oval 20">
            <a:extLst>
              <a:ext uri="{FF2B5EF4-FFF2-40B4-BE49-F238E27FC236}">
                <a16:creationId xmlns:a16="http://schemas.microsoft.com/office/drawing/2014/main" id="{F01B73A0-DFDD-AC36-D2FB-9A922BD0BF87}"/>
              </a:ext>
            </a:extLst>
          </p:cNvPr>
          <p:cNvSpPr>
            <a:spLocks noChangeAspect="1" noChangeArrowheads="1"/>
          </p:cNvSpPr>
          <p:nvPr/>
        </p:nvSpPr>
        <p:spPr bwMode="auto">
          <a:xfrm>
            <a:off x="4166700" y="2690339"/>
            <a:ext cx="163150" cy="163148"/>
          </a:xfrm>
          <a:prstGeom prst="ellipse">
            <a:avLst/>
          </a:prstGeom>
          <a:solidFill>
            <a:schemeClr val="accent1"/>
          </a:solidFill>
          <a:ln w="1079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l-GR" sz="1400" b="0" i="0" u="none" strike="noStrike" kern="1200" cap="none" spc="0" normalizeH="0" baseline="0" noProof="0" dirty="0">
              <a:ln>
                <a:noFill/>
              </a:ln>
              <a:solidFill>
                <a:srgbClr val="FFFFFF"/>
              </a:solidFill>
              <a:effectLst/>
              <a:uLnTx/>
              <a:uFillTx/>
              <a:sym typeface="Arial" panose="020B0604020202020204" pitchFamily="34" charset="0"/>
            </a:endParaRPr>
          </a:p>
        </p:txBody>
      </p:sp>
      <p:sp>
        <p:nvSpPr>
          <p:cNvPr id="74" name="Oval 20">
            <a:extLst>
              <a:ext uri="{FF2B5EF4-FFF2-40B4-BE49-F238E27FC236}">
                <a16:creationId xmlns:a16="http://schemas.microsoft.com/office/drawing/2014/main" id="{C5F39679-E4B2-285F-5732-1F58750D80B8}"/>
              </a:ext>
            </a:extLst>
          </p:cNvPr>
          <p:cNvSpPr>
            <a:spLocks noChangeAspect="1" noChangeArrowheads="1"/>
          </p:cNvSpPr>
          <p:nvPr/>
        </p:nvSpPr>
        <p:spPr bwMode="auto">
          <a:xfrm>
            <a:off x="6627370" y="1317630"/>
            <a:ext cx="163150" cy="163148"/>
          </a:xfrm>
          <a:prstGeom prst="ellipse">
            <a:avLst/>
          </a:prstGeom>
          <a:solidFill>
            <a:schemeClr val="accent1"/>
          </a:solidFill>
          <a:ln w="1079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l-GR" sz="1400" b="0" i="0" u="none" strike="noStrike" kern="1200" cap="none" spc="0" normalizeH="0" baseline="0" noProof="0" dirty="0">
              <a:ln>
                <a:noFill/>
              </a:ln>
              <a:solidFill>
                <a:srgbClr val="FFFFFF"/>
              </a:solidFill>
              <a:effectLst/>
              <a:uLnTx/>
              <a:uFillTx/>
              <a:sym typeface="Arial" panose="020B0604020202020204" pitchFamily="34" charset="0"/>
            </a:endParaRPr>
          </a:p>
        </p:txBody>
      </p:sp>
      <p:cxnSp>
        <p:nvCxnSpPr>
          <p:cNvPr id="76" name="Straight Connector 75">
            <a:extLst>
              <a:ext uri="{FF2B5EF4-FFF2-40B4-BE49-F238E27FC236}">
                <a16:creationId xmlns:a16="http://schemas.microsoft.com/office/drawing/2014/main" id="{CC08B2EC-9D6B-DA00-22DA-B93D9ABBA3E9}"/>
              </a:ext>
            </a:extLst>
          </p:cNvPr>
          <p:cNvCxnSpPr>
            <a:cxnSpLocks/>
            <a:endCxn id="73" idx="0"/>
          </p:cNvCxnSpPr>
          <p:nvPr/>
        </p:nvCxnSpPr>
        <p:spPr>
          <a:xfrm>
            <a:off x="4248275" y="2508627"/>
            <a:ext cx="0" cy="181712"/>
          </a:xfrm>
          <a:prstGeom prst="line">
            <a:avLst/>
          </a:prstGeom>
          <a:ln w="19050" cap="rnd" cmpd="sng" algn="ctr">
            <a:solidFill>
              <a:srgbClr val="9A9A9A"/>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6B8F3-4383-3CA3-0D5D-E5374B5F374F}"/>
              </a:ext>
            </a:extLst>
          </p:cNvPr>
          <p:cNvCxnSpPr>
            <a:cxnSpLocks/>
            <a:endCxn id="71" idx="0"/>
          </p:cNvCxnSpPr>
          <p:nvPr/>
        </p:nvCxnSpPr>
        <p:spPr>
          <a:xfrm>
            <a:off x="9391706" y="2508627"/>
            <a:ext cx="0" cy="181712"/>
          </a:xfrm>
          <a:prstGeom prst="line">
            <a:avLst/>
          </a:prstGeom>
          <a:ln w="19050" cap="rnd" cmpd="sng" algn="ctr">
            <a:solidFill>
              <a:srgbClr val="9A9A9A"/>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E55F010-0881-0821-811A-6BAC73B904FA}"/>
              </a:ext>
            </a:extLst>
          </p:cNvPr>
          <p:cNvCxnSpPr>
            <a:cxnSpLocks/>
            <a:stCxn id="74" idx="4"/>
          </p:cNvCxnSpPr>
          <p:nvPr/>
        </p:nvCxnSpPr>
        <p:spPr>
          <a:xfrm flipH="1">
            <a:off x="6708944" y="1480778"/>
            <a:ext cx="1" cy="181713"/>
          </a:xfrm>
          <a:prstGeom prst="line">
            <a:avLst/>
          </a:prstGeom>
          <a:ln w="19050" cap="rnd" cmpd="sng" algn="ctr">
            <a:solidFill>
              <a:srgbClr val="9A9A9A"/>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itle 7">
            <a:extLst>
              <a:ext uri="{FF2B5EF4-FFF2-40B4-BE49-F238E27FC236}">
                <a16:creationId xmlns:a16="http://schemas.microsoft.com/office/drawing/2014/main" id="{3F2E190F-B515-4E62-8FE1-3CE01F0C978B}"/>
              </a:ext>
            </a:extLst>
          </p:cNvPr>
          <p:cNvSpPr>
            <a:spLocks noGrp="1"/>
          </p:cNvSpPr>
          <p:nvPr>
            <p:ph type="title"/>
          </p:nvPr>
        </p:nvSpPr>
        <p:spPr>
          <a:xfrm>
            <a:off x="443372" y="379660"/>
            <a:ext cx="11305716" cy="492443"/>
          </a:xfrm>
        </p:spPr>
        <p:txBody>
          <a:bodyPr vert="horz"/>
          <a:lstStyle/>
          <a:p>
            <a:r>
              <a:rPr lang="en-US" dirty="0">
                <a:solidFill>
                  <a:srgbClr val="0F55F5"/>
                </a:solidFill>
              </a:rPr>
              <a:t>EU ESG Regulation and Reporting Ecosystem</a:t>
            </a:r>
          </a:p>
        </p:txBody>
      </p:sp>
      <p:cxnSp>
        <p:nvCxnSpPr>
          <p:cNvPr id="56" name="Straight Connector 55">
            <a:extLst>
              <a:ext uri="{FF2B5EF4-FFF2-40B4-BE49-F238E27FC236}">
                <a16:creationId xmlns:a16="http://schemas.microsoft.com/office/drawing/2014/main" id="{74FBBC5C-0CAA-4988-9477-55E2C72CE109}"/>
              </a:ext>
            </a:extLst>
          </p:cNvPr>
          <p:cNvCxnSpPr>
            <a:cxnSpLocks/>
          </p:cNvCxnSpPr>
          <p:nvPr/>
        </p:nvCxnSpPr>
        <p:spPr>
          <a:xfrm>
            <a:off x="6710592" y="2527503"/>
            <a:ext cx="0" cy="181712"/>
          </a:xfrm>
          <a:prstGeom prst="line">
            <a:avLst/>
          </a:prstGeom>
          <a:ln w="19050" cap="rnd" cmpd="sng" algn="ctr">
            <a:solidFill>
              <a:srgbClr val="9A9A9A"/>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Oval 20">
            <a:extLst>
              <a:ext uri="{FF2B5EF4-FFF2-40B4-BE49-F238E27FC236}">
                <a16:creationId xmlns:a16="http://schemas.microsoft.com/office/drawing/2014/main" id="{FC952B8C-293A-4CCE-ACAD-EF368E8451D7}"/>
              </a:ext>
            </a:extLst>
          </p:cNvPr>
          <p:cNvSpPr>
            <a:spLocks noChangeAspect="1" noChangeArrowheads="1"/>
          </p:cNvSpPr>
          <p:nvPr/>
        </p:nvSpPr>
        <p:spPr bwMode="auto">
          <a:xfrm>
            <a:off x="6625721" y="2695503"/>
            <a:ext cx="163150" cy="163148"/>
          </a:xfrm>
          <a:prstGeom prst="ellipse">
            <a:avLst/>
          </a:prstGeom>
          <a:solidFill>
            <a:schemeClr val="accent1"/>
          </a:solidFill>
          <a:ln w="1079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l-GR" sz="1400" b="0" i="0" u="none" strike="noStrike" kern="1200" cap="none" spc="0" normalizeH="0" baseline="0" noProof="0" dirty="0">
              <a:ln>
                <a:noFill/>
              </a:ln>
              <a:solidFill>
                <a:srgbClr val="FFFFFF"/>
              </a:solidFill>
              <a:effectLst/>
              <a:uLnTx/>
              <a:uFillTx/>
              <a:sym typeface="Arial" panose="020B0604020202020204" pitchFamily="34" charset="0"/>
            </a:endParaRPr>
          </a:p>
        </p:txBody>
      </p:sp>
      <p:sp>
        <p:nvSpPr>
          <p:cNvPr id="67" name="Oval 20">
            <a:extLst>
              <a:ext uri="{FF2B5EF4-FFF2-40B4-BE49-F238E27FC236}">
                <a16:creationId xmlns:a16="http://schemas.microsoft.com/office/drawing/2014/main" id="{F2AB3430-BA13-47D1-B3ED-8BF1F69BFA55}"/>
              </a:ext>
            </a:extLst>
          </p:cNvPr>
          <p:cNvSpPr>
            <a:spLocks noChangeAspect="1" noChangeArrowheads="1"/>
          </p:cNvSpPr>
          <p:nvPr/>
        </p:nvSpPr>
        <p:spPr bwMode="auto">
          <a:xfrm>
            <a:off x="4166700" y="1324790"/>
            <a:ext cx="163150" cy="163148"/>
          </a:xfrm>
          <a:prstGeom prst="ellipse">
            <a:avLst/>
          </a:prstGeom>
          <a:solidFill>
            <a:schemeClr val="accent1"/>
          </a:solidFill>
          <a:ln w="1079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l-GR" sz="1400" b="0" i="0" u="none" strike="noStrike" kern="1200" cap="none" spc="0" normalizeH="0" baseline="0" noProof="0" dirty="0">
              <a:ln>
                <a:noFill/>
              </a:ln>
              <a:solidFill>
                <a:srgbClr val="FFFFFF"/>
              </a:solidFill>
              <a:effectLst/>
              <a:uLnTx/>
              <a:uFillTx/>
              <a:sym typeface="Arial" panose="020B0604020202020204" pitchFamily="34" charset="0"/>
            </a:endParaRPr>
          </a:p>
        </p:txBody>
      </p:sp>
      <p:cxnSp>
        <p:nvCxnSpPr>
          <p:cNvPr id="68" name="Straight Connector 67">
            <a:extLst>
              <a:ext uri="{FF2B5EF4-FFF2-40B4-BE49-F238E27FC236}">
                <a16:creationId xmlns:a16="http://schemas.microsoft.com/office/drawing/2014/main" id="{09D039D4-F574-4FBD-9DD3-155F741F17F7}"/>
              </a:ext>
            </a:extLst>
          </p:cNvPr>
          <p:cNvCxnSpPr>
            <a:cxnSpLocks/>
          </p:cNvCxnSpPr>
          <p:nvPr/>
        </p:nvCxnSpPr>
        <p:spPr>
          <a:xfrm flipH="1">
            <a:off x="4248274" y="1492510"/>
            <a:ext cx="1" cy="181713"/>
          </a:xfrm>
          <a:prstGeom prst="line">
            <a:avLst/>
          </a:prstGeom>
          <a:ln w="19050" cap="rnd" cmpd="sng" algn="ctr">
            <a:solidFill>
              <a:srgbClr val="9A9A9A"/>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15D706DB-A109-4221-A55A-4A23BD31A92B}"/>
              </a:ext>
            </a:extLst>
          </p:cNvPr>
          <p:cNvSpPr/>
          <p:nvPr/>
        </p:nvSpPr>
        <p:spPr>
          <a:xfrm>
            <a:off x="413850" y="2766599"/>
            <a:ext cx="2504106" cy="612019"/>
          </a:xfrm>
          <a:prstGeom prst="roundRect">
            <a:avLst>
              <a:gd name="adj" fmla="val 9984"/>
            </a:avLst>
          </a:prstGeom>
          <a:solidFill>
            <a:schemeClr val="tx2">
              <a:lumMod val="20000"/>
              <a:lumOff val="80000"/>
              <a:alpha val="54000"/>
            </a:schemeClr>
          </a:solidFill>
          <a:ln w="9525" cap="rnd" cmpd="sng" algn="ctr">
            <a:solidFill>
              <a:schemeClr val="tx2">
                <a:lumMod val="20000"/>
                <a:lumOff val="8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accent1"/>
                </a:solidFill>
              </a:rPr>
              <a:t>Entities subject to NFRD</a:t>
            </a:r>
          </a:p>
        </p:txBody>
      </p:sp>
      <p:grpSp>
        <p:nvGrpSpPr>
          <p:cNvPr id="35" name="Group 34">
            <a:extLst>
              <a:ext uri="{FF2B5EF4-FFF2-40B4-BE49-F238E27FC236}">
                <a16:creationId xmlns:a16="http://schemas.microsoft.com/office/drawing/2014/main" id="{66533888-8443-4C10-9EE4-563B5E253F9D}"/>
              </a:ext>
            </a:extLst>
          </p:cNvPr>
          <p:cNvGrpSpPr/>
          <p:nvPr/>
        </p:nvGrpSpPr>
        <p:grpSpPr>
          <a:xfrm>
            <a:off x="1244483" y="1662491"/>
            <a:ext cx="846136" cy="846136"/>
            <a:chOff x="1271375" y="2456397"/>
            <a:chExt cx="846136" cy="846136"/>
          </a:xfrm>
        </p:grpSpPr>
        <p:sp>
          <p:nvSpPr>
            <p:cNvPr id="36" name="Oval 35">
              <a:extLst>
                <a:ext uri="{FF2B5EF4-FFF2-40B4-BE49-F238E27FC236}">
                  <a16:creationId xmlns:a16="http://schemas.microsoft.com/office/drawing/2014/main" id="{E4004E72-820D-4DD0-BB99-4946EDC09424}"/>
                </a:ext>
              </a:extLst>
            </p:cNvPr>
            <p:cNvSpPr/>
            <p:nvPr/>
          </p:nvSpPr>
          <p:spPr>
            <a:xfrm>
              <a:off x="1271375" y="2456397"/>
              <a:ext cx="846136" cy="846136"/>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l-GR" sz="1600" b="1" i="0" u="none" strike="noStrike" kern="1200" cap="none" spc="0" normalizeH="0" baseline="0" noProof="0" dirty="0">
                <a:ln>
                  <a:noFill/>
                </a:ln>
                <a:solidFill>
                  <a:srgbClr val="FFFFFF"/>
                </a:solidFill>
                <a:effectLst/>
                <a:uLnTx/>
                <a:uFillTx/>
                <a:sym typeface="Arial" panose="020B0604020202020204" pitchFamily="34" charset="0"/>
              </a:endParaRPr>
            </a:p>
          </p:txBody>
        </p:sp>
        <p:sp>
          <p:nvSpPr>
            <p:cNvPr id="37" name="Oval 36">
              <a:extLst>
                <a:ext uri="{FF2B5EF4-FFF2-40B4-BE49-F238E27FC236}">
                  <a16:creationId xmlns:a16="http://schemas.microsoft.com/office/drawing/2014/main" id="{E6509479-98B7-4F24-A5DE-F353B014E76A}"/>
                </a:ext>
              </a:extLst>
            </p:cNvPr>
            <p:cNvSpPr/>
            <p:nvPr/>
          </p:nvSpPr>
          <p:spPr>
            <a:xfrm>
              <a:off x="1321257" y="2506280"/>
              <a:ext cx="746374" cy="746372"/>
            </a:xfrm>
            <a:prstGeom prst="ellipse">
              <a:avLst/>
            </a:prstGeom>
            <a:solidFill>
              <a:schemeClr val="bg1">
                <a:lumMod val="95000"/>
                <a:alpha val="6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a:defRPr/>
              </a:pPr>
              <a:r>
                <a:rPr lang="en-US" sz="1600" b="1" dirty="0">
                  <a:solidFill>
                    <a:srgbClr val="0032A0"/>
                  </a:solidFill>
                </a:rPr>
                <a:t>2025</a:t>
              </a:r>
            </a:p>
            <a:p>
              <a:pPr algn="ctr">
                <a:defRPr/>
              </a:pPr>
              <a:r>
                <a:rPr lang="en-US" sz="1600" dirty="0">
                  <a:solidFill>
                    <a:schemeClr val="accent4"/>
                  </a:solidFill>
                </a:rPr>
                <a:t>(FY24)</a:t>
              </a:r>
              <a:endParaRPr lang="el-GR" sz="1600" dirty="0">
                <a:solidFill>
                  <a:schemeClr val="accent4"/>
                </a:solidFill>
              </a:endParaRPr>
            </a:p>
          </p:txBody>
        </p:sp>
      </p:grpSp>
      <p:sp>
        <p:nvSpPr>
          <p:cNvPr id="38" name="Oval 20">
            <a:extLst>
              <a:ext uri="{FF2B5EF4-FFF2-40B4-BE49-F238E27FC236}">
                <a16:creationId xmlns:a16="http://schemas.microsoft.com/office/drawing/2014/main" id="{0CD8340A-EB86-4E6E-90B2-BAC683ACF16A}"/>
              </a:ext>
            </a:extLst>
          </p:cNvPr>
          <p:cNvSpPr>
            <a:spLocks noChangeAspect="1" noChangeArrowheads="1"/>
          </p:cNvSpPr>
          <p:nvPr/>
        </p:nvSpPr>
        <p:spPr bwMode="auto">
          <a:xfrm>
            <a:off x="1585977" y="1317630"/>
            <a:ext cx="163150" cy="163148"/>
          </a:xfrm>
          <a:prstGeom prst="ellipse">
            <a:avLst/>
          </a:prstGeom>
          <a:solidFill>
            <a:schemeClr val="accent1"/>
          </a:solidFill>
          <a:ln w="1079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l-GR" sz="1400" b="0" i="0" u="none" strike="noStrike" kern="1200" cap="none" spc="0" normalizeH="0" baseline="0" noProof="0" dirty="0">
              <a:ln>
                <a:noFill/>
              </a:ln>
              <a:solidFill>
                <a:srgbClr val="FFFFFF"/>
              </a:solidFill>
              <a:effectLst/>
              <a:uLnTx/>
              <a:uFillTx/>
              <a:sym typeface="Arial" panose="020B0604020202020204" pitchFamily="34" charset="0"/>
            </a:endParaRPr>
          </a:p>
        </p:txBody>
      </p:sp>
      <p:cxnSp>
        <p:nvCxnSpPr>
          <p:cNvPr id="39" name="Straight Connector 38">
            <a:extLst>
              <a:ext uri="{FF2B5EF4-FFF2-40B4-BE49-F238E27FC236}">
                <a16:creationId xmlns:a16="http://schemas.microsoft.com/office/drawing/2014/main" id="{C934FE3B-02E9-41F1-B040-857182F91EDA}"/>
              </a:ext>
            </a:extLst>
          </p:cNvPr>
          <p:cNvCxnSpPr>
            <a:cxnSpLocks/>
            <a:stCxn id="38" idx="4"/>
          </p:cNvCxnSpPr>
          <p:nvPr/>
        </p:nvCxnSpPr>
        <p:spPr>
          <a:xfrm flipH="1">
            <a:off x="1667551" y="1480778"/>
            <a:ext cx="1" cy="181713"/>
          </a:xfrm>
          <a:prstGeom prst="line">
            <a:avLst/>
          </a:prstGeom>
          <a:ln w="19050" cap="rnd" cmpd="sng" algn="ctr">
            <a:solidFill>
              <a:srgbClr val="9A9A9A"/>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9F7A4E-4189-4E22-8080-F6809A1CD3E6}"/>
              </a:ext>
            </a:extLst>
          </p:cNvPr>
          <p:cNvCxnSpPr>
            <a:cxnSpLocks/>
          </p:cNvCxnSpPr>
          <p:nvPr/>
        </p:nvCxnSpPr>
        <p:spPr>
          <a:xfrm>
            <a:off x="1669199" y="2527503"/>
            <a:ext cx="0" cy="181712"/>
          </a:xfrm>
          <a:prstGeom prst="line">
            <a:avLst/>
          </a:prstGeom>
          <a:ln w="19050" cap="rnd" cmpd="sng" algn="ctr">
            <a:solidFill>
              <a:srgbClr val="9A9A9A"/>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Oval 20">
            <a:extLst>
              <a:ext uri="{FF2B5EF4-FFF2-40B4-BE49-F238E27FC236}">
                <a16:creationId xmlns:a16="http://schemas.microsoft.com/office/drawing/2014/main" id="{8BD0ED0E-6F53-48D4-AA56-90FB4354B45D}"/>
              </a:ext>
            </a:extLst>
          </p:cNvPr>
          <p:cNvSpPr>
            <a:spLocks noChangeAspect="1" noChangeArrowheads="1"/>
          </p:cNvSpPr>
          <p:nvPr/>
        </p:nvSpPr>
        <p:spPr bwMode="auto">
          <a:xfrm>
            <a:off x="1584328" y="2695503"/>
            <a:ext cx="163150" cy="163148"/>
          </a:xfrm>
          <a:prstGeom prst="ellipse">
            <a:avLst/>
          </a:prstGeom>
          <a:solidFill>
            <a:schemeClr val="accent1"/>
          </a:solidFill>
          <a:ln w="1079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l-GR" sz="1400" b="0" i="0" u="none" strike="noStrike" kern="1200" cap="none" spc="0" normalizeH="0" baseline="0" noProof="0" dirty="0">
              <a:ln>
                <a:noFill/>
              </a:ln>
              <a:solidFill>
                <a:srgbClr val="FFFFFF"/>
              </a:solidFill>
              <a:effectLst/>
              <a:uLnTx/>
              <a:uFillTx/>
              <a:sym typeface="Arial" panose="020B0604020202020204" pitchFamily="34" charset="0"/>
            </a:endParaRPr>
          </a:p>
        </p:txBody>
      </p:sp>
      <p:sp>
        <p:nvSpPr>
          <p:cNvPr id="51" name="Rectangle: Rounded Corners 50">
            <a:extLst>
              <a:ext uri="{FF2B5EF4-FFF2-40B4-BE49-F238E27FC236}">
                <a16:creationId xmlns:a16="http://schemas.microsoft.com/office/drawing/2014/main" id="{A1AA256D-6363-4BE8-BEDC-28EA6974A99F}"/>
              </a:ext>
            </a:extLst>
          </p:cNvPr>
          <p:cNvSpPr/>
          <p:nvPr/>
        </p:nvSpPr>
        <p:spPr>
          <a:xfrm>
            <a:off x="5572433" y="3550386"/>
            <a:ext cx="2235815" cy="1638635"/>
          </a:xfrm>
          <a:prstGeom prst="roundRect">
            <a:avLst>
              <a:gd name="adj" fmla="val 9984"/>
            </a:avLst>
          </a:prstGeom>
          <a:solidFill>
            <a:schemeClr val="tx2">
              <a:lumMod val="20000"/>
              <a:lumOff val="80000"/>
              <a:alpha val="54000"/>
            </a:schemeClr>
          </a:solidFill>
          <a:ln w="9525" cap="rnd" cmpd="sng" algn="ctr">
            <a:solidFill>
              <a:schemeClr val="tx2">
                <a:lumMod val="20000"/>
                <a:lumOff val="8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buClr>
                <a:schemeClr val="accent1"/>
              </a:buClr>
            </a:pPr>
            <a:r>
              <a:rPr lang="en-US" sz="1400" dirty="0">
                <a:solidFill>
                  <a:schemeClr val="accent1"/>
                </a:solidFill>
              </a:rPr>
              <a:t>Meeting at least 2 of the following 3 criteria:</a:t>
            </a:r>
          </a:p>
          <a:p>
            <a:pPr marL="285750" indent="-285750">
              <a:spcBef>
                <a:spcPts val="600"/>
              </a:spcBef>
              <a:buClr>
                <a:schemeClr val="accent1"/>
              </a:buClr>
              <a:buFont typeface="Arial" panose="020B0604020202020204" pitchFamily="34" charset="0"/>
              <a:buChar char="•"/>
            </a:pPr>
            <a:r>
              <a:rPr lang="en-US" sz="1400" dirty="0">
                <a:solidFill>
                  <a:schemeClr val="accent1"/>
                </a:solidFill>
              </a:rPr>
              <a:t>&gt; 10 employees</a:t>
            </a:r>
          </a:p>
          <a:p>
            <a:pPr marL="285750" indent="-285750">
              <a:spcBef>
                <a:spcPts val="600"/>
              </a:spcBef>
              <a:buClr>
                <a:schemeClr val="accent1"/>
              </a:buClr>
              <a:buFont typeface="Arial" panose="020B0604020202020204" pitchFamily="34" charset="0"/>
              <a:buChar char="•"/>
            </a:pPr>
            <a:r>
              <a:rPr lang="en-US" sz="1400" dirty="0">
                <a:solidFill>
                  <a:schemeClr val="accent1"/>
                </a:solidFill>
              </a:rPr>
              <a:t>&gt; €0.7m turnover</a:t>
            </a:r>
          </a:p>
          <a:p>
            <a:pPr marL="285750" indent="-285750">
              <a:spcBef>
                <a:spcPts val="600"/>
              </a:spcBef>
              <a:buClr>
                <a:schemeClr val="accent1"/>
              </a:buClr>
              <a:buFont typeface="Arial" panose="020B0604020202020204" pitchFamily="34" charset="0"/>
              <a:buChar char="•"/>
            </a:pPr>
            <a:r>
              <a:rPr lang="en-US" sz="1400" dirty="0">
                <a:solidFill>
                  <a:schemeClr val="accent1"/>
                </a:solidFill>
              </a:rPr>
              <a:t>&gt; €0.35m assets</a:t>
            </a:r>
          </a:p>
        </p:txBody>
      </p:sp>
      <p:sp>
        <p:nvSpPr>
          <p:cNvPr id="6" name="Isosceles Triangle 5">
            <a:extLst>
              <a:ext uri="{FF2B5EF4-FFF2-40B4-BE49-F238E27FC236}">
                <a16:creationId xmlns:a16="http://schemas.microsoft.com/office/drawing/2014/main" id="{C0C58F17-65A7-4D96-A774-BDC7BDB67629}"/>
              </a:ext>
            </a:extLst>
          </p:cNvPr>
          <p:cNvSpPr/>
          <p:nvPr/>
        </p:nvSpPr>
        <p:spPr>
          <a:xfrm rot="10800000">
            <a:off x="6548871" y="3389096"/>
            <a:ext cx="316850" cy="268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l-GR" sz="1600" dirty="0" err="1">
              <a:solidFill>
                <a:schemeClr val="tx1"/>
              </a:solidFill>
            </a:endParaRPr>
          </a:p>
        </p:txBody>
      </p:sp>
      <p:sp>
        <p:nvSpPr>
          <p:cNvPr id="52" name="Rectangle: Rounded Corners 51">
            <a:extLst>
              <a:ext uri="{FF2B5EF4-FFF2-40B4-BE49-F238E27FC236}">
                <a16:creationId xmlns:a16="http://schemas.microsoft.com/office/drawing/2014/main" id="{AB2E4FA2-B38B-4021-8CB2-ED7329B3E25A}"/>
              </a:ext>
            </a:extLst>
          </p:cNvPr>
          <p:cNvSpPr/>
          <p:nvPr/>
        </p:nvSpPr>
        <p:spPr>
          <a:xfrm>
            <a:off x="3130366" y="3550386"/>
            <a:ext cx="2235815" cy="1638635"/>
          </a:xfrm>
          <a:prstGeom prst="roundRect">
            <a:avLst>
              <a:gd name="adj" fmla="val 9984"/>
            </a:avLst>
          </a:prstGeom>
          <a:solidFill>
            <a:schemeClr val="tx2">
              <a:lumMod val="20000"/>
              <a:lumOff val="80000"/>
              <a:alpha val="54000"/>
            </a:schemeClr>
          </a:solidFill>
          <a:ln w="9525" cap="rnd" cmpd="sng" algn="ctr">
            <a:solidFill>
              <a:schemeClr val="tx2">
                <a:lumMod val="20000"/>
                <a:lumOff val="8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buClr>
                <a:schemeClr val="accent1"/>
              </a:buClr>
            </a:pPr>
            <a:r>
              <a:rPr lang="en-US" sz="1400" dirty="0">
                <a:solidFill>
                  <a:schemeClr val="accent1"/>
                </a:solidFill>
              </a:rPr>
              <a:t>Meeting at least 2 of the following 3 criteria:</a:t>
            </a:r>
          </a:p>
          <a:p>
            <a:pPr marL="285750" indent="-285750">
              <a:spcBef>
                <a:spcPts val="600"/>
              </a:spcBef>
              <a:buClr>
                <a:schemeClr val="accent1"/>
              </a:buClr>
              <a:buFont typeface="Arial" panose="020B0604020202020204" pitchFamily="34" charset="0"/>
              <a:buChar char="•"/>
            </a:pPr>
            <a:r>
              <a:rPr lang="en-US" sz="1400" dirty="0">
                <a:solidFill>
                  <a:schemeClr val="accent1"/>
                </a:solidFill>
              </a:rPr>
              <a:t>&gt; 250 employees</a:t>
            </a:r>
          </a:p>
          <a:p>
            <a:pPr marL="285750" indent="-285750">
              <a:spcBef>
                <a:spcPts val="600"/>
              </a:spcBef>
              <a:buClr>
                <a:schemeClr val="accent1"/>
              </a:buClr>
              <a:buFont typeface="Arial" panose="020B0604020202020204" pitchFamily="34" charset="0"/>
              <a:buChar char="•"/>
            </a:pPr>
            <a:r>
              <a:rPr lang="en-US" sz="1400" dirty="0">
                <a:solidFill>
                  <a:schemeClr val="accent1"/>
                </a:solidFill>
              </a:rPr>
              <a:t>&gt; €40m turnover</a:t>
            </a:r>
          </a:p>
          <a:p>
            <a:pPr marL="285750" indent="-285750">
              <a:spcBef>
                <a:spcPts val="600"/>
              </a:spcBef>
              <a:buClr>
                <a:schemeClr val="accent1"/>
              </a:buClr>
              <a:buFont typeface="Arial" panose="020B0604020202020204" pitchFamily="34" charset="0"/>
              <a:buChar char="•"/>
            </a:pPr>
            <a:r>
              <a:rPr lang="en-US" sz="1400" dirty="0">
                <a:solidFill>
                  <a:schemeClr val="accent1"/>
                </a:solidFill>
              </a:rPr>
              <a:t>&gt; €20m assets</a:t>
            </a:r>
          </a:p>
        </p:txBody>
      </p:sp>
      <p:sp>
        <p:nvSpPr>
          <p:cNvPr id="54" name="Isosceles Triangle 53">
            <a:extLst>
              <a:ext uri="{FF2B5EF4-FFF2-40B4-BE49-F238E27FC236}">
                <a16:creationId xmlns:a16="http://schemas.microsoft.com/office/drawing/2014/main" id="{40416537-AE31-41E9-B7F8-F3179CA70340}"/>
              </a:ext>
            </a:extLst>
          </p:cNvPr>
          <p:cNvSpPr/>
          <p:nvPr/>
        </p:nvSpPr>
        <p:spPr>
          <a:xfrm rot="10800000">
            <a:off x="4088278" y="3389096"/>
            <a:ext cx="316850" cy="268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l-GR" sz="1600" dirty="0" err="1">
              <a:solidFill>
                <a:schemeClr val="tx1"/>
              </a:solidFill>
            </a:endParaRPr>
          </a:p>
        </p:txBody>
      </p:sp>
      <p:sp>
        <p:nvSpPr>
          <p:cNvPr id="55" name="Rectangle: Rounded Corners 54">
            <a:extLst>
              <a:ext uri="{FF2B5EF4-FFF2-40B4-BE49-F238E27FC236}">
                <a16:creationId xmlns:a16="http://schemas.microsoft.com/office/drawing/2014/main" id="{BB974D13-56EA-41C4-BFF1-2D4EA949C6E9}"/>
              </a:ext>
            </a:extLst>
          </p:cNvPr>
          <p:cNvSpPr/>
          <p:nvPr/>
        </p:nvSpPr>
        <p:spPr>
          <a:xfrm>
            <a:off x="588883" y="5640847"/>
            <a:ext cx="2235815" cy="296372"/>
          </a:xfrm>
          <a:prstGeom prst="roundRect">
            <a:avLst>
              <a:gd name="adj" fmla="val 9984"/>
            </a:avLst>
          </a:prstGeom>
          <a:solidFill>
            <a:schemeClr val="accent1"/>
          </a:solidFill>
          <a:ln w="9525" cap="rnd" cmpd="sng" algn="ctr">
            <a:solidFill>
              <a:schemeClr val="tx2">
                <a:lumMod val="20000"/>
                <a:lumOff val="8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buClr>
                <a:schemeClr val="accent1"/>
              </a:buClr>
            </a:pPr>
            <a:r>
              <a:rPr lang="en-US" sz="1200" b="1" dirty="0">
                <a:solidFill>
                  <a:schemeClr val="bg1"/>
                </a:solidFill>
              </a:rPr>
              <a:t>HELLENiQ ENERGY</a:t>
            </a:r>
          </a:p>
        </p:txBody>
      </p:sp>
      <p:sp>
        <p:nvSpPr>
          <p:cNvPr id="65" name="Rectangle: Rounded Corners 64">
            <a:extLst>
              <a:ext uri="{FF2B5EF4-FFF2-40B4-BE49-F238E27FC236}">
                <a16:creationId xmlns:a16="http://schemas.microsoft.com/office/drawing/2014/main" id="{94DA2494-588B-4F40-B4DF-2CE592DE51C7}"/>
              </a:ext>
            </a:extLst>
          </p:cNvPr>
          <p:cNvSpPr/>
          <p:nvPr/>
        </p:nvSpPr>
        <p:spPr>
          <a:xfrm>
            <a:off x="8165882" y="3538662"/>
            <a:ext cx="2531283" cy="2192831"/>
          </a:xfrm>
          <a:prstGeom prst="roundRect">
            <a:avLst>
              <a:gd name="adj" fmla="val 9984"/>
            </a:avLst>
          </a:prstGeom>
          <a:solidFill>
            <a:schemeClr val="tx2">
              <a:lumMod val="20000"/>
              <a:lumOff val="80000"/>
              <a:alpha val="54000"/>
            </a:schemeClr>
          </a:solidFill>
          <a:ln w="9525" cap="rnd" cmpd="sng" algn="ctr">
            <a:solidFill>
              <a:schemeClr val="tx2">
                <a:lumMod val="20000"/>
                <a:lumOff val="8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buClr>
                <a:schemeClr val="accent1"/>
              </a:buClr>
            </a:pPr>
            <a:r>
              <a:rPr lang="en-US" sz="1400" dirty="0">
                <a:solidFill>
                  <a:schemeClr val="accent1"/>
                </a:solidFill>
              </a:rPr>
              <a:t>&gt; €150m turnover in the EU and meet either of the following:</a:t>
            </a:r>
          </a:p>
          <a:p>
            <a:endParaRPr lang="en-US" sz="600" dirty="0">
              <a:solidFill>
                <a:schemeClr val="accent1"/>
              </a:solidFill>
            </a:endParaRPr>
          </a:p>
          <a:p>
            <a:pPr marL="171450" indent="-171450">
              <a:spcBef>
                <a:spcPts val="600"/>
              </a:spcBef>
              <a:buFont typeface="Arial" panose="020B0604020202020204" pitchFamily="34" charset="0"/>
              <a:buChar char="•"/>
            </a:pPr>
            <a:r>
              <a:rPr lang="en-US" sz="1400" dirty="0">
                <a:solidFill>
                  <a:schemeClr val="accent1"/>
                </a:solidFill>
              </a:rPr>
              <a:t>At least one large or listed subsidiary in the EU or</a:t>
            </a:r>
          </a:p>
          <a:p>
            <a:pPr marL="171450" indent="-171450">
              <a:spcBef>
                <a:spcPts val="600"/>
              </a:spcBef>
              <a:buFont typeface="Arial" panose="020B0604020202020204" pitchFamily="34" charset="0"/>
              <a:buChar char="•"/>
            </a:pPr>
            <a:r>
              <a:rPr lang="en-US" sz="1400" dirty="0">
                <a:solidFill>
                  <a:schemeClr val="accent1"/>
                </a:solidFill>
              </a:rPr>
              <a:t>At least one branch in the EU with more than €40m in net turnover</a:t>
            </a:r>
          </a:p>
        </p:txBody>
      </p:sp>
      <p:sp>
        <p:nvSpPr>
          <p:cNvPr id="66" name="Isosceles Triangle 65">
            <a:extLst>
              <a:ext uri="{FF2B5EF4-FFF2-40B4-BE49-F238E27FC236}">
                <a16:creationId xmlns:a16="http://schemas.microsoft.com/office/drawing/2014/main" id="{45F13C49-123F-46B0-B35B-4661AEBCE155}"/>
              </a:ext>
            </a:extLst>
          </p:cNvPr>
          <p:cNvSpPr/>
          <p:nvPr/>
        </p:nvSpPr>
        <p:spPr>
          <a:xfrm rot="10800000">
            <a:off x="9184315" y="3378618"/>
            <a:ext cx="316850" cy="268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l-GR" sz="1600" dirty="0" err="1">
              <a:solidFill>
                <a:schemeClr val="tx1"/>
              </a:solidFill>
            </a:endParaRPr>
          </a:p>
        </p:txBody>
      </p:sp>
      <p:sp>
        <p:nvSpPr>
          <p:cNvPr id="69" name="Rectangle: Rounded Corners 68">
            <a:extLst>
              <a:ext uri="{FF2B5EF4-FFF2-40B4-BE49-F238E27FC236}">
                <a16:creationId xmlns:a16="http://schemas.microsoft.com/office/drawing/2014/main" id="{0E4B7ECB-1235-4E48-AC69-9AC6FF79EAB3}"/>
              </a:ext>
            </a:extLst>
          </p:cNvPr>
          <p:cNvSpPr/>
          <p:nvPr/>
        </p:nvSpPr>
        <p:spPr>
          <a:xfrm>
            <a:off x="588883" y="3550386"/>
            <a:ext cx="2235815" cy="1638635"/>
          </a:xfrm>
          <a:prstGeom prst="roundRect">
            <a:avLst>
              <a:gd name="adj" fmla="val 9984"/>
            </a:avLst>
          </a:prstGeom>
          <a:solidFill>
            <a:schemeClr val="tx2">
              <a:lumMod val="20000"/>
              <a:lumOff val="80000"/>
              <a:alpha val="54000"/>
            </a:schemeClr>
          </a:solidFill>
          <a:ln w="9525" cap="rnd" cmpd="sng" algn="ctr">
            <a:solidFill>
              <a:schemeClr val="tx2">
                <a:lumMod val="20000"/>
                <a:lumOff val="8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buClr>
                <a:schemeClr val="accent1"/>
              </a:buClr>
            </a:pPr>
            <a:r>
              <a:rPr lang="en-US" sz="1400" dirty="0">
                <a:solidFill>
                  <a:schemeClr val="accent1"/>
                </a:solidFill>
              </a:rPr>
              <a:t>Meeting at least 2 of the following 3 criteria:</a:t>
            </a:r>
          </a:p>
          <a:p>
            <a:pPr marL="285750" indent="-285750">
              <a:spcBef>
                <a:spcPts val="600"/>
              </a:spcBef>
              <a:buClr>
                <a:schemeClr val="accent1"/>
              </a:buClr>
              <a:buFont typeface="Arial" panose="020B0604020202020204" pitchFamily="34" charset="0"/>
              <a:buChar char="•"/>
            </a:pPr>
            <a:r>
              <a:rPr lang="en-US" sz="1400" dirty="0">
                <a:solidFill>
                  <a:schemeClr val="accent1"/>
                </a:solidFill>
              </a:rPr>
              <a:t>&gt; 500 employees</a:t>
            </a:r>
          </a:p>
          <a:p>
            <a:pPr marL="285750" indent="-285750">
              <a:spcBef>
                <a:spcPts val="600"/>
              </a:spcBef>
              <a:buClr>
                <a:schemeClr val="accent1"/>
              </a:buClr>
              <a:buFont typeface="Arial" panose="020B0604020202020204" pitchFamily="34" charset="0"/>
              <a:buChar char="•"/>
            </a:pPr>
            <a:r>
              <a:rPr lang="en-US" sz="1400" dirty="0">
                <a:solidFill>
                  <a:schemeClr val="accent1"/>
                </a:solidFill>
              </a:rPr>
              <a:t>&gt; €40m turnover</a:t>
            </a:r>
          </a:p>
          <a:p>
            <a:pPr marL="285750" indent="-285750">
              <a:spcBef>
                <a:spcPts val="600"/>
              </a:spcBef>
              <a:buClr>
                <a:schemeClr val="accent1"/>
              </a:buClr>
              <a:buFont typeface="Arial" panose="020B0604020202020204" pitchFamily="34" charset="0"/>
              <a:buChar char="•"/>
            </a:pPr>
            <a:r>
              <a:rPr lang="en-US" sz="1400" dirty="0">
                <a:solidFill>
                  <a:schemeClr val="accent1"/>
                </a:solidFill>
              </a:rPr>
              <a:t>&gt; €20m assets</a:t>
            </a:r>
          </a:p>
        </p:txBody>
      </p:sp>
      <p:sp>
        <p:nvSpPr>
          <p:cNvPr id="64" name="Isosceles Triangle 63">
            <a:extLst>
              <a:ext uri="{FF2B5EF4-FFF2-40B4-BE49-F238E27FC236}">
                <a16:creationId xmlns:a16="http://schemas.microsoft.com/office/drawing/2014/main" id="{CCF48AA0-CDBC-4B86-87BA-8475AA23F480}"/>
              </a:ext>
            </a:extLst>
          </p:cNvPr>
          <p:cNvSpPr/>
          <p:nvPr/>
        </p:nvSpPr>
        <p:spPr>
          <a:xfrm rot="10800000">
            <a:off x="1522996" y="3361174"/>
            <a:ext cx="295253" cy="275416"/>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l-GR" sz="1600" dirty="0" err="1">
              <a:solidFill>
                <a:schemeClr val="tx1"/>
              </a:solidFill>
            </a:endParaRPr>
          </a:p>
        </p:txBody>
      </p:sp>
      <p:sp>
        <p:nvSpPr>
          <p:cNvPr id="70" name="Isosceles Triangle 69">
            <a:extLst>
              <a:ext uri="{FF2B5EF4-FFF2-40B4-BE49-F238E27FC236}">
                <a16:creationId xmlns:a16="http://schemas.microsoft.com/office/drawing/2014/main" id="{57B09677-567A-4D61-8F7D-19BBF8A66115}"/>
              </a:ext>
            </a:extLst>
          </p:cNvPr>
          <p:cNvSpPr/>
          <p:nvPr/>
        </p:nvSpPr>
        <p:spPr>
          <a:xfrm>
            <a:off x="1518276" y="5365431"/>
            <a:ext cx="295253" cy="275416"/>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l-GR" sz="1600" dirty="0" err="1">
              <a:solidFill>
                <a:schemeClr val="tx1"/>
              </a:solidFill>
            </a:endParaRPr>
          </a:p>
        </p:txBody>
      </p:sp>
      <p:sp>
        <p:nvSpPr>
          <p:cNvPr id="46" name="Slide Number Placeholder 8">
            <a:extLst>
              <a:ext uri="{FF2B5EF4-FFF2-40B4-BE49-F238E27FC236}">
                <a16:creationId xmlns:a16="http://schemas.microsoft.com/office/drawing/2014/main" id="{CCB857DC-3800-4049-93EB-C065A062CA54}"/>
              </a:ext>
            </a:extLst>
          </p:cNvPr>
          <p:cNvSpPr txBox="1">
            <a:spLocks/>
          </p:cNvSpPr>
          <p:nvPr/>
        </p:nvSpPr>
        <p:spPr>
          <a:xfrm>
            <a:off x="443372" y="6258962"/>
            <a:ext cx="388732" cy="130083"/>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31D9DC-ADF0-4D0A-8902-0133E3C6D94B}" type="slidenum">
              <a:rPr lang="en-US" sz="1000" smtClean="0">
                <a:solidFill>
                  <a:schemeClr val="accent1"/>
                </a:solidFill>
              </a:rPr>
              <a:pPr/>
              <a:t>14</a:t>
            </a:fld>
            <a:endParaRPr lang="en-US" sz="1000" dirty="0">
              <a:solidFill>
                <a:schemeClr val="accent1"/>
              </a:solidFill>
            </a:endParaRPr>
          </a:p>
        </p:txBody>
      </p:sp>
      <p:sp>
        <p:nvSpPr>
          <p:cNvPr id="48" name="Rectangle: Rounded Corners 47">
            <a:extLst>
              <a:ext uri="{FF2B5EF4-FFF2-40B4-BE49-F238E27FC236}">
                <a16:creationId xmlns:a16="http://schemas.microsoft.com/office/drawing/2014/main" id="{D90764AD-B145-41D6-ABCB-4EC5D4C3C7D9}"/>
              </a:ext>
            </a:extLst>
          </p:cNvPr>
          <p:cNvSpPr/>
          <p:nvPr/>
        </p:nvSpPr>
        <p:spPr>
          <a:xfrm>
            <a:off x="1834353" y="1492510"/>
            <a:ext cx="1447727" cy="345509"/>
          </a:xfrm>
          <a:prstGeom prst="roundRect">
            <a:avLst>
              <a:gd name="adj" fmla="val 9984"/>
            </a:avLst>
          </a:prstGeom>
          <a:solidFill>
            <a:schemeClr val="accent5">
              <a:lumMod val="40000"/>
              <a:lumOff val="60000"/>
            </a:schemeClr>
          </a:solidFill>
          <a:ln w="9525" cap="rnd" cmpd="sng" algn="ctr">
            <a:solidFill>
              <a:schemeClr val="tx2">
                <a:lumMod val="20000"/>
                <a:lumOff val="8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accent1"/>
                </a:solidFill>
              </a:rPr>
              <a:t>Limited assurance</a:t>
            </a:r>
          </a:p>
        </p:txBody>
      </p:sp>
      <p:sp>
        <p:nvSpPr>
          <p:cNvPr id="53" name="Rectangle: Rounded Corners 52">
            <a:extLst>
              <a:ext uri="{FF2B5EF4-FFF2-40B4-BE49-F238E27FC236}">
                <a16:creationId xmlns:a16="http://schemas.microsoft.com/office/drawing/2014/main" id="{0A7D8DCA-B9FE-486E-A031-BA1CF2DA3529}"/>
              </a:ext>
            </a:extLst>
          </p:cNvPr>
          <p:cNvSpPr/>
          <p:nvPr/>
        </p:nvSpPr>
        <p:spPr>
          <a:xfrm>
            <a:off x="1518276" y="6413431"/>
            <a:ext cx="3847905" cy="3202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n-US" sz="1400" i="1" dirty="0">
                <a:solidFill>
                  <a:schemeClr val="tx1"/>
                </a:solidFill>
              </a:rPr>
              <a:t>Transposition into National Law in Dec 2024</a:t>
            </a:r>
          </a:p>
        </p:txBody>
      </p:sp>
      <p:pic>
        <p:nvPicPr>
          <p:cNvPr id="72" name="Picture 71">
            <a:extLst>
              <a:ext uri="{FF2B5EF4-FFF2-40B4-BE49-F238E27FC236}">
                <a16:creationId xmlns:a16="http://schemas.microsoft.com/office/drawing/2014/main" id="{29558017-DC0D-4553-8453-2B7765D27AB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05756" y="936867"/>
            <a:ext cx="1290239" cy="1290239"/>
          </a:xfrm>
          <a:prstGeom prst="rect">
            <a:avLst/>
          </a:prstGeom>
        </p:spPr>
      </p:pic>
      <p:pic>
        <p:nvPicPr>
          <p:cNvPr id="75" name="Picture 74">
            <a:extLst>
              <a:ext uri="{FF2B5EF4-FFF2-40B4-BE49-F238E27FC236}">
                <a16:creationId xmlns:a16="http://schemas.microsoft.com/office/drawing/2014/main" id="{ACC32D02-7A31-4547-867B-664E1215032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50875" y="5768312"/>
            <a:ext cx="1290239" cy="1290239"/>
          </a:xfrm>
          <a:prstGeom prst="rect">
            <a:avLst/>
          </a:prstGeom>
        </p:spPr>
      </p:pic>
    </p:spTree>
    <p:extLst>
      <p:ext uri="{BB962C8B-B14F-4D97-AF65-F5344CB8AC3E}">
        <p14:creationId xmlns:p14="http://schemas.microsoft.com/office/powerpoint/2010/main" val="372767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ABC2A-A17B-5DC1-8501-CFAC34AC612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21F1378-AD91-016A-6387-EBD33770C44E}"/>
              </a:ext>
            </a:extLst>
          </p:cNvPr>
          <p:cNvSpPr>
            <a:spLocks noGrp="1"/>
          </p:cNvSpPr>
          <p:nvPr>
            <p:ph type="title"/>
          </p:nvPr>
        </p:nvSpPr>
        <p:spPr>
          <a:xfrm>
            <a:off x="232830" y="373266"/>
            <a:ext cx="11910402" cy="984885"/>
          </a:xfrm>
        </p:spPr>
        <p:txBody>
          <a:bodyPr/>
          <a:lstStyle/>
          <a:p>
            <a:r>
              <a:rPr lang="el-GR" dirty="0">
                <a:solidFill>
                  <a:schemeClr val="accent2"/>
                </a:solidFill>
              </a:rPr>
              <a:t>Σύγκριση προτύπων και πλαισίων αναφοράς που αξιοποιούνται στη δημοσιοποίηση στοιχείων βιωσιμότητας</a:t>
            </a:r>
            <a:endParaRPr lang="en-US" dirty="0">
              <a:solidFill>
                <a:schemeClr val="accent2"/>
              </a:solidFill>
            </a:endParaRPr>
          </a:p>
        </p:txBody>
      </p:sp>
      <p:sp>
        <p:nvSpPr>
          <p:cNvPr id="2" name="Content Placeholder 8">
            <a:extLst>
              <a:ext uri="{FF2B5EF4-FFF2-40B4-BE49-F238E27FC236}">
                <a16:creationId xmlns:a16="http://schemas.microsoft.com/office/drawing/2014/main" id="{BD8A5ACC-34B1-52B0-5321-5370ECA8FC21}"/>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ESMA EU</a:t>
            </a:r>
          </a:p>
        </p:txBody>
      </p:sp>
      <p:grpSp>
        <p:nvGrpSpPr>
          <p:cNvPr id="45" name="Group 44">
            <a:extLst>
              <a:ext uri="{FF2B5EF4-FFF2-40B4-BE49-F238E27FC236}">
                <a16:creationId xmlns:a16="http://schemas.microsoft.com/office/drawing/2014/main" id="{A2BA12E4-14E3-2E8E-3841-4A424A57B7D1}"/>
              </a:ext>
            </a:extLst>
          </p:cNvPr>
          <p:cNvGrpSpPr/>
          <p:nvPr/>
        </p:nvGrpSpPr>
        <p:grpSpPr>
          <a:xfrm>
            <a:off x="22450" y="2060880"/>
            <a:ext cx="11994700" cy="3789591"/>
            <a:chOff x="34490" y="2601227"/>
            <a:chExt cx="11994700" cy="3789591"/>
          </a:xfrm>
        </p:grpSpPr>
        <p:grpSp>
          <p:nvGrpSpPr>
            <p:cNvPr id="46" name="Group 45">
              <a:extLst>
                <a:ext uri="{FF2B5EF4-FFF2-40B4-BE49-F238E27FC236}">
                  <a16:creationId xmlns:a16="http://schemas.microsoft.com/office/drawing/2014/main" id="{05468CD2-FB54-0BE6-54BB-C7E7AB6DA502}"/>
                </a:ext>
              </a:extLst>
            </p:cNvPr>
            <p:cNvGrpSpPr/>
            <p:nvPr/>
          </p:nvGrpSpPr>
          <p:grpSpPr>
            <a:xfrm>
              <a:off x="34490" y="2601227"/>
              <a:ext cx="11994700" cy="3789591"/>
              <a:chOff x="1326682" y="2646947"/>
              <a:chExt cx="11994700" cy="3789591"/>
            </a:xfrm>
          </p:grpSpPr>
          <p:sp>
            <p:nvSpPr>
              <p:cNvPr id="68" name="Off-page Connector 1">
                <a:extLst>
                  <a:ext uri="{FF2B5EF4-FFF2-40B4-BE49-F238E27FC236}">
                    <a16:creationId xmlns:a16="http://schemas.microsoft.com/office/drawing/2014/main" id="{18D3DBFD-4140-FE74-3EF1-2601947DA41F}"/>
                  </a:ext>
                </a:extLst>
              </p:cNvPr>
              <p:cNvSpPr/>
              <p:nvPr/>
            </p:nvSpPr>
            <p:spPr>
              <a:xfrm>
                <a:off x="2810449" y="2646947"/>
                <a:ext cx="1305849" cy="623058"/>
              </a:xfrm>
              <a:prstGeom prst="flowChartOffpageConnector">
                <a:avLst/>
              </a:prstGeom>
              <a:solidFill>
                <a:schemeClr val="bg2">
                  <a:lumMod val="5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ff-page Connector 7">
                <a:extLst>
                  <a:ext uri="{FF2B5EF4-FFF2-40B4-BE49-F238E27FC236}">
                    <a16:creationId xmlns:a16="http://schemas.microsoft.com/office/drawing/2014/main" id="{0DDCF823-A7D7-7311-9EF2-F68AA0A26628}"/>
                  </a:ext>
                </a:extLst>
              </p:cNvPr>
              <p:cNvSpPr/>
              <p:nvPr/>
            </p:nvSpPr>
            <p:spPr>
              <a:xfrm>
                <a:off x="6727997" y="2646947"/>
                <a:ext cx="1305849" cy="623058"/>
              </a:xfrm>
              <a:prstGeom prst="flowChartOffpageConnector">
                <a:avLst/>
              </a:prstGeom>
              <a:solidFill>
                <a:schemeClr val="tx2">
                  <a:lumMod val="75000"/>
                  <a:lumOff val="2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ff-page Connector 8">
                <a:extLst>
                  <a:ext uri="{FF2B5EF4-FFF2-40B4-BE49-F238E27FC236}">
                    <a16:creationId xmlns:a16="http://schemas.microsoft.com/office/drawing/2014/main" id="{DE21D02F-2091-E2F9-1D93-66DB69B371EE}"/>
                  </a:ext>
                </a:extLst>
              </p:cNvPr>
              <p:cNvSpPr/>
              <p:nvPr/>
            </p:nvSpPr>
            <p:spPr>
              <a:xfrm>
                <a:off x="5422148" y="2646947"/>
                <a:ext cx="1305849" cy="623058"/>
              </a:xfrm>
              <a:prstGeom prst="flowChartOffpageConnector">
                <a:avLst/>
              </a:prstGeom>
              <a:solidFill>
                <a:schemeClr val="accent2">
                  <a:lumMod val="5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ff-page Connector 9">
                <a:extLst>
                  <a:ext uri="{FF2B5EF4-FFF2-40B4-BE49-F238E27FC236}">
                    <a16:creationId xmlns:a16="http://schemas.microsoft.com/office/drawing/2014/main" id="{24924C28-7099-8323-0A98-759A2D43B44A}"/>
                  </a:ext>
                </a:extLst>
              </p:cNvPr>
              <p:cNvSpPr/>
              <p:nvPr/>
            </p:nvSpPr>
            <p:spPr>
              <a:xfrm>
                <a:off x="4116299" y="2646947"/>
                <a:ext cx="1305849" cy="623058"/>
              </a:xfrm>
              <a:prstGeom prst="flowChartOffpageConnector">
                <a:avLst/>
              </a:prstGeom>
              <a:solidFill>
                <a:schemeClr val="tx2">
                  <a:lumMod val="90000"/>
                  <a:lumOff val="1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ff-page Connector 11">
                <a:extLst>
                  <a:ext uri="{FF2B5EF4-FFF2-40B4-BE49-F238E27FC236}">
                    <a16:creationId xmlns:a16="http://schemas.microsoft.com/office/drawing/2014/main" id="{EE111D73-78D1-48A6-F2E4-5D52355BA632}"/>
                  </a:ext>
                </a:extLst>
              </p:cNvPr>
              <p:cNvSpPr/>
              <p:nvPr/>
            </p:nvSpPr>
            <p:spPr>
              <a:xfrm>
                <a:off x="9339693" y="2646947"/>
                <a:ext cx="1305849" cy="623058"/>
              </a:xfrm>
              <a:prstGeom prst="flowChartOffpageConnector">
                <a:avLst/>
              </a:prstGeom>
              <a:solidFill>
                <a:schemeClr val="bg1">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ff-page Connector 12">
                <a:extLst>
                  <a:ext uri="{FF2B5EF4-FFF2-40B4-BE49-F238E27FC236}">
                    <a16:creationId xmlns:a16="http://schemas.microsoft.com/office/drawing/2014/main" id="{8E6403E1-1B45-9E41-5BAF-A5FC16196815}"/>
                  </a:ext>
                </a:extLst>
              </p:cNvPr>
              <p:cNvSpPr/>
              <p:nvPr/>
            </p:nvSpPr>
            <p:spPr>
              <a:xfrm>
                <a:off x="8033845" y="2646947"/>
                <a:ext cx="1305849" cy="623058"/>
              </a:xfrm>
              <a:prstGeom prst="flowChartOffpageConnector">
                <a:avLst/>
              </a:prstGeom>
              <a:solidFill>
                <a:schemeClr val="bg2">
                  <a:lumMod val="60000"/>
                  <a:lumOff val="4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54E8C19-0C14-529C-E7B0-F4D91D0B6498}"/>
                  </a:ext>
                </a:extLst>
              </p:cNvPr>
              <p:cNvSpPr/>
              <p:nvPr/>
            </p:nvSpPr>
            <p:spPr>
              <a:xfrm>
                <a:off x="1326682" y="3332904"/>
                <a:ext cx="1483769" cy="517273"/>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B896EEB-C7EC-2736-FAAC-3A1C31113412}"/>
                  </a:ext>
                </a:extLst>
              </p:cNvPr>
              <p:cNvSpPr/>
              <p:nvPr/>
            </p:nvSpPr>
            <p:spPr>
              <a:xfrm>
                <a:off x="1326682" y="3850177"/>
                <a:ext cx="1483769" cy="517273"/>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CB6C3E9-9AFD-82D0-CA64-053E758810B6}"/>
                  </a:ext>
                </a:extLst>
              </p:cNvPr>
              <p:cNvSpPr/>
              <p:nvPr/>
            </p:nvSpPr>
            <p:spPr>
              <a:xfrm>
                <a:off x="1326682" y="4367449"/>
                <a:ext cx="1483769" cy="517273"/>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55458F6-5016-9EEA-05B7-0F2574B6AA03}"/>
                  </a:ext>
                </a:extLst>
              </p:cNvPr>
              <p:cNvSpPr/>
              <p:nvPr/>
            </p:nvSpPr>
            <p:spPr>
              <a:xfrm>
                <a:off x="1326682" y="4884722"/>
                <a:ext cx="1483769" cy="517273"/>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0ABED40-FBA3-FC33-6613-3E0B30115C96}"/>
                  </a:ext>
                </a:extLst>
              </p:cNvPr>
              <p:cNvSpPr/>
              <p:nvPr/>
            </p:nvSpPr>
            <p:spPr>
              <a:xfrm>
                <a:off x="1326682" y="5401993"/>
                <a:ext cx="1483769" cy="517273"/>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9069561-11D8-21FE-E6D8-6E0D650F806A}"/>
                  </a:ext>
                </a:extLst>
              </p:cNvPr>
              <p:cNvSpPr/>
              <p:nvPr/>
            </p:nvSpPr>
            <p:spPr>
              <a:xfrm>
                <a:off x="1326682" y="5919265"/>
                <a:ext cx="1483769" cy="517273"/>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F29BF45-D353-9F9B-4C29-6EB8B0C2EF95}"/>
                  </a:ext>
                </a:extLst>
              </p:cNvPr>
              <p:cNvSpPr/>
              <p:nvPr/>
            </p:nvSpPr>
            <p:spPr>
              <a:xfrm>
                <a:off x="2810451" y="3332904"/>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2B04DC2-BE82-CCBD-5C7E-6EC24C05CD29}"/>
                  </a:ext>
                </a:extLst>
              </p:cNvPr>
              <p:cNvSpPr/>
              <p:nvPr/>
            </p:nvSpPr>
            <p:spPr>
              <a:xfrm>
                <a:off x="2810451" y="3850177"/>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7D186F1-E1FA-8697-97EA-DF588FEBFBBA}"/>
                  </a:ext>
                </a:extLst>
              </p:cNvPr>
              <p:cNvSpPr/>
              <p:nvPr/>
            </p:nvSpPr>
            <p:spPr>
              <a:xfrm>
                <a:off x="2810451" y="4367449"/>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5403A9C0-C147-A52A-64FB-FC59C2B62A88}"/>
                  </a:ext>
                </a:extLst>
              </p:cNvPr>
              <p:cNvSpPr/>
              <p:nvPr/>
            </p:nvSpPr>
            <p:spPr>
              <a:xfrm>
                <a:off x="2810451" y="4884722"/>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27CD9413-F268-8085-27C0-0B60D9E55B87}"/>
                  </a:ext>
                </a:extLst>
              </p:cNvPr>
              <p:cNvSpPr/>
              <p:nvPr/>
            </p:nvSpPr>
            <p:spPr>
              <a:xfrm>
                <a:off x="2810451" y="5401993"/>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B733C578-D819-208F-4041-1FBA3CBDEE5B}"/>
                  </a:ext>
                </a:extLst>
              </p:cNvPr>
              <p:cNvSpPr/>
              <p:nvPr/>
            </p:nvSpPr>
            <p:spPr>
              <a:xfrm>
                <a:off x="2810451" y="5919265"/>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7D3CD77-8809-450A-EFFF-0782982EC350}"/>
                  </a:ext>
                </a:extLst>
              </p:cNvPr>
              <p:cNvSpPr/>
              <p:nvPr/>
            </p:nvSpPr>
            <p:spPr>
              <a:xfrm>
                <a:off x="4116299" y="3332904"/>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CDA05A2-C3C4-D188-CA71-568E799BDF41}"/>
                  </a:ext>
                </a:extLst>
              </p:cNvPr>
              <p:cNvSpPr/>
              <p:nvPr/>
            </p:nvSpPr>
            <p:spPr>
              <a:xfrm>
                <a:off x="4116299" y="3850177"/>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AFB5F04-8E5E-D5AD-AC7C-41C73495E979}"/>
                  </a:ext>
                </a:extLst>
              </p:cNvPr>
              <p:cNvSpPr/>
              <p:nvPr/>
            </p:nvSpPr>
            <p:spPr>
              <a:xfrm>
                <a:off x="4116299" y="4367449"/>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2CB3FF0C-10CE-9CDA-59C0-60285464E4E8}"/>
                  </a:ext>
                </a:extLst>
              </p:cNvPr>
              <p:cNvSpPr/>
              <p:nvPr/>
            </p:nvSpPr>
            <p:spPr>
              <a:xfrm>
                <a:off x="4116299" y="4884722"/>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ACFE925-C4D8-FC63-6B2C-AB46BAAD5770}"/>
                  </a:ext>
                </a:extLst>
              </p:cNvPr>
              <p:cNvSpPr/>
              <p:nvPr/>
            </p:nvSpPr>
            <p:spPr>
              <a:xfrm>
                <a:off x="4116299" y="5401993"/>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A5CEDE8-21BB-B78D-9F73-4F7B3E6965DF}"/>
                  </a:ext>
                </a:extLst>
              </p:cNvPr>
              <p:cNvSpPr/>
              <p:nvPr/>
            </p:nvSpPr>
            <p:spPr>
              <a:xfrm>
                <a:off x="4116299" y="5919265"/>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71F24FC4-D760-A35A-F22B-4A9B2EAD66AC}"/>
                  </a:ext>
                </a:extLst>
              </p:cNvPr>
              <p:cNvSpPr/>
              <p:nvPr/>
            </p:nvSpPr>
            <p:spPr>
              <a:xfrm>
                <a:off x="5422147" y="3332904"/>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E05B8C6-717D-390A-B0F0-C64AD5905167}"/>
                  </a:ext>
                </a:extLst>
              </p:cNvPr>
              <p:cNvSpPr/>
              <p:nvPr/>
            </p:nvSpPr>
            <p:spPr>
              <a:xfrm>
                <a:off x="5422147" y="3850177"/>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82233F01-E1C0-33BD-C6ED-E70C8B46D5E0}"/>
                  </a:ext>
                </a:extLst>
              </p:cNvPr>
              <p:cNvSpPr/>
              <p:nvPr/>
            </p:nvSpPr>
            <p:spPr>
              <a:xfrm>
                <a:off x="5422147" y="4367449"/>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4B60840D-210C-A881-0971-01B288A63445}"/>
                  </a:ext>
                </a:extLst>
              </p:cNvPr>
              <p:cNvSpPr/>
              <p:nvPr/>
            </p:nvSpPr>
            <p:spPr>
              <a:xfrm>
                <a:off x="5422147" y="4884722"/>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011C59A0-8A36-D125-B31B-6E00509143C5}"/>
                  </a:ext>
                </a:extLst>
              </p:cNvPr>
              <p:cNvSpPr/>
              <p:nvPr/>
            </p:nvSpPr>
            <p:spPr>
              <a:xfrm>
                <a:off x="5422147" y="5401993"/>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A329BB9E-4426-A577-A611-43891A0FAE25}"/>
                  </a:ext>
                </a:extLst>
              </p:cNvPr>
              <p:cNvSpPr/>
              <p:nvPr/>
            </p:nvSpPr>
            <p:spPr>
              <a:xfrm>
                <a:off x="5422147" y="5919265"/>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A03B86B-2EC0-F78F-0BE3-F0150D7BAFE8}"/>
                  </a:ext>
                </a:extLst>
              </p:cNvPr>
              <p:cNvSpPr/>
              <p:nvPr/>
            </p:nvSpPr>
            <p:spPr>
              <a:xfrm>
                <a:off x="6727995" y="3332904"/>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56781288-3ECA-F584-D827-D6760B1B6E97}"/>
                  </a:ext>
                </a:extLst>
              </p:cNvPr>
              <p:cNvSpPr/>
              <p:nvPr/>
            </p:nvSpPr>
            <p:spPr>
              <a:xfrm>
                <a:off x="6727995" y="3850177"/>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5A2C382-3C84-6CE5-9BEA-9821A90BD78A}"/>
                  </a:ext>
                </a:extLst>
              </p:cNvPr>
              <p:cNvSpPr/>
              <p:nvPr/>
            </p:nvSpPr>
            <p:spPr>
              <a:xfrm>
                <a:off x="6727995" y="4367449"/>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F62A0AA-E86B-A0CE-6301-477A16C20F7B}"/>
                  </a:ext>
                </a:extLst>
              </p:cNvPr>
              <p:cNvSpPr/>
              <p:nvPr/>
            </p:nvSpPr>
            <p:spPr>
              <a:xfrm>
                <a:off x="6727995" y="4884722"/>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4DDAB31C-4814-CF33-AA3E-B627414AFCBF}"/>
                  </a:ext>
                </a:extLst>
              </p:cNvPr>
              <p:cNvSpPr/>
              <p:nvPr/>
            </p:nvSpPr>
            <p:spPr>
              <a:xfrm>
                <a:off x="6727995" y="5401993"/>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E4B4AE0-6238-F3FA-5466-1AFE57DDD2FE}"/>
                  </a:ext>
                </a:extLst>
              </p:cNvPr>
              <p:cNvSpPr/>
              <p:nvPr/>
            </p:nvSpPr>
            <p:spPr>
              <a:xfrm>
                <a:off x="6727995" y="5919265"/>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F32266E6-9D26-4C4C-4C24-682B6047A809}"/>
                  </a:ext>
                </a:extLst>
              </p:cNvPr>
              <p:cNvSpPr/>
              <p:nvPr/>
            </p:nvSpPr>
            <p:spPr>
              <a:xfrm>
                <a:off x="8033845" y="3332904"/>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F6A3846A-CD73-0D25-2C84-73192F4EE3D4}"/>
                  </a:ext>
                </a:extLst>
              </p:cNvPr>
              <p:cNvSpPr/>
              <p:nvPr/>
            </p:nvSpPr>
            <p:spPr>
              <a:xfrm>
                <a:off x="8033845" y="3850177"/>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6FFC215-8E3B-887F-81E3-339AF3CDA0EB}"/>
                  </a:ext>
                </a:extLst>
              </p:cNvPr>
              <p:cNvSpPr/>
              <p:nvPr/>
            </p:nvSpPr>
            <p:spPr>
              <a:xfrm>
                <a:off x="8033845" y="4367449"/>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BE19C1A-2579-F7DF-E736-C051E114EB8E}"/>
                  </a:ext>
                </a:extLst>
              </p:cNvPr>
              <p:cNvSpPr/>
              <p:nvPr/>
            </p:nvSpPr>
            <p:spPr>
              <a:xfrm>
                <a:off x="8033845" y="4884722"/>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15349A6F-7F58-7993-CB82-C3A4F219ED8E}"/>
                  </a:ext>
                </a:extLst>
              </p:cNvPr>
              <p:cNvSpPr/>
              <p:nvPr/>
            </p:nvSpPr>
            <p:spPr>
              <a:xfrm>
                <a:off x="8033845" y="5401993"/>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CD07C8E4-30AE-B64D-7C2B-F02ECE22BD38}"/>
                  </a:ext>
                </a:extLst>
              </p:cNvPr>
              <p:cNvSpPr/>
              <p:nvPr/>
            </p:nvSpPr>
            <p:spPr>
              <a:xfrm>
                <a:off x="8033845" y="5919265"/>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A3C85BDD-F2FF-48FD-8FCC-EF2D65F04CD2}"/>
                  </a:ext>
                </a:extLst>
              </p:cNvPr>
              <p:cNvSpPr/>
              <p:nvPr/>
            </p:nvSpPr>
            <p:spPr>
              <a:xfrm>
                <a:off x="9339692" y="3332904"/>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7DBCA2C-C2FF-6757-7C57-59673DBCCAE3}"/>
                  </a:ext>
                </a:extLst>
              </p:cNvPr>
              <p:cNvSpPr/>
              <p:nvPr/>
            </p:nvSpPr>
            <p:spPr>
              <a:xfrm>
                <a:off x="9339692" y="3850177"/>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C0518FCE-0E99-EB87-CDE2-BDA062749141}"/>
                  </a:ext>
                </a:extLst>
              </p:cNvPr>
              <p:cNvSpPr/>
              <p:nvPr/>
            </p:nvSpPr>
            <p:spPr>
              <a:xfrm>
                <a:off x="9339692" y="4367449"/>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07F3173B-E69A-B2C0-2525-1C7B6C6ED4CF}"/>
                  </a:ext>
                </a:extLst>
              </p:cNvPr>
              <p:cNvSpPr/>
              <p:nvPr/>
            </p:nvSpPr>
            <p:spPr>
              <a:xfrm>
                <a:off x="9339692" y="4884722"/>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007D523D-DDD1-2230-3735-9C35BAF019B6}"/>
                  </a:ext>
                </a:extLst>
              </p:cNvPr>
              <p:cNvSpPr/>
              <p:nvPr/>
            </p:nvSpPr>
            <p:spPr>
              <a:xfrm>
                <a:off x="9339692" y="5401993"/>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A4B6E178-70A4-459E-E7E5-2BA48C5CC0D3}"/>
                  </a:ext>
                </a:extLst>
              </p:cNvPr>
              <p:cNvSpPr/>
              <p:nvPr/>
            </p:nvSpPr>
            <p:spPr>
              <a:xfrm>
                <a:off x="9339692" y="5919265"/>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84D559A6-D96D-2CEF-DCB8-F3A8597D2FEA}"/>
                  </a:ext>
                </a:extLst>
              </p:cNvPr>
              <p:cNvSpPr/>
              <p:nvPr/>
            </p:nvSpPr>
            <p:spPr>
              <a:xfrm>
                <a:off x="3295453" y="3428457"/>
                <a:ext cx="335842" cy="326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0417FF0F-A088-46BF-EE85-D46337F83C8E}"/>
                  </a:ext>
                </a:extLst>
              </p:cNvPr>
              <p:cNvSpPr/>
              <p:nvPr/>
            </p:nvSpPr>
            <p:spPr>
              <a:xfrm>
                <a:off x="4601301" y="3428457"/>
                <a:ext cx="335842" cy="326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302B95AC-985A-5B19-F768-F157A448E379}"/>
                  </a:ext>
                </a:extLst>
              </p:cNvPr>
              <p:cNvSpPr/>
              <p:nvPr/>
            </p:nvSpPr>
            <p:spPr>
              <a:xfrm>
                <a:off x="4601301" y="4465500"/>
                <a:ext cx="335842" cy="326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3E163DD9-0792-3E26-84D1-D4FFCC6A5D1D}"/>
                  </a:ext>
                </a:extLst>
              </p:cNvPr>
              <p:cNvSpPr/>
              <p:nvPr/>
            </p:nvSpPr>
            <p:spPr>
              <a:xfrm>
                <a:off x="4601301" y="6012319"/>
                <a:ext cx="335842" cy="326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0D76D1BC-03F4-3C26-088C-F2C77C443B4D}"/>
                  </a:ext>
                </a:extLst>
              </p:cNvPr>
              <p:cNvSpPr/>
              <p:nvPr/>
            </p:nvSpPr>
            <p:spPr>
              <a:xfrm>
                <a:off x="5907148" y="3428457"/>
                <a:ext cx="335842" cy="326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C4FA0639-3C28-1A67-2795-283F0E62DF19}"/>
                  </a:ext>
                </a:extLst>
              </p:cNvPr>
              <p:cNvSpPr/>
              <p:nvPr/>
            </p:nvSpPr>
            <p:spPr>
              <a:xfrm>
                <a:off x="5907148" y="3945729"/>
                <a:ext cx="335842" cy="326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67CFDCD5-4AC1-38AB-E385-26AFE5586F97}"/>
                  </a:ext>
                </a:extLst>
              </p:cNvPr>
              <p:cNvSpPr/>
              <p:nvPr/>
            </p:nvSpPr>
            <p:spPr>
              <a:xfrm>
                <a:off x="5907148" y="4980273"/>
                <a:ext cx="335842" cy="326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4A230D8A-2EFA-468A-B265-46605DA4E4F5}"/>
                  </a:ext>
                </a:extLst>
              </p:cNvPr>
              <p:cNvSpPr/>
              <p:nvPr/>
            </p:nvSpPr>
            <p:spPr>
              <a:xfrm>
                <a:off x="5907148" y="5497545"/>
                <a:ext cx="335842" cy="326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0E979B0F-0AF5-CFAC-6308-0B60B6036F5F}"/>
                  </a:ext>
                </a:extLst>
              </p:cNvPr>
              <p:cNvSpPr/>
              <p:nvPr/>
            </p:nvSpPr>
            <p:spPr>
              <a:xfrm>
                <a:off x="7212995" y="3428457"/>
                <a:ext cx="335842" cy="3261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E383F6EC-59ED-F5E0-9904-963C7FCABF5E}"/>
                  </a:ext>
                </a:extLst>
              </p:cNvPr>
              <p:cNvSpPr/>
              <p:nvPr/>
            </p:nvSpPr>
            <p:spPr>
              <a:xfrm>
                <a:off x="7212995" y="4465500"/>
                <a:ext cx="335842" cy="3261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BD9CF3B2-C275-EF7C-EA24-BB4A31D0E568}"/>
                  </a:ext>
                </a:extLst>
              </p:cNvPr>
              <p:cNvSpPr/>
              <p:nvPr/>
            </p:nvSpPr>
            <p:spPr>
              <a:xfrm>
                <a:off x="7212995" y="5495047"/>
                <a:ext cx="335842" cy="3261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74E8CC11-E7F9-1229-9332-2CB5E426AA40}"/>
                  </a:ext>
                </a:extLst>
              </p:cNvPr>
              <p:cNvSpPr/>
              <p:nvPr/>
            </p:nvSpPr>
            <p:spPr>
              <a:xfrm>
                <a:off x="7212995" y="6012319"/>
                <a:ext cx="335842" cy="3261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D60D3EA6-CFF6-CD24-87A1-4F3934873937}"/>
                  </a:ext>
                </a:extLst>
              </p:cNvPr>
              <p:cNvSpPr/>
              <p:nvPr/>
            </p:nvSpPr>
            <p:spPr>
              <a:xfrm>
                <a:off x="8518842" y="3428457"/>
                <a:ext cx="335842" cy="326168"/>
              </a:xfrm>
              <a:prstGeom prst="ellipse">
                <a:avLst/>
              </a:prstGeom>
              <a:solidFill>
                <a:srgbClr val="A2D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1FC83F0C-E245-EECE-B02B-78A809BD0FC8}"/>
                  </a:ext>
                </a:extLst>
              </p:cNvPr>
              <p:cNvSpPr/>
              <p:nvPr/>
            </p:nvSpPr>
            <p:spPr>
              <a:xfrm>
                <a:off x="8518842" y="4980273"/>
                <a:ext cx="335842" cy="326168"/>
              </a:xfrm>
              <a:prstGeom prst="ellipse">
                <a:avLst/>
              </a:prstGeom>
              <a:solidFill>
                <a:srgbClr val="A2D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EC69AFC6-E138-55E9-F034-94497C9B80FF}"/>
                  </a:ext>
                </a:extLst>
              </p:cNvPr>
              <p:cNvSpPr/>
              <p:nvPr/>
            </p:nvSpPr>
            <p:spPr>
              <a:xfrm>
                <a:off x="9824690" y="3428457"/>
                <a:ext cx="335842" cy="326168"/>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4B23A1A2-A74D-6A00-16F6-E02CAD5DD5E3}"/>
                  </a:ext>
                </a:extLst>
              </p:cNvPr>
              <p:cNvSpPr/>
              <p:nvPr/>
            </p:nvSpPr>
            <p:spPr>
              <a:xfrm>
                <a:off x="9824690" y="4465500"/>
                <a:ext cx="335842" cy="326168"/>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D371C466-7709-3C89-7DDB-CA4F5829109D}"/>
                  </a:ext>
                </a:extLst>
              </p:cNvPr>
              <p:cNvSpPr txBox="1"/>
              <p:nvPr/>
            </p:nvSpPr>
            <p:spPr>
              <a:xfrm>
                <a:off x="3358983" y="3469810"/>
                <a:ext cx="208781" cy="248053"/>
              </a:xfrm>
              <a:prstGeom prst="rect">
                <a:avLst/>
              </a:prstGeom>
              <a:noFill/>
            </p:spPr>
            <p:txBody>
              <a:bodyPr wrap="none" rtlCol="0" anchor="ctr">
                <a:spAutoFit/>
              </a:bodyPr>
              <a:lstStyle/>
              <a:p>
                <a:pPr algn="ctr"/>
                <a:r>
                  <a:rPr lang="en-US" sz="3200" b="1" dirty="0">
                    <a:solidFill>
                      <a:schemeClr val="bg1"/>
                    </a:solidFill>
                    <a:latin typeface="Poppins" pitchFamily="2" charset="77"/>
                    <a:cs typeface="Poppins" pitchFamily="2" charset="77"/>
                  </a:rPr>
                  <a:t>X</a:t>
                </a:r>
              </a:p>
            </p:txBody>
          </p:sp>
          <p:sp>
            <p:nvSpPr>
              <p:cNvPr id="133" name="TextBox 132">
                <a:extLst>
                  <a:ext uri="{FF2B5EF4-FFF2-40B4-BE49-F238E27FC236}">
                    <a16:creationId xmlns:a16="http://schemas.microsoft.com/office/drawing/2014/main" id="{75CDA4BA-368D-4F74-6CA4-AAB8072AB0AC}"/>
                  </a:ext>
                </a:extLst>
              </p:cNvPr>
              <p:cNvSpPr txBox="1"/>
              <p:nvPr/>
            </p:nvSpPr>
            <p:spPr>
              <a:xfrm>
                <a:off x="5970680" y="3469810"/>
                <a:ext cx="208781" cy="248053"/>
              </a:xfrm>
              <a:prstGeom prst="rect">
                <a:avLst/>
              </a:prstGeom>
              <a:noFill/>
            </p:spPr>
            <p:txBody>
              <a:bodyPr wrap="none" rtlCol="0" anchor="ctr">
                <a:spAutoFit/>
              </a:bodyPr>
              <a:lstStyle/>
              <a:p>
                <a:pPr algn="ctr"/>
                <a:r>
                  <a:rPr lang="en-US" sz="3200" b="1" dirty="0">
                    <a:solidFill>
                      <a:schemeClr val="bg1"/>
                    </a:solidFill>
                    <a:latin typeface="Poppins" pitchFamily="2" charset="77"/>
                    <a:cs typeface="Poppins" pitchFamily="2" charset="77"/>
                  </a:rPr>
                  <a:t>X</a:t>
                </a:r>
              </a:p>
            </p:txBody>
          </p:sp>
          <p:sp>
            <p:nvSpPr>
              <p:cNvPr id="134" name="TextBox 133">
                <a:extLst>
                  <a:ext uri="{FF2B5EF4-FFF2-40B4-BE49-F238E27FC236}">
                    <a16:creationId xmlns:a16="http://schemas.microsoft.com/office/drawing/2014/main" id="{30AD1CC6-6422-6339-99A4-98B441CF546E}"/>
                  </a:ext>
                </a:extLst>
              </p:cNvPr>
              <p:cNvSpPr txBox="1"/>
              <p:nvPr/>
            </p:nvSpPr>
            <p:spPr>
              <a:xfrm>
                <a:off x="5970680" y="3984786"/>
                <a:ext cx="208781" cy="248053"/>
              </a:xfrm>
              <a:prstGeom prst="rect">
                <a:avLst/>
              </a:prstGeom>
              <a:noFill/>
            </p:spPr>
            <p:txBody>
              <a:bodyPr wrap="none" rtlCol="0" anchor="ctr">
                <a:spAutoFit/>
              </a:bodyPr>
              <a:lstStyle/>
              <a:p>
                <a:pPr algn="ctr"/>
                <a:r>
                  <a:rPr lang="en-US" sz="3200" b="1" dirty="0">
                    <a:solidFill>
                      <a:schemeClr val="bg1"/>
                    </a:solidFill>
                    <a:latin typeface="Poppins" pitchFamily="2" charset="77"/>
                    <a:cs typeface="Poppins" pitchFamily="2" charset="77"/>
                  </a:rPr>
                  <a:t>X</a:t>
                </a:r>
              </a:p>
            </p:txBody>
          </p:sp>
          <p:sp>
            <p:nvSpPr>
              <p:cNvPr id="135" name="TextBox 134">
                <a:extLst>
                  <a:ext uri="{FF2B5EF4-FFF2-40B4-BE49-F238E27FC236}">
                    <a16:creationId xmlns:a16="http://schemas.microsoft.com/office/drawing/2014/main" id="{2299C0D9-FC72-1943-F9CF-C430C9DDF391}"/>
                  </a:ext>
                </a:extLst>
              </p:cNvPr>
              <p:cNvSpPr txBox="1"/>
              <p:nvPr/>
            </p:nvSpPr>
            <p:spPr>
              <a:xfrm>
                <a:off x="5970680" y="5019330"/>
                <a:ext cx="208781" cy="248053"/>
              </a:xfrm>
              <a:prstGeom prst="rect">
                <a:avLst/>
              </a:prstGeom>
              <a:noFill/>
            </p:spPr>
            <p:txBody>
              <a:bodyPr wrap="none" rtlCol="0" anchor="ctr">
                <a:spAutoFit/>
              </a:bodyPr>
              <a:lstStyle/>
              <a:p>
                <a:pPr algn="ctr"/>
                <a:r>
                  <a:rPr lang="en-US" sz="3200" b="1" dirty="0">
                    <a:solidFill>
                      <a:schemeClr val="bg1"/>
                    </a:solidFill>
                    <a:latin typeface="Poppins" pitchFamily="2" charset="77"/>
                    <a:cs typeface="Poppins" pitchFamily="2" charset="77"/>
                  </a:rPr>
                  <a:t>X</a:t>
                </a:r>
              </a:p>
            </p:txBody>
          </p:sp>
          <p:sp>
            <p:nvSpPr>
              <p:cNvPr id="136" name="TextBox 135">
                <a:extLst>
                  <a:ext uri="{FF2B5EF4-FFF2-40B4-BE49-F238E27FC236}">
                    <a16:creationId xmlns:a16="http://schemas.microsoft.com/office/drawing/2014/main" id="{82EFDF03-9FF5-6FA8-3295-ADEED2861789}"/>
                  </a:ext>
                </a:extLst>
              </p:cNvPr>
              <p:cNvSpPr txBox="1"/>
              <p:nvPr/>
            </p:nvSpPr>
            <p:spPr>
              <a:xfrm>
                <a:off x="5970680" y="5539184"/>
                <a:ext cx="208781" cy="248053"/>
              </a:xfrm>
              <a:prstGeom prst="rect">
                <a:avLst/>
              </a:prstGeom>
              <a:noFill/>
            </p:spPr>
            <p:txBody>
              <a:bodyPr wrap="none" rtlCol="0" anchor="ctr">
                <a:spAutoFit/>
              </a:bodyPr>
              <a:lstStyle/>
              <a:p>
                <a:pPr algn="ctr"/>
                <a:r>
                  <a:rPr lang="en-US" sz="3200" b="1" dirty="0">
                    <a:solidFill>
                      <a:schemeClr val="bg1"/>
                    </a:solidFill>
                    <a:latin typeface="Poppins" pitchFamily="2" charset="77"/>
                    <a:cs typeface="Poppins" pitchFamily="2" charset="77"/>
                  </a:rPr>
                  <a:t>X</a:t>
                </a:r>
              </a:p>
            </p:txBody>
          </p:sp>
          <p:sp>
            <p:nvSpPr>
              <p:cNvPr id="137" name="TextBox 136">
                <a:extLst>
                  <a:ext uri="{FF2B5EF4-FFF2-40B4-BE49-F238E27FC236}">
                    <a16:creationId xmlns:a16="http://schemas.microsoft.com/office/drawing/2014/main" id="{4C99F965-719F-2FDA-5914-A4B03B55318F}"/>
                  </a:ext>
                </a:extLst>
              </p:cNvPr>
              <p:cNvSpPr txBox="1"/>
              <p:nvPr/>
            </p:nvSpPr>
            <p:spPr>
              <a:xfrm>
                <a:off x="8582376" y="3469810"/>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38" name="TextBox 137">
                <a:extLst>
                  <a:ext uri="{FF2B5EF4-FFF2-40B4-BE49-F238E27FC236}">
                    <a16:creationId xmlns:a16="http://schemas.microsoft.com/office/drawing/2014/main" id="{20FE374C-BD98-6F50-B5AA-E9DEA1291504}"/>
                  </a:ext>
                </a:extLst>
              </p:cNvPr>
              <p:cNvSpPr txBox="1"/>
              <p:nvPr/>
            </p:nvSpPr>
            <p:spPr>
              <a:xfrm>
                <a:off x="8582376" y="5024410"/>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39" name="TextBox 138">
                <a:extLst>
                  <a:ext uri="{FF2B5EF4-FFF2-40B4-BE49-F238E27FC236}">
                    <a16:creationId xmlns:a16="http://schemas.microsoft.com/office/drawing/2014/main" id="{0A819391-8429-F5E3-059C-D0ADB162C80A}"/>
                  </a:ext>
                </a:extLst>
              </p:cNvPr>
              <p:cNvSpPr txBox="1"/>
              <p:nvPr/>
            </p:nvSpPr>
            <p:spPr>
              <a:xfrm>
                <a:off x="7276526" y="3469810"/>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40" name="TextBox 139">
                <a:extLst>
                  <a:ext uri="{FF2B5EF4-FFF2-40B4-BE49-F238E27FC236}">
                    <a16:creationId xmlns:a16="http://schemas.microsoft.com/office/drawing/2014/main" id="{BD8D2FAE-A8BF-A677-5774-A0D82E5BAD8A}"/>
                  </a:ext>
                </a:extLst>
              </p:cNvPr>
              <p:cNvSpPr txBox="1"/>
              <p:nvPr/>
            </p:nvSpPr>
            <p:spPr>
              <a:xfrm>
                <a:off x="7276526" y="4504557"/>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41" name="TextBox 140">
                <a:extLst>
                  <a:ext uri="{FF2B5EF4-FFF2-40B4-BE49-F238E27FC236}">
                    <a16:creationId xmlns:a16="http://schemas.microsoft.com/office/drawing/2014/main" id="{964F0757-E6D0-D521-D11E-B52FC97672E3}"/>
                  </a:ext>
                </a:extLst>
              </p:cNvPr>
              <p:cNvSpPr txBox="1"/>
              <p:nvPr/>
            </p:nvSpPr>
            <p:spPr>
              <a:xfrm>
                <a:off x="7276526" y="6051376"/>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42" name="TextBox 141">
                <a:extLst>
                  <a:ext uri="{FF2B5EF4-FFF2-40B4-BE49-F238E27FC236}">
                    <a16:creationId xmlns:a16="http://schemas.microsoft.com/office/drawing/2014/main" id="{7E90EDC9-7B3D-BA48-6A49-5A61A459B993}"/>
                  </a:ext>
                </a:extLst>
              </p:cNvPr>
              <p:cNvSpPr txBox="1"/>
              <p:nvPr/>
            </p:nvSpPr>
            <p:spPr>
              <a:xfrm>
                <a:off x="7276526" y="5534104"/>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43" name="TextBox 142">
                <a:extLst>
                  <a:ext uri="{FF2B5EF4-FFF2-40B4-BE49-F238E27FC236}">
                    <a16:creationId xmlns:a16="http://schemas.microsoft.com/office/drawing/2014/main" id="{ACDE6855-A2E0-2753-35AB-49357F3ADE90}"/>
                  </a:ext>
                </a:extLst>
              </p:cNvPr>
              <p:cNvSpPr txBox="1"/>
              <p:nvPr/>
            </p:nvSpPr>
            <p:spPr>
              <a:xfrm>
                <a:off x="4664832" y="3469810"/>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44" name="TextBox 143">
                <a:extLst>
                  <a:ext uri="{FF2B5EF4-FFF2-40B4-BE49-F238E27FC236}">
                    <a16:creationId xmlns:a16="http://schemas.microsoft.com/office/drawing/2014/main" id="{6384E3FE-A25B-3EFA-3A97-479772CBEE94}"/>
                  </a:ext>
                </a:extLst>
              </p:cNvPr>
              <p:cNvSpPr txBox="1"/>
              <p:nvPr/>
            </p:nvSpPr>
            <p:spPr>
              <a:xfrm>
                <a:off x="4664832" y="4504557"/>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45" name="TextBox 144">
                <a:extLst>
                  <a:ext uri="{FF2B5EF4-FFF2-40B4-BE49-F238E27FC236}">
                    <a16:creationId xmlns:a16="http://schemas.microsoft.com/office/drawing/2014/main" id="{FDCB6AF9-561D-B0D7-78BA-6733753F47C0}"/>
                  </a:ext>
                </a:extLst>
              </p:cNvPr>
              <p:cNvSpPr txBox="1"/>
              <p:nvPr/>
            </p:nvSpPr>
            <p:spPr>
              <a:xfrm>
                <a:off x="4664832" y="6051376"/>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46" name="TextBox 145">
                <a:extLst>
                  <a:ext uri="{FF2B5EF4-FFF2-40B4-BE49-F238E27FC236}">
                    <a16:creationId xmlns:a16="http://schemas.microsoft.com/office/drawing/2014/main" id="{1CB00723-249D-D47A-CC37-88FA889AC1CF}"/>
                  </a:ext>
                </a:extLst>
              </p:cNvPr>
              <p:cNvSpPr txBox="1"/>
              <p:nvPr/>
            </p:nvSpPr>
            <p:spPr>
              <a:xfrm>
                <a:off x="9888226" y="3469810"/>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47" name="TextBox 146">
                <a:extLst>
                  <a:ext uri="{FF2B5EF4-FFF2-40B4-BE49-F238E27FC236}">
                    <a16:creationId xmlns:a16="http://schemas.microsoft.com/office/drawing/2014/main" id="{AF86C300-31BE-96F9-ECE2-C37285E588FB}"/>
                  </a:ext>
                </a:extLst>
              </p:cNvPr>
              <p:cNvSpPr txBox="1"/>
              <p:nvPr/>
            </p:nvSpPr>
            <p:spPr>
              <a:xfrm>
                <a:off x="9888226" y="4504557"/>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pic>
            <p:nvPicPr>
              <p:cNvPr id="148" name="Picture 2" descr="ESRS or European Sustainability Reporting Standards: what is it about?">
                <a:extLst>
                  <a:ext uri="{FF2B5EF4-FFF2-40B4-BE49-F238E27FC236}">
                    <a16:creationId xmlns:a16="http://schemas.microsoft.com/office/drawing/2014/main" id="{268EBC4F-B425-BE8F-3015-2A0CB944BCD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55170" y="3397964"/>
                <a:ext cx="826793" cy="38715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4" descr="International Sustainability Standards Board (ISSB)">
                <a:extLst>
                  <a:ext uri="{FF2B5EF4-FFF2-40B4-BE49-F238E27FC236}">
                    <a16:creationId xmlns:a16="http://schemas.microsoft.com/office/drawing/2014/main" id="{7F0F0158-60FD-4FBA-3A9F-351284ED72B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4824" y="3897952"/>
                <a:ext cx="547485" cy="42172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 descr="Global Reporting Initiative - Wikipedia">
                <a:extLst>
                  <a:ext uri="{FF2B5EF4-FFF2-40B4-BE49-F238E27FC236}">
                    <a16:creationId xmlns:a16="http://schemas.microsoft.com/office/drawing/2014/main" id="{6BC5402E-9758-503E-CD9C-19156839280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86741" y="4358122"/>
                <a:ext cx="547486" cy="51273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8" descr="Sustainability Accounting Standards Board - Wikipedia">
                <a:extLst>
                  <a:ext uri="{FF2B5EF4-FFF2-40B4-BE49-F238E27FC236}">
                    <a16:creationId xmlns:a16="http://schemas.microsoft.com/office/drawing/2014/main" id="{F2B6988C-9A92-271F-F29B-67B2BEEB0FD1}"/>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822053" y="4909301"/>
                <a:ext cx="496187" cy="46501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0" descr="TCFD - ESG Simplified">
                <a:extLst>
                  <a:ext uri="{FF2B5EF4-FFF2-40B4-BE49-F238E27FC236}">
                    <a16:creationId xmlns:a16="http://schemas.microsoft.com/office/drawing/2014/main" id="{D46B495B-811E-264C-0406-5968C7EFFE1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526273" y="5454207"/>
                <a:ext cx="1137294" cy="407846"/>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2" descr="About us – TNFD">
                <a:extLst>
                  <a:ext uri="{FF2B5EF4-FFF2-40B4-BE49-F238E27FC236}">
                    <a16:creationId xmlns:a16="http://schemas.microsoft.com/office/drawing/2014/main" id="{89B44667-F77C-B84E-E65B-88612812ABCE}"/>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840146" y="5960528"/>
                <a:ext cx="456840" cy="429749"/>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53">
                <a:extLst>
                  <a:ext uri="{FF2B5EF4-FFF2-40B4-BE49-F238E27FC236}">
                    <a16:creationId xmlns:a16="http://schemas.microsoft.com/office/drawing/2014/main" id="{1030B346-8BCC-EF7B-DCCD-44BC0BB23212}"/>
                  </a:ext>
                </a:extLst>
              </p:cNvPr>
              <p:cNvSpPr txBox="1"/>
              <p:nvPr/>
            </p:nvSpPr>
            <p:spPr>
              <a:xfrm>
                <a:off x="2797621" y="2755687"/>
                <a:ext cx="1357162" cy="307777"/>
              </a:xfrm>
              <a:prstGeom prst="rect">
                <a:avLst/>
              </a:prstGeom>
              <a:noFill/>
            </p:spPr>
            <p:txBody>
              <a:bodyPr wrap="square" rtlCol="0">
                <a:spAutoFit/>
              </a:bodyPr>
              <a:lstStyle/>
              <a:p>
                <a:pPr algn="ctr"/>
                <a:r>
                  <a:rPr lang="el-GR" sz="1400" dirty="0">
                    <a:solidFill>
                      <a:schemeClr val="bg1"/>
                    </a:solidFill>
                  </a:rPr>
                  <a:t>Υποχρεωτικά</a:t>
                </a:r>
                <a:endParaRPr lang="en-US" sz="1400" dirty="0">
                  <a:solidFill>
                    <a:schemeClr val="bg1"/>
                  </a:solidFill>
                </a:endParaRPr>
              </a:p>
            </p:txBody>
          </p:sp>
          <p:sp>
            <p:nvSpPr>
              <p:cNvPr id="155" name="TextBox 154">
                <a:extLst>
                  <a:ext uri="{FF2B5EF4-FFF2-40B4-BE49-F238E27FC236}">
                    <a16:creationId xmlns:a16="http://schemas.microsoft.com/office/drawing/2014/main" id="{36A1F8D9-9541-9500-4F89-CD55F5946F58}"/>
                  </a:ext>
                </a:extLst>
              </p:cNvPr>
              <p:cNvSpPr txBox="1"/>
              <p:nvPr/>
            </p:nvSpPr>
            <p:spPr>
              <a:xfrm>
                <a:off x="4090641" y="2655284"/>
                <a:ext cx="1357162" cy="461665"/>
              </a:xfrm>
              <a:prstGeom prst="rect">
                <a:avLst/>
              </a:prstGeom>
              <a:noFill/>
            </p:spPr>
            <p:txBody>
              <a:bodyPr wrap="square" rtlCol="0">
                <a:spAutoFit/>
              </a:bodyPr>
              <a:lstStyle/>
              <a:p>
                <a:pPr algn="ctr"/>
                <a:r>
                  <a:rPr lang="el-GR" sz="1200" dirty="0">
                    <a:solidFill>
                      <a:schemeClr val="bg1"/>
                    </a:solidFill>
                  </a:rPr>
                  <a:t>Διπλή Ουσιαστικότητα</a:t>
                </a:r>
                <a:endParaRPr lang="en-US" sz="1200" dirty="0">
                  <a:solidFill>
                    <a:schemeClr val="bg1"/>
                  </a:solidFill>
                </a:endParaRPr>
              </a:p>
            </p:txBody>
          </p:sp>
          <p:sp>
            <p:nvSpPr>
              <p:cNvPr id="156" name="TextBox 155">
                <a:extLst>
                  <a:ext uri="{FF2B5EF4-FFF2-40B4-BE49-F238E27FC236}">
                    <a16:creationId xmlns:a16="http://schemas.microsoft.com/office/drawing/2014/main" id="{6D9CF14D-C6E1-8E33-F6B0-4606CCEB7523}"/>
                  </a:ext>
                </a:extLst>
              </p:cNvPr>
              <p:cNvSpPr txBox="1"/>
              <p:nvPr/>
            </p:nvSpPr>
            <p:spPr>
              <a:xfrm>
                <a:off x="5434975" y="2653636"/>
                <a:ext cx="1357162" cy="507831"/>
              </a:xfrm>
              <a:prstGeom prst="rect">
                <a:avLst/>
              </a:prstGeom>
              <a:noFill/>
            </p:spPr>
            <p:txBody>
              <a:bodyPr wrap="square" rtlCol="0">
                <a:spAutoFit/>
              </a:bodyPr>
              <a:lstStyle/>
              <a:p>
                <a:pPr algn="ctr"/>
                <a:r>
                  <a:rPr lang="el-GR" sz="900" dirty="0">
                    <a:solidFill>
                      <a:schemeClr val="bg1"/>
                    </a:solidFill>
                  </a:rPr>
                  <a:t>Αποτύπωση χρηματοοικονομικών στοιχείων</a:t>
                </a:r>
                <a:endParaRPr lang="en-US" sz="900" dirty="0">
                  <a:solidFill>
                    <a:schemeClr val="bg1"/>
                  </a:solidFill>
                </a:endParaRPr>
              </a:p>
            </p:txBody>
          </p:sp>
          <p:sp>
            <p:nvSpPr>
              <p:cNvPr id="157" name="TextBox 156">
                <a:extLst>
                  <a:ext uri="{FF2B5EF4-FFF2-40B4-BE49-F238E27FC236}">
                    <a16:creationId xmlns:a16="http://schemas.microsoft.com/office/drawing/2014/main" id="{75DD3631-7C2D-A1A9-6516-01799961EC98}"/>
                  </a:ext>
                </a:extLst>
              </p:cNvPr>
              <p:cNvSpPr txBox="1"/>
              <p:nvPr/>
            </p:nvSpPr>
            <p:spPr>
              <a:xfrm>
                <a:off x="6702340" y="2757295"/>
                <a:ext cx="1357162" cy="307777"/>
              </a:xfrm>
              <a:prstGeom prst="rect">
                <a:avLst/>
              </a:prstGeom>
              <a:noFill/>
            </p:spPr>
            <p:txBody>
              <a:bodyPr wrap="square" rtlCol="0">
                <a:spAutoFit/>
              </a:bodyPr>
              <a:lstStyle/>
              <a:p>
                <a:pPr algn="ctr"/>
                <a:r>
                  <a:rPr lang="el-GR" sz="1400" dirty="0">
                    <a:solidFill>
                      <a:schemeClr val="bg1"/>
                    </a:solidFill>
                  </a:rPr>
                  <a:t>Περιβάλλον</a:t>
                </a:r>
                <a:endParaRPr lang="en-US" sz="1400" dirty="0">
                  <a:solidFill>
                    <a:schemeClr val="bg1"/>
                  </a:solidFill>
                </a:endParaRPr>
              </a:p>
            </p:txBody>
          </p:sp>
          <p:sp>
            <p:nvSpPr>
              <p:cNvPr id="158" name="TextBox 157">
                <a:extLst>
                  <a:ext uri="{FF2B5EF4-FFF2-40B4-BE49-F238E27FC236}">
                    <a16:creationId xmlns:a16="http://schemas.microsoft.com/office/drawing/2014/main" id="{88F6D1AF-6B96-3450-7BA8-8DCC0F5AB784}"/>
                  </a:ext>
                </a:extLst>
              </p:cNvPr>
              <p:cNvSpPr txBox="1"/>
              <p:nvPr/>
            </p:nvSpPr>
            <p:spPr>
              <a:xfrm>
                <a:off x="7995362" y="2764904"/>
                <a:ext cx="1357162" cy="307777"/>
              </a:xfrm>
              <a:prstGeom prst="rect">
                <a:avLst/>
              </a:prstGeom>
              <a:noFill/>
            </p:spPr>
            <p:txBody>
              <a:bodyPr wrap="square" rtlCol="0">
                <a:spAutoFit/>
              </a:bodyPr>
              <a:lstStyle/>
              <a:p>
                <a:pPr algn="ctr"/>
                <a:r>
                  <a:rPr lang="el-GR" sz="1400" dirty="0"/>
                  <a:t>Κοινωνία</a:t>
                </a:r>
                <a:endParaRPr lang="en-US" sz="1400" dirty="0"/>
              </a:p>
            </p:txBody>
          </p:sp>
          <p:sp>
            <p:nvSpPr>
              <p:cNvPr id="159" name="TextBox 158">
                <a:extLst>
                  <a:ext uri="{FF2B5EF4-FFF2-40B4-BE49-F238E27FC236}">
                    <a16:creationId xmlns:a16="http://schemas.microsoft.com/office/drawing/2014/main" id="{01CA5A33-3029-892A-A8D4-57D8DC013701}"/>
                  </a:ext>
                </a:extLst>
              </p:cNvPr>
              <p:cNvSpPr txBox="1"/>
              <p:nvPr/>
            </p:nvSpPr>
            <p:spPr>
              <a:xfrm>
                <a:off x="9320452" y="2772513"/>
                <a:ext cx="1357162" cy="307777"/>
              </a:xfrm>
              <a:prstGeom prst="rect">
                <a:avLst/>
              </a:prstGeom>
              <a:noFill/>
            </p:spPr>
            <p:txBody>
              <a:bodyPr wrap="square" rtlCol="0">
                <a:spAutoFit/>
              </a:bodyPr>
              <a:lstStyle/>
              <a:p>
                <a:pPr algn="ctr"/>
                <a:r>
                  <a:rPr lang="el-GR" sz="1400" dirty="0">
                    <a:solidFill>
                      <a:schemeClr val="bg1"/>
                    </a:solidFill>
                  </a:rPr>
                  <a:t>Διακυβέρνηση</a:t>
                </a:r>
                <a:endParaRPr lang="en-US" sz="1400" dirty="0">
                  <a:solidFill>
                    <a:schemeClr val="bg1"/>
                  </a:solidFill>
                </a:endParaRPr>
              </a:p>
            </p:txBody>
          </p:sp>
          <p:sp>
            <p:nvSpPr>
              <p:cNvPr id="160" name="Oval 159">
                <a:extLst>
                  <a:ext uri="{FF2B5EF4-FFF2-40B4-BE49-F238E27FC236}">
                    <a16:creationId xmlns:a16="http://schemas.microsoft.com/office/drawing/2014/main" id="{3AF75A10-59AB-D4DA-74F7-9D79A2B56E70}"/>
                  </a:ext>
                </a:extLst>
              </p:cNvPr>
              <p:cNvSpPr/>
              <p:nvPr/>
            </p:nvSpPr>
            <p:spPr>
              <a:xfrm>
                <a:off x="7212995" y="3947281"/>
                <a:ext cx="335842" cy="3261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xtBox 160">
                <a:extLst>
                  <a:ext uri="{FF2B5EF4-FFF2-40B4-BE49-F238E27FC236}">
                    <a16:creationId xmlns:a16="http://schemas.microsoft.com/office/drawing/2014/main" id="{5B8F2ED1-3779-CCC2-7B33-D2F6ECA48FC1}"/>
                  </a:ext>
                </a:extLst>
              </p:cNvPr>
              <p:cNvSpPr txBox="1"/>
              <p:nvPr/>
            </p:nvSpPr>
            <p:spPr>
              <a:xfrm>
                <a:off x="7276526" y="4000301"/>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grpSp>
            <p:nvGrpSpPr>
              <p:cNvPr id="162" name="Group 161">
                <a:extLst>
                  <a:ext uri="{FF2B5EF4-FFF2-40B4-BE49-F238E27FC236}">
                    <a16:creationId xmlns:a16="http://schemas.microsoft.com/office/drawing/2014/main" id="{39F51501-F0F2-E04E-00B7-46EFC1DFE6DA}"/>
                  </a:ext>
                </a:extLst>
              </p:cNvPr>
              <p:cNvGrpSpPr/>
              <p:nvPr/>
            </p:nvGrpSpPr>
            <p:grpSpPr>
              <a:xfrm>
                <a:off x="10648488" y="2646947"/>
                <a:ext cx="2672894" cy="3789591"/>
                <a:chOff x="8147762" y="2799347"/>
                <a:chExt cx="2672894" cy="3789591"/>
              </a:xfrm>
            </p:grpSpPr>
            <p:sp>
              <p:nvSpPr>
                <p:cNvPr id="163" name="Off-page Connector 11">
                  <a:extLst>
                    <a:ext uri="{FF2B5EF4-FFF2-40B4-BE49-F238E27FC236}">
                      <a16:creationId xmlns:a16="http://schemas.microsoft.com/office/drawing/2014/main" id="{FD2FDE4C-3D4F-DD51-1306-BC6089FD0921}"/>
                    </a:ext>
                  </a:extLst>
                </p:cNvPr>
                <p:cNvSpPr/>
                <p:nvPr/>
              </p:nvSpPr>
              <p:spPr>
                <a:xfrm>
                  <a:off x="9492093" y="2799347"/>
                  <a:ext cx="1305849" cy="623058"/>
                </a:xfrm>
                <a:prstGeom prst="flowChartOffpageConnector">
                  <a:avLst/>
                </a:prstGeom>
                <a:solidFill>
                  <a:schemeClr val="accent5">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ff-page Connector 12">
                  <a:extLst>
                    <a:ext uri="{FF2B5EF4-FFF2-40B4-BE49-F238E27FC236}">
                      <a16:creationId xmlns:a16="http://schemas.microsoft.com/office/drawing/2014/main" id="{455F2D01-7C32-ECF4-6239-84BE9E864D7C}"/>
                    </a:ext>
                  </a:extLst>
                </p:cNvPr>
                <p:cNvSpPr/>
                <p:nvPr/>
              </p:nvSpPr>
              <p:spPr>
                <a:xfrm>
                  <a:off x="8181165" y="2799347"/>
                  <a:ext cx="1305849" cy="623058"/>
                </a:xfrm>
                <a:prstGeom prst="flowChartOffpageConnector">
                  <a:avLst/>
                </a:prstGeom>
                <a:solidFill>
                  <a:schemeClr val="accent1">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A9D28CD2-C2E6-9561-2CA7-0545C9188614}"/>
                    </a:ext>
                  </a:extLst>
                </p:cNvPr>
                <p:cNvSpPr/>
                <p:nvPr/>
              </p:nvSpPr>
              <p:spPr>
                <a:xfrm>
                  <a:off x="8186245" y="3485304"/>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3F186184-6C02-626C-3C4F-72BD0D503A18}"/>
                    </a:ext>
                  </a:extLst>
                </p:cNvPr>
                <p:cNvSpPr/>
                <p:nvPr/>
              </p:nvSpPr>
              <p:spPr>
                <a:xfrm>
                  <a:off x="8186245" y="4002577"/>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667080D9-AF5E-6E26-B4DD-2F1CF812900E}"/>
                    </a:ext>
                  </a:extLst>
                </p:cNvPr>
                <p:cNvSpPr/>
                <p:nvPr/>
              </p:nvSpPr>
              <p:spPr>
                <a:xfrm>
                  <a:off x="8186245" y="4519849"/>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7E62151D-9452-7867-C4B5-CF3288FD69CB}"/>
                    </a:ext>
                  </a:extLst>
                </p:cNvPr>
                <p:cNvSpPr/>
                <p:nvPr/>
              </p:nvSpPr>
              <p:spPr>
                <a:xfrm>
                  <a:off x="8186245" y="5037122"/>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80394151-1BD8-1192-A036-8D509ADDECDE}"/>
                    </a:ext>
                  </a:extLst>
                </p:cNvPr>
                <p:cNvSpPr/>
                <p:nvPr/>
              </p:nvSpPr>
              <p:spPr>
                <a:xfrm>
                  <a:off x="8186245" y="5554393"/>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0AABB15D-6C86-9E7F-44C5-7AE74C67E9A5}"/>
                    </a:ext>
                  </a:extLst>
                </p:cNvPr>
                <p:cNvSpPr/>
                <p:nvPr/>
              </p:nvSpPr>
              <p:spPr>
                <a:xfrm>
                  <a:off x="8186245" y="6071665"/>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9140DB14-9D19-8EFA-1EF9-29DA14A0AF22}"/>
                    </a:ext>
                  </a:extLst>
                </p:cNvPr>
                <p:cNvSpPr/>
                <p:nvPr/>
              </p:nvSpPr>
              <p:spPr>
                <a:xfrm>
                  <a:off x="9492092" y="3485304"/>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B6E8C773-ED9F-5711-F23F-5DEAB28D3F42}"/>
                    </a:ext>
                  </a:extLst>
                </p:cNvPr>
                <p:cNvSpPr/>
                <p:nvPr/>
              </p:nvSpPr>
              <p:spPr>
                <a:xfrm>
                  <a:off x="9492092" y="4002577"/>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AB15C02B-D91D-6787-5F71-050F0F5BC7DF}"/>
                    </a:ext>
                  </a:extLst>
                </p:cNvPr>
                <p:cNvSpPr/>
                <p:nvPr/>
              </p:nvSpPr>
              <p:spPr>
                <a:xfrm>
                  <a:off x="9492092" y="4519849"/>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774C81FC-7421-8464-456A-AFBB6FC7A446}"/>
                    </a:ext>
                  </a:extLst>
                </p:cNvPr>
                <p:cNvSpPr/>
                <p:nvPr/>
              </p:nvSpPr>
              <p:spPr>
                <a:xfrm>
                  <a:off x="9492092" y="5037122"/>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5A34DD6D-C9D2-5AFC-97EB-3111719BFB83}"/>
                    </a:ext>
                  </a:extLst>
                </p:cNvPr>
                <p:cNvSpPr/>
                <p:nvPr/>
              </p:nvSpPr>
              <p:spPr>
                <a:xfrm>
                  <a:off x="9492092" y="5554393"/>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0DFC6FA4-0B32-A717-E915-4D61FE4B25EE}"/>
                    </a:ext>
                  </a:extLst>
                </p:cNvPr>
                <p:cNvSpPr/>
                <p:nvPr/>
              </p:nvSpPr>
              <p:spPr>
                <a:xfrm>
                  <a:off x="9492092" y="6071665"/>
                  <a:ext cx="1305848" cy="517273"/>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353E6B33-8B03-08A9-C9E8-15AFA52AC94A}"/>
                    </a:ext>
                  </a:extLst>
                </p:cNvPr>
                <p:cNvSpPr/>
                <p:nvPr/>
              </p:nvSpPr>
              <p:spPr>
                <a:xfrm>
                  <a:off x="8671242" y="3580857"/>
                  <a:ext cx="335842" cy="3261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FC859388-39FD-9832-C965-D427F5634153}"/>
                    </a:ext>
                  </a:extLst>
                </p:cNvPr>
                <p:cNvSpPr/>
                <p:nvPr/>
              </p:nvSpPr>
              <p:spPr>
                <a:xfrm>
                  <a:off x="9977090" y="3580857"/>
                  <a:ext cx="335842" cy="3261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73F3C8A5-4637-6C7C-E589-5E5AEA384F44}"/>
                    </a:ext>
                  </a:extLst>
                </p:cNvPr>
                <p:cNvSpPr/>
                <p:nvPr/>
              </p:nvSpPr>
              <p:spPr>
                <a:xfrm>
                  <a:off x="9977090" y="4617900"/>
                  <a:ext cx="335842" cy="3261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a:extLst>
                    <a:ext uri="{FF2B5EF4-FFF2-40B4-BE49-F238E27FC236}">
                      <a16:creationId xmlns:a16="http://schemas.microsoft.com/office/drawing/2014/main" id="{FF18F2FF-3FE1-877F-6866-087A88FAA0DF}"/>
                    </a:ext>
                  </a:extLst>
                </p:cNvPr>
                <p:cNvSpPr txBox="1"/>
                <p:nvPr/>
              </p:nvSpPr>
              <p:spPr>
                <a:xfrm>
                  <a:off x="8734776" y="3622210"/>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81" name="TextBox 180">
                  <a:extLst>
                    <a:ext uri="{FF2B5EF4-FFF2-40B4-BE49-F238E27FC236}">
                      <a16:creationId xmlns:a16="http://schemas.microsoft.com/office/drawing/2014/main" id="{A22688CA-69B0-8EA2-7751-EC809049FB9A}"/>
                    </a:ext>
                  </a:extLst>
                </p:cNvPr>
                <p:cNvSpPr txBox="1"/>
                <p:nvPr/>
              </p:nvSpPr>
              <p:spPr>
                <a:xfrm>
                  <a:off x="8734776" y="5686504"/>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82" name="TextBox 181">
                  <a:extLst>
                    <a:ext uri="{FF2B5EF4-FFF2-40B4-BE49-F238E27FC236}">
                      <a16:creationId xmlns:a16="http://schemas.microsoft.com/office/drawing/2014/main" id="{85B774DA-C4D8-223B-CA9C-94382FBA5686}"/>
                    </a:ext>
                  </a:extLst>
                </p:cNvPr>
                <p:cNvSpPr txBox="1"/>
                <p:nvPr/>
              </p:nvSpPr>
              <p:spPr>
                <a:xfrm>
                  <a:off x="10040626" y="3622210"/>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83" name="TextBox 182">
                  <a:extLst>
                    <a:ext uri="{FF2B5EF4-FFF2-40B4-BE49-F238E27FC236}">
                      <a16:creationId xmlns:a16="http://schemas.microsoft.com/office/drawing/2014/main" id="{9DAC5044-F36E-5A8A-5362-D9B70961DDD6}"/>
                    </a:ext>
                  </a:extLst>
                </p:cNvPr>
                <p:cNvSpPr txBox="1"/>
                <p:nvPr/>
              </p:nvSpPr>
              <p:spPr>
                <a:xfrm>
                  <a:off x="10040626" y="4656957"/>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84" name="TextBox 183">
                  <a:extLst>
                    <a:ext uri="{FF2B5EF4-FFF2-40B4-BE49-F238E27FC236}">
                      <a16:creationId xmlns:a16="http://schemas.microsoft.com/office/drawing/2014/main" id="{F71C4DDD-AFA1-A866-4C50-B783165F5A26}"/>
                    </a:ext>
                  </a:extLst>
                </p:cNvPr>
                <p:cNvSpPr txBox="1"/>
                <p:nvPr/>
              </p:nvSpPr>
              <p:spPr>
                <a:xfrm>
                  <a:off x="10040626" y="6203776"/>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85" name="TextBox 184">
                  <a:extLst>
                    <a:ext uri="{FF2B5EF4-FFF2-40B4-BE49-F238E27FC236}">
                      <a16:creationId xmlns:a16="http://schemas.microsoft.com/office/drawing/2014/main" id="{1C3E1539-C388-F872-01D7-D687D1DD1B98}"/>
                    </a:ext>
                  </a:extLst>
                </p:cNvPr>
                <p:cNvSpPr txBox="1"/>
                <p:nvPr/>
              </p:nvSpPr>
              <p:spPr>
                <a:xfrm>
                  <a:off x="10040626" y="5686504"/>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186" name="TextBox 185">
                  <a:extLst>
                    <a:ext uri="{FF2B5EF4-FFF2-40B4-BE49-F238E27FC236}">
                      <a16:creationId xmlns:a16="http://schemas.microsoft.com/office/drawing/2014/main" id="{FB295450-3359-255E-C577-80D076B7D896}"/>
                    </a:ext>
                  </a:extLst>
                </p:cNvPr>
                <p:cNvSpPr txBox="1"/>
                <p:nvPr/>
              </p:nvSpPr>
              <p:spPr>
                <a:xfrm>
                  <a:off x="8147762" y="2917304"/>
                  <a:ext cx="1357162" cy="307777"/>
                </a:xfrm>
                <a:prstGeom prst="rect">
                  <a:avLst/>
                </a:prstGeom>
                <a:noFill/>
              </p:spPr>
              <p:txBody>
                <a:bodyPr wrap="square" rtlCol="0">
                  <a:spAutoFit/>
                </a:bodyPr>
                <a:lstStyle/>
                <a:p>
                  <a:pPr algn="ctr"/>
                  <a:r>
                    <a:rPr lang="el-GR" sz="1400" dirty="0">
                      <a:solidFill>
                        <a:schemeClr val="bg1"/>
                      </a:solidFill>
                    </a:rPr>
                    <a:t>Έλεγχος</a:t>
                  </a:r>
                  <a:endParaRPr lang="en-US" sz="1400" dirty="0">
                    <a:solidFill>
                      <a:schemeClr val="bg1"/>
                    </a:solidFill>
                  </a:endParaRPr>
                </a:p>
              </p:txBody>
            </p:sp>
            <p:sp>
              <p:nvSpPr>
                <p:cNvPr id="187" name="TextBox 186">
                  <a:extLst>
                    <a:ext uri="{FF2B5EF4-FFF2-40B4-BE49-F238E27FC236}">
                      <a16:creationId xmlns:a16="http://schemas.microsoft.com/office/drawing/2014/main" id="{2A5A4A4F-3D87-F51B-ADD3-FD1C2CBBC1E1}"/>
                    </a:ext>
                  </a:extLst>
                </p:cNvPr>
                <p:cNvSpPr txBox="1"/>
                <p:nvPr/>
              </p:nvSpPr>
              <p:spPr>
                <a:xfrm>
                  <a:off x="9463494" y="2802962"/>
                  <a:ext cx="1357162" cy="523220"/>
                </a:xfrm>
                <a:prstGeom prst="rect">
                  <a:avLst/>
                </a:prstGeom>
                <a:noFill/>
              </p:spPr>
              <p:txBody>
                <a:bodyPr wrap="square" rtlCol="0">
                  <a:spAutoFit/>
                </a:bodyPr>
                <a:lstStyle/>
                <a:p>
                  <a:pPr algn="ctr"/>
                  <a:r>
                    <a:rPr lang="el-GR" sz="1400" dirty="0">
                      <a:solidFill>
                        <a:schemeClr val="bg1"/>
                      </a:solidFill>
                    </a:rPr>
                    <a:t>Κλαδική εξειδίκευση</a:t>
                  </a:r>
                  <a:endParaRPr lang="en-US" sz="1400" dirty="0">
                    <a:solidFill>
                      <a:schemeClr val="bg1"/>
                    </a:solidFill>
                  </a:endParaRPr>
                </a:p>
              </p:txBody>
            </p:sp>
          </p:grpSp>
        </p:grpSp>
        <p:sp>
          <p:nvSpPr>
            <p:cNvPr id="47" name="Oval 46">
              <a:extLst>
                <a:ext uri="{FF2B5EF4-FFF2-40B4-BE49-F238E27FC236}">
                  <a16:creationId xmlns:a16="http://schemas.microsoft.com/office/drawing/2014/main" id="{6745C213-CBB8-D7A0-0E86-241A2517F753}"/>
                </a:ext>
              </a:extLst>
            </p:cNvPr>
            <p:cNvSpPr/>
            <p:nvPr/>
          </p:nvSpPr>
          <p:spPr>
            <a:xfrm>
              <a:off x="4614952" y="5964117"/>
              <a:ext cx="335842" cy="326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9F961F8A-A339-ECD2-F37A-9173A237616D}"/>
                </a:ext>
              </a:extLst>
            </p:cNvPr>
            <p:cNvSpPr txBox="1"/>
            <p:nvPr/>
          </p:nvSpPr>
          <p:spPr>
            <a:xfrm>
              <a:off x="4678488" y="6025064"/>
              <a:ext cx="208781" cy="248053"/>
            </a:xfrm>
            <a:prstGeom prst="rect">
              <a:avLst/>
            </a:prstGeom>
            <a:noFill/>
          </p:spPr>
          <p:txBody>
            <a:bodyPr wrap="none" rtlCol="0" anchor="ctr">
              <a:spAutoFit/>
            </a:bodyPr>
            <a:lstStyle/>
            <a:p>
              <a:pPr algn="ctr"/>
              <a:r>
                <a:rPr lang="en-US" sz="3200" b="1" dirty="0">
                  <a:solidFill>
                    <a:schemeClr val="bg1"/>
                  </a:solidFill>
                  <a:latin typeface="Poppins" pitchFamily="2" charset="77"/>
                  <a:cs typeface="Poppins" pitchFamily="2" charset="77"/>
                </a:rPr>
                <a:t>X</a:t>
              </a:r>
            </a:p>
          </p:txBody>
        </p:sp>
        <p:sp>
          <p:nvSpPr>
            <p:cNvPr id="50" name="Oval 49">
              <a:extLst>
                <a:ext uri="{FF2B5EF4-FFF2-40B4-BE49-F238E27FC236}">
                  <a16:creationId xmlns:a16="http://schemas.microsoft.com/office/drawing/2014/main" id="{A222950C-90C3-8081-4E11-73D6C2C07483}"/>
                </a:ext>
              </a:extLst>
            </p:cNvPr>
            <p:cNvSpPr/>
            <p:nvPr/>
          </p:nvSpPr>
          <p:spPr>
            <a:xfrm>
              <a:off x="5920800" y="4932054"/>
              <a:ext cx="335842" cy="3261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E97C659-36D4-9D4F-7EED-CA8A6E21C527}"/>
                </a:ext>
              </a:extLst>
            </p:cNvPr>
            <p:cNvSpPr txBox="1"/>
            <p:nvPr/>
          </p:nvSpPr>
          <p:spPr>
            <a:xfrm>
              <a:off x="5984334" y="4989120"/>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53" name="Oval 52">
              <a:extLst>
                <a:ext uri="{FF2B5EF4-FFF2-40B4-BE49-F238E27FC236}">
                  <a16:creationId xmlns:a16="http://schemas.microsoft.com/office/drawing/2014/main" id="{B60C2AE3-C5D5-99F1-86E4-5BB54D513324}"/>
                </a:ext>
              </a:extLst>
            </p:cNvPr>
            <p:cNvSpPr/>
            <p:nvPr/>
          </p:nvSpPr>
          <p:spPr>
            <a:xfrm>
              <a:off x="7213830" y="4422903"/>
              <a:ext cx="335842" cy="326168"/>
            </a:xfrm>
            <a:prstGeom prst="ellipse">
              <a:avLst/>
            </a:prstGeom>
            <a:solidFill>
              <a:srgbClr val="A2D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C6DB6FF-8E52-2DFE-5A6C-8767E5386CEA}"/>
                </a:ext>
              </a:extLst>
            </p:cNvPr>
            <p:cNvSpPr txBox="1"/>
            <p:nvPr/>
          </p:nvSpPr>
          <p:spPr>
            <a:xfrm>
              <a:off x="7273316" y="4472001"/>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55" name="TextBox 54">
              <a:extLst>
                <a:ext uri="{FF2B5EF4-FFF2-40B4-BE49-F238E27FC236}">
                  <a16:creationId xmlns:a16="http://schemas.microsoft.com/office/drawing/2014/main" id="{DE1CECAF-D775-3788-7576-2255CBF6335E}"/>
                </a:ext>
              </a:extLst>
            </p:cNvPr>
            <p:cNvSpPr txBox="1"/>
            <p:nvPr/>
          </p:nvSpPr>
          <p:spPr>
            <a:xfrm>
              <a:off x="1554480" y="3832259"/>
              <a:ext cx="1228196" cy="461665"/>
            </a:xfrm>
            <a:prstGeom prst="rect">
              <a:avLst/>
            </a:prstGeom>
            <a:noFill/>
          </p:spPr>
          <p:txBody>
            <a:bodyPr wrap="square" rtlCol="0">
              <a:spAutoFit/>
            </a:bodyPr>
            <a:lstStyle/>
            <a:p>
              <a:pPr algn="ctr"/>
              <a:r>
                <a:rPr lang="en-US" sz="800" dirty="0"/>
                <a:t>Can be made mandatory by national adoption</a:t>
              </a:r>
            </a:p>
          </p:txBody>
        </p:sp>
        <p:sp>
          <p:nvSpPr>
            <p:cNvPr id="56" name="TextBox 55">
              <a:extLst>
                <a:ext uri="{FF2B5EF4-FFF2-40B4-BE49-F238E27FC236}">
                  <a16:creationId xmlns:a16="http://schemas.microsoft.com/office/drawing/2014/main" id="{99E4BEBB-F2ED-1A2A-CD6A-A5ECEC25CC10}"/>
                </a:ext>
              </a:extLst>
            </p:cNvPr>
            <p:cNvSpPr txBox="1"/>
            <p:nvPr/>
          </p:nvSpPr>
          <p:spPr>
            <a:xfrm>
              <a:off x="4147232" y="4349532"/>
              <a:ext cx="1228196" cy="461665"/>
            </a:xfrm>
            <a:prstGeom prst="rect">
              <a:avLst/>
            </a:prstGeom>
            <a:noFill/>
          </p:spPr>
          <p:txBody>
            <a:bodyPr wrap="square" rtlCol="0">
              <a:spAutoFit/>
            </a:bodyPr>
            <a:lstStyle/>
            <a:p>
              <a:pPr algn="ctr"/>
              <a:r>
                <a:rPr lang="en-US" sz="800" dirty="0"/>
                <a:t>While not in focus, allows for consideration</a:t>
              </a:r>
            </a:p>
          </p:txBody>
        </p:sp>
        <p:sp>
          <p:nvSpPr>
            <p:cNvPr id="57" name="TextBox 56">
              <a:extLst>
                <a:ext uri="{FF2B5EF4-FFF2-40B4-BE49-F238E27FC236}">
                  <a16:creationId xmlns:a16="http://schemas.microsoft.com/office/drawing/2014/main" id="{FB2F39F1-52FB-A532-A79D-4B243A614A0D}"/>
                </a:ext>
              </a:extLst>
            </p:cNvPr>
            <p:cNvSpPr txBox="1"/>
            <p:nvPr/>
          </p:nvSpPr>
          <p:spPr>
            <a:xfrm>
              <a:off x="8062001" y="3903696"/>
              <a:ext cx="1228196" cy="338554"/>
            </a:xfrm>
            <a:prstGeom prst="rect">
              <a:avLst/>
            </a:prstGeom>
            <a:noFill/>
          </p:spPr>
          <p:txBody>
            <a:bodyPr wrap="square" rtlCol="0">
              <a:spAutoFit/>
            </a:bodyPr>
            <a:lstStyle/>
            <a:p>
              <a:pPr algn="ctr"/>
              <a:r>
                <a:rPr lang="en-US" sz="800" dirty="0"/>
                <a:t>Includes some governance aspects</a:t>
              </a:r>
            </a:p>
          </p:txBody>
        </p:sp>
        <p:sp>
          <p:nvSpPr>
            <p:cNvPr id="58" name="Oval 57">
              <a:extLst>
                <a:ext uri="{FF2B5EF4-FFF2-40B4-BE49-F238E27FC236}">
                  <a16:creationId xmlns:a16="http://schemas.microsoft.com/office/drawing/2014/main" id="{3FA69C0E-EF41-50C7-D3B7-992ED94EE397}"/>
                </a:ext>
              </a:extLst>
            </p:cNvPr>
            <p:cNvSpPr/>
            <p:nvPr/>
          </p:nvSpPr>
          <p:spPr>
            <a:xfrm>
              <a:off x="8532498" y="4931588"/>
              <a:ext cx="335842" cy="326168"/>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0DE0ABE-46CA-38BA-4EC8-D4011298268A}"/>
                </a:ext>
              </a:extLst>
            </p:cNvPr>
            <p:cNvSpPr txBox="1"/>
            <p:nvPr/>
          </p:nvSpPr>
          <p:spPr>
            <a:xfrm>
              <a:off x="8602450" y="4989349"/>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60" name="TextBox 59">
              <a:extLst>
                <a:ext uri="{FF2B5EF4-FFF2-40B4-BE49-F238E27FC236}">
                  <a16:creationId xmlns:a16="http://schemas.microsoft.com/office/drawing/2014/main" id="{C16A98A8-FD2F-C9DB-55DC-7A9BD86BE6B7}"/>
                </a:ext>
              </a:extLst>
            </p:cNvPr>
            <p:cNvSpPr txBox="1"/>
            <p:nvPr/>
          </p:nvSpPr>
          <p:spPr>
            <a:xfrm>
              <a:off x="8086321" y="5443133"/>
              <a:ext cx="1228196" cy="338554"/>
            </a:xfrm>
            <a:prstGeom prst="rect">
              <a:avLst/>
            </a:prstGeom>
            <a:noFill/>
          </p:spPr>
          <p:txBody>
            <a:bodyPr wrap="square" rtlCol="0">
              <a:spAutoFit/>
            </a:bodyPr>
            <a:lstStyle/>
            <a:p>
              <a:pPr algn="ctr"/>
              <a:r>
                <a:rPr lang="en-US" sz="800" dirty="0"/>
                <a:t>Includes some governance aspects</a:t>
              </a:r>
            </a:p>
          </p:txBody>
        </p:sp>
        <p:sp>
          <p:nvSpPr>
            <p:cNvPr id="61" name="TextBox 60">
              <a:extLst>
                <a:ext uri="{FF2B5EF4-FFF2-40B4-BE49-F238E27FC236}">
                  <a16:creationId xmlns:a16="http://schemas.microsoft.com/office/drawing/2014/main" id="{536554E3-BDBC-0A35-F56D-48D56C8CDEAB}"/>
                </a:ext>
              </a:extLst>
            </p:cNvPr>
            <p:cNvSpPr txBox="1"/>
            <p:nvPr/>
          </p:nvSpPr>
          <p:spPr>
            <a:xfrm>
              <a:off x="8094391" y="5978707"/>
              <a:ext cx="1228196" cy="338554"/>
            </a:xfrm>
            <a:prstGeom prst="rect">
              <a:avLst/>
            </a:prstGeom>
            <a:noFill/>
          </p:spPr>
          <p:txBody>
            <a:bodyPr wrap="square" rtlCol="0">
              <a:spAutoFit/>
            </a:bodyPr>
            <a:lstStyle/>
            <a:p>
              <a:pPr algn="ctr"/>
              <a:r>
                <a:rPr lang="en-US" sz="800" dirty="0"/>
                <a:t>Includes some governance aspects</a:t>
              </a:r>
            </a:p>
          </p:txBody>
        </p:sp>
        <p:sp>
          <p:nvSpPr>
            <p:cNvPr id="62" name="TextBox 61">
              <a:extLst>
                <a:ext uri="{FF2B5EF4-FFF2-40B4-BE49-F238E27FC236}">
                  <a16:creationId xmlns:a16="http://schemas.microsoft.com/office/drawing/2014/main" id="{7B42E016-9D4C-635B-3E0E-AEE219B56688}"/>
                </a:ext>
              </a:extLst>
            </p:cNvPr>
            <p:cNvSpPr txBox="1"/>
            <p:nvPr/>
          </p:nvSpPr>
          <p:spPr>
            <a:xfrm>
              <a:off x="9420779" y="3909330"/>
              <a:ext cx="1228196" cy="338554"/>
            </a:xfrm>
            <a:prstGeom prst="rect">
              <a:avLst/>
            </a:prstGeom>
            <a:noFill/>
          </p:spPr>
          <p:txBody>
            <a:bodyPr wrap="square" rtlCol="0">
              <a:spAutoFit/>
            </a:bodyPr>
            <a:lstStyle/>
            <a:p>
              <a:pPr algn="ctr"/>
              <a:r>
                <a:rPr lang="en-US" sz="800" dirty="0"/>
                <a:t>Determined by local regulations</a:t>
              </a:r>
            </a:p>
          </p:txBody>
        </p:sp>
        <p:sp>
          <p:nvSpPr>
            <p:cNvPr id="63" name="Oval 62">
              <a:extLst>
                <a:ext uri="{FF2B5EF4-FFF2-40B4-BE49-F238E27FC236}">
                  <a16:creationId xmlns:a16="http://schemas.microsoft.com/office/drawing/2014/main" id="{573DEFDA-002A-2E9F-2617-A5BDE4745004}"/>
                </a:ext>
              </a:extLst>
            </p:cNvPr>
            <p:cNvSpPr/>
            <p:nvPr/>
          </p:nvSpPr>
          <p:spPr>
            <a:xfrm>
              <a:off x="11182688" y="4931588"/>
              <a:ext cx="335842" cy="3261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C603FBA6-9BFF-4D9F-289D-BD3D32414027}"/>
                </a:ext>
              </a:extLst>
            </p:cNvPr>
            <p:cNvSpPr txBox="1"/>
            <p:nvPr/>
          </p:nvSpPr>
          <p:spPr>
            <a:xfrm>
              <a:off x="11249160" y="4989120"/>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
          <p:nvSpPr>
            <p:cNvPr id="65" name="TextBox 64">
              <a:extLst>
                <a:ext uri="{FF2B5EF4-FFF2-40B4-BE49-F238E27FC236}">
                  <a16:creationId xmlns:a16="http://schemas.microsoft.com/office/drawing/2014/main" id="{9F362088-AEDF-39BF-8C1E-2BE002746016}"/>
                </a:ext>
              </a:extLst>
            </p:cNvPr>
            <p:cNvSpPr txBox="1"/>
            <p:nvPr/>
          </p:nvSpPr>
          <p:spPr>
            <a:xfrm>
              <a:off x="10739452" y="3859598"/>
              <a:ext cx="1228196" cy="461665"/>
            </a:xfrm>
            <a:prstGeom prst="rect">
              <a:avLst/>
            </a:prstGeom>
            <a:noFill/>
          </p:spPr>
          <p:txBody>
            <a:bodyPr wrap="square" rtlCol="0">
              <a:spAutoFit/>
            </a:bodyPr>
            <a:lstStyle/>
            <a:p>
              <a:pPr algn="ctr"/>
              <a:r>
                <a:rPr lang="en-US" sz="800" dirty="0"/>
                <a:t>Provides a set of principles across sectors </a:t>
              </a:r>
            </a:p>
          </p:txBody>
        </p:sp>
        <p:sp>
          <p:nvSpPr>
            <p:cNvPr id="66" name="TextBox 65">
              <a:extLst>
                <a:ext uri="{FF2B5EF4-FFF2-40B4-BE49-F238E27FC236}">
                  <a16:creationId xmlns:a16="http://schemas.microsoft.com/office/drawing/2014/main" id="{7293803A-EE2B-60ED-C569-ADB86DA3B925}"/>
                </a:ext>
              </a:extLst>
            </p:cNvPr>
            <p:cNvSpPr txBox="1"/>
            <p:nvPr/>
          </p:nvSpPr>
          <p:spPr>
            <a:xfrm>
              <a:off x="10739452" y="5381577"/>
              <a:ext cx="1228196" cy="461665"/>
            </a:xfrm>
            <a:prstGeom prst="rect">
              <a:avLst/>
            </a:prstGeom>
            <a:noFill/>
          </p:spPr>
          <p:txBody>
            <a:bodyPr wrap="square" rtlCol="0">
              <a:spAutoFit/>
            </a:bodyPr>
            <a:lstStyle/>
            <a:p>
              <a:pPr algn="ctr"/>
              <a:r>
                <a:rPr lang="en-US" sz="800" dirty="0"/>
                <a:t>Provides supplementary guidance</a:t>
              </a:r>
            </a:p>
          </p:txBody>
        </p:sp>
        <p:sp>
          <p:nvSpPr>
            <p:cNvPr id="67" name="TextBox 66">
              <a:extLst>
                <a:ext uri="{FF2B5EF4-FFF2-40B4-BE49-F238E27FC236}">
                  <a16:creationId xmlns:a16="http://schemas.microsoft.com/office/drawing/2014/main" id="{F0276FB8-96D3-5625-1F27-BC85083953B8}"/>
                </a:ext>
              </a:extLst>
            </p:cNvPr>
            <p:cNvSpPr txBox="1"/>
            <p:nvPr/>
          </p:nvSpPr>
          <p:spPr>
            <a:xfrm>
              <a:off x="10749211" y="5898848"/>
              <a:ext cx="1228196" cy="461665"/>
            </a:xfrm>
            <a:prstGeom prst="rect">
              <a:avLst/>
            </a:prstGeom>
            <a:noFill/>
          </p:spPr>
          <p:txBody>
            <a:bodyPr wrap="square" rtlCol="0">
              <a:spAutoFit/>
            </a:bodyPr>
            <a:lstStyle/>
            <a:p>
              <a:pPr algn="ctr"/>
              <a:r>
                <a:rPr lang="en-US" sz="800" dirty="0"/>
                <a:t>Provides</a:t>
              </a:r>
            </a:p>
            <a:p>
              <a:pPr algn="ctr"/>
              <a:r>
                <a:rPr lang="en-US" sz="800" dirty="0"/>
                <a:t>sector</a:t>
              </a:r>
              <a:br>
                <a:rPr lang="en-US" sz="800" dirty="0"/>
              </a:br>
              <a:r>
                <a:rPr lang="en-US" sz="800" dirty="0"/>
                <a:t>guidance</a:t>
              </a:r>
            </a:p>
          </p:txBody>
        </p:sp>
      </p:grpSp>
      <p:sp>
        <p:nvSpPr>
          <p:cNvPr id="3" name="Oval 2">
            <a:extLst>
              <a:ext uri="{FF2B5EF4-FFF2-40B4-BE49-F238E27FC236}">
                <a16:creationId xmlns:a16="http://schemas.microsoft.com/office/drawing/2014/main" id="{BAFC87DE-49A6-BC65-8F40-E4F2E33C7797}"/>
              </a:ext>
            </a:extLst>
          </p:cNvPr>
          <p:cNvSpPr/>
          <p:nvPr/>
        </p:nvSpPr>
        <p:spPr>
          <a:xfrm>
            <a:off x="7201790" y="3363349"/>
            <a:ext cx="335842" cy="326168"/>
          </a:xfrm>
          <a:prstGeom prst="ellipse">
            <a:avLst/>
          </a:prstGeom>
          <a:solidFill>
            <a:srgbClr val="A2D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243D346-D0AA-EBC5-44A8-386CFAAD26E0}"/>
              </a:ext>
            </a:extLst>
          </p:cNvPr>
          <p:cNvSpPr txBox="1"/>
          <p:nvPr/>
        </p:nvSpPr>
        <p:spPr>
          <a:xfrm>
            <a:off x="7273424" y="3426056"/>
            <a:ext cx="208781" cy="248053"/>
          </a:xfrm>
          <a:prstGeom prst="rect">
            <a:avLst/>
          </a:prstGeom>
          <a:noFill/>
        </p:spPr>
        <p:txBody>
          <a:bodyPr wrap="square" rtlCol="0" anchor="ctr">
            <a:spAutoFit/>
          </a:bodyPr>
          <a:lstStyle/>
          <a:p>
            <a:pPr algn="ctr"/>
            <a:r>
              <a:rPr lang="en-US" sz="3200" b="1" dirty="0">
                <a:solidFill>
                  <a:schemeClr val="bg1"/>
                </a:solidFill>
                <a:latin typeface="Poppins" pitchFamily="2" charset="77"/>
                <a:cs typeface="Poppins" pitchFamily="2" charset="77"/>
              </a:rPr>
              <a:t>X</a:t>
            </a:r>
          </a:p>
        </p:txBody>
      </p:sp>
    </p:spTree>
    <p:extLst>
      <p:ext uri="{BB962C8B-B14F-4D97-AF65-F5344CB8AC3E}">
        <p14:creationId xmlns:p14="http://schemas.microsoft.com/office/powerpoint/2010/main" val="182988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2E11723-F924-4A83-990B-5460E23997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E2E11723-F924-4A83-990B-5460E23997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07AEACD9-9BED-437C-B15F-CDA9A1C51ACA}"/>
              </a:ext>
            </a:extLst>
          </p:cNvPr>
          <p:cNvSpPr>
            <a:spLocks noGrp="1"/>
          </p:cNvSpPr>
          <p:nvPr>
            <p:ph type="sldNum" sz="quarter" idx="12"/>
          </p:nvPr>
        </p:nvSpPr>
        <p:spPr/>
        <p:txBody>
          <a:bodyPr/>
          <a:lstStyle/>
          <a:p>
            <a:fld id="{4531D9DC-ADF0-4D0A-8902-0133E3C6D94B}" type="slidenum">
              <a:rPr lang="en-US" noProof="0" smtClean="0"/>
              <a:pPr/>
              <a:t>16</a:t>
            </a:fld>
            <a:endParaRPr lang="en-US" noProof="0" dirty="0"/>
          </a:p>
        </p:txBody>
      </p:sp>
      <p:grpSp>
        <p:nvGrpSpPr>
          <p:cNvPr id="31" name="Group 30">
            <a:extLst>
              <a:ext uri="{FF2B5EF4-FFF2-40B4-BE49-F238E27FC236}">
                <a16:creationId xmlns:a16="http://schemas.microsoft.com/office/drawing/2014/main" id="{4E492524-A9C7-4729-857D-E6095AD7F78F}"/>
              </a:ext>
            </a:extLst>
          </p:cNvPr>
          <p:cNvGrpSpPr/>
          <p:nvPr/>
        </p:nvGrpSpPr>
        <p:grpSpPr>
          <a:xfrm>
            <a:off x="2279576" y="789136"/>
            <a:ext cx="8383662" cy="5962104"/>
            <a:chOff x="2279576" y="789136"/>
            <a:chExt cx="8383662" cy="5962104"/>
          </a:xfrm>
        </p:grpSpPr>
        <p:pic>
          <p:nvPicPr>
            <p:cNvPr id="167938" name="Picture 2" descr="https://media.rabobank.com/m/51a68ca6ce12d755/original/fig1.png">
              <a:extLst>
                <a:ext uri="{FF2B5EF4-FFF2-40B4-BE49-F238E27FC236}">
                  <a16:creationId xmlns:a16="http://schemas.microsoft.com/office/drawing/2014/main" id="{657288D5-A8F8-4A5C-B265-10C21BB82A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576" y="789136"/>
              <a:ext cx="8383662" cy="5962104"/>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1">
              <a:extLst>
                <a:ext uri="{FF2B5EF4-FFF2-40B4-BE49-F238E27FC236}">
                  <a16:creationId xmlns:a16="http://schemas.microsoft.com/office/drawing/2014/main" id="{A3C9A6C0-A64B-4497-8DD4-166B0EA159AD}"/>
                </a:ext>
              </a:extLst>
            </p:cNvPr>
            <p:cNvSpPr txBox="1">
              <a:spLocks/>
            </p:cNvSpPr>
            <p:nvPr/>
          </p:nvSpPr>
          <p:spPr bwMode="gray">
            <a:xfrm>
              <a:off x="7032104" y="1952836"/>
              <a:ext cx="1836204" cy="276999"/>
            </a:xfrm>
            <a:prstGeom prst="rect">
              <a:avLst/>
            </a:prstGeom>
            <a:solidFill>
              <a:schemeClr val="bg1"/>
            </a:solidFill>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l-GR" sz="2000" dirty="0"/>
                <a:t>Νομοθεσία</a:t>
              </a:r>
            </a:p>
          </p:txBody>
        </p:sp>
        <p:sp>
          <p:nvSpPr>
            <p:cNvPr id="33" name="Title 1">
              <a:extLst>
                <a:ext uri="{FF2B5EF4-FFF2-40B4-BE49-F238E27FC236}">
                  <a16:creationId xmlns:a16="http://schemas.microsoft.com/office/drawing/2014/main" id="{BF396E9A-0215-4C35-B9BF-6407099A4D80}"/>
                </a:ext>
              </a:extLst>
            </p:cNvPr>
            <p:cNvSpPr txBox="1">
              <a:spLocks/>
            </p:cNvSpPr>
            <p:nvPr/>
          </p:nvSpPr>
          <p:spPr bwMode="gray">
            <a:xfrm>
              <a:off x="8368302" y="3770795"/>
              <a:ext cx="1400106" cy="553998"/>
            </a:xfrm>
            <a:prstGeom prst="rect">
              <a:avLst/>
            </a:prstGeom>
            <a:solidFill>
              <a:schemeClr val="bg1"/>
            </a:solidFill>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l-GR" sz="2000" dirty="0"/>
                <a:t>Πλαίσια Αναφοράς</a:t>
              </a:r>
            </a:p>
          </p:txBody>
        </p:sp>
        <p:sp>
          <p:nvSpPr>
            <p:cNvPr id="34" name="Title 1">
              <a:extLst>
                <a:ext uri="{FF2B5EF4-FFF2-40B4-BE49-F238E27FC236}">
                  <a16:creationId xmlns:a16="http://schemas.microsoft.com/office/drawing/2014/main" id="{FB0A12E2-E3FD-468A-8F0F-AC5A9B37FA5C}"/>
                </a:ext>
              </a:extLst>
            </p:cNvPr>
            <p:cNvSpPr txBox="1">
              <a:spLocks/>
            </p:cNvSpPr>
            <p:nvPr/>
          </p:nvSpPr>
          <p:spPr bwMode="gray">
            <a:xfrm>
              <a:off x="9263132" y="5496971"/>
              <a:ext cx="1400106" cy="553998"/>
            </a:xfrm>
            <a:prstGeom prst="rect">
              <a:avLst/>
            </a:prstGeom>
            <a:solidFill>
              <a:schemeClr val="bg1"/>
            </a:solidFill>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l-GR" sz="2000" dirty="0"/>
                <a:t>Παγκόσμιοι Στόχοι</a:t>
              </a:r>
            </a:p>
          </p:txBody>
        </p:sp>
      </p:grpSp>
      <p:pic>
        <p:nvPicPr>
          <p:cNvPr id="43" name="Picture 42">
            <a:extLst>
              <a:ext uri="{FF2B5EF4-FFF2-40B4-BE49-F238E27FC236}">
                <a16:creationId xmlns:a16="http://schemas.microsoft.com/office/drawing/2014/main" id="{708B3685-4108-4461-B76A-91D7F9CC61B5}"/>
              </a:ext>
            </a:extLst>
          </p:cNvPr>
          <p:cNvPicPr>
            <a:picLocks noChangeAspect="1"/>
          </p:cNvPicPr>
          <p:nvPr/>
        </p:nvPicPr>
        <p:blipFill rotWithShape="1">
          <a:blip r:embed="rId7"/>
          <a:srcRect l="4104" t="22264" r="72618" b="57233"/>
          <a:stretch/>
        </p:blipFill>
        <p:spPr>
          <a:xfrm>
            <a:off x="581278" y="3607740"/>
            <a:ext cx="1964691" cy="973388"/>
          </a:xfrm>
          <a:prstGeom prst="rect">
            <a:avLst/>
          </a:prstGeom>
        </p:spPr>
      </p:pic>
      <p:grpSp>
        <p:nvGrpSpPr>
          <p:cNvPr id="8" name="Group 7">
            <a:extLst>
              <a:ext uri="{FF2B5EF4-FFF2-40B4-BE49-F238E27FC236}">
                <a16:creationId xmlns:a16="http://schemas.microsoft.com/office/drawing/2014/main" id="{A3EC2135-BBB9-4C13-A5C8-06314D8DCD67}"/>
              </a:ext>
            </a:extLst>
          </p:cNvPr>
          <p:cNvGrpSpPr/>
          <p:nvPr/>
        </p:nvGrpSpPr>
        <p:grpSpPr>
          <a:xfrm>
            <a:off x="2711624" y="3284984"/>
            <a:ext cx="964083" cy="1575789"/>
            <a:chOff x="2639616" y="3210100"/>
            <a:chExt cx="964083" cy="1575789"/>
          </a:xfrm>
        </p:grpSpPr>
        <p:pic>
          <p:nvPicPr>
            <p:cNvPr id="7" name="Picture 6">
              <a:extLst>
                <a:ext uri="{FF2B5EF4-FFF2-40B4-BE49-F238E27FC236}">
                  <a16:creationId xmlns:a16="http://schemas.microsoft.com/office/drawing/2014/main" id="{3FDA78F7-117C-48BA-8331-A0A5661E064F}"/>
                </a:ext>
              </a:extLst>
            </p:cNvPr>
            <p:cNvPicPr>
              <a:picLocks noChangeAspect="1"/>
            </p:cNvPicPr>
            <p:nvPr/>
          </p:nvPicPr>
          <p:blipFill rotWithShape="1">
            <a:blip r:embed="rId8"/>
            <a:srcRect l="40549" t="66439" r="46073" b="14300"/>
            <a:stretch/>
          </p:blipFill>
          <p:spPr>
            <a:xfrm>
              <a:off x="2639616" y="4005064"/>
              <a:ext cx="964082" cy="780825"/>
            </a:xfrm>
            <a:prstGeom prst="rect">
              <a:avLst/>
            </a:prstGeom>
          </p:spPr>
        </p:pic>
        <p:pic>
          <p:nvPicPr>
            <p:cNvPr id="19" name="Picture 18">
              <a:extLst>
                <a:ext uri="{FF2B5EF4-FFF2-40B4-BE49-F238E27FC236}">
                  <a16:creationId xmlns:a16="http://schemas.microsoft.com/office/drawing/2014/main" id="{480C2EF0-2CE5-4BD4-BC6B-A8501A427298}"/>
                </a:ext>
              </a:extLst>
            </p:cNvPr>
            <p:cNvPicPr>
              <a:picLocks noChangeAspect="1"/>
            </p:cNvPicPr>
            <p:nvPr/>
          </p:nvPicPr>
          <p:blipFill rotWithShape="1">
            <a:blip r:embed="rId8"/>
            <a:srcRect l="40549" t="16401" r="47115" b="65515"/>
            <a:stretch/>
          </p:blipFill>
          <p:spPr>
            <a:xfrm>
              <a:off x="2639617" y="3210100"/>
              <a:ext cx="964082" cy="794964"/>
            </a:xfrm>
            <a:prstGeom prst="rect">
              <a:avLst/>
            </a:prstGeom>
          </p:spPr>
        </p:pic>
      </p:grpSp>
      <p:sp>
        <p:nvSpPr>
          <p:cNvPr id="5" name="Title 1">
            <a:extLst>
              <a:ext uri="{FF2B5EF4-FFF2-40B4-BE49-F238E27FC236}">
                <a16:creationId xmlns:a16="http://schemas.microsoft.com/office/drawing/2014/main" id="{558C403A-3458-CD94-D873-9EBF8869A6F9}"/>
              </a:ext>
            </a:extLst>
          </p:cNvPr>
          <p:cNvSpPr txBox="1">
            <a:spLocks/>
          </p:cNvSpPr>
          <p:nvPr/>
        </p:nvSpPr>
        <p:spPr bwMode="gray">
          <a:xfrm>
            <a:off x="443372" y="386648"/>
            <a:ext cx="11305716"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el-GR" dirty="0">
                <a:solidFill>
                  <a:srgbClr val="0F55F5"/>
                </a:solidFill>
              </a:rPr>
              <a:t>Νομοθετικό πλαίσιο και δείκτες </a:t>
            </a:r>
            <a:r>
              <a:rPr lang="en-US" dirty="0">
                <a:solidFill>
                  <a:srgbClr val="0F55F5"/>
                </a:solidFill>
              </a:rPr>
              <a:t>ESG</a:t>
            </a:r>
          </a:p>
        </p:txBody>
      </p:sp>
    </p:spTree>
    <p:extLst>
      <p:ext uri="{BB962C8B-B14F-4D97-AF65-F5344CB8AC3E}">
        <p14:creationId xmlns:p14="http://schemas.microsoft.com/office/powerpoint/2010/main" val="2663858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A0AEB-CBAA-6199-B736-F24AA21D8D1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CB0FB3D-4CAE-7A9D-2AD8-43BF399558F3}"/>
              </a:ext>
            </a:extLst>
          </p:cNvPr>
          <p:cNvSpPr>
            <a:spLocks noGrp="1"/>
          </p:cNvSpPr>
          <p:nvPr>
            <p:ph type="title"/>
          </p:nvPr>
        </p:nvSpPr>
        <p:spPr>
          <a:xfrm>
            <a:off x="443142" y="373266"/>
            <a:ext cx="11305716" cy="1477328"/>
          </a:xfrm>
        </p:spPr>
        <p:txBody>
          <a:bodyPr/>
          <a:lstStyle/>
          <a:p>
            <a:r>
              <a:rPr lang="el-GR" dirty="0">
                <a:solidFill>
                  <a:srgbClr val="0F55F5"/>
                </a:solidFill>
              </a:rPr>
              <a:t>Ο παγκόσμιος χάρτης με τις </a:t>
            </a:r>
            <a:r>
              <a:rPr lang="en-US" dirty="0">
                <a:solidFill>
                  <a:srgbClr val="0F55F5"/>
                </a:solidFill>
              </a:rPr>
              <a:t>ESG </a:t>
            </a:r>
            <a:r>
              <a:rPr lang="el-GR" dirty="0">
                <a:solidFill>
                  <a:srgbClr val="0F55F5"/>
                </a:solidFill>
              </a:rPr>
              <a:t>επίδοσεις των εταιρειών ανα χώρα παρουσιάζει περιφερειακές ανισότητες, με την Ευρώπη και τις αναπτυγμένες οικονομίες να πρωτοστατούν</a:t>
            </a:r>
          </a:p>
        </p:txBody>
      </p:sp>
      <p:pic>
        <p:nvPicPr>
          <p:cNvPr id="4" name="Picture 3">
            <a:extLst>
              <a:ext uri="{FF2B5EF4-FFF2-40B4-BE49-F238E27FC236}">
                <a16:creationId xmlns:a16="http://schemas.microsoft.com/office/drawing/2014/main" id="{CBCA6A23-0E8F-0AE6-7284-2880B562B4A0}"/>
              </a:ext>
            </a:extLst>
          </p:cNvPr>
          <p:cNvPicPr>
            <a:picLocks noChangeAspect="1"/>
          </p:cNvPicPr>
          <p:nvPr/>
        </p:nvPicPr>
        <p:blipFill>
          <a:blip r:embed="rId3"/>
          <a:srcRect l="14407" r="10434"/>
          <a:stretch/>
        </p:blipFill>
        <p:spPr>
          <a:xfrm>
            <a:off x="2273300" y="2503177"/>
            <a:ext cx="7216542" cy="3889882"/>
          </a:xfrm>
          <a:prstGeom prst="rect">
            <a:avLst/>
          </a:prstGeom>
        </p:spPr>
      </p:pic>
      <p:sp>
        <p:nvSpPr>
          <p:cNvPr id="5" name="TextBox 4">
            <a:extLst>
              <a:ext uri="{FF2B5EF4-FFF2-40B4-BE49-F238E27FC236}">
                <a16:creationId xmlns:a16="http://schemas.microsoft.com/office/drawing/2014/main" id="{0203AFD9-FCE4-D1A9-24D9-FE8D1C6ADF34}"/>
              </a:ext>
            </a:extLst>
          </p:cNvPr>
          <p:cNvSpPr txBox="1"/>
          <p:nvPr/>
        </p:nvSpPr>
        <p:spPr>
          <a:xfrm>
            <a:off x="2930292" y="1992219"/>
            <a:ext cx="6559550" cy="369332"/>
          </a:xfrm>
          <a:prstGeom prst="rect">
            <a:avLst/>
          </a:prstGeom>
          <a:noFill/>
        </p:spPr>
        <p:txBody>
          <a:bodyPr wrap="square">
            <a:spAutoFit/>
          </a:bodyPr>
          <a:lstStyle/>
          <a:p>
            <a:pPr algn="ctr"/>
            <a:r>
              <a:rPr lang="el-GR" dirty="0">
                <a:solidFill>
                  <a:schemeClr val="accent2"/>
                </a:solidFill>
              </a:rPr>
              <a:t>ESG Επιδόσεις των Εταιρειών ανα χώρα παγκοσμίως, [2023]</a:t>
            </a:r>
            <a:endParaRPr lang="en-US" dirty="0">
              <a:solidFill>
                <a:schemeClr val="accent2"/>
              </a:solidFill>
            </a:endParaRPr>
          </a:p>
        </p:txBody>
      </p:sp>
      <p:sp>
        <p:nvSpPr>
          <p:cNvPr id="7" name="Content Placeholder 8">
            <a:extLst>
              <a:ext uri="{FF2B5EF4-FFF2-40B4-BE49-F238E27FC236}">
                <a16:creationId xmlns:a16="http://schemas.microsoft.com/office/drawing/2014/main" id="{55A5B950-DF0D-9477-EA6A-CDB8BE5903DF}"/>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Refinitiv, HAEE’s Analysis</a:t>
            </a:r>
          </a:p>
        </p:txBody>
      </p:sp>
      <p:sp>
        <p:nvSpPr>
          <p:cNvPr id="2" name="Rectangle 1">
            <a:extLst>
              <a:ext uri="{FF2B5EF4-FFF2-40B4-BE49-F238E27FC236}">
                <a16:creationId xmlns:a16="http://schemas.microsoft.com/office/drawing/2014/main" id="{F6362FF4-C359-A904-1D04-A7B96341DAA9}"/>
              </a:ext>
            </a:extLst>
          </p:cNvPr>
          <p:cNvSpPr/>
          <p:nvPr/>
        </p:nvSpPr>
        <p:spPr>
          <a:xfrm>
            <a:off x="10648506" y="3569259"/>
            <a:ext cx="382772" cy="1265275"/>
          </a:xfrm>
          <a:prstGeom prst="rect">
            <a:avLst/>
          </a:prstGeom>
          <a:gradFill>
            <a:gsLst>
              <a:gs pos="0">
                <a:schemeClr val="tx2"/>
              </a:gs>
              <a:gs pos="29000">
                <a:srgbClr val="99A5FA"/>
              </a:gs>
              <a:gs pos="78000">
                <a:srgbClr val="011EF7"/>
              </a:gs>
              <a:gs pos="56000">
                <a:srgbClr val="6778F8"/>
              </a:gs>
              <a:gs pos="100000">
                <a:srgbClr val="0115A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dirty="0" err="1">
              <a:solidFill>
                <a:schemeClr val="tx1"/>
              </a:solidFill>
            </a:endParaRPr>
          </a:p>
        </p:txBody>
      </p:sp>
      <p:sp>
        <p:nvSpPr>
          <p:cNvPr id="3" name="TextBox 2">
            <a:extLst>
              <a:ext uri="{FF2B5EF4-FFF2-40B4-BE49-F238E27FC236}">
                <a16:creationId xmlns:a16="http://schemas.microsoft.com/office/drawing/2014/main" id="{67FE876C-154C-BDC6-DD8C-2ED23E286A98}"/>
              </a:ext>
            </a:extLst>
          </p:cNvPr>
          <p:cNvSpPr txBox="1"/>
          <p:nvPr/>
        </p:nvSpPr>
        <p:spPr>
          <a:xfrm>
            <a:off x="11180134" y="3583173"/>
            <a:ext cx="1392865" cy="246221"/>
          </a:xfrm>
          <a:prstGeom prst="rect">
            <a:avLst/>
          </a:prstGeom>
          <a:noFill/>
        </p:spPr>
        <p:txBody>
          <a:bodyPr wrap="square" lIns="0" tIns="0" rIns="0" bIns="0" rtlCol="0">
            <a:spAutoFit/>
          </a:bodyPr>
          <a:lstStyle/>
          <a:p>
            <a:pPr algn="l">
              <a:lnSpc>
                <a:spcPct val="100000"/>
              </a:lnSpc>
              <a:spcBef>
                <a:spcPts val="600"/>
              </a:spcBef>
              <a:buClr>
                <a:schemeClr val="accent1"/>
              </a:buClr>
            </a:pPr>
            <a:r>
              <a:rPr lang="en-US" sz="1600" dirty="0">
                <a:solidFill>
                  <a:schemeClr val="tx1"/>
                </a:solidFill>
              </a:rPr>
              <a:t>Low</a:t>
            </a:r>
          </a:p>
        </p:txBody>
      </p:sp>
      <p:sp>
        <p:nvSpPr>
          <p:cNvPr id="8" name="TextBox 7">
            <a:extLst>
              <a:ext uri="{FF2B5EF4-FFF2-40B4-BE49-F238E27FC236}">
                <a16:creationId xmlns:a16="http://schemas.microsoft.com/office/drawing/2014/main" id="{A251D7D5-8A65-E2FF-05BD-66CAE5461D25}"/>
              </a:ext>
            </a:extLst>
          </p:cNvPr>
          <p:cNvSpPr txBox="1"/>
          <p:nvPr/>
        </p:nvSpPr>
        <p:spPr>
          <a:xfrm>
            <a:off x="11180134" y="4620212"/>
            <a:ext cx="1392865" cy="246221"/>
          </a:xfrm>
          <a:prstGeom prst="rect">
            <a:avLst/>
          </a:prstGeom>
          <a:noFill/>
        </p:spPr>
        <p:txBody>
          <a:bodyPr wrap="square" lIns="0" tIns="0" rIns="0" bIns="0" rtlCol="0">
            <a:spAutoFit/>
          </a:bodyPr>
          <a:lstStyle/>
          <a:p>
            <a:pPr algn="l">
              <a:lnSpc>
                <a:spcPct val="100000"/>
              </a:lnSpc>
              <a:spcBef>
                <a:spcPts val="600"/>
              </a:spcBef>
              <a:buClr>
                <a:schemeClr val="accent1"/>
              </a:buClr>
            </a:pPr>
            <a:r>
              <a:rPr lang="en-US" sz="1600" dirty="0">
                <a:solidFill>
                  <a:schemeClr val="tx1"/>
                </a:solidFill>
              </a:rPr>
              <a:t>High</a:t>
            </a:r>
          </a:p>
        </p:txBody>
      </p:sp>
    </p:spTree>
    <p:extLst>
      <p:ext uri="{BB962C8B-B14F-4D97-AF65-F5344CB8AC3E}">
        <p14:creationId xmlns:p14="http://schemas.microsoft.com/office/powerpoint/2010/main" val="2614666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E6E4B-CC7C-1680-FDD9-244B3C6B89D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D6AF9F7-3F66-4067-1A9C-CB9318C7CA86}"/>
              </a:ext>
            </a:extLst>
          </p:cNvPr>
          <p:cNvSpPr>
            <a:spLocks noGrp="1"/>
          </p:cNvSpPr>
          <p:nvPr>
            <p:ph type="title"/>
          </p:nvPr>
        </p:nvSpPr>
        <p:spPr>
          <a:xfrm>
            <a:off x="232830" y="373266"/>
            <a:ext cx="11910402" cy="984885"/>
          </a:xfrm>
        </p:spPr>
        <p:txBody>
          <a:bodyPr/>
          <a:lstStyle/>
          <a:p>
            <a:r>
              <a:rPr lang="el-GR" dirty="0">
                <a:solidFill>
                  <a:schemeClr val="accent2"/>
                </a:solidFill>
              </a:rPr>
              <a:t>Σύγκριση προτύπων και πλαισίων αναφοράς που αξιοποιούνται στη δημοσιοποίηση στοιχείων βιωσιμότητας</a:t>
            </a:r>
            <a:endParaRPr lang="en-US" dirty="0">
              <a:solidFill>
                <a:schemeClr val="accent2"/>
              </a:solidFill>
            </a:endParaRPr>
          </a:p>
        </p:txBody>
      </p:sp>
      <p:sp>
        <p:nvSpPr>
          <p:cNvPr id="2" name="Content Placeholder 8">
            <a:extLst>
              <a:ext uri="{FF2B5EF4-FFF2-40B4-BE49-F238E27FC236}">
                <a16:creationId xmlns:a16="http://schemas.microsoft.com/office/drawing/2014/main" id="{18BD624A-8213-5344-23C4-B3D46C5A17F2}"/>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Ε</a:t>
            </a:r>
            <a:r>
              <a:rPr lang="en-US" sz="1400" b="0" dirty="0" err="1"/>
              <a:t>uropean</a:t>
            </a:r>
            <a:r>
              <a:rPr lang="en-US" sz="1400" b="0" dirty="0"/>
              <a:t> Environmental Agency</a:t>
            </a:r>
          </a:p>
        </p:txBody>
      </p:sp>
      <p:pic>
        <p:nvPicPr>
          <p:cNvPr id="7" name="Picture 6" descr="A graph with a line going up&#10;&#10;AI-generated content may be incorrect.">
            <a:extLst>
              <a:ext uri="{FF2B5EF4-FFF2-40B4-BE49-F238E27FC236}">
                <a16:creationId xmlns:a16="http://schemas.microsoft.com/office/drawing/2014/main" id="{F52EA538-9974-8DEE-A7CF-257AC0EE9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700" y="1772704"/>
            <a:ext cx="7023100" cy="4508830"/>
          </a:xfrm>
          <a:prstGeom prst="rect">
            <a:avLst/>
          </a:prstGeom>
        </p:spPr>
      </p:pic>
      <p:sp>
        <p:nvSpPr>
          <p:cNvPr id="9" name="TextBox 8">
            <a:extLst>
              <a:ext uri="{FF2B5EF4-FFF2-40B4-BE49-F238E27FC236}">
                <a16:creationId xmlns:a16="http://schemas.microsoft.com/office/drawing/2014/main" id="{0510EC75-A3D1-767B-905A-0ED7ED72331F}"/>
              </a:ext>
            </a:extLst>
          </p:cNvPr>
          <p:cNvSpPr txBox="1"/>
          <p:nvPr/>
        </p:nvSpPr>
        <p:spPr>
          <a:xfrm>
            <a:off x="628650" y="2524514"/>
            <a:ext cx="3282950" cy="3139321"/>
          </a:xfrm>
          <a:prstGeom prst="rect">
            <a:avLst/>
          </a:prstGeom>
          <a:solidFill>
            <a:schemeClr val="accent2"/>
          </a:solidFill>
        </p:spPr>
        <p:txBody>
          <a:bodyPr wrap="square">
            <a:spAutoFit/>
          </a:bodyPr>
          <a:lstStyle/>
          <a:p>
            <a:r>
              <a:rPr lang="el-GR" dirty="0">
                <a:solidFill>
                  <a:schemeClr val="bg1"/>
                </a:solidFill>
              </a:rPr>
              <a:t>Το 2024, ο μέσος ESG δείκτης των μεγάλων ευρωπαϊκών εταιρειών ανέρχεται στο 80,6, υποδηλώνοντας οτι η ήπειρος πρωτοστατεί στον τομέα. Αξίζει να σημειωθεί πως οι εταιρείς που υπάγονται στην κατηγορία «</a:t>
            </a:r>
            <a:r>
              <a:rPr lang="en-US" dirty="0">
                <a:solidFill>
                  <a:schemeClr val="bg1"/>
                </a:solidFill>
              </a:rPr>
              <a:t>Leader</a:t>
            </a:r>
            <a:r>
              <a:rPr lang="el-GR" dirty="0">
                <a:solidFill>
                  <a:schemeClr val="bg1"/>
                </a:solidFill>
              </a:rPr>
              <a:t>» στον τομέα των </a:t>
            </a:r>
            <a:r>
              <a:rPr lang="en-US" dirty="0">
                <a:solidFill>
                  <a:schemeClr val="bg1"/>
                </a:solidFill>
              </a:rPr>
              <a:t>ESG</a:t>
            </a:r>
            <a:r>
              <a:rPr lang="el-GR" dirty="0">
                <a:solidFill>
                  <a:schemeClr val="bg1"/>
                </a:solidFill>
              </a:rPr>
              <a:t> παρουσίαζουν ευθυγράμμιση με τον κλιματικό στόχο των 2°C.</a:t>
            </a:r>
            <a:endParaRPr lang="en-US" dirty="0">
              <a:solidFill>
                <a:schemeClr val="bg1"/>
              </a:solidFill>
            </a:endParaRPr>
          </a:p>
        </p:txBody>
      </p:sp>
    </p:spTree>
    <p:extLst>
      <p:ext uri="{BB962C8B-B14F-4D97-AF65-F5344CB8AC3E}">
        <p14:creationId xmlns:p14="http://schemas.microsoft.com/office/powerpoint/2010/main" val="2674578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281B0-6426-5A76-0917-AAD1B461106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7457C0-3DBE-AEF1-80ED-ED78207E82D7}"/>
              </a:ext>
            </a:extLst>
          </p:cNvPr>
          <p:cNvSpPr>
            <a:spLocks noGrp="1"/>
          </p:cNvSpPr>
          <p:nvPr>
            <p:ph type="title"/>
          </p:nvPr>
        </p:nvSpPr>
        <p:spPr>
          <a:xfrm>
            <a:off x="443142" y="373266"/>
            <a:ext cx="11305716" cy="984885"/>
          </a:xfrm>
        </p:spPr>
        <p:txBody>
          <a:bodyPr/>
          <a:lstStyle/>
          <a:p>
            <a:r>
              <a:rPr lang="en-US" dirty="0">
                <a:solidFill>
                  <a:srgbClr val="0F55F5"/>
                </a:solidFill>
              </a:rPr>
              <a:t>T</a:t>
            </a:r>
            <a:r>
              <a:rPr lang="el-GR" dirty="0">
                <a:solidFill>
                  <a:srgbClr val="0F55F5"/>
                </a:solidFill>
              </a:rPr>
              <a:t>αξινόμηση χωρών βάσει της </a:t>
            </a:r>
            <a:r>
              <a:rPr lang="en-US" dirty="0">
                <a:solidFill>
                  <a:srgbClr val="0F55F5"/>
                </a:solidFill>
              </a:rPr>
              <a:t>ESG </a:t>
            </a:r>
            <a:r>
              <a:rPr lang="el-GR" dirty="0">
                <a:solidFill>
                  <a:srgbClr val="0F55F5"/>
                </a:solidFill>
              </a:rPr>
              <a:t>επίδοσης τους στην ΕΕ, [2024]</a:t>
            </a:r>
          </a:p>
        </p:txBody>
      </p:sp>
      <p:sp>
        <p:nvSpPr>
          <p:cNvPr id="14" name="Content Placeholder 8">
            <a:extLst>
              <a:ext uri="{FF2B5EF4-FFF2-40B4-BE49-F238E27FC236}">
                <a16:creationId xmlns:a16="http://schemas.microsoft.com/office/drawing/2014/main" id="{2BAF65A2-978A-C043-40AB-2AF392DD0C9F}"/>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Refinitiv, HAEE’s Analysis</a:t>
            </a:r>
          </a:p>
        </p:txBody>
      </p:sp>
      <p:graphicFrame>
        <p:nvGraphicFramePr>
          <p:cNvPr id="15" name="Chart 14">
            <a:extLst>
              <a:ext uri="{FF2B5EF4-FFF2-40B4-BE49-F238E27FC236}">
                <a16:creationId xmlns:a16="http://schemas.microsoft.com/office/drawing/2014/main" id="{38672C46-CEA3-68D5-32EA-7B06CCD5EDFD}"/>
              </a:ext>
            </a:extLst>
          </p:cNvPr>
          <p:cNvGraphicFramePr>
            <a:graphicFrameLocks/>
          </p:cNvGraphicFramePr>
          <p:nvPr/>
        </p:nvGraphicFramePr>
        <p:xfrm>
          <a:off x="708660" y="1470900"/>
          <a:ext cx="10619740" cy="4915052"/>
        </p:xfrm>
        <a:graphic>
          <a:graphicData uri="http://schemas.openxmlformats.org/drawingml/2006/chart">
            <c:chart xmlns:c="http://schemas.openxmlformats.org/drawingml/2006/chart" xmlns:r="http://schemas.openxmlformats.org/officeDocument/2006/relationships" r:id="rId3"/>
          </a:graphicData>
        </a:graphic>
      </p:graphicFrame>
      <p:pic>
        <p:nvPicPr>
          <p:cNvPr id="17" name="Graphic 16" descr="Arrow Down with solid fill">
            <a:extLst>
              <a:ext uri="{FF2B5EF4-FFF2-40B4-BE49-F238E27FC236}">
                <a16:creationId xmlns:a16="http://schemas.microsoft.com/office/drawing/2014/main" id="{1B6BF4E0-3564-DDEF-DF50-D57C4065EA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9100" y="2146300"/>
            <a:ext cx="914400" cy="914400"/>
          </a:xfrm>
          <a:prstGeom prst="rect">
            <a:avLst/>
          </a:prstGeom>
        </p:spPr>
      </p:pic>
    </p:spTree>
    <p:extLst>
      <p:ext uri="{BB962C8B-B14F-4D97-AF65-F5344CB8AC3E}">
        <p14:creationId xmlns:p14="http://schemas.microsoft.com/office/powerpoint/2010/main" val="213443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55F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7F9246-D813-9F43-5D46-355BAB587DC2}"/>
              </a:ext>
            </a:extLst>
          </p:cNvPr>
          <p:cNvSpPr>
            <a:spLocks noGrp="1"/>
          </p:cNvSpPr>
          <p:nvPr>
            <p:ph type="dt" sz="half" idx="14"/>
          </p:nvPr>
        </p:nvSpPr>
        <p:spPr/>
        <p:txBody>
          <a:bodyPr/>
          <a:lstStyle/>
          <a:p>
            <a:fld id="{D91EECA1-CDD8-4918-8BBA-1AE2701A1BC0}" type="datetime1">
              <a:rPr lang="en-GB" smtClean="0"/>
              <a:t>06/06/2025</a:t>
            </a:fld>
            <a:endParaRPr lang="en-US"/>
          </a:p>
        </p:txBody>
      </p:sp>
      <p:sp>
        <p:nvSpPr>
          <p:cNvPr id="5" name="Slide Number Placeholder 4">
            <a:extLst>
              <a:ext uri="{FF2B5EF4-FFF2-40B4-BE49-F238E27FC236}">
                <a16:creationId xmlns:a16="http://schemas.microsoft.com/office/drawing/2014/main" id="{78C821CC-EF1C-476D-DA28-FADB39EBDDE6}"/>
              </a:ext>
            </a:extLst>
          </p:cNvPr>
          <p:cNvSpPr>
            <a:spLocks noGrp="1"/>
          </p:cNvSpPr>
          <p:nvPr>
            <p:ph type="sldNum" sz="quarter" idx="16"/>
          </p:nvPr>
        </p:nvSpPr>
        <p:spPr/>
        <p:txBody>
          <a:bodyPr/>
          <a:lstStyle/>
          <a:p>
            <a:fld id="{4531D9DC-ADF0-4D0A-8902-0133E3C6D94B}" type="slidenum">
              <a:rPr lang="en-US" smtClean="0"/>
              <a:pPr/>
              <a:t>2</a:t>
            </a:fld>
            <a:endParaRPr lang="en-US"/>
          </a:p>
        </p:txBody>
      </p:sp>
      <p:pic>
        <p:nvPicPr>
          <p:cNvPr id="10" name="Graphic 9">
            <a:extLst>
              <a:ext uri="{FF2B5EF4-FFF2-40B4-BE49-F238E27FC236}">
                <a16:creationId xmlns:a16="http://schemas.microsoft.com/office/drawing/2014/main" id="{5917E036-3AC6-3DE0-C211-F861052126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8643" y="548680"/>
            <a:ext cx="3199859" cy="648072"/>
          </a:xfrm>
          <a:prstGeom prst="rect">
            <a:avLst/>
          </a:prstGeom>
        </p:spPr>
      </p:pic>
      <p:pic>
        <p:nvPicPr>
          <p:cNvPr id="11" name="Graphic 10">
            <a:extLst>
              <a:ext uri="{FF2B5EF4-FFF2-40B4-BE49-F238E27FC236}">
                <a16:creationId xmlns:a16="http://schemas.microsoft.com/office/drawing/2014/main" id="{540CF742-E4AF-74AA-DF27-93673F97924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10056440" y="6008505"/>
            <a:ext cx="1564840" cy="449780"/>
          </a:xfrm>
          <a:prstGeom prst="rect">
            <a:avLst/>
          </a:prstGeom>
        </p:spPr>
      </p:pic>
      <p:pic>
        <p:nvPicPr>
          <p:cNvPr id="12" name="Picture 11" descr="A black and white sign with white text&#10;&#10;Description automatically generated">
            <a:extLst>
              <a:ext uri="{FF2B5EF4-FFF2-40B4-BE49-F238E27FC236}">
                <a16:creationId xmlns:a16="http://schemas.microsoft.com/office/drawing/2014/main" id="{C92EEFA3-B3E9-0DE8-E3F3-7A5E5117C9B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88643" y="5085184"/>
            <a:ext cx="554817" cy="1350667"/>
          </a:xfrm>
          <a:prstGeom prst="rect">
            <a:avLst/>
          </a:prstGeom>
        </p:spPr>
      </p:pic>
      <p:pic>
        <p:nvPicPr>
          <p:cNvPr id="2" name="Graphic 1" descr="Cursor with solid fill">
            <a:extLst>
              <a:ext uri="{FF2B5EF4-FFF2-40B4-BE49-F238E27FC236}">
                <a16:creationId xmlns:a16="http://schemas.microsoft.com/office/drawing/2014/main" id="{D51C113D-4E4B-4D34-B8E1-A402DB95DB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7052" y="1875224"/>
            <a:ext cx="733132" cy="733132"/>
          </a:xfrm>
          <a:prstGeom prst="rect">
            <a:avLst/>
          </a:prstGeom>
        </p:spPr>
      </p:pic>
      <p:pic>
        <p:nvPicPr>
          <p:cNvPr id="4" name="Picture 3">
            <a:extLst>
              <a:ext uri="{FF2B5EF4-FFF2-40B4-BE49-F238E27FC236}">
                <a16:creationId xmlns:a16="http://schemas.microsoft.com/office/drawing/2014/main" id="{F17EA005-74E9-29F6-D4C6-4A96FF34BCA6}"/>
              </a:ext>
            </a:extLst>
          </p:cNvPr>
          <p:cNvPicPr>
            <a:picLocks noChangeAspect="1"/>
          </p:cNvPicPr>
          <p:nvPr/>
        </p:nvPicPr>
        <p:blipFill>
          <a:blip r:embed="rId9"/>
          <a:stretch>
            <a:fillRect/>
          </a:stretch>
        </p:blipFill>
        <p:spPr>
          <a:xfrm>
            <a:off x="1707751" y="2726766"/>
            <a:ext cx="3187392" cy="1800201"/>
          </a:xfrm>
          <a:prstGeom prst="rect">
            <a:avLst/>
          </a:prstGeom>
        </p:spPr>
      </p:pic>
      <p:sp>
        <p:nvSpPr>
          <p:cNvPr id="13" name="TextBox 12">
            <a:extLst>
              <a:ext uri="{FF2B5EF4-FFF2-40B4-BE49-F238E27FC236}">
                <a16:creationId xmlns:a16="http://schemas.microsoft.com/office/drawing/2014/main" id="{B119DD3C-48CC-581A-0C13-83D7FDC776B1}"/>
              </a:ext>
            </a:extLst>
          </p:cNvPr>
          <p:cNvSpPr txBox="1"/>
          <p:nvPr/>
        </p:nvSpPr>
        <p:spPr>
          <a:xfrm>
            <a:off x="7384850" y="1883887"/>
            <a:ext cx="2671590" cy="553998"/>
          </a:xfrm>
          <a:prstGeom prst="rect">
            <a:avLst/>
          </a:prstGeom>
          <a:noFill/>
        </p:spPr>
        <p:txBody>
          <a:bodyPr wrap="square" lIns="0" tIns="0" rIns="0" bIns="0" rtlCol="0">
            <a:spAutoFit/>
          </a:bodyPr>
          <a:lstStyle/>
          <a:p>
            <a:pPr algn="l">
              <a:lnSpc>
                <a:spcPct val="100000"/>
              </a:lnSpc>
              <a:spcBef>
                <a:spcPts val="600"/>
              </a:spcBef>
              <a:buClr>
                <a:schemeClr val="accent1"/>
              </a:buClr>
            </a:pPr>
            <a:r>
              <a:rPr lang="el-GR" b="1" dirty="0">
                <a:solidFill>
                  <a:schemeClr val="bg1"/>
                </a:solidFill>
                <a:latin typeface="+mj-lt"/>
              </a:rPr>
              <a:t>Αποκωδικοποιώντας την Ενεργειακή Επικαιρότητα</a:t>
            </a:r>
            <a:endParaRPr lang="en-US" b="1" dirty="0">
              <a:solidFill>
                <a:schemeClr val="bg1"/>
              </a:solidFill>
              <a:latin typeface="+mj-lt"/>
            </a:endParaRPr>
          </a:p>
        </p:txBody>
      </p:sp>
      <p:pic>
        <p:nvPicPr>
          <p:cNvPr id="15" name="Graphic 14" descr="Laptop with solid fill">
            <a:extLst>
              <a:ext uri="{FF2B5EF4-FFF2-40B4-BE49-F238E27FC236}">
                <a16:creationId xmlns:a16="http://schemas.microsoft.com/office/drawing/2014/main" id="{888E8960-A3D6-B023-22C3-7EF2AFBF7A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9582" y="1826737"/>
            <a:ext cx="4601118" cy="4028025"/>
          </a:xfrm>
          <a:prstGeom prst="rect">
            <a:avLst/>
          </a:prstGeom>
        </p:spPr>
      </p:pic>
      <p:sp>
        <p:nvSpPr>
          <p:cNvPr id="16" name="TextBox 15">
            <a:extLst>
              <a:ext uri="{FF2B5EF4-FFF2-40B4-BE49-F238E27FC236}">
                <a16:creationId xmlns:a16="http://schemas.microsoft.com/office/drawing/2014/main" id="{63D8656C-7B74-EAC9-68E5-342DF3E23B8D}"/>
              </a:ext>
            </a:extLst>
          </p:cNvPr>
          <p:cNvSpPr txBox="1"/>
          <p:nvPr/>
        </p:nvSpPr>
        <p:spPr>
          <a:xfrm>
            <a:off x="804776" y="1872458"/>
            <a:ext cx="5073639" cy="369332"/>
          </a:xfrm>
          <a:prstGeom prst="rect">
            <a:avLst/>
          </a:prstGeom>
          <a:noFill/>
        </p:spPr>
        <p:txBody>
          <a:bodyPr wrap="square" rtlCol="0">
            <a:spAutoFit/>
          </a:bodyPr>
          <a:lstStyle/>
          <a:p>
            <a:pPr algn="ctr"/>
            <a:r>
              <a:rPr lang="en-US" b="1">
                <a:solidFill>
                  <a:schemeClr val="bg1"/>
                </a:solidFill>
                <a:latin typeface="+mj-lt"/>
                <a:hlinkClick r:id="rId12">
                  <a:extLst>
                    <a:ext uri="{A12FA001-AC4F-418D-AE19-62706E023703}">
                      <ahyp:hlinkClr xmlns:ahyp="http://schemas.microsoft.com/office/drawing/2018/hyperlinkcolor" val="tx"/>
                    </a:ext>
                  </a:extLst>
                </a:hlinkClick>
              </a:rPr>
              <a:t>https://energy.alba.acg.edu/</a:t>
            </a:r>
            <a:endParaRPr lang="en-US" b="1">
              <a:solidFill>
                <a:schemeClr val="bg1"/>
              </a:solidFill>
              <a:latin typeface="+mj-lt"/>
            </a:endParaRPr>
          </a:p>
        </p:txBody>
      </p:sp>
      <p:pic>
        <p:nvPicPr>
          <p:cNvPr id="8" name="Picture 7">
            <a:extLst>
              <a:ext uri="{FF2B5EF4-FFF2-40B4-BE49-F238E27FC236}">
                <a16:creationId xmlns:a16="http://schemas.microsoft.com/office/drawing/2014/main" id="{ED300FBA-2A3D-961F-5E83-C8CE2B63A129}"/>
              </a:ext>
            </a:extLst>
          </p:cNvPr>
          <p:cNvPicPr>
            <a:picLocks noChangeAspect="1"/>
          </p:cNvPicPr>
          <p:nvPr/>
        </p:nvPicPr>
        <p:blipFill>
          <a:blip r:embed="rId13"/>
          <a:stretch>
            <a:fillRect/>
          </a:stretch>
        </p:blipFill>
        <p:spPr>
          <a:xfrm>
            <a:off x="6810486" y="2610665"/>
            <a:ext cx="4014677" cy="2319244"/>
          </a:xfrm>
          <a:prstGeom prst="rect">
            <a:avLst/>
          </a:prstGeom>
        </p:spPr>
      </p:pic>
    </p:spTree>
    <p:extLst>
      <p:ext uri="{BB962C8B-B14F-4D97-AF65-F5344CB8AC3E}">
        <p14:creationId xmlns:p14="http://schemas.microsoft.com/office/powerpoint/2010/main" val="148389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9DC66-4686-4F3C-C6A6-9721C930D9E3}"/>
            </a:ext>
          </a:extLst>
        </p:cNvPr>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2FB1BE66-6BC7-9252-0657-FF29B7EF0475}"/>
              </a:ext>
            </a:extLst>
          </p:cNvPr>
          <p:cNvGraphicFramePr>
            <a:graphicFrameLocks/>
          </p:cNvGraphicFramePr>
          <p:nvPr/>
        </p:nvGraphicFramePr>
        <p:xfrm>
          <a:off x="228600" y="1564018"/>
          <a:ext cx="11754293"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CC2DF198-23DD-7B9D-ACBB-8313D665C968}"/>
              </a:ext>
            </a:extLst>
          </p:cNvPr>
          <p:cNvSpPr>
            <a:spLocks noGrp="1"/>
          </p:cNvSpPr>
          <p:nvPr>
            <p:ph type="title"/>
          </p:nvPr>
        </p:nvSpPr>
        <p:spPr>
          <a:xfrm>
            <a:off x="443142" y="373266"/>
            <a:ext cx="11305716" cy="492443"/>
          </a:xfrm>
        </p:spPr>
        <p:txBody>
          <a:bodyPr/>
          <a:lstStyle/>
          <a:p>
            <a:r>
              <a:rPr lang="el-GR" dirty="0">
                <a:solidFill>
                  <a:srgbClr val="0F55F5"/>
                </a:solidFill>
              </a:rPr>
              <a:t>Επιδώσεις ESG των Ελληνικών Εισηγμένων Επιχειρήσεων</a:t>
            </a:r>
          </a:p>
        </p:txBody>
      </p:sp>
      <p:cxnSp>
        <p:nvCxnSpPr>
          <p:cNvPr id="4" name="Straight Connector 3">
            <a:extLst>
              <a:ext uri="{FF2B5EF4-FFF2-40B4-BE49-F238E27FC236}">
                <a16:creationId xmlns:a16="http://schemas.microsoft.com/office/drawing/2014/main" id="{B569D6B8-890C-981A-A170-C8CC989BE0AB}"/>
              </a:ext>
            </a:extLst>
          </p:cNvPr>
          <p:cNvCxnSpPr>
            <a:cxnSpLocks/>
          </p:cNvCxnSpPr>
          <p:nvPr/>
        </p:nvCxnSpPr>
        <p:spPr>
          <a:xfrm flipV="1">
            <a:off x="646735" y="2239279"/>
            <a:ext cx="11272363" cy="9507"/>
          </a:xfrm>
          <a:prstGeom prst="line">
            <a:avLst/>
          </a:prstGeom>
          <a:ln w="28575">
            <a:solidFill>
              <a:schemeClr val="accent2">
                <a:lumMod val="50000"/>
              </a:schemeClr>
            </a:solidFill>
            <a:prstDash val="sysDash"/>
          </a:ln>
        </p:spPr>
        <p:style>
          <a:lnRef idx="1">
            <a:schemeClr val="accent4"/>
          </a:lnRef>
          <a:fillRef idx="0">
            <a:schemeClr val="accent4"/>
          </a:fillRef>
          <a:effectRef idx="0">
            <a:schemeClr val="accent4"/>
          </a:effectRef>
          <a:fontRef idx="minor">
            <a:schemeClr val="tx1"/>
          </a:fontRef>
        </p:style>
      </p:cxnSp>
      <p:sp>
        <p:nvSpPr>
          <p:cNvPr id="15" name="Ορθογώνιο 8">
            <a:extLst>
              <a:ext uri="{FF2B5EF4-FFF2-40B4-BE49-F238E27FC236}">
                <a16:creationId xmlns:a16="http://schemas.microsoft.com/office/drawing/2014/main" id="{6293E097-B99E-0B54-45CE-E6AB9C566E1F}"/>
              </a:ext>
            </a:extLst>
          </p:cNvPr>
          <p:cNvSpPr/>
          <p:nvPr/>
        </p:nvSpPr>
        <p:spPr>
          <a:xfrm>
            <a:off x="915287" y="1090510"/>
            <a:ext cx="10361427"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l-GR" sz="1400" dirty="0">
                <a:solidFill>
                  <a:srgbClr val="0F55F5"/>
                </a:solidFill>
                <a:latin typeface="+mj-lt"/>
                <a:ea typeface="Verdana" panose="020B0604030504040204" pitchFamily="34" charset="0"/>
                <a:cs typeface="Verdana" panose="020B0604030504040204" pitchFamily="34" charset="0"/>
              </a:rPr>
              <a:t>Ελληνικές εισηγμένες εταιρείες με βάση την ESG βαθμολογία, [2023]</a:t>
            </a:r>
            <a:endParaRPr lang="en-US" sz="1400" dirty="0">
              <a:solidFill>
                <a:srgbClr val="0F55F5"/>
              </a:solidFill>
              <a:latin typeface="+mj-lt"/>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B10D9EC2-F02D-C25E-6C08-028F19F5C85B}"/>
              </a:ext>
            </a:extLst>
          </p:cNvPr>
          <p:cNvSpPr txBox="1"/>
          <p:nvPr/>
        </p:nvSpPr>
        <p:spPr>
          <a:xfrm>
            <a:off x="7991407" y="1606309"/>
            <a:ext cx="1328030" cy="230832"/>
          </a:xfrm>
          <a:prstGeom prst="rect">
            <a:avLst/>
          </a:prstGeom>
          <a:noFill/>
        </p:spPr>
        <p:txBody>
          <a:bodyPr wrap="square" rtlCol="0">
            <a:spAutoFit/>
          </a:bodyPr>
          <a:lstStyle/>
          <a:p>
            <a:r>
              <a:rPr lang="el-GR" sz="900" b="1">
                <a:latin typeface="+mj-lt"/>
                <a:ea typeface="Verdana" panose="020B0604030504040204" pitchFamily="34" charset="0"/>
              </a:rPr>
              <a:t>Μέσος Όρος</a:t>
            </a:r>
            <a:r>
              <a:rPr lang="en-US" sz="900" b="1">
                <a:latin typeface="+mj-lt"/>
                <a:ea typeface="Verdana" panose="020B0604030504040204" pitchFamily="34" charset="0"/>
              </a:rPr>
              <a:t>: 57.3</a:t>
            </a:r>
          </a:p>
        </p:txBody>
      </p:sp>
      <p:sp>
        <p:nvSpPr>
          <p:cNvPr id="18" name="Ορθογώνιο 8">
            <a:extLst>
              <a:ext uri="{FF2B5EF4-FFF2-40B4-BE49-F238E27FC236}">
                <a16:creationId xmlns:a16="http://schemas.microsoft.com/office/drawing/2014/main" id="{6B50EE57-6D58-3FD1-4DA4-26894D2570F9}"/>
              </a:ext>
            </a:extLst>
          </p:cNvPr>
          <p:cNvSpPr/>
          <p:nvPr/>
        </p:nvSpPr>
        <p:spPr>
          <a:xfrm>
            <a:off x="276446" y="4308871"/>
            <a:ext cx="11754293"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l-GR" sz="1400" dirty="0">
                <a:solidFill>
                  <a:srgbClr val="0F55F5"/>
                </a:solidFill>
                <a:latin typeface="+mj-lt"/>
                <a:ea typeface="Verdana" panose="020B0604030504040204" pitchFamily="34" charset="0"/>
              </a:rPr>
              <a:t>Κατανομή βαθμολογίας Ελληνικών Εταιρειών βάση της επίδοσής τους σε θέματα ESG (%), [2016 – 2023]</a:t>
            </a:r>
            <a:endParaRPr lang="en-US" sz="1400" dirty="0">
              <a:solidFill>
                <a:srgbClr val="0F55F5"/>
              </a:solidFill>
              <a:latin typeface="+mj-lt"/>
              <a:ea typeface="Verdana" panose="020B0604030504040204" pitchFamily="34" charset="0"/>
            </a:endParaRPr>
          </a:p>
        </p:txBody>
      </p:sp>
      <p:grpSp>
        <p:nvGrpSpPr>
          <p:cNvPr id="28" name="Group 27">
            <a:extLst>
              <a:ext uri="{FF2B5EF4-FFF2-40B4-BE49-F238E27FC236}">
                <a16:creationId xmlns:a16="http://schemas.microsoft.com/office/drawing/2014/main" id="{F9E6BD57-4EFD-ADC5-5D09-768E5CE5D1EE}"/>
              </a:ext>
            </a:extLst>
          </p:cNvPr>
          <p:cNvGrpSpPr/>
          <p:nvPr/>
        </p:nvGrpSpPr>
        <p:grpSpPr>
          <a:xfrm>
            <a:off x="1237379" y="4560111"/>
            <a:ext cx="9717242" cy="1429094"/>
            <a:chOff x="703521" y="4560111"/>
            <a:chExt cx="9717242" cy="1429094"/>
          </a:xfrm>
        </p:grpSpPr>
        <p:graphicFrame>
          <p:nvGraphicFramePr>
            <p:cNvPr id="17" name="Chart 16">
              <a:extLst>
                <a:ext uri="{FF2B5EF4-FFF2-40B4-BE49-F238E27FC236}">
                  <a16:creationId xmlns:a16="http://schemas.microsoft.com/office/drawing/2014/main" id="{0817F057-043B-B18F-821F-998F335CD8E5}"/>
                </a:ext>
              </a:extLst>
            </p:cNvPr>
            <p:cNvGraphicFramePr>
              <a:graphicFrameLocks/>
            </p:cNvGraphicFramePr>
            <p:nvPr/>
          </p:nvGraphicFramePr>
          <p:xfrm>
            <a:off x="703521" y="4560111"/>
            <a:ext cx="7573719" cy="14290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60E4D077-A169-C4AA-0E1C-80FAF79B4135}"/>
                </a:ext>
              </a:extLst>
            </p:cNvPr>
            <p:cNvGraphicFramePr>
              <a:graphicFrameLocks/>
            </p:cNvGraphicFramePr>
            <p:nvPr/>
          </p:nvGraphicFramePr>
          <p:xfrm>
            <a:off x="7965575" y="4804706"/>
            <a:ext cx="2455188" cy="1047276"/>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a:extLst>
                <a:ext uri="{FF2B5EF4-FFF2-40B4-BE49-F238E27FC236}">
                  <a16:creationId xmlns:a16="http://schemas.microsoft.com/office/drawing/2014/main" id="{91FD3CDB-4640-55F8-01E0-6557EA0164AE}"/>
                </a:ext>
              </a:extLst>
            </p:cNvPr>
            <p:cNvSpPr txBox="1"/>
            <p:nvPr/>
          </p:nvSpPr>
          <p:spPr>
            <a:xfrm>
              <a:off x="9130378" y="5742292"/>
              <a:ext cx="733425" cy="246221"/>
            </a:xfrm>
            <a:prstGeom prst="rect">
              <a:avLst/>
            </a:prstGeom>
            <a:noFill/>
          </p:spPr>
          <p:txBody>
            <a:bodyPr wrap="square" rtlCol="0">
              <a:spAutoFit/>
            </a:bodyPr>
            <a:lstStyle/>
            <a:p>
              <a:pPr algn="ctr"/>
              <a:r>
                <a:rPr lang="en-US" sz="1000">
                  <a:solidFill>
                    <a:schemeClr val="tx1">
                      <a:lumMod val="75000"/>
                      <a:lumOff val="25000"/>
                    </a:schemeClr>
                  </a:solidFill>
                  <a:latin typeface="+mj-lt"/>
                  <a:ea typeface="Verdana" panose="020B0604030504040204" pitchFamily="34" charset="0"/>
                </a:rPr>
                <a:t>2023</a:t>
              </a:r>
            </a:p>
          </p:txBody>
        </p:sp>
        <p:cxnSp>
          <p:nvCxnSpPr>
            <p:cNvPr id="26" name="Straight Connector 25">
              <a:extLst>
                <a:ext uri="{FF2B5EF4-FFF2-40B4-BE49-F238E27FC236}">
                  <a16:creationId xmlns:a16="http://schemas.microsoft.com/office/drawing/2014/main" id="{57AC0961-65DA-96CE-86F1-BA0883DF98A6}"/>
                </a:ext>
              </a:extLst>
            </p:cNvPr>
            <p:cNvCxnSpPr>
              <a:cxnSpLocks/>
            </p:cNvCxnSpPr>
            <p:nvPr/>
          </p:nvCxnSpPr>
          <p:spPr>
            <a:xfrm>
              <a:off x="6546574" y="5690483"/>
              <a:ext cx="3874189" cy="0"/>
            </a:xfrm>
            <a:prstGeom prst="line">
              <a:avLst/>
            </a:prstGeom>
            <a:ln w="1270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grpSp>
      <p:sp>
        <p:nvSpPr>
          <p:cNvPr id="3" name="Content Placeholder 8">
            <a:extLst>
              <a:ext uri="{FF2B5EF4-FFF2-40B4-BE49-F238E27FC236}">
                <a16:creationId xmlns:a16="http://schemas.microsoft.com/office/drawing/2014/main" id="{326418BA-555E-6DF6-5976-99B740BE701C}"/>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Refinitiv, HAEE’s Analysis</a:t>
            </a:r>
          </a:p>
        </p:txBody>
      </p:sp>
    </p:spTree>
    <p:extLst>
      <p:ext uri="{BB962C8B-B14F-4D97-AF65-F5344CB8AC3E}">
        <p14:creationId xmlns:p14="http://schemas.microsoft.com/office/powerpoint/2010/main" val="1991742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92FB8F5-8D5E-48DC-9E71-D742816884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B92FB8F5-8D5E-48DC-9E71-D742816884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00890C1C-69C9-486B-9C0C-F2BFE38182EB}"/>
              </a:ext>
            </a:extLst>
          </p:cNvPr>
          <p:cNvSpPr>
            <a:spLocks noGrp="1"/>
          </p:cNvSpPr>
          <p:nvPr>
            <p:ph type="sldNum" sz="quarter" idx="12"/>
          </p:nvPr>
        </p:nvSpPr>
        <p:spPr/>
        <p:txBody>
          <a:bodyPr/>
          <a:lstStyle/>
          <a:p>
            <a:fld id="{4531D9DC-ADF0-4D0A-8902-0133E3C6D94B}" type="slidenum">
              <a:rPr lang="en-US" noProof="0" smtClean="0"/>
              <a:pPr/>
              <a:t>21</a:t>
            </a:fld>
            <a:endParaRPr lang="en-US" noProof="0" dirty="0"/>
          </a:p>
        </p:txBody>
      </p:sp>
      <p:pic>
        <p:nvPicPr>
          <p:cNvPr id="10" name="Picture 9">
            <a:extLst>
              <a:ext uri="{FF2B5EF4-FFF2-40B4-BE49-F238E27FC236}">
                <a16:creationId xmlns:a16="http://schemas.microsoft.com/office/drawing/2014/main" id="{A24D2F98-435F-4FBC-8D13-91F99FCEC6E2}"/>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a:off x="445813" y="1232422"/>
            <a:ext cx="2232248" cy="974376"/>
          </a:xfrm>
          <a:prstGeom prst="rect">
            <a:avLst/>
          </a:prstGeom>
          <a:solidFill>
            <a:schemeClr val="bg1">
              <a:alpha val="73000"/>
            </a:schemeClr>
          </a:solidFill>
        </p:spPr>
      </p:pic>
      <p:pic>
        <p:nvPicPr>
          <p:cNvPr id="7" name="Picture 6">
            <a:extLst>
              <a:ext uri="{FF2B5EF4-FFF2-40B4-BE49-F238E27FC236}">
                <a16:creationId xmlns:a16="http://schemas.microsoft.com/office/drawing/2014/main" id="{72EE4A09-AB20-4FBB-A9F3-BF58661F9381}"/>
              </a:ext>
            </a:extLst>
          </p:cNvPr>
          <p:cNvPicPr>
            <a:picLocks noChangeAspect="1"/>
          </p:cNvPicPr>
          <p:nvPr/>
        </p:nvPicPr>
        <p:blipFill>
          <a:blip r:embed="rId8"/>
          <a:stretch>
            <a:fillRect/>
          </a:stretch>
        </p:blipFill>
        <p:spPr>
          <a:xfrm>
            <a:off x="3130930" y="3418789"/>
            <a:ext cx="1233596" cy="1837691"/>
          </a:xfrm>
          <a:prstGeom prst="rect">
            <a:avLst/>
          </a:prstGeom>
        </p:spPr>
      </p:pic>
      <p:pic>
        <p:nvPicPr>
          <p:cNvPr id="13" name="Picture 12">
            <a:extLst>
              <a:ext uri="{FF2B5EF4-FFF2-40B4-BE49-F238E27FC236}">
                <a16:creationId xmlns:a16="http://schemas.microsoft.com/office/drawing/2014/main" id="{7A420820-D209-4BB1-8C7C-D6CE9BC6E39A}"/>
              </a:ext>
            </a:extLst>
          </p:cNvPr>
          <p:cNvPicPr>
            <a:picLocks noChangeAspect="1"/>
          </p:cNvPicPr>
          <p:nvPr/>
        </p:nvPicPr>
        <p:blipFill rotWithShape="1">
          <a:blip r:embed="rId9"/>
          <a:srcRect l="15449" t="31029" r="32872" b="23750"/>
          <a:stretch/>
        </p:blipFill>
        <p:spPr>
          <a:xfrm>
            <a:off x="443951" y="2548756"/>
            <a:ext cx="2334650" cy="1107415"/>
          </a:xfrm>
          <a:prstGeom prst="rect">
            <a:avLst/>
          </a:prstGeom>
        </p:spPr>
      </p:pic>
      <p:pic>
        <p:nvPicPr>
          <p:cNvPr id="177184" name="Picture 32" descr="https://www.msci.com/o/msci/images/msci-logo.png">
            <a:extLst>
              <a:ext uri="{FF2B5EF4-FFF2-40B4-BE49-F238E27FC236}">
                <a16:creationId xmlns:a16="http://schemas.microsoft.com/office/drawing/2014/main" id="{20B0B554-DB89-4980-BE36-DB3A21B8692A}"/>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91251" y="4141082"/>
            <a:ext cx="2187350" cy="5621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8BE46B6-2119-4E93-89DC-BC3A64BA231D}"/>
              </a:ext>
            </a:extLst>
          </p:cNvPr>
          <p:cNvPicPr>
            <a:picLocks noChangeAspect="1"/>
          </p:cNvPicPr>
          <p:nvPr/>
        </p:nvPicPr>
        <p:blipFill>
          <a:blip r:embed="rId11"/>
          <a:stretch>
            <a:fillRect/>
          </a:stretch>
        </p:blipFill>
        <p:spPr>
          <a:xfrm>
            <a:off x="443951" y="5188111"/>
            <a:ext cx="2386131" cy="795377"/>
          </a:xfrm>
          <a:prstGeom prst="rect">
            <a:avLst/>
          </a:prstGeom>
        </p:spPr>
      </p:pic>
      <p:sp>
        <p:nvSpPr>
          <p:cNvPr id="29" name="Title 1">
            <a:extLst>
              <a:ext uri="{FF2B5EF4-FFF2-40B4-BE49-F238E27FC236}">
                <a16:creationId xmlns:a16="http://schemas.microsoft.com/office/drawing/2014/main" id="{1D78F53F-504C-414B-B94B-15F1DA4EE513}"/>
              </a:ext>
            </a:extLst>
          </p:cNvPr>
          <p:cNvSpPr txBox="1">
            <a:spLocks/>
          </p:cNvSpPr>
          <p:nvPr/>
        </p:nvSpPr>
        <p:spPr bwMode="gray">
          <a:xfrm>
            <a:off x="4913957" y="1211316"/>
            <a:ext cx="7032104" cy="4401205"/>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el-GR" sz="2600" dirty="0"/>
              <a:t>Ανεξάρτητες αξιολογήσεις σε διεθνές επίπεδο </a:t>
            </a:r>
          </a:p>
          <a:p>
            <a:endParaRPr lang="el-GR" sz="2600" dirty="0"/>
          </a:p>
          <a:p>
            <a:endParaRPr lang="el-GR" sz="2600" dirty="0"/>
          </a:p>
          <a:p>
            <a:r>
              <a:rPr lang="el-GR" sz="2600" dirty="0"/>
              <a:t>Διατραπεζικά ερωτηματολόγια  </a:t>
            </a:r>
            <a:r>
              <a:rPr lang="en-US" sz="2600" dirty="0"/>
              <a:t>ESG</a:t>
            </a:r>
            <a:endParaRPr lang="el-GR" sz="2600" dirty="0"/>
          </a:p>
          <a:p>
            <a:endParaRPr lang="en-US" sz="2600" dirty="0"/>
          </a:p>
          <a:p>
            <a:endParaRPr lang="el-GR" sz="2600" dirty="0"/>
          </a:p>
          <a:p>
            <a:r>
              <a:rPr lang="el-GR" sz="2600" dirty="0"/>
              <a:t>Ερωτηματολόγια </a:t>
            </a:r>
            <a:r>
              <a:rPr lang="en-US" sz="2600" dirty="0"/>
              <a:t>ESG:</a:t>
            </a:r>
          </a:p>
          <a:p>
            <a:pPr marL="457200" indent="-457200">
              <a:buFontTx/>
              <a:buChar char="-"/>
            </a:pPr>
            <a:r>
              <a:rPr lang="el-GR" sz="2600" dirty="0"/>
              <a:t>Ασφαλιστικές εταιρίες</a:t>
            </a:r>
            <a:endParaRPr lang="en-US" sz="2600" dirty="0"/>
          </a:p>
          <a:p>
            <a:pPr marL="457200" indent="-457200">
              <a:buFontTx/>
              <a:buChar char="-"/>
            </a:pPr>
            <a:r>
              <a:rPr lang="el-GR" sz="2600" dirty="0"/>
              <a:t>Επενδυτές/μέτοχοι</a:t>
            </a:r>
            <a:endParaRPr lang="en-US" sz="2600" dirty="0"/>
          </a:p>
          <a:p>
            <a:pPr marL="457200" indent="-457200">
              <a:buFontTx/>
              <a:buChar char="-"/>
            </a:pPr>
            <a:r>
              <a:rPr lang="el-GR" sz="2600" dirty="0"/>
              <a:t>Πελάτες/προμηθευτές</a:t>
            </a:r>
          </a:p>
          <a:p>
            <a:r>
              <a:rPr lang="el-GR" sz="2600" dirty="0"/>
              <a:t>		</a:t>
            </a:r>
          </a:p>
        </p:txBody>
      </p:sp>
      <p:pic>
        <p:nvPicPr>
          <p:cNvPr id="28" name="Picture 27">
            <a:extLst>
              <a:ext uri="{FF2B5EF4-FFF2-40B4-BE49-F238E27FC236}">
                <a16:creationId xmlns:a16="http://schemas.microsoft.com/office/drawing/2014/main" id="{2BB2E445-ECCF-40B4-B2F3-E83B483BEA30}"/>
              </a:ext>
            </a:extLst>
          </p:cNvPr>
          <p:cNvPicPr>
            <a:picLocks noChangeAspect="1"/>
          </p:cNvPicPr>
          <p:nvPr/>
        </p:nvPicPr>
        <p:blipFill>
          <a:blip r:embed="rId12"/>
          <a:stretch>
            <a:fillRect/>
          </a:stretch>
        </p:blipFill>
        <p:spPr>
          <a:xfrm>
            <a:off x="9121253" y="3785142"/>
            <a:ext cx="2824808" cy="1827379"/>
          </a:xfrm>
          <a:prstGeom prst="rect">
            <a:avLst/>
          </a:prstGeom>
        </p:spPr>
      </p:pic>
      <p:pic>
        <p:nvPicPr>
          <p:cNvPr id="17" name="Picture 16">
            <a:extLst>
              <a:ext uri="{FF2B5EF4-FFF2-40B4-BE49-F238E27FC236}">
                <a16:creationId xmlns:a16="http://schemas.microsoft.com/office/drawing/2014/main" id="{93748268-B8B4-4159-8ED2-C57214F7BC46}"/>
              </a:ext>
            </a:extLst>
          </p:cNvPr>
          <p:cNvPicPr>
            <a:picLocks noChangeAspect="1"/>
          </p:cNvPicPr>
          <p:nvPr/>
        </p:nvPicPr>
        <p:blipFill>
          <a:blip r:embed="rId13"/>
          <a:stretch>
            <a:fillRect/>
          </a:stretch>
        </p:blipFill>
        <p:spPr>
          <a:xfrm>
            <a:off x="10704512" y="2755137"/>
            <a:ext cx="1047010" cy="509848"/>
          </a:xfrm>
          <a:prstGeom prst="rect">
            <a:avLst/>
          </a:prstGeom>
        </p:spPr>
      </p:pic>
      <p:sp>
        <p:nvSpPr>
          <p:cNvPr id="9" name="Title 1">
            <a:extLst>
              <a:ext uri="{FF2B5EF4-FFF2-40B4-BE49-F238E27FC236}">
                <a16:creationId xmlns:a16="http://schemas.microsoft.com/office/drawing/2014/main" id="{1808708D-049B-67F6-5377-71479BA2246D}"/>
              </a:ext>
            </a:extLst>
          </p:cNvPr>
          <p:cNvSpPr txBox="1">
            <a:spLocks/>
          </p:cNvSpPr>
          <p:nvPr/>
        </p:nvSpPr>
        <p:spPr bwMode="gray">
          <a:xfrm>
            <a:off x="443372" y="386648"/>
            <a:ext cx="11305716"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el-GR" dirty="0">
                <a:solidFill>
                  <a:srgbClr val="0F55F5"/>
                </a:solidFill>
              </a:rPr>
              <a:t>Αξιολογήσεις</a:t>
            </a:r>
            <a:r>
              <a:rPr lang="en-US" dirty="0">
                <a:solidFill>
                  <a:srgbClr val="0F55F5"/>
                </a:solidFill>
              </a:rPr>
              <a:t> ESG</a:t>
            </a:r>
          </a:p>
        </p:txBody>
      </p:sp>
      <p:pic>
        <p:nvPicPr>
          <p:cNvPr id="5" name="Picture 4">
            <a:extLst>
              <a:ext uri="{FF2B5EF4-FFF2-40B4-BE49-F238E27FC236}">
                <a16:creationId xmlns:a16="http://schemas.microsoft.com/office/drawing/2014/main" id="{30A29A72-15D0-1FF8-8CC0-BC3404E4F085}"/>
              </a:ext>
            </a:extLst>
          </p:cNvPr>
          <p:cNvPicPr>
            <a:picLocks noChangeAspect="1"/>
          </p:cNvPicPr>
          <p:nvPr/>
        </p:nvPicPr>
        <p:blipFill>
          <a:blip r:embed="rId14"/>
          <a:stretch>
            <a:fillRect/>
          </a:stretch>
        </p:blipFill>
        <p:spPr>
          <a:xfrm>
            <a:off x="2788330" y="1211316"/>
            <a:ext cx="1759036" cy="1665699"/>
          </a:xfrm>
          <a:prstGeom prst="rect">
            <a:avLst/>
          </a:prstGeom>
        </p:spPr>
      </p:pic>
    </p:spTree>
    <p:extLst>
      <p:ext uri="{BB962C8B-B14F-4D97-AF65-F5344CB8AC3E}">
        <p14:creationId xmlns:p14="http://schemas.microsoft.com/office/powerpoint/2010/main" val="2615152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92FB8F5-8D5E-48DC-9E71-D742816884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B92FB8F5-8D5E-48DC-9E71-D742816884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00890C1C-69C9-486B-9C0C-F2BFE38182EB}"/>
              </a:ext>
            </a:extLst>
          </p:cNvPr>
          <p:cNvSpPr>
            <a:spLocks noGrp="1"/>
          </p:cNvSpPr>
          <p:nvPr>
            <p:ph type="sldNum" sz="quarter" idx="12"/>
          </p:nvPr>
        </p:nvSpPr>
        <p:spPr/>
        <p:txBody>
          <a:bodyPr/>
          <a:lstStyle/>
          <a:p>
            <a:fld id="{4531D9DC-ADF0-4D0A-8902-0133E3C6D94B}" type="slidenum">
              <a:rPr lang="en-US" noProof="0" smtClean="0"/>
              <a:pPr/>
              <a:t>22</a:t>
            </a:fld>
            <a:endParaRPr lang="en-US" noProof="0" dirty="0"/>
          </a:p>
        </p:txBody>
      </p:sp>
      <p:pic>
        <p:nvPicPr>
          <p:cNvPr id="12" name="Picture 11">
            <a:extLst>
              <a:ext uri="{FF2B5EF4-FFF2-40B4-BE49-F238E27FC236}">
                <a16:creationId xmlns:a16="http://schemas.microsoft.com/office/drawing/2014/main" id="{33F32E89-C66F-4EB9-89B0-98E29D8299BB}"/>
              </a:ext>
            </a:extLst>
          </p:cNvPr>
          <p:cNvPicPr>
            <a:picLocks noChangeAspect="1"/>
          </p:cNvPicPr>
          <p:nvPr/>
        </p:nvPicPr>
        <p:blipFill>
          <a:blip r:embed="rId6"/>
          <a:stretch>
            <a:fillRect/>
          </a:stretch>
        </p:blipFill>
        <p:spPr>
          <a:xfrm>
            <a:off x="335360" y="1338112"/>
            <a:ext cx="2326181" cy="4285071"/>
          </a:xfrm>
          <a:prstGeom prst="rect">
            <a:avLst/>
          </a:prstGeom>
        </p:spPr>
      </p:pic>
      <p:pic>
        <p:nvPicPr>
          <p:cNvPr id="14" name="Picture 13">
            <a:extLst>
              <a:ext uri="{FF2B5EF4-FFF2-40B4-BE49-F238E27FC236}">
                <a16:creationId xmlns:a16="http://schemas.microsoft.com/office/drawing/2014/main" id="{21841E50-96DB-490E-AC40-20873643A7F4}"/>
              </a:ext>
            </a:extLst>
          </p:cNvPr>
          <p:cNvPicPr>
            <a:picLocks noChangeAspect="1"/>
          </p:cNvPicPr>
          <p:nvPr/>
        </p:nvPicPr>
        <p:blipFill>
          <a:blip r:embed="rId7"/>
          <a:stretch>
            <a:fillRect/>
          </a:stretch>
        </p:blipFill>
        <p:spPr>
          <a:xfrm>
            <a:off x="2783632" y="1338112"/>
            <a:ext cx="7317298" cy="5041485"/>
          </a:xfrm>
          <a:prstGeom prst="rect">
            <a:avLst/>
          </a:prstGeom>
        </p:spPr>
      </p:pic>
      <p:sp>
        <p:nvSpPr>
          <p:cNvPr id="5" name="Title 1">
            <a:extLst>
              <a:ext uri="{FF2B5EF4-FFF2-40B4-BE49-F238E27FC236}">
                <a16:creationId xmlns:a16="http://schemas.microsoft.com/office/drawing/2014/main" id="{7F473209-10D5-F7A9-9B62-24ADEF29FCCE}"/>
              </a:ext>
            </a:extLst>
          </p:cNvPr>
          <p:cNvSpPr txBox="1">
            <a:spLocks/>
          </p:cNvSpPr>
          <p:nvPr/>
        </p:nvSpPr>
        <p:spPr bwMode="gray">
          <a:xfrm>
            <a:off x="443372" y="386648"/>
            <a:ext cx="11305716"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en-US" dirty="0">
                <a:solidFill>
                  <a:srgbClr val="0F55F5"/>
                </a:solidFill>
              </a:rPr>
              <a:t>S&amp;P Corporate Sustainability Assessment</a:t>
            </a:r>
          </a:p>
        </p:txBody>
      </p:sp>
    </p:spTree>
    <p:extLst>
      <p:ext uri="{BB962C8B-B14F-4D97-AF65-F5344CB8AC3E}">
        <p14:creationId xmlns:p14="http://schemas.microsoft.com/office/powerpoint/2010/main" val="3784394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E3B10-7C9C-B311-257B-C151C28F01CB}"/>
            </a:ext>
          </a:extLst>
        </p:cNvPr>
        <p:cNvGrpSpPr/>
        <p:nvPr/>
      </p:nvGrpSpPr>
      <p:grpSpPr>
        <a:xfrm>
          <a:off x="0" y="0"/>
          <a:ext cx="0" cy="0"/>
          <a:chOff x="0" y="0"/>
          <a:chExt cx="0" cy="0"/>
        </a:xfrm>
      </p:grpSpPr>
      <p:pic>
        <p:nvPicPr>
          <p:cNvPr id="8" name="Picture 7" descr="sector_allocation.png">
            <a:extLst>
              <a:ext uri="{FF2B5EF4-FFF2-40B4-BE49-F238E27FC236}">
                <a16:creationId xmlns:a16="http://schemas.microsoft.com/office/drawing/2014/main" id="{3B771224-D5EB-6593-2517-4CD6BAA09B22}"/>
              </a:ext>
            </a:extLst>
          </p:cNvPr>
          <p:cNvPicPr>
            <a:picLocks noChangeAspect="1"/>
          </p:cNvPicPr>
          <p:nvPr/>
        </p:nvPicPr>
        <p:blipFill>
          <a:blip r:embed="rId3"/>
          <a:srcRect t="10424"/>
          <a:stretch/>
        </p:blipFill>
        <p:spPr>
          <a:xfrm>
            <a:off x="7560735" y="778188"/>
            <a:ext cx="4076700" cy="2434496"/>
          </a:xfrm>
          <a:prstGeom prst="rect">
            <a:avLst/>
          </a:prstGeom>
        </p:spPr>
      </p:pic>
      <p:pic>
        <p:nvPicPr>
          <p:cNvPr id="14" name="Picture 13">
            <a:extLst>
              <a:ext uri="{FF2B5EF4-FFF2-40B4-BE49-F238E27FC236}">
                <a16:creationId xmlns:a16="http://schemas.microsoft.com/office/drawing/2014/main" id="{94D91C52-B85C-ACAD-9B5F-AB8378FC8C20}"/>
              </a:ext>
            </a:extLst>
          </p:cNvPr>
          <p:cNvPicPr>
            <a:picLocks noChangeAspect="1"/>
          </p:cNvPicPr>
          <p:nvPr/>
        </p:nvPicPr>
        <p:blipFill>
          <a:blip r:embed="rId4"/>
          <a:stretch>
            <a:fillRect/>
          </a:stretch>
        </p:blipFill>
        <p:spPr>
          <a:xfrm>
            <a:off x="232830" y="2687708"/>
            <a:ext cx="6145223" cy="3846627"/>
          </a:xfrm>
          <a:prstGeom prst="rect">
            <a:avLst/>
          </a:prstGeom>
        </p:spPr>
      </p:pic>
      <p:sp>
        <p:nvSpPr>
          <p:cNvPr id="6" name="Title 5">
            <a:extLst>
              <a:ext uri="{FF2B5EF4-FFF2-40B4-BE49-F238E27FC236}">
                <a16:creationId xmlns:a16="http://schemas.microsoft.com/office/drawing/2014/main" id="{47F45398-1EC6-16E9-D928-24BE820B456D}"/>
              </a:ext>
            </a:extLst>
          </p:cNvPr>
          <p:cNvSpPr>
            <a:spLocks noGrp="1"/>
          </p:cNvSpPr>
          <p:nvPr>
            <p:ph type="title"/>
          </p:nvPr>
        </p:nvSpPr>
        <p:spPr>
          <a:xfrm>
            <a:off x="232830" y="373266"/>
            <a:ext cx="11910402" cy="492443"/>
          </a:xfrm>
        </p:spPr>
        <p:txBody>
          <a:bodyPr/>
          <a:lstStyle/>
          <a:p>
            <a:r>
              <a:rPr lang="el-GR" dirty="0">
                <a:solidFill>
                  <a:schemeClr val="accent2"/>
                </a:solidFill>
              </a:rPr>
              <a:t>ΑΤΗΕΧ </a:t>
            </a:r>
            <a:r>
              <a:rPr lang="en-US" dirty="0">
                <a:solidFill>
                  <a:schemeClr val="accent2"/>
                </a:solidFill>
              </a:rPr>
              <a:t>ESG INDEX </a:t>
            </a:r>
          </a:p>
        </p:txBody>
      </p:sp>
      <p:sp>
        <p:nvSpPr>
          <p:cNvPr id="2" name="Content Placeholder 8">
            <a:extLst>
              <a:ext uri="{FF2B5EF4-FFF2-40B4-BE49-F238E27FC236}">
                <a16:creationId xmlns:a16="http://schemas.microsoft.com/office/drawing/2014/main" id="{DBD6B901-3432-8C38-A9E8-335EC656B8EB}"/>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:ΑΤΗΕΧ</a:t>
            </a:r>
            <a:r>
              <a:rPr lang="en-US" sz="1400" b="0" dirty="0"/>
              <a:t>, Trading View</a:t>
            </a:r>
          </a:p>
        </p:txBody>
      </p:sp>
      <p:sp>
        <p:nvSpPr>
          <p:cNvPr id="4" name="TextBox 3">
            <a:extLst>
              <a:ext uri="{FF2B5EF4-FFF2-40B4-BE49-F238E27FC236}">
                <a16:creationId xmlns:a16="http://schemas.microsoft.com/office/drawing/2014/main" id="{CECEF802-AAD0-ABA4-6F1A-056F6457B451}"/>
              </a:ext>
            </a:extLst>
          </p:cNvPr>
          <p:cNvSpPr txBox="1"/>
          <p:nvPr/>
        </p:nvSpPr>
        <p:spPr>
          <a:xfrm>
            <a:off x="232830" y="986989"/>
            <a:ext cx="4398436" cy="1600438"/>
          </a:xfrm>
          <a:prstGeom prst="rect">
            <a:avLst/>
          </a:prstGeom>
          <a:solidFill>
            <a:schemeClr val="accent2"/>
          </a:solidFill>
        </p:spPr>
        <p:txBody>
          <a:bodyPr wrap="square">
            <a:spAutoFit/>
          </a:bodyPr>
          <a:lstStyle/>
          <a:p>
            <a:pPr>
              <a:buNone/>
            </a:pPr>
            <a:r>
              <a:rPr lang="el-GR" sz="1400" b="1" dirty="0">
                <a:solidFill>
                  <a:schemeClr val="bg1"/>
                </a:solidFill>
              </a:rPr>
              <a:t>Γενικά Στοιχεία</a:t>
            </a:r>
          </a:p>
          <a:p>
            <a:pPr>
              <a:buFont typeface="Arial" panose="020B0604020202020204" pitchFamily="34" charset="0"/>
              <a:buChar char="•"/>
            </a:pPr>
            <a:r>
              <a:rPr lang="el-GR" sz="1400" b="1" dirty="0">
                <a:solidFill>
                  <a:schemeClr val="bg1"/>
                </a:solidFill>
              </a:rPr>
              <a:t>Έναρξη Δείκτη</a:t>
            </a:r>
            <a:r>
              <a:rPr lang="el-GR" sz="1400" dirty="0">
                <a:solidFill>
                  <a:schemeClr val="bg1"/>
                </a:solidFill>
              </a:rPr>
              <a:t>: 2 Αυγούστου 2021, με τιμή βάσης 1.000 μονάδες</a:t>
            </a:r>
          </a:p>
          <a:p>
            <a:pPr>
              <a:buFont typeface="Arial" panose="020B0604020202020204" pitchFamily="34" charset="0"/>
              <a:buChar char="•"/>
            </a:pPr>
            <a:r>
              <a:rPr lang="el-GR" sz="1400" b="1" dirty="0">
                <a:solidFill>
                  <a:schemeClr val="bg1"/>
                </a:solidFill>
              </a:rPr>
              <a:t>Αριθμός Εταιρειών</a:t>
            </a:r>
            <a:r>
              <a:rPr lang="el-GR" sz="1400" dirty="0">
                <a:solidFill>
                  <a:schemeClr val="bg1"/>
                </a:solidFill>
              </a:rPr>
              <a:t>: 60</a:t>
            </a:r>
          </a:p>
          <a:p>
            <a:pPr>
              <a:buFont typeface="Arial" panose="020B0604020202020204" pitchFamily="34" charset="0"/>
              <a:buChar char="•"/>
            </a:pPr>
            <a:r>
              <a:rPr lang="el-GR" sz="1400" b="1" dirty="0">
                <a:solidFill>
                  <a:schemeClr val="bg1"/>
                </a:solidFill>
              </a:rPr>
              <a:t>Συνολική Κεφαλαιοποίηση Δείκτη</a:t>
            </a:r>
            <a:r>
              <a:rPr lang="el-GR" sz="1400" dirty="0">
                <a:solidFill>
                  <a:schemeClr val="bg1"/>
                </a:solidFill>
              </a:rPr>
              <a:t>: 40,67 δισ. ευρώ</a:t>
            </a:r>
          </a:p>
          <a:p>
            <a:pPr>
              <a:buFont typeface="Arial" panose="020B0604020202020204" pitchFamily="34" charset="0"/>
              <a:buChar char="•"/>
            </a:pPr>
            <a:r>
              <a:rPr lang="el-GR" sz="1400" b="1" dirty="0">
                <a:solidFill>
                  <a:schemeClr val="bg1"/>
                </a:solidFill>
              </a:rPr>
              <a:t>Μέσο Μέγεθος Εταιρείας</a:t>
            </a:r>
            <a:r>
              <a:rPr lang="el-GR" sz="1400" dirty="0">
                <a:solidFill>
                  <a:schemeClr val="bg1"/>
                </a:solidFill>
              </a:rPr>
              <a:t>: 677,8 εκατ. ευρώ</a:t>
            </a:r>
          </a:p>
          <a:p>
            <a:pPr>
              <a:buFont typeface="Arial" panose="020B0604020202020204" pitchFamily="34" charset="0"/>
              <a:buChar char="•"/>
            </a:pPr>
            <a:r>
              <a:rPr lang="el-GR" sz="1400" b="1" dirty="0">
                <a:solidFill>
                  <a:schemeClr val="bg1"/>
                </a:solidFill>
              </a:rPr>
              <a:t>Τομείς Δραστηριότητας</a:t>
            </a:r>
            <a:r>
              <a:rPr lang="el-GR" sz="1400" dirty="0">
                <a:solidFill>
                  <a:schemeClr val="bg1"/>
                </a:solidFill>
              </a:rPr>
              <a:t>: 3</a:t>
            </a:r>
            <a:r>
              <a:rPr lang="en-US" sz="1400" dirty="0">
                <a:solidFill>
                  <a:schemeClr val="bg1"/>
                </a:solidFill>
              </a:rPr>
              <a:t>9</a:t>
            </a:r>
            <a:endParaRPr lang="el-GR" sz="1400" dirty="0">
              <a:solidFill>
                <a:schemeClr val="bg1"/>
              </a:solidFill>
            </a:endParaRPr>
          </a:p>
        </p:txBody>
      </p:sp>
      <p:sp>
        <p:nvSpPr>
          <p:cNvPr id="10" name="TextBox 9">
            <a:extLst>
              <a:ext uri="{FF2B5EF4-FFF2-40B4-BE49-F238E27FC236}">
                <a16:creationId xmlns:a16="http://schemas.microsoft.com/office/drawing/2014/main" id="{895285D1-4313-F337-3D5D-01F5DEDE9BB3}"/>
              </a:ext>
            </a:extLst>
          </p:cNvPr>
          <p:cNvSpPr txBox="1"/>
          <p:nvPr/>
        </p:nvSpPr>
        <p:spPr>
          <a:xfrm>
            <a:off x="6316135" y="644347"/>
            <a:ext cx="6565900" cy="276999"/>
          </a:xfrm>
          <a:prstGeom prst="rect">
            <a:avLst/>
          </a:prstGeom>
          <a:noFill/>
        </p:spPr>
        <p:txBody>
          <a:bodyPr wrap="square">
            <a:spAutoFit/>
          </a:bodyPr>
          <a:lstStyle/>
          <a:p>
            <a:pPr algn="ctr"/>
            <a:r>
              <a:rPr lang="el-GR" sz="1200" dirty="0">
                <a:solidFill>
                  <a:schemeClr val="accent2"/>
                </a:solidFill>
              </a:rPr>
              <a:t>Κατανομή Κλάδων στον Δείκτη ATHEX ESG</a:t>
            </a:r>
            <a:endParaRPr lang="en-US" sz="1200" dirty="0">
              <a:solidFill>
                <a:schemeClr val="accent2"/>
              </a:solidFill>
            </a:endParaRPr>
          </a:p>
        </p:txBody>
      </p:sp>
      <p:pic>
        <p:nvPicPr>
          <p:cNvPr id="16" name="Picture 15" descr="A graphic of an arrow&#10;&#10;AI-generated content may be incorrect.">
            <a:extLst>
              <a:ext uri="{FF2B5EF4-FFF2-40B4-BE49-F238E27FC236}">
                <a16:creationId xmlns:a16="http://schemas.microsoft.com/office/drawing/2014/main" id="{8A9440DD-FA2B-5F0D-E1FD-1A8D2428A18B}"/>
              </a:ext>
            </a:extLst>
          </p:cNvPr>
          <p:cNvPicPr>
            <a:picLocks noChangeAspect="1"/>
          </p:cNvPicPr>
          <p:nvPr/>
        </p:nvPicPr>
        <p:blipFill>
          <a:blip r:embed="rId5" cstate="screen">
            <a:extLst>
              <a:ext uri="{28A0092B-C50C-407E-A947-70E740481C1C}">
                <a14:useLocalDpi xmlns:a14="http://schemas.microsoft.com/office/drawing/2010/main" val="0"/>
              </a:ext>
            </a:extLst>
          </a:blip>
          <a:srcRect l="14868" t="12963" r="11175" b="27493"/>
          <a:stretch/>
        </p:blipFill>
        <p:spPr>
          <a:xfrm>
            <a:off x="4874685" y="1068406"/>
            <a:ext cx="2686050" cy="1437604"/>
          </a:xfrm>
          <a:prstGeom prst="rect">
            <a:avLst/>
          </a:prstGeom>
        </p:spPr>
      </p:pic>
      <p:pic>
        <p:nvPicPr>
          <p:cNvPr id="5" name="Picture 4">
            <a:extLst>
              <a:ext uri="{FF2B5EF4-FFF2-40B4-BE49-F238E27FC236}">
                <a16:creationId xmlns:a16="http://schemas.microsoft.com/office/drawing/2014/main" id="{AEBB6841-A7E7-8086-AF5C-0DE81F5130F3}"/>
              </a:ext>
            </a:extLst>
          </p:cNvPr>
          <p:cNvPicPr>
            <a:picLocks noChangeAspect="1"/>
          </p:cNvPicPr>
          <p:nvPr/>
        </p:nvPicPr>
        <p:blipFill>
          <a:blip r:embed="rId6"/>
          <a:stretch>
            <a:fillRect/>
          </a:stretch>
        </p:blipFill>
        <p:spPr>
          <a:xfrm>
            <a:off x="6643866" y="5354275"/>
            <a:ext cx="5124498" cy="926611"/>
          </a:xfrm>
          <a:prstGeom prst="rect">
            <a:avLst/>
          </a:prstGeom>
        </p:spPr>
      </p:pic>
      <p:sp>
        <p:nvSpPr>
          <p:cNvPr id="9" name="Rectangle 1">
            <a:extLst>
              <a:ext uri="{FF2B5EF4-FFF2-40B4-BE49-F238E27FC236}">
                <a16:creationId xmlns:a16="http://schemas.microsoft.com/office/drawing/2014/main" id="{4D80AAE4-42BC-9FC4-B986-361A0FA99227}"/>
              </a:ext>
            </a:extLst>
          </p:cNvPr>
          <p:cNvSpPr>
            <a:spLocks noChangeArrowheads="1"/>
          </p:cNvSpPr>
          <p:nvPr/>
        </p:nvSpPr>
        <p:spPr bwMode="auto">
          <a:xfrm>
            <a:off x="6643867" y="3294514"/>
            <a:ext cx="531530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accent2"/>
                </a:solidFill>
              </a:rPr>
              <a:t>Ο </a:t>
            </a:r>
            <a:r>
              <a:rPr lang="en-US" altLang="en-US" sz="1400" dirty="0" err="1">
                <a:solidFill>
                  <a:schemeClr val="accent2"/>
                </a:solidFill>
              </a:rPr>
              <a:t>δείκτης</a:t>
            </a:r>
            <a:r>
              <a:rPr lang="en-US" altLang="en-US" sz="1400" dirty="0">
                <a:solidFill>
                  <a:schemeClr val="accent2"/>
                </a:solidFill>
              </a:rPr>
              <a:t> ATHEX ESG </a:t>
            </a:r>
            <a:r>
              <a:rPr lang="en-US" altLang="en-US" sz="1400" b="1" dirty="0" err="1">
                <a:solidFill>
                  <a:schemeClr val="accent2"/>
                </a:solidFill>
              </a:rPr>
              <a:t>δεν</a:t>
            </a:r>
            <a:r>
              <a:rPr lang="en-US" altLang="en-US" sz="1400" b="1" dirty="0">
                <a:solidFill>
                  <a:schemeClr val="accent2"/>
                </a:solidFill>
              </a:rPr>
              <a:t> α</a:t>
            </a:r>
            <a:r>
              <a:rPr lang="en-US" altLang="en-US" sz="1400" b="1" dirty="0" err="1">
                <a:solidFill>
                  <a:schemeClr val="accent2"/>
                </a:solidFill>
              </a:rPr>
              <a:t>ξιολογεί</a:t>
            </a:r>
            <a:r>
              <a:rPr lang="en-US" altLang="en-US" sz="1400" b="1" dirty="0">
                <a:solidFill>
                  <a:schemeClr val="accent2"/>
                </a:solidFill>
              </a:rPr>
              <a:t> απ</a:t>
            </a:r>
            <a:r>
              <a:rPr lang="en-US" altLang="en-US" sz="1400" b="1" dirty="0" err="1">
                <a:solidFill>
                  <a:schemeClr val="accent2"/>
                </a:solidFill>
              </a:rPr>
              <a:t>ευθεί</a:t>
            </a:r>
            <a:r>
              <a:rPr lang="en-US" altLang="en-US" sz="1400" b="1" dirty="0">
                <a:solidFill>
                  <a:schemeClr val="accent2"/>
                </a:solidFill>
              </a:rPr>
              <a:t>ας </a:t>
            </a:r>
            <a:r>
              <a:rPr lang="en-US" altLang="en-US" sz="1400" dirty="0">
                <a:solidFill>
                  <a:schemeClr val="accent2"/>
                </a:solidFill>
              </a:rPr>
              <a:t>τις επιδόσεις των εταιρειών στους ESG τομείς, αλλά βασίζεται σε κριτήρια συμμόρφωσης και αποκάλυψης πληροφοριών. </a:t>
            </a:r>
            <a:br>
              <a:rPr lang="el-GR" altLang="en-US" sz="1400" dirty="0">
                <a:solidFill>
                  <a:schemeClr val="accent2"/>
                </a:solidFill>
              </a:rPr>
            </a:br>
            <a:r>
              <a:rPr lang="en-US" altLang="en-US" sz="1400" dirty="0">
                <a:solidFill>
                  <a:schemeClr val="accent2"/>
                </a:solidFill>
              </a:rPr>
              <a:t>Ο </a:t>
            </a:r>
            <a:r>
              <a:rPr lang="en-US" altLang="en-US" sz="1400" dirty="0" err="1">
                <a:solidFill>
                  <a:schemeClr val="accent2"/>
                </a:solidFill>
              </a:rPr>
              <a:t>ίδιος</a:t>
            </a:r>
            <a:r>
              <a:rPr lang="en-US" altLang="en-US" sz="1400" dirty="0">
                <a:solidFill>
                  <a:schemeClr val="accent2"/>
                </a:solidFill>
              </a:rPr>
              <a:t> ο </a:t>
            </a:r>
            <a:r>
              <a:rPr lang="en-US" altLang="en-US" sz="1400" dirty="0" err="1">
                <a:solidFill>
                  <a:schemeClr val="accent2"/>
                </a:solidFill>
              </a:rPr>
              <a:t>Οδηγός</a:t>
            </a:r>
            <a:r>
              <a:rPr lang="en-US" altLang="en-US" sz="1400" dirty="0">
                <a:solidFill>
                  <a:schemeClr val="accent2"/>
                </a:solidFill>
              </a:rPr>
              <a:t> </a:t>
            </a:r>
            <a:r>
              <a:rPr lang="en-US" altLang="en-US" sz="1400" dirty="0" err="1">
                <a:solidFill>
                  <a:schemeClr val="accent2"/>
                </a:solidFill>
              </a:rPr>
              <a:t>Μεθοδολογί</a:t>
            </a:r>
            <a:r>
              <a:rPr lang="en-US" altLang="en-US" sz="1400" dirty="0">
                <a:solidFill>
                  <a:schemeClr val="accent2"/>
                </a:solidFill>
              </a:rPr>
              <a:t>ας του δείκτη το αναφέρει ξεκάθαρα:</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accent2"/>
                </a:solidFill>
              </a:rPr>
              <a:t>📌 </a:t>
            </a:r>
            <a:r>
              <a:rPr lang="el-GR" altLang="en-US" sz="1400" dirty="0">
                <a:solidFill>
                  <a:schemeClr val="accent2"/>
                </a:solidFill>
              </a:rPr>
              <a:t>«</a:t>
            </a:r>
            <a:r>
              <a:rPr lang="en-US" altLang="en-US" sz="1400" b="1" dirty="0">
                <a:solidFill>
                  <a:schemeClr val="accent2"/>
                </a:solidFill>
              </a:rPr>
              <a:t>Ο </a:t>
            </a:r>
            <a:r>
              <a:rPr lang="en-US" altLang="en-US" sz="1400" b="1" dirty="0" err="1">
                <a:solidFill>
                  <a:schemeClr val="accent2"/>
                </a:solidFill>
              </a:rPr>
              <a:t>δείκτης</a:t>
            </a:r>
            <a:r>
              <a:rPr lang="en-US" altLang="en-US" sz="1400" b="1" dirty="0">
                <a:solidFill>
                  <a:schemeClr val="accent2"/>
                </a:solidFill>
              </a:rPr>
              <a:t> βα</a:t>
            </a:r>
            <a:r>
              <a:rPr lang="en-US" altLang="en-US" sz="1400" b="1" dirty="0" err="1">
                <a:solidFill>
                  <a:schemeClr val="accent2"/>
                </a:solidFill>
              </a:rPr>
              <a:t>σίζετ</a:t>
            </a:r>
            <a:r>
              <a:rPr lang="en-US" altLang="en-US" sz="1400" b="1" dirty="0">
                <a:solidFill>
                  <a:schemeClr val="accent2"/>
                </a:solidFill>
              </a:rPr>
              <a:t>αι στη διαθεσιμότητα δημοσιευμένων πληροφοριών ESG, και αξιολογεί την ύπαρξη πολιτικών, συστημάτων και διαδικασιών, όχι το τελικό επίπεδο επίδοσης</a:t>
            </a:r>
            <a:r>
              <a:rPr lang="el-GR" altLang="en-US" sz="1400" b="1" dirty="0">
                <a:solidFill>
                  <a:schemeClr val="accent2"/>
                </a:solidFill>
              </a:rPr>
              <a:t>»</a:t>
            </a:r>
            <a:endParaRPr lang="en-US" altLang="en-US" sz="1400" b="1" dirty="0">
              <a:solidFill>
                <a:schemeClr val="accent2"/>
              </a:solidFill>
            </a:endParaRPr>
          </a:p>
        </p:txBody>
      </p:sp>
    </p:spTree>
    <p:extLst>
      <p:ext uri="{BB962C8B-B14F-4D97-AF65-F5344CB8AC3E}">
        <p14:creationId xmlns:p14="http://schemas.microsoft.com/office/powerpoint/2010/main" val="2069260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095" y="1038524"/>
            <a:ext cx="9523809" cy="4780952"/>
          </a:xfrm>
          <a:prstGeom prst="rect">
            <a:avLst/>
          </a:prstGeom>
        </p:spPr>
      </p:pic>
      <p:graphicFrame>
        <p:nvGraphicFramePr>
          <p:cNvPr id="9" name="Objekt 8" hidden="1">
            <a:extLst>
              <a:ext uri="{FF2B5EF4-FFF2-40B4-BE49-F238E27FC236}">
                <a16:creationId xmlns:a16="http://schemas.microsoft.com/office/drawing/2014/main" id="{751FB5B9-517A-83F1-64D2-392AFCDDC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6" progId="TCLayout.ActiveDocument.1">
                  <p:embed/>
                </p:oleObj>
              </mc:Choice>
              <mc:Fallback>
                <p:oleObj name="think-cell Slide" r:id="rId5" imgW="425" imgH="426" progId="TCLayout.ActiveDocument.1">
                  <p:embed/>
                  <p:pic>
                    <p:nvPicPr>
                      <p:cNvPr id="9" name="Objekt 8" hidden="1">
                        <a:extLst>
                          <a:ext uri="{FF2B5EF4-FFF2-40B4-BE49-F238E27FC236}">
                            <a16:creationId xmlns:a16="http://schemas.microsoft.com/office/drawing/2014/main" id="{751FB5B9-517A-83F1-64D2-392AFCDDC30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9CB7E66C-E937-3AB5-3F7C-9A7D490E9DB2}"/>
              </a:ext>
            </a:extLst>
          </p:cNvPr>
          <p:cNvSpPr>
            <a:spLocks noGrp="1"/>
          </p:cNvSpPr>
          <p:nvPr>
            <p:ph type="sldNum" sz="quarter" idx="16"/>
          </p:nvPr>
        </p:nvSpPr>
        <p:spPr/>
        <p:txBody>
          <a:bodyPr/>
          <a:lstStyle/>
          <a:p>
            <a:fld id="{4531D9DC-ADF0-4D0A-8902-0133E3C6D94B}" type="slidenum">
              <a:rPr lang="en-US" noProof="0" smtClean="0"/>
              <a:pPr/>
              <a:t>24</a:t>
            </a:fld>
            <a:endParaRPr lang="en-US" noProof="0" dirty="0"/>
          </a:p>
        </p:txBody>
      </p:sp>
      <p:sp>
        <p:nvSpPr>
          <p:cNvPr id="2" name="Title 1">
            <a:extLst>
              <a:ext uri="{FF2B5EF4-FFF2-40B4-BE49-F238E27FC236}">
                <a16:creationId xmlns:a16="http://schemas.microsoft.com/office/drawing/2014/main" id="{01A5F80B-6C2D-F637-2645-5B2F98F0ADDE}"/>
              </a:ext>
            </a:extLst>
          </p:cNvPr>
          <p:cNvSpPr>
            <a:spLocks noGrp="1"/>
          </p:cNvSpPr>
          <p:nvPr>
            <p:ph type="title"/>
          </p:nvPr>
        </p:nvSpPr>
        <p:spPr>
          <a:xfrm>
            <a:off x="443372" y="379660"/>
            <a:ext cx="11305716" cy="492443"/>
          </a:xfrm>
        </p:spPr>
        <p:txBody>
          <a:bodyPr vert="horz"/>
          <a:lstStyle/>
          <a:p>
            <a:r>
              <a:rPr lang="el-GR" dirty="0">
                <a:solidFill>
                  <a:srgbClr val="0F55F5"/>
                </a:solidFill>
              </a:rPr>
              <a:t>Χρονοδιάγραμμα Συστημάτων</a:t>
            </a:r>
            <a:endParaRPr lang="en-US" dirty="0">
              <a:solidFill>
                <a:srgbClr val="0F55F5"/>
              </a:solidFill>
            </a:endParaRPr>
          </a:p>
        </p:txBody>
      </p:sp>
      <p:sp>
        <p:nvSpPr>
          <p:cNvPr id="11" name="Rectangle 10"/>
          <p:cNvSpPr/>
          <p:nvPr/>
        </p:nvSpPr>
        <p:spPr>
          <a:xfrm>
            <a:off x="8887124" y="5846665"/>
            <a:ext cx="1853392" cy="246221"/>
          </a:xfrm>
          <a:prstGeom prst="rect">
            <a:avLst/>
          </a:prstGeom>
        </p:spPr>
        <p:txBody>
          <a:bodyPr wrap="none">
            <a:spAutoFit/>
          </a:bodyPr>
          <a:lstStyle/>
          <a:p>
            <a:r>
              <a:rPr lang="el-GR" sz="1000" dirty="0"/>
              <a:t>Πηγή</a:t>
            </a:r>
            <a:r>
              <a:rPr lang="en-US" sz="1000" dirty="0"/>
              <a:t>: </a:t>
            </a:r>
            <a:r>
              <a:rPr lang="en-US" sz="1000" dirty="0" err="1"/>
              <a:t>carboneer</a:t>
            </a:r>
            <a:r>
              <a:rPr lang="en-US" sz="1000" dirty="0"/>
              <a:t>, Energy post</a:t>
            </a:r>
            <a:endParaRPr lang="el-GR" sz="1000" dirty="0"/>
          </a:p>
        </p:txBody>
      </p:sp>
      <p:sp>
        <p:nvSpPr>
          <p:cNvPr id="7" name="Oval 6"/>
          <p:cNvSpPr/>
          <p:nvPr/>
        </p:nvSpPr>
        <p:spPr>
          <a:xfrm>
            <a:off x="1487384" y="2396979"/>
            <a:ext cx="1008112" cy="41824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l-GR" sz="1600" dirty="0" err="1">
              <a:solidFill>
                <a:schemeClr val="tx1"/>
              </a:solidFill>
            </a:endParaRPr>
          </a:p>
        </p:txBody>
      </p:sp>
      <p:cxnSp>
        <p:nvCxnSpPr>
          <p:cNvPr id="13" name="Straight Arrow Connector 12"/>
          <p:cNvCxnSpPr>
            <a:endCxn id="7" idx="2"/>
          </p:cNvCxnSpPr>
          <p:nvPr/>
        </p:nvCxnSpPr>
        <p:spPr>
          <a:xfrm flipV="1">
            <a:off x="839416" y="2606103"/>
            <a:ext cx="647968" cy="419748"/>
          </a:xfrm>
          <a:prstGeom prst="straightConnector1">
            <a:avLst/>
          </a:prstGeom>
          <a:ln cap="rnd">
            <a:solidFill>
              <a:schemeClr val="accent2"/>
            </a:solidFill>
            <a:round/>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7956" y="3013349"/>
            <a:ext cx="1584176" cy="246221"/>
          </a:xfrm>
          <a:prstGeom prst="rect">
            <a:avLst/>
          </a:prstGeom>
          <a:noFill/>
        </p:spPr>
        <p:txBody>
          <a:bodyPr wrap="square" lIns="0" tIns="0" rIns="0" bIns="0" rtlCol="0">
            <a:spAutoFit/>
          </a:bodyPr>
          <a:lstStyle/>
          <a:p>
            <a:pPr algn="l">
              <a:lnSpc>
                <a:spcPct val="100000"/>
              </a:lnSpc>
              <a:spcBef>
                <a:spcPts val="600"/>
              </a:spcBef>
              <a:buClr>
                <a:schemeClr val="accent1"/>
              </a:buClr>
            </a:pPr>
            <a:r>
              <a:rPr lang="el-GR" sz="1600" dirty="0">
                <a:solidFill>
                  <a:schemeClr val="accent2"/>
                </a:solidFill>
              </a:rPr>
              <a:t>Διυλιστήρια</a:t>
            </a:r>
          </a:p>
        </p:txBody>
      </p:sp>
      <p:sp>
        <p:nvSpPr>
          <p:cNvPr id="15" name="Oval 14"/>
          <p:cNvSpPr/>
          <p:nvPr/>
        </p:nvSpPr>
        <p:spPr>
          <a:xfrm>
            <a:off x="1453132" y="4956473"/>
            <a:ext cx="1008112" cy="44844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l-GR" sz="1600" dirty="0" err="1">
              <a:solidFill>
                <a:schemeClr val="tx1"/>
              </a:solidFill>
            </a:endParaRPr>
          </a:p>
        </p:txBody>
      </p:sp>
      <p:cxnSp>
        <p:nvCxnSpPr>
          <p:cNvPr id="16" name="Straight Arrow Connector 15"/>
          <p:cNvCxnSpPr>
            <a:endCxn id="15" idx="2"/>
          </p:cNvCxnSpPr>
          <p:nvPr/>
        </p:nvCxnSpPr>
        <p:spPr>
          <a:xfrm flipV="1">
            <a:off x="695372" y="5180696"/>
            <a:ext cx="757760" cy="173526"/>
          </a:xfrm>
          <a:prstGeom prst="straightConnector1">
            <a:avLst/>
          </a:prstGeom>
          <a:ln cap="rnd">
            <a:solidFill>
              <a:schemeClr val="accent2"/>
            </a:solidFill>
            <a:round/>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7956" y="5354222"/>
            <a:ext cx="1584176" cy="492443"/>
          </a:xfrm>
          <a:prstGeom prst="rect">
            <a:avLst/>
          </a:prstGeom>
          <a:noFill/>
        </p:spPr>
        <p:txBody>
          <a:bodyPr wrap="square" lIns="0" tIns="0" rIns="0" bIns="0" rtlCol="0">
            <a:spAutoFit/>
          </a:bodyPr>
          <a:lstStyle/>
          <a:p>
            <a:pPr algn="l">
              <a:lnSpc>
                <a:spcPct val="100000"/>
              </a:lnSpc>
              <a:spcBef>
                <a:spcPts val="600"/>
              </a:spcBef>
              <a:buClr>
                <a:schemeClr val="accent1"/>
              </a:buClr>
            </a:pPr>
            <a:r>
              <a:rPr lang="el-GR" sz="1600" dirty="0">
                <a:solidFill>
                  <a:schemeClr val="accent2"/>
                </a:solidFill>
              </a:rPr>
              <a:t>Εταιρείες εμπορίας</a:t>
            </a:r>
          </a:p>
        </p:txBody>
      </p:sp>
      <p:sp>
        <p:nvSpPr>
          <p:cNvPr id="21" name="TextBox 20"/>
          <p:cNvSpPr txBox="1"/>
          <p:nvPr/>
        </p:nvSpPr>
        <p:spPr>
          <a:xfrm>
            <a:off x="8385023" y="572560"/>
            <a:ext cx="3124500" cy="492443"/>
          </a:xfrm>
          <a:prstGeom prst="rect">
            <a:avLst/>
          </a:prstGeom>
          <a:noFill/>
        </p:spPr>
        <p:txBody>
          <a:bodyPr wrap="square" lIns="0" tIns="0" rIns="0" bIns="0" rtlCol="0">
            <a:spAutoFit/>
          </a:bodyPr>
          <a:lstStyle/>
          <a:p>
            <a:pPr algn="l">
              <a:lnSpc>
                <a:spcPct val="100000"/>
              </a:lnSpc>
              <a:spcBef>
                <a:spcPts val="600"/>
              </a:spcBef>
              <a:buClr>
                <a:schemeClr val="accent1"/>
              </a:buClr>
            </a:pPr>
            <a:r>
              <a:rPr lang="el-GR" sz="1600" dirty="0">
                <a:solidFill>
                  <a:schemeClr val="accent2"/>
                </a:solidFill>
              </a:rPr>
              <a:t>Αξιολόγηση για πιθανή ένταξη των διυλιστηρίων στο </a:t>
            </a:r>
            <a:r>
              <a:rPr lang="en-US" sz="1600" dirty="0">
                <a:solidFill>
                  <a:schemeClr val="accent2"/>
                </a:solidFill>
              </a:rPr>
              <a:t>CBAM</a:t>
            </a:r>
            <a:endParaRPr lang="el-GR" sz="1600" dirty="0">
              <a:solidFill>
                <a:schemeClr val="accent2"/>
              </a:solidFill>
            </a:endParaRPr>
          </a:p>
        </p:txBody>
      </p:sp>
      <p:sp>
        <p:nvSpPr>
          <p:cNvPr id="26" name="TextBox 25"/>
          <p:cNvSpPr txBox="1"/>
          <p:nvPr/>
        </p:nvSpPr>
        <p:spPr>
          <a:xfrm>
            <a:off x="3569277" y="1124744"/>
            <a:ext cx="679322" cy="276999"/>
          </a:xfrm>
          <a:prstGeom prst="rect">
            <a:avLst/>
          </a:prstGeom>
          <a:solidFill>
            <a:schemeClr val="tx2"/>
          </a:solidFill>
        </p:spPr>
        <p:txBody>
          <a:bodyPr wrap="square" lIns="0" tIns="0" rIns="0" bIns="0" rtlCol="0">
            <a:spAutoFit/>
          </a:bodyPr>
          <a:lstStyle/>
          <a:p>
            <a:pPr algn="l">
              <a:lnSpc>
                <a:spcPct val="100000"/>
              </a:lnSpc>
              <a:spcBef>
                <a:spcPts val="600"/>
              </a:spcBef>
              <a:buClr>
                <a:schemeClr val="accent1"/>
              </a:buClr>
            </a:pPr>
            <a:r>
              <a:rPr lang="el-GR" b="1" dirty="0">
                <a:solidFill>
                  <a:schemeClr val="accent5"/>
                </a:solidFill>
                <a:latin typeface="Calibri" panose="020F0502020204030204" pitchFamily="34" charset="0"/>
                <a:cs typeface="Calibri" panose="020F0502020204030204" pitchFamily="34" charset="0"/>
              </a:rPr>
              <a:t>2024</a:t>
            </a:r>
          </a:p>
        </p:txBody>
      </p:sp>
      <p:sp>
        <p:nvSpPr>
          <p:cNvPr id="27" name="TextBox 26"/>
          <p:cNvSpPr txBox="1"/>
          <p:nvPr/>
        </p:nvSpPr>
        <p:spPr>
          <a:xfrm>
            <a:off x="5992742" y="1135777"/>
            <a:ext cx="679322" cy="276999"/>
          </a:xfrm>
          <a:prstGeom prst="rect">
            <a:avLst/>
          </a:prstGeom>
          <a:solidFill>
            <a:schemeClr val="tx2"/>
          </a:solidFill>
        </p:spPr>
        <p:txBody>
          <a:bodyPr wrap="square" lIns="0" tIns="0" rIns="0" bIns="0" rtlCol="0">
            <a:spAutoFit/>
          </a:bodyPr>
          <a:lstStyle/>
          <a:p>
            <a:pPr algn="l">
              <a:lnSpc>
                <a:spcPct val="100000"/>
              </a:lnSpc>
              <a:spcBef>
                <a:spcPts val="600"/>
              </a:spcBef>
              <a:buClr>
                <a:schemeClr val="accent1"/>
              </a:buClr>
            </a:pPr>
            <a:r>
              <a:rPr lang="el-GR" b="1" dirty="0">
                <a:solidFill>
                  <a:schemeClr val="accent5"/>
                </a:solidFill>
                <a:latin typeface="Calibri" panose="020F0502020204030204" pitchFamily="34" charset="0"/>
                <a:cs typeface="Calibri" panose="020F0502020204030204" pitchFamily="34" charset="0"/>
              </a:rPr>
              <a:t>2027</a:t>
            </a:r>
          </a:p>
        </p:txBody>
      </p:sp>
      <p:cxnSp>
        <p:nvCxnSpPr>
          <p:cNvPr id="20" name="Straight Arrow Connector 19"/>
          <p:cNvCxnSpPr>
            <a:stCxn id="21" idx="1"/>
            <a:endCxn id="19" idx="6"/>
          </p:cNvCxnSpPr>
          <p:nvPr/>
        </p:nvCxnSpPr>
        <p:spPr>
          <a:xfrm flipH="1">
            <a:off x="5179945" y="818782"/>
            <a:ext cx="3205078" cy="397024"/>
          </a:xfrm>
          <a:prstGeom prst="straightConnector1">
            <a:avLst/>
          </a:prstGeom>
          <a:ln cap="rnd">
            <a:solidFill>
              <a:schemeClr val="accent2"/>
            </a:solidFill>
            <a:round/>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136437" y="1024100"/>
            <a:ext cx="1043508" cy="3834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l-GR" sz="1600" dirty="0" err="1">
              <a:solidFill>
                <a:schemeClr val="tx1"/>
              </a:solidFill>
            </a:endParaRPr>
          </a:p>
        </p:txBody>
      </p:sp>
      <p:sp>
        <p:nvSpPr>
          <p:cNvPr id="8" name="TextBox 7"/>
          <p:cNvSpPr txBox="1"/>
          <p:nvPr/>
        </p:nvSpPr>
        <p:spPr>
          <a:xfrm>
            <a:off x="5879976" y="3501008"/>
            <a:ext cx="216024" cy="169277"/>
          </a:xfrm>
          <a:prstGeom prst="rect">
            <a:avLst/>
          </a:prstGeom>
          <a:noFill/>
        </p:spPr>
        <p:txBody>
          <a:bodyPr wrap="square" lIns="0" tIns="0" rIns="0" bIns="0" rtlCol="0">
            <a:spAutoFit/>
          </a:bodyPr>
          <a:lstStyle/>
          <a:p>
            <a:pPr algn="l">
              <a:lnSpc>
                <a:spcPct val="100000"/>
              </a:lnSpc>
              <a:spcBef>
                <a:spcPts val="600"/>
              </a:spcBef>
              <a:buClr>
                <a:schemeClr val="accent1"/>
              </a:buClr>
            </a:pPr>
            <a:r>
              <a:rPr lang="en-US" sz="1100" dirty="0">
                <a:solidFill>
                  <a:schemeClr val="bg1">
                    <a:lumMod val="75000"/>
                  </a:schemeClr>
                </a:solidFill>
              </a:rPr>
              <a:t>*</a:t>
            </a:r>
            <a:endParaRPr lang="el-GR" sz="1100" dirty="0" err="1">
              <a:solidFill>
                <a:schemeClr val="bg1">
                  <a:lumMod val="75000"/>
                </a:schemeClr>
              </a:solidFill>
            </a:endParaRPr>
          </a:p>
        </p:txBody>
      </p:sp>
      <p:sp>
        <p:nvSpPr>
          <p:cNvPr id="22" name="TextBox 21"/>
          <p:cNvSpPr txBox="1"/>
          <p:nvPr/>
        </p:nvSpPr>
        <p:spPr>
          <a:xfrm>
            <a:off x="10749892" y="3527341"/>
            <a:ext cx="216024" cy="169277"/>
          </a:xfrm>
          <a:prstGeom prst="rect">
            <a:avLst/>
          </a:prstGeom>
          <a:noFill/>
        </p:spPr>
        <p:txBody>
          <a:bodyPr wrap="square" lIns="0" tIns="0" rIns="0" bIns="0" rtlCol="0">
            <a:spAutoFit/>
          </a:bodyPr>
          <a:lstStyle/>
          <a:p>
            <a:pPr algn="l">
              <a:lnSpc>
                <a:spcPct val="100000"/>
              </a:lnSpc>
              <a:spcBef>
                <a:spcPts val="600"/>
              </a:spcBef>
              <a:buClr>
                <a:schemeClr val="accent1"/>
              </a:buClr>
            </a:pPr>
            <a:r>
              <a:rPr lang="en-US" sz="1100" dirty="0">
                <a:solidFill>
                  <a:schemeClr val="bg1">
                    <a:lumMod val="75000"/>
                  </a:schemeClr>
                </a:solidFill>
              </a:rPr>
              <a:t>*</a:t>
            </a:r>
            <a:endParaRPr lang="el-GR" sz="1100" dirty="0" err="1">
              <a:solidFill>
                <a:schemeClr val="bg1">
                  <a:lumMod val="75000"/>
                </a:schemeClr>
              </a:solidFill>
            </a:endParaRPr>
          </a:p>
        </p:txBody>
      </p:sp>
      <p:sp>
        <p:nvSpPr>
          <p:cNvPr id="10" name="TextBox 9"/>
          <p:cNvSpPr txBox="1"/>
          <p:nvPr/>
        </p:nvSpPr>
        <p:spPr>
          <a:xfrm>
            <a:off x="1271464" y="5943247"/>
            <a:ext cx="4426844" cy="153888"/>
          </a:xfrm>
          <a:prstGeom prst="rect">
            <a:avLst/>
          </a:prstGeom>
          <a:noFill/>
        </p:spPr>
        <p:txBody>
          <a:bodyPr wrap="square" lIns="0" tIns="0" rIns="0" bIns="0" rtlCol="0">
            <a:spAutoFit/>
          </a:bodyPr>
          <a:lstStyle/>
          <a:p>
            <a:pPr algn="l">
              <a:lnSpc>
                <a:spcPct val="100000"/>
              </a:lnSpc>
              <a:spcBef>
                <a:spcPts val="600"/>
              </a:spcBef>
              <a:buClr>
                <a:schemeClr val="accent1"/>
              </a:buClr>
            </a:pPr>
            <a:r>
              <a:rPr lang="el-GR" sz="1000" i="1" dirty="0"/>
              <a:t>*Αφορά τους τομείς που εντάσσονται στο </a:t>
            </a:r>
            <a:r>
              <a:rPr lang="en-US" sz="1000" i="1" dirty="0"/>
              <a:t>CBAM</a:t>
            </a:r>
            <a:endParaRPr lang="el-GR" sz="1000" i="1" dirty="0" err="1">
              <a:solidFill>
                <a:schemeClr val="tx1"/>
              </a:solidFill>
            </a:endParaRPr>
          </a:p>
        </p:txBody>
      </p:sp>
    </p:spTree>
    <p:extLst>
      <p:ext uri="{BB962C8B-B14F-4D97-AF65-F5344CB8AC3E}">
        <p14:creationId xmlns:p14="http://schemas.microsoft.com/office/powerpoint/2010/main" val="428667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17" grpId="0"/>
      <p:bldP spid="21" grpId="0"/>
      <p:bldP spid="26" grpId="0" animBg="1"/>
      <p:bldP spid="2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B392DFAF-609C-A7E2-9967-91A2D5772B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0" name="Objekt 9" hidden="1">
                        <a:extLst>
                          <a:ext uri="{FF2B5EF4-FFF2-40B4-BE49-F238E27FC236}">
                            <a16:creationId xmlns:a16="http://schemas.microsoft.com/office/drawing/2014/main" id="{B392DFAF-609C-A7E2-9967-91A2D5772B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9CB7E66C-E937-3AB5-3F7C-9A7D490E9DB2}"/>
              </a:ext>
            </a:extLst>
          </p:cNvPr>
          <p:cNvSpPr>
            <a:spLocks noGrp="1"/>
          </p:cNvSpPr>
          <p:nvPr>
            <p:ph type="sldNum" sz="quarter" idx="12"/>
          </p:nvPr>
        </p:nvSpPr>
        <p:spPr/>
        <p:txBody>
          <a:bodyPr/>
          <a:lstStyle/>
          <a:p>
            <a:fld id="{4531D9DC-ADF0-4D0A-8902-0133E3C6D94B}" type="slidenum">
              <a:rPr lang="en-US" noProof="0" smtClean="0"/>
              <a:pPr/>
              <a:t>25</a:t>
            </a:fld>
            <a:endParaRPr lang="en-US" noProof="0" dirty="0"/>
          </a:p>
        </p:txBody>
      </p:sp>
      <p:sp>
        <p:nvSpPr>
          <p:cNvPr id="2" name="Title 1">
            <a:extLst>
              <a:ext uri="{FF2B5EF4-FFF2-40B4-BE49-F238E27FC236}">
                <a16:creationId xmlns:a16="http://schemas.microsoft.com/office/drawing/2014/main" id="{01A5F80B-6C2D-F637-2645-5B2F98F0ADDE}"/>
              </a:ext>
            </a:extLst>
          </p:cNvPr>
          <p:cNvSpPr>
            <a:spLocks noGrp="1"/>
          </p:cNvSpPr>
          <p:nvPr>
            <p:ph type="title"/>
          </p:nvPr>
        </p:nvSpPr>
        <p:spPr>
          <a:xfrm>
            <a:off x="443372" y="379660"/>
            <a:ext cx="11305716" cy="492443"/>
          </a:xfrm>
        </p:spPr>
        <p:txBody>
          <a:bodyPr vert="horz"/>
          <a:lstStyle/>
          <a:p>
            <a:r>
              <a:rPr lang="el-GR" dirty="0">
                <a:solidFill>
                  <a:srgbClr val="0F55F5"/>
                </a:solidFill>
              </a:rPr>
              <a:t>Σύστημα Εμπορίας Δικαιωμάτων Εκπομπών (ΣΕΔΕ</a:t>
            </a:r>
            <a:r>
              <a:rPr lang="en-US" dirty="0">
                <a:solidFill>
                  <a:srgbClr val="0F55F5"/>
                </a:solidFill>
              </a:rPr>
              <a:t> – EU ETS</a:t>
            </a:r>
            <a:r>
              <a:rPr lang="el-GR" dirty="0">
                <a:solidFill>
                  <a:srgbClr val="0F55F5"/>
                </a:solidFill>
              </a:rPr>
              <a:t>)</a:t>
            </a:r>
            <a:endParaRPr lang="en-US" dirty="0">
              <a:solidFill>
                <a:srgbClr val="0F55F5"/>
              </a:solidFill>
            </a:endParaRPr>
          </a:p>
        </p:txBody>
      </p:sp>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7966" y="1633557"/>
            <a:ext cx="5192642" cy="2877984"/>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017435" y="1633557"/>
            <a:ext cx="5091397" cy="2877984"/>
          </a:xfrm>
          <a:prstGeom prst="rect">
            <a:avLst/>
          </a:prstGeom>
        </p:spPr>
      </p:pic>
      <p:sp>
        <p:nvSpPr>
          <p:cNvPr id="9" name="Rectangle 8"/>
          <p:cNvSpPr/>
          <p:nvPr/>
        </p:nvSpPr>
        <p:spPr>
          <a:xfrm>
            <a:off x="399348" y="4835237"/>
            <a:ext cx="11053229" cy="1200329"/>
          </a:xfrm>
          <a:prstGeom prst="rect">
            <a:avLst/>
          </a:prstGeom>
        </p:spPr>
        <p:txBody>
          <a:bodyPr wrap="square">
            <a:spAutoFit/>
          </a:bodyPr>
          <a:lstStyle/>
          <a:p>
            <a:pPr marL="285750" indent="-285750" algn="just">
              <a:buFont typeface="Wingdings" panose="05000000000000000000" pitchFamily="2" charset="2"/>
              <a:buChar char="q"/>
            </a:pPr>
            <a:r>
              <a:rPr lang="el-GR" kern="0" dirty="0"/>
              <a:t>Στο πλαίσιο του ΣΕΔΕ υπάρχει η υποχρέωση παρακολούθησης και επαλήθευσης των εκπομπών </a:t>
            </a:r>
            <a:r>
              <a:rPr lang="en-US" kern="0" dirty="0"/>
              <a:t>CO</a:t>
            </a:r>
            <a:r>
              <a:rPr lang="en-US" kern="0" baseline="-25000" dirty="0"/>
              <a:t>2</a:t>
            </a:r>
            <a:r>
              <a:rPr lang="en-US" kern="0" dirty="0"/>
              <a:t> </a:t>
            </a:r>
            <a:r>
              <a:rPr lang="el-GR" kern="0" dirty="0"/>
              <a:t>και παράδοσης των απαιτούμενων δικαιωμάτων ετησίως (</a:t>
            </a:r>
            <a:r>
              <a:rPr lang="el-GR" i="1" kern="0" dirty="0"/>
              <a:t>1 δικαίωμα = 1 εκπομπή τόνου </a:t>
            </a:r>
            <a:r>
              <a:rPr lang="en-US" i="1" kern="0" dirty="0"/>
              <a:t>CO</a:t>
            </a:r>
            <a:r>
              <a:rPr lang="en-US" i="1" kern="0" baseline="-25000" dirty="0"/>
              <a:t>2</a:t>
            </a:r>
            <a:r>
              <a:rPr lang="en-US" kern="0" dirty="0"/>
              <a:t>)</a:t>
            </a:r>
            <a:endParaRPr lang="el-GR" kern="0" dirty="0"/>
          </a:p>
          <a:p>
            <a:pPr marL="285750" indent="-285750" algn="just">
              <a:buFont typeface="Wingdings" panose="05000000000000000000" pitchFamily="2" charset="2"/>
              <a:buChar char="q"/>
            </a:pPr>
            <a:endParaRPr lang="el-GR" u="sng" kern="0" dirty="0"/>
          </a:p>
          <a:p>
            <a:pPr marL="285750" indent="-285750" algn="just">
              <a:buFont typeface="Wingdings" panose="05000000000000000000" pitchFamily="2" charset="2"/>
              <a:buChar char="q"/>
            </a:pPr>
            <a:r>
              <a:rPr lang="el-GR" kern="0" dirty="0"/>
              <a:t>Αφορά βιομηχανικές εγκαταστάσεις</a:t>
            </a:r>
            <a:r>
              <a:rPr lang="en-US" kern="0" dirty="0"/>
              <a:t> </a:t>
            </a:r>
            <a:r>
              <a:rPr lang="el-GR" kern="0" dirty="0"/>
              <a:t>υψηλής ενεργειακής έντασης, ηλεκτροπαραγωγή και αεροπλοΐα</a:t>
            </a:r>
          </a:p>
        </p:txBody>
      </p:sp>
      <p:sp>
        <p:nvSpPr>
          <p:cNvPr id="11" name="Rectangle 10"/>
          <p:cNvSpPr/>
          <p:nvPr/>
        </p:nvSpPr>
        <p:spPr>
          <a:xfrm>
            <a:off x="355328" y="764704"/>
            <a:ext cx="11141271" cy="646331"/>
          </a:xfrm>
          <a:prstGeom prst="rect">
            <a:avLst/>
          </a:prstGeom>
        </p:spPr>
        <p:txBody>
          <a:bodyPr wrap="square">
            <a:spAutoFit/>
          </a:bodyPr>
          <a:lstStyle/>
          <a:p>
            <a:pPr marL="285750" indent="-285750">
              <a:buFont typeface="Wingdings" panose="05000000000000000000" pitchFamily="2" charset="2"/>
              <a:buChar char="Ø"/>
            </a:pPr>
            <a:endParaRPr lang="el-GR" dirty="0"/>
          </a:p>
          <a:p>
            <a:r>
              <a:rPr lang="el-GR" dirty="0"/>
              <a:t>Η πρώτη αγορά εκπομπών </a:t>
            </a:r>
            <a:r>
              <a:rPr lang="en-US" dirty="0"/>
              <a:t>CO2 </a:t>
            </a:r>
            <a:r>
              <a:rPr lang="el-GR" dirty="0"/>
              <a:t>παγκοσμίως</a:t>
            </a:r>
          </a:p>
        </p:txBody>
      </p:sp>
    </p:spTree>
    <p:extLst>
      <p:ext uri="{BB962C8B-B14F-4D97-AF65-F5344CB8AC3E}">
        <p14:creationId xmlns:p14="http://schemas.microsoft.com/office/powerpoint/2010/main" val="2720509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448" y="2235799"/>
            <a:ext cx="10093350" cy="2815703"/>
          </a:xfrm>
          <a:prstGeom prst="rect">
            <a:avLst/>
          </a:prstGeom>
        </p:spPr>
      </p:pic>
      <p:graphicFrame>
        <p:nvGraphicFramePr>
          <p:cNvPr id="9" name="Objekt 8" hidden="1">
            <a:extLst>
              <a:ext uri="{FF2B5EF4-FFF2-40B4-BE49-F238E27FC236}">
                <a16:creationId xmlns:a16="http://schemas.microsoft.com/office/drawing/2014/main" id="{DE2016B9-0F53-7771-A221-D8623CC0931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6" progId="TCLayout.ActiveDocument.1">
                  <p:embed/>
                </p:oleObj>
              </mc:Choice>
              <mc:Fallback>
                <p:oleObj name="think-cell Slide" r:id="rId5" imgW="425" imgH="426" progId="TCLayout.ActiveDocument.1">
                  <p:embed/>
                  <p:pic>
                    <p:nvPicPr>
                      <p:cNvPr id="9" name="Objekt 8" hidden="1">
                        <a:extLst>
                          <a:ext uri="{FF2B5EF4-FFF2-40B4-BE49-F238E27FC236}">
                            <a16:creationId xmlns:a16="http://schemas.microsoft.com/office/drawing/2014/main" id="{DE2016B9-0F53-7771-A221-D8623CC0931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9CB7E66C-E937-3AB5-3F7C-9A7D490E9DB2}"/>
              </a:ext>
            </a:extLst>
          </p:cNvPr>
          <p:cNvSpPr>
            <a:spLocks noGrp="1"/>
          </p:cNvSpPr>
          <p:nvPr>
            <p:ph type="sldNum" sz="quarter" idx="12"/>
          </p:nvPr>
        </p:nvSpPr>
        <p:spPr/>
        <p:txBody>
          <a:bodyPr/>
          <a:lstStyle/>
          <a:p>
            <a:fld id="{4531D9DC-ADF0-4D0A-8902-0133E3C6D94B}" type="slidenum">
              <a:rPr lang="en-US" noProof="0" smtClean="0"/>
              <a:pPr/>
              <a:t>26</a:t>
            </a:fld>
            <a:endParaRPr lang="en-US" noProof="0" dirty="0"/>
          </a:p>
        </p:txBody>
      </p:sp>
      <p:sp>
        <p:nvSpPr>
          <p:cNvPr id="2" name="Title 1">
            <a:extLst>
              <a:ext uri="{FF2B5EF4-FFF2-40B4-BE49-F238E27FC236}">
                <a16:creationId xmlns:a16="http://schemas.microsoft.com/office/drawing/2014/main" id="{01A5F80B-6C2D-F637-2645-5B2F98F0ADDE}"/>
              </a:ext>
            </a:extLst>
          </p:cNvPr>
          <p:cNvSpPr>
            <a:spLocks noGrp="1"/>
          </p:cNvSpPr>
          <p:nvPr>
            <p:ph type="title"/>
          </p:nvPr>
        </p:nvSpPr>
        <p:spPr>
          <a:xfrm>
            <a:off x="443372" y="379660"/>
            <a:ext cx="11305716" cy="492443"/>
          </a:xfrm>
        </p:spPr>
        <p:txBody>
          <a:bodyPr vert="horz"/>
          <a:lstStyle/>
          <a:p>
            <a:r>
              <a:rPr lang="en-US" dirty="0">
                <a:solidFill>
                  <a:srgbClr val="0F55F5"/>
                </a:solidFill>
              </a:rPr>
              <a:t>EU ETS - </a:t>
            </a:r>
            <a:r>
              <a:rPr lang="el-GR" dirty="0">
                <a:solidFill>
                  <a:srgbClr val="0F55F5"/>
                </a:solidFill>
              </a:rPr>
              <a:t>Διύλιση</a:t>
            </a:r>
            <a:endParaRPr lang="en-US" dirty="0">
              <a:solidFill>
                <a:srgbClr val="0F55F5"/>
              </a:solidFill>
            </a:endParaRPr>
          </a:p>
        </p:txBody>
      </p:sp>
      <p:sp>
        <p:nvSpPr>
          <p:cNvPr id="15" name="Textplatzhalter 16">
            <a:extLst>
              <a:ext uri="{FF2B5EF4-FFF2-40B4-BE49-F238E27FC236}">
                <a16:creationId xmlns:a16="http://schemas.microsoft.com/office/drawing/2014/main" id="{A23E9BAF-E648-554A-4ED3-85D32488AA9C}"/>
              </a:ext>
            </a:extLst>
          </p:cNvPr>
          <p:cNvSpPr txBox="1">
            <a:spLocks/>
          </p:cNvSpPr>
          <p:nvPr/>
        </p:nvSpPr>
        <p:spPr>
          <a:xfrm>
            <a:off x="8006316" y="5137996"/>
            <a:ext cx="5468400" cy="291752"/>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r>
              <a:rPr lang="el-GR" sz="1000" b="0" dirty="0">
                <a:solidFill>
                  <a:schemeClr val="tx1"/>
                </a:solidFill>
              </a:rPr>
              <a:t>Πηγή</a:t>
            </a:r>
            <a:r>
              <a:rPr lang="en-US" sz="1000" b="0" dirty="0">
                <a:solidFill>
                  <a:schemeClr val="tx1"/>
                </a:solidFill>
              </a:rPr>
              <a:t>: Emissions Trading Extra – Life EXT</a:t>
            </a:r>
          </a:p>
        </p:txBody>
      </p:sp>
      <p:sp>
        <p:nvSpPr>
          <p:cNvPr id="16" name="Rectangle 15"/>
          <p:cNvSpPr/>
          <p:nvPr/>
        </p:nvSpPr>
        <p:spPr>
          <a:xfrm>
            <a:off x="443372" y="1030072"/>
            <a:ext cx="11197244" cy="369332"/>
          </a:xfrm>
          <a:prstGeom prst="rect">
            <a:avLst/>
          </a:prstGeom>
        </p:spPr>
        <p:txBody>
          <a:bodyPr wrap="square">
            <a:spAutoFit/>
          </a:bodyPr>
          <a:lstStyle/>
          <a:p>
            <a:pPr marL="0" lvl="1">
              <a:spcBef>
                <a:spcPts val="800"/>
              </a:spcBef>
            </a:pPr>
            <a:r>
              <a:rPr lang="el-GR" dirty="0">
                <a:solidFill>
                  <a:srgbClr val="373737"/>
                </a:solidFill>
              </a:rPr>
              <a:t>Ο κλάδος της διύλισης συμμετέχει στο Ευρωπαϊκό ΣΕΔΕ από την έναρξή του το </a:t>
            </a:r>
            <a:r>
              <a:rPr lang="el-GR" b="1" dirty="0">
                <a:solidFill>
                  <a:srgbClr val="373737"/>
                </a:solidFill>
              </a:rPr>
              <a:t>2005</a:t>
            </a:r>
            <a:r>
              <a:rPr lang="el-GR" dirty="0">
                <a:solidFill>
                  <a:srgbClr val="373737"/>
                </a:solidFill>
              </a:rPr>
              <a:t> (</a:t>
            </a:r>
            <a:r>
              <a:rPr lang="el-GR" b="1" dirty="0">
                <a:solidFill>
                  <a:srgbClr val="373737"/>
                </a:solidFill>
              </a:rPr>
              <a:t>Οδηγία 2003/87/ΕΚ</a:t>
            </a:r>
            <a:r>
              <a:rPr lang="el-GR" dirty="0">
                <a:solidFill>
                  <a:srgbClr val="373737"/>
                </a:solidFill>
              </a:rPr>
              <a:t>).</a:t>
            </a:r>
          </a:p>
        </p:txBody>
      </p:sp>
      <p:sp>
        <p:nvSpPr>
          <p:cNvPr id="13" name="Rectangle 12"/>
          <p:cNvSpPr/>
          <p:nvPr/>
        </p:nvSpPr>
        <p:spPr>
          <a:xfrm>
            <a:off x="418265" y="1772816"/>
            <a:ext cx="7752184" cy="369332"/>
          </a:xfrm>
          <a:prstGeom prst="rect">
            <a:avLst/>
          </a:prstGeom>
        </p:spPr>
        <p:txBody>
          <a:bodyPr wrap="square">
            <a:spAutoFit/>
          </a:bodyPr>
          <a:lstStyle/>
          <a:p>
            <a:pPr marL="0" lvl="1">
              <a:spcBef>
                <a:spcPts val="800"/>
              </a:spcBef>
            </a:pPr>
            <a:r>
              <a:rPr lang="el-GR" i="1" dirty="0"/>
              <a:t>4</a:t>
            </a:r>
            <a:r>
              <a:rPr lang="el-GR" i="1" baseline="30000" dirty="0"/>
              <a:t>η</a:t>
            </a:r>
            <a:r>
              <a:rPr lang="el-GR" i="1" dirty="0"/>
              <a:t> φάση (2021 – 2030)</a:t>
            </a:r>
            <a:r>
              <a:rPr lang="en-US" i="1" dirty="0"/>
              <a:t>: </a:t>
            </a:r>
            <a:r>
              <a:rPr lang="en-US" b="1" dirty="0"/>
              <a:t>1</a:t>
            </a:r>
            <a:r>
              <a:rPr lang="el-GR" b="1" baseline="30000" dirty="0"/>
              <a:t>η</a:t>
            </a:r>
            <a:r>
              <a:rPr lang="el-GR" b="1" dirty="0"/>
              <a:t> περίοδος</a:t>
            </a:r>
            <a:r>
              <a:rPr lang="en-US" b="1" dirty="0"/>
              <a:t>: 2021-2025</a:t>
            </a:r>
            <a:r>
              <a:rPr lang="en-US" dirty="0"/>
              <a:t>, 2</a:t>
            </a:r>
            <a:r>
              <a:rPr lang="el-GR" baseline="30000" dirty="0"/>
              <a:t>η</a:t>
            </a:r>
            <a:r>
              <a:rPr lang="el-GR" dirty="0"/>
              <a:t> περίοδος</a:t>
            </a:r>
            <a:r>
              <a:rPr lang="en-US" dirty="0"/>
              <a:t>: 2026-2030</a:t>
            </a:r>
            <a:r>
              <a:rPr lang="el-GR" dirty="0"/>
              <a:t> </a:t>
            </a:r>
          </a:p>
        </p:txBody>
      </p:sp>
      <p:sp>
        <p:nvSpPr>
          <p:cNvPr id="14" name="Text Placeholder 28">
            <a:extLst>
              <a:ext uri="{FF2B5EF4-FFF2-40B4-BE49-F238E27FC236}">
                <a16:creationId xmlns:a16="http://schemas.microsoft.com/office/drawing/2014/main" id="{77D2B25D-1C7D-E87B-1A9B-6817ED864EF4}"/>
              </a:ext>
            </a:extLst>
          </p:cNvPr>
          <p:cNvSpPr txBox="1">
            <a:spLocks/>
          </p:cNvSpPr>
          <p:nvPr/>
        </p:nvSpPr>
        <p:spPr>
          <a:xfrm>
            <a:off x="506372" y="5137996"/>
            <a:ext cx="11071244" cy="906395"/>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r>
              <a:rPr lang="el-GR" sz="1800" dirty="0"/>
              <a:t>Δωρεάν δικαιώματα</a:t>
            </a:r>
            <a:endParaRPr lang="en-US" sz="1800" dirty="0"/>
          </a:p>
          <a:p>
            <a:pPr lvl="1"/>
            <a:r>
              <a:rPr lang="el-GR" sz="1800" dirty="0"/>
              <a:t>Τα διυλιστήρια λαμβάνουν δωρεάν δικαιώματα επειδή είναι εκτεθειμένα στη διαρροή άνθρακα (</a:t>
            </a:r>
            <a:r>
              <a:rPr lang="el-GR" sz="1800" b="1" dirty="0"/>
              <a:t>CLL</a:t>
            </a:r>
            <a:r>
              <a:rPr lang="el-GR" sz="1800" dirty="0"/>
              <a:t>) – Συνεχώς μειώνονται με στόχο την κατάργηση</a:t>
            </a:r>
          </a:p>
        </p:txBody>
      </p:sp>
    </p:spTree>
    <p:extLst>
      <p:ext uri="{BB962C8B-B14F-4D97-AF65-F5344CB8AC3E}">
        <p14:creationId xmlns:p14="http://schemas.microsoft.com/office/powerpoint/2010/main" val="3031157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751FB5B9-517A-83F1-64D2-392AFCDDC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9" name="Objekt 8" hidden="1">
                        <a:extLst>
                          <a:ext uri="{FF2B5EF4-FFF2-40B4-BE49-F238E27FC236}">
                            <a16:creationId xmlns:a16="http://schemas.microsoft.com/office/drawing/2014/main" id="{751FB5B9-517A-83F1-64D2-392AFCDDC3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9CB7E66C-E937-3AB5-3F7C-9A7D490E9DB2}"/>
              </a:ext>
            </a:extLst>
          </p:cNvPr>
          <p:cNvSpPr>
            <a:spLocks noGrp="1"/>
          </p:cNvSpPr>
          <p:nvPr>
            <p:ph type="sldNum" sz="quarter" idx="16"/>
          </p:nvPr>
        </p:nvSpPr>
        <p:spPr/>
        <p:txBody>
          <a:bodyPr/>
          <a:lstStyle/>
          <a:p>
            <a:fld id="{4531D9DC-ADF0-4D0A-8902-0133E3C6D94B}" type="slidenum">
              <a:rPr lang="en-US" noProof="0" smtClean="0"/>
              <a:pPr/>
              <a:t>27</a:t>
            </a:fld>
            <a:endParaRPr lang="en-US" noProof="0" dirty="0"/>
          </a:p>
        </p:txBody>
      </p:sp>
      <p:sp>
        <p:nvSpPr>
          <p:cNvPr id="2" name="Title 1">
            <a:extLst>
              <a:ext uri="{FF2B5EF4-FFF2-40B4-BE49-F238E27FC236}">
                <a16:creationId xmlns:a16="http://schemas.microsoft.com/office/drawing/2014/main" id="{01A5F80B-6C2D-F637-2645-5B2F98F0ADDE}"/>
              </a:ext>
            </a:extLst>
          </p:cNvPr>
          <p:cNvSpPr>
            <a:spLocks noGrp="1"/>
          </p:cNvSpPr>
          <p:nvPr>
            <p:ph type="title"/>
          </p:nvPr>
        </p:nvSpPr>
        <p:spPr>
          <a:xfrm>
            <a:off x="443372" y="379660"/>
            <a:ext cx="11305716" cy="861774"/>
          </a:xfrm>
        </p:spPr>
        <p:txBody>
          <a:bodyPr vert="horz"/>
          <a:lstStyle/>
          <a:p>
            <a:r>
              <a:rPr lang="el-GR" dirty="0">
                <a:solidFill>
                  <a:srgbClr val="0F55F5"/>
                </a:solidFill>
              </a:rPr>
              <a:t>Αλλαγές στο </a:t>
            </a:r>
            <a:r>
              <a:rPr lang="en-US" dirty="0">
                <a:solidFill>
                  <a:srgbClr val="0F55F5"/>
                </a:solidFill>
              </a:rPr>
              <a:t>cap - </a:t>
            </a:r>
            <a:r>
              <a:rPr lang="el-GR" dirty="0">
                <a:solidFill>
                  <a:srgbClr val="0F55F5"/>
                </a:solidFill>
              </a:rPr>
              <a:t>Κατάργηση το 2039</a:t>
            </a:r>
            <a:br>
              <a:rPr lang="el-GR" dirty="0"/>
            </a:br>
            <a:endParaRPr lang="en-US" sz="2400" dirty="0"/>
          </a:p>
        </p:txBody>
      </p:sp>
      <p:sp>
        <p:nvSpPr>
          <p:cNvPr id="7" name="Rectangle 6"/>
          <p:cNvSpPr/>
          <p:nvPr/>
        </p:nvSpPr>
        <p:spPr>
          <a:xfrm>
            <a:off x="443372" y="1131707"/>
            <a:ext cx="2495964" cy="369332"/>
          </a:xfrm>
          <a:prstGeom prst="rect">
            <a:avLst/>
          </a:prstGeom>
        </p:spPr>
        <p:txBody>
          <a:bodyPr wrap="square">
            <a:spAutoFit/>
          </a:bodyPr>
          <a:lstStyle/>
          <a:p>
            <a:pPr marL="285750" indent="-285750">
              <a:buFont typeface="Arial" panose="020B0604020202020204" pitchFamily="34" charset="0"/>
              <a:buChar char="•"/>
            </a:pPr>
            <a:endParaRPr lang="el-GR"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3472" y="962135"/>
            <a:ext cx="9217024" cy="5153974"/>
          </a:xfrm>
          <a:prstGeom prst="rect">
            <a:avLst/>
          </a:prstGeom>
        </p:spPr>
      </p:pic>
      <p:sp>
        <p:nvSpPr>
          <p:cNvPr id="10" name="Textplatzhalter 16">
            <a:extLst>
              <a:ext uri="{FF2B5EF4-FFF2-40B4-BE49-F238E27FC236}">
                <a16:creationId xmlns:a16="http://schemas.microsoft.com/office/drawing/2014/main" id="{A23E9BAF-E648-554A-4ED3-85D32488AA9C}"/>
              </a:ext>
            </a:extLst>
          </p:cNvPr>
          <p:cNvSpPr txBox="1">
            <a:spLocks/>
          </p:cNvSpPr>
          <p:nvPr/>
        </p:nvSpPr>
        <p:spPr>
          <a:xfrm>
            <a:off x="8762400" y="5999357"/>
            <a:ext cx="2516072" cy="201074"/>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r>
              <a:rPr lang="el-GR" sz="1000" b="0" dirty="0">
                <a:solidFill>
                  <a:schemeClr val="tx1"/>
                </a:solidFill>
              </a:rPr>
              <a:t>Πηγή</a:t>
            </a:r>
            <a:r>
              <a:rPr lang="en-US" sz="1000" b="0" dirty="0">
                <a:solidFill>
                  <a:schemeClr val="tx1"/>
                </a:solidFill>
              </a:rPr>
              <a:t>: </a:t>
            </a:r>
            <a:r>
              <a:rPr lang="en-US" sz="1000" dirty="0">
                <a:hlinkClick r:id="rId7"/>
              </a:rPr>
              <a:t>emissierechten.nl </a:t>
            </a:r>
            <a:endParaRPr lang="en-US" sz="1000" b="0" dirty="0">
              <a:solidFill>
                <a:schemeClr val="tx1"/>
              </a:solidFill>
            </a:endParaRPr>
          </a:p>
        </p:txBody>
      </p:sp>
    </p:spTree>
    <p:extLst>
      <p:ext uri="{BB962C8B-B14F-4D97-AF65-F5344CB8AC3E}">
        <p14:creationId xmlns:p14="http://schemas.microsoft.com/office/powerpoint/2010/main" val="2571816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B392DFAF-609C-A7E2-9967-91A2D5772B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10" name="Objekt 9" hidden="1">
                        <a:extLst>
                          <a:ext uri="{FF2B5EF4-FFF2-40B4-BE49-F238E27FC236}">
                            <a16:creationId xmlns:a16="http://schemas.microsoft.com/office/drawing/2014/main" id="{B392DFAF-609C-A7E2-9967-91A2D5772B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9CB7E66C-E937-3AB5-3F7C-9A7D490E9DB2}"/>
              </a:ext>
            </a:extLst>
          </p:cNvPr>
          <p:cNvSpPr>
            <a:spLocks noGrp="1"/>
          </p:cNvSpPr>
          <p:nvPr>
            <p:ph type="sldNum" sz="quarter" idx="12"/>
          </p:nvPr>
        </p:nvSpPr>
        <p:spPr/>
        <p:txBody>
          <a:bodyPr/>
          <a:lstStyle/>
          <a:p>
            <a:fld id="{4531D9DC-ADF0-4D0A-8902-0133E3C6D94B}" type="slidenum">
              <a:rPr lang="en-US" noProof="0" smtClean="0"/>
              <a:pPr/>
              <a:t>28</a:t>
            </a:fld>
            <a:endParaRPr lang="en-US" noProof="0" dirty="0"/>
          </a:p>
        </p:txBody>
      </p:sp>
      <p:sp>
        <p:nvSpPr>
          <p:cNvPr id="2" name="Title 1">
            <a:extLst>
              <a:ext uri="{FF2B5EF4-FFF2-40B4-BE49-F238E27FC236}">
                <a16:creationId xmlns:a16="http://schemas.microsoft.com/office/drawing/2014/main" id="{01A5F80B-6C2D-F637-2645-5B2F98F0ADDE}"/>
              </a:ext>
            </a:extLst>
          </p:cNvPr>
          <p:cNvSpPr>
            <a:spLocks noGrp="1"/>
          </p:cNvSpPr>
          <p:nvPr>
            <p:ph type="title"/>
          </p:nvPr>
        </p:nvSpPr>
        <p:spPr>
          <a:xfrm>
            <a:off x="443372" y="379660"/>
            <a:ext cx="11305716" cy="492443"/>
          </a:xfrm>
        </p:spPr>
        <p:txBody>
          <a:bodyPr vert="horz"/>
          <a:lstStyle/>
          <a:p>
            <a:r>
              <a:rPr lang="en-US" dirty="0">
                <a:solidFill>
                  <a:srgbClr val="0F55F5"/>
                </a:solidFill>
              </a:rPr>
              <a:t>Industrial Carbon Management Strategy</a:t>
            </a:r>
          </a:p>
        </p:txBody>
      </p:sp>
      <p:sp>
        <p:nvSpPr>
          <p:cNvPr id="59" name="Text Placeholder 6">
            <a:extLst>
              <a:ext uri="{FF2B5EF4-FFF2-40B4-BE49-F238E27FC236}">
                <a16:creationId xmlns:a16="http://schemas.microsoft.com/office/drawing/2014/main" id="{9B49C25F-848A-FB37-2937-65093CCCB3B2}"/>
              </a:ext>
            </a:extLst>
          </p:cNvPr>
          <p:cNvSpPr txBox="1">
            <a:spLocks/>
          </p:cNvSpPr>
          <p:nvPr/>
        </p:nvSpPr>
        <p:spPr>
          <a:xfrm>
            <a:off x="7032104" y="1772816"/>
            <a:ext cx="3960440" cy="2698175"/>
          </a:xfrm>
          <a:prstGeom prst="rect">
            <a:avLst/>
          </a:prstGeom>
          <a:ln>
            <a:noFill/>
          </a:ln>
        </p:spPr>
        <p:txBody>
          <a:bodyPr wrap="square" lIns="0" tIns="0" rIns="0" bIns="0">
            <a:sp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r>
              <a:rPr lang="el-GR" sz="1800" dirty="0"/>
              <a:t>Τα αποτελέσματα μοντελοποίησης για την επίτευξη των κλιματικών στόχων της ΕΕ δείχνουν ότι</a:t>
            </a:r>
            <a:r>
              <a:rPr lang="en-US" sz="1800" dirty="0"/>
              <a:t>:</a:t>
            </a:r>
          </a:p>
          <a:p>
            <a:pPr marL="285750" lvl="1" indent="-285750">
              <a:buClr>
                <a:schemeClr val="accent3"/>
              </a:buClr>
              <a:buFont typeface="Wingdings" panose="05000000000000000000" pitchFamily="2" charset="2"/>
              <a:buChar char="§"/>
            </a:pPr>
            <a:r>
              <a:rPr lang="el-GR" sz="1800" dirty="0"/>
              <a:t> Για το </a:t>
            </a:r>
            <a:r>
              <a:rPr lang="el-GR" sz="1800" b="1" dirty="0"/>
              <a:t>2040</a:t>
            </a:r>
            <a:r>
              <a:rPr lang="el-GR" sz="1800" dirty="0"/>
              <a:t>, περίπου </a:t>
            </a:r>
            <a:r>
              <a:rPr lang="el-GR" sz="1800" b="1" dirty="0"/>
              <a:t>280 εκατομμύρια τόνοι </a:t>
            </a:r>
            <a:r>
              <a:rPr lang="en-US" sz="1800" b="1" dirty="0"/>
              <a:t>CO</a:t>
            </a:r>
            <a:r>
              <a:rPr lang="en-US" sz="1800" b="1" baseline="-25000" dirty="0"/>
              <a:t>2</a:t>
            </a:r>
            <a:r>
              <a:rPr lang="en-US" sz="1800" b="1" dirty="0"/>
              <a:t> </a:t>
            </a:r>
            <a:r>
              <a:rPr lang="el-GR" sz="1800" dirty="0"/>
              <a:t>θα πρέπει να δεσμευτούν </a:t>
            </a:r>
            <a:endParaRPr lang="en-US" sz="1800" dirty="0"/>
          </a:p>
          <a:p>
            <a:pPr marL="285750" lvl="1" indent="-285750">
              <a:buClr>
                <a:schemeClr val="accent3"/>
              </a:buClr>
              <a:buFont typeface="Wingdings" panose="05000000000000000000" pitchFamily="2" charset="2"/>
              <a:buChar char="§"/>
            </a:pPr>
            <a:r>
              <a:rPr lang="el-GR" sz="1800" dirty="0"/>
              <a:t>Έως το </a:t>
            </a:r>
            <a:r>
              <a:rPr lang="el-GR" sz="1800" b="1" dirty="0"/>
              <a:t>2050</a:t>
            </a:r>
            <a:r>
              <a:rPr lang="el-GR" sz="1800" dirty="0"/>
              <a:t>, περίπου </a:t>
            </a:r>
            <a:r>
              <a:rPr lang="el-GR" sz="1800" b="1" dirty="0"/>
              <a:t>450 εκατομμύρια τόνοι </a:t>
            </a:r>
            <a:r>
              <a:rPr lang="en-US" sz="1800" b="1" dirty="0"/>
              <a:t>CO</a:t>
            </a:r>
            <a:r>
              <a:rPr lang="en-US" sz="1800" b="1" baseline="-25000" dirty="0"/>
              <a:t>2</a:t>
            </a:r>
            <a:r>
              <a:rPr lang="en-US" sz="1800" b="1" dirty="0"/>
              <a:t> </a:t>
            </a:r>
            <a:r>
              <a:rPr lang="el-GR" sz="1800" dirty="0"/>
              <a:t>θα πρέπει να δεσμευτούν </a:t>
            </a:r>
            <a:endParaRPr lang="en-US" sz="18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385" y="1026994"/>
            <a:ext cx="6048672" cy="4985948"/>
          </a:xfrm>
          <a:prstGeom prst="rect">
            <a:avLst/>
          </a:prstGeom>
        </p:spPr>
      </p:pic>
    </p:spTree>
    <p:extLst>
      <p:ext uri="{BB962C8B-B14F-4D97-AF65-F5344CB8AC3E}">
        <p14:creationId xmlns:p14="http://schemas.microsoft.com/office/powerpoint/2010/main" val="3620485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751FB5B9-517A-83F1-64D2-392AFCDDC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9" name="Objekt 8" hidden="1">
                        <a:extLst>
                          <a:ext uri="{FF2B5EF4-FFF2-40B4-BE49-F238E27FC236}">
                            <a16:creationId xmlns:a16="http://schemas.microsoft.com/office/drawing/2014/main" id="{751FB5B9-517A-83F1-64D2-392AFCDDC3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1" name="Text Placeholder 30">
            <a:extLst>
              <a:ext uri="{FF2B5EF4-FFF2-40B4-BE49-F238E27FC236}">
                <a16:creationId xmlns:a16="http://schemas.microsoft.com/office/drawing/2014/main" id="{6DF132B4-8E18-8CE2-15DF-4D5300BD6C7B}"/>
              </a:ext>
            </a:extLst>
          </p:cNvPr>
          <p:cNvSpPr>
            <a:spLocks noGrp="1"/>
          </p:cNvSpPr>
          <p:nvPr>
            <p:ph type="body" sz="quarter" idx="13"/>
          </p:nvPr>
        </p:nvSpPr>
        <p:spPr>
          <a:xfrm>
            <a:off x="443372" y="5850304"/>
            <a:ext cx="11197244" cy="675040"/>
          </a:xfrm>
        </p:spPr>
        <p:txBody>
          <a:bodyPr/>
          <a:lstStyle/>
          <a:p>
            <a:pPr lvl="1" algn="ctr"/>
            <a:r>
              <a:rPr lang="el-GR" sz="1800" b="1" dirty="0">
                <a:solidFill>
                  <a:schemeClr val="accent1"/>
                </a:solidFill>
              </a:rPr>
              <a:t>Όλα τα δικαιώματα δημοπρατούνται – δεν δίνονται δωρεάν δικαιώματα</a:t>
            </a:r>
            <a:endParaRPr lang="en-US" sz="1800" dirty="0"/>
          </a:p>
        </p:txBody>
      </p:sp>
      <p:sp>
        <p:nvSpPr>
          <p:cNvPr id="5" name="Slide Number Placeholder 4">
            <a:extLst>
              <a:ext uri="{FF2B5EF4-FFF2-40B4-BE49-F238E27FC236}">
                <a16:creationId xmlns:a16="http://schemas.microsoft.com/office/drawing/2014/main" id="{9CB7E66C-E937-3AB5-3F7C-9A7D490E9DB2}"/>
              </a:ext>
            </a:extLst>
          </p:cNvPr>
          <p:cNvSpPr>
            <a:spLocks noGrp="1"/>
          </p:cNvSpPr>
          <p:nvPr>
            <p:ph type="sldNum" sz="quarter" idx="16"/>
          </p:nvPr>
        </p:nvSpPr>
        <p:spPr/>
        <p:txBody>
          <a:bodyPr/>
          <a:lstStyle/>
          <a:p>
            <a:fld id="{4531D9DC-ADF0-4D0A-8902-0133E3C6D94B}" type="slidenum">
              <a:rPr lang="en-US" noProof="0" smtClean="0"/>
              <a:pPr/>
              <a:t>29</a:t>
            </a:fld>
            <a:endParaRPr lang="en-US" noProof="0" dirty="0"/>
          </a:p>
        </p:txBody>
      </p:sp>
      <p:sp>
        <p:nvSpPr>
          <p:cNvPr id="2" name="Title 1">
            <a:extLst>
              <a:ext uri="{FF2B5EF4-FFF2-40B4-BE49-F238E27FC236}">
                <a16:creationId xmlns:a16="http://schemas.microsoft.com/office/drawing/2014/main" id="{01A5F80B-6C2D-F637-2645-5B2F98F0ADDE}"/>
              </a:ext>
            </a:extLst>
          </p:cNvPr>
          <p:cNvSpPr>
            <a:spLocks noGrp="1"/>
          </p:cNvSpPr>
          <p:nvPr>
            <p:ph type="title"/>
          </p:nvPr>
        </p:nvSpPr>
        <p:spPr>
          <a:xfrm>
            <a:off x="443372" y="379660"/>
            <a:ext cx="11305716" cy="492443"/>
          </a:xfrm>
        </p:spPr>
        <p:txBody>
          <a:bodyPr vert="horz"/>
          <a:lstStyle/>
          <a:p>
            <a:r>
              <a:rPr lang="el-GR" dirty="0">
                <a:solidFill>
                  <a:srgbClr val="0F55F5"/>
                </a:solidFill>
              </a:rPr>
              <a:t>Εισαγωγή Ναυτιλίας στο υπάρχον ETS (</a:t>
            </a:r>
            <a:r>
              <a:rPr lang="en-US" dirty="0">
                <a:solidFill>
                  <a:srgbClr val="0F55F5"/>
                </a:solidFill>
              </a:rPr>
              <a:t>1</a:t>
            </a:r>
            <a:r>
              <a:rPr lang="el-GR" dirty="0">
                <a:solidFill>
                  <a:srgbClr val="0F55F5"/>
                </a:solidFill>
              </a:rPr>
              <a:t>) από το 2024</a:t>
            </a:r>
            <a:endParaRPr lang="en-US" dirty="0">
              <a:solidFill>
                <a:srgbClr val="0F55F5"/>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9729" y="842983"/>
            <a:ext cx="8933056" cy="5036441"/>
          </a:xfrm>
          <a:prstGeom prst="rect">
            <a:avLst/>
          </a:prstGeom>
        </p:spPr>
      </p:pic>
      <p:sp>
        <p:nvSpPr>
          <p:cNvPr id="10" name="Textplatzhalter 16">
            <a:extLst>
              <a:ext uri="{FF2B5EF4-FFF2-40B4-BE49-F238E27FC236}">
                <a16:creationId xmlns:a16="http://schemas.microsoft.com/office/drawing/2014/main" id="{A23E9BAF-E648-554A-4ED3-85D32488AA9C}"/>
              </a:ext>
            </a:extLst>
          </p:cNvPr>
          <p:cNvSpPr txBox="1">
            <a:spLocks/>
          </p:cNvSpPr>
          <p:nvPr/>
        </p:nvSpPr>
        <p:spPr>
          <a:xfrm>
            <a:off x="10242785" y="5517150"/>
            <a:ext cx="1013831" cy="25765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r>
              <a:rPr lang="el-GR" sz="1000" b="0" dirty="0">
                <a:solidFill>
                  <a:schemeClr val="tx1"/>
                </a:solidFill>
              </a:rPr>
              <a:t>Πηγή</a:t>
            </a:r>
            <a:r>
              <a:rPr lang="en-US" sz="1000" b="0" dirty="0">
                <a:solidFill>
                  <a:schemeClr val="tx1"/>
                </a:solidFill>
              </a:rPr>
              <a:t>: Europa</a:t>
            </a:r>
          </a:p>
        </p:txBody>
      </p:sp>
    </p:spTree>
    <p:extLst>
      <p:ext uri="{BB962C8B-B14F-4D97-AF65-F5344CB8AC3E}">
        <p14:creationId xmlns:p14="http://schemas.microsoft.com/office/powerpoint/2010/main" val="4105998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A37493-9F4E-E29A-0EF2-A456065FEBD5}"/>
              </a:ext>
            </a:extLst>
          </p:cNvPr>
          <p:cNvSpPr>
            <a:spLocks noGrp="1"/>
          </p:cNvSpPr>
          <p:nvPr>
            <p:ph type="sldNum" sz="quarter" idx="12"/>
          </p:nvPr>
        </p:nvSpPr>
        <p:spPr/>
        <p:txBody>
          <a:bodyPr/>
          <a:lstStyle/>
          <a:p>
            <a:fld id="{4531D9DC-ADF0-4D0A-8902-0133E3C6D94B}" type="slidenum">
              <a:rPr lang="en-US" smtClean="0"/>
              <a:pPr/>
              <a:t>3</a:t>
            </a:fld>
            <a:endParaRPr lang="en-US"/>
          </a:p>
        </p:txBody>
      </p:sp>
      <p:sp>
        <p:nvSpPr>
          <p:cNvPr id="7" name="Title 6">
            <a:extLst>
              <a:ext uri="{FF2B5EF4-FFF2-40B4-BE49-F238E27FC236}">
                <a16:creationId xmlns:a16="http://schemas.microsoft.com/office/drawing/2014/main" id="{C862014B-A5FB-9319-F4EE-C15BD301C912}"/>
              </a:ext>
            </a:extLst>
          </p:cNvPr>
          <p:cNvSpPr>
            <a:spLocks noGrp="1"/>
          </p:cNvSpPr>
          <p:nvPr>
            <p:ph type="title"/>
          </p:nvPr>
        </p:nvSpPr>
        <p:spPr/>
        <p:txBody>
          <a:bodyPr/>
          <a:lstStyle/>
          <a:p>
            <a:r>
              <a:rPr lang="el-GR">
                <a:solidFill>
                  <a:srgbClr val="0F55F5"/>
                </a:solidFill>
              </a:rPr>
              <a:t>Α</a:t>
            </a:r>
            <a:r>
              <a:rPr lang="en-US" err="1">
                <a:solidFill>
                  <a:srgbClr val="0F55F5"/>
                </a:solidFill>
              </a:rPr>
              <a:t>genda</a:t>
            </a:r>
            <a:endParaRPr lang="en-US"/>
          </a:p>
        </p:txBody>
      </p:sp>
      <p:sp>
        <p:nvSpPr>
          <p:cNvPr id="4" name="TextBox 3">
            <a:extLst>
              <a:ext uri="{FF2B5EF4-FFF2-40B4-BE49-F238E27FC236}">
                <a16:creationId xmlns:a16="http://schemas.microsoft.com/office/drawing/2014/main" id="{0377CD13-CB06-623B-AB1A-462749512A6F}"/>
              </a:ext>
            </a:extLst>
          </p:cNvPr>
          <p:cNvSpPr txBox="1"/>
          <p:nvPr/>
        </p:nvSpPr>
        <p:spPr>
          <a:xfrm>
            <a:off x="569372" y="1555768"/>
            <a:ext cx="9255348" cy="2636619"/>
          </a:xfrm>
          <a:prstGeom prst="rect">
            <a:avLst/>
          </a:prstGeom>
          <a:noFill/>
        </p:spPr>
        <p:txBody>
          <a:bodyPr wrap="square">
            <a:spAutoFit/>
          </a:bodyPr>
          <a:lstStyle/>
          <a:p>
            <a:pPr marL="285750" indent="-285750" algn="l" fontAlgn="base">
              <a:lnSpc>
                <a:spcPct val="150000"/>
              </a:lnSpc>
              <a:buFont typeface="Wingdings" panose="05000000000000000000" pitchFamily="2" charset="2"/>
              <a:buChar char="§"/>
            </a:pPr>
            <a:r>
              <a:rPr lang="el-GR" sz="1600" dirty="0"/>
              <a:t>Ευρωπαϊκή Πράσινη Συμφωνία.</a:t>
            </a:r>
          </a:p>
          <a:p>
            <a:pPr marL="285750" indent="-285750" algn="l" fontAlgn="base">
              <a:lnSpc>
                <a:spcPct val="150000"/>
              </a:lnSpc>
              <a:buFont typeface="Wingdings" panose="05000000000000000000" pitchFamily="2" charset="2"/>
              <a:buChar char="§"/>
            </a:pPr>
            <a:r>
              <a:rPr lang="el-GR" sz="1600" dirty="0"/>
              <a:t>Χρηματοδοτικοί Μηχανισμοί - από Επιδοτούμενη Χρηματοδότηση έως Εμπορικά Μοντέλα.</a:t>
            </a:r>
          </a:p>
          <a:p>
            <a:pPr marL="285750" indent="-285750" algn="l" fontAlgn="base">
              <a:lnSpc>
                <a:spcPct val="150000"/>
              </a:lnSpc>
              <a:buFont typeface="Wingdings" panose="05000000000000000000" pitchFamily="2" charset="2"/>
              <a:buChar char="§"/>
            </a:pPr>
            <a:r>
              <a:rPr lang="el-GR" sz="1600" dirty="0"/>
              <a:t>Πηγές χρηματοδότησης - Τράπεζες, Επιχειρηματικά, Ιδιωτικά, και Δημόσια Κεφάλαια.</a:t>
            </a:r>
          </a:p>
          <a:p>
            <a:pPr marL="285750" indent="-285750" algn="l" fontAlgn="base">
              <a:lnSpc>
                <a:spcPct val="150000"/>
              </a:lnSpc>
              <a:buFont typeface="Wingdings" panose="05000000000000000000" pitchFamily="2" charset="2"/>
              <a:buChar char="§"/>
            </a:pPr>
            <a:r>
              <a:rPr lang="el-GR" sz="1600" dirty="0" err="1"/>
              <a:t>PPAs</a:t>
            </a:r>
            <a:r>
              <a:rPr lang="el-GR" sz="1600" dirty="0"/>
              <a:t>/Αειφόρος Χρηματοδότηση/ESG/Ταξινομία.</a:t>
            </a:r>
          </a:p>
          <a:p>
            <a:pPr marL="285750" indent="-285750" algn="l" fontAlgn="base">
              <a:lnSpc>
                <a:spcPct val="150000"/>
              </a:lnSpc>
              <a:buFont typeface="Wingdings" panose="05000000000000000000" pitchFamily="2" charset="2"/>
              <a:buChar char="§"/>
            </a:pPr>
            <a:r>
              <a:rPr lang="el-GR" sz="1600" dirty="0"/>
              <a:t>Ανταγωνιστικότητα/Βιωσιμότητα του Τομέα Διύλισης στην ΕΕ</a:t>
            </a:r>
          </a:p>
          <a:p>
            <a:pPr marL="285750" indent="-285750" algn="l" fontAlgn="base">
              <a:lnSpc>
                <a:spcPct val="150000"/>
              </a:lnSpc>
              <a:buFont typeface="Wingdings" panose="05000000000000000000" pitchFamily="2" charset="2"/>
              <a:buChar char="§"/>
            </a:pPr>
            <a:r>
              <a:rPr lang="el-GR" sz="1600" dirty="0"/>
              <a:t>Νέες Ντιρεκτίβες, πώς οι Προτάσεις της Ευρωπαϊκής Κομισιόν θα Αλλάξουν τη Λειτουργία της Αγοράς (Προσιτή Ενέργεια, Καθαρή Βιομηχανική Συμφωνία</a:t>
            </a:r>
            <a:r>
              <a:rPr lang="en-US" sz="1600" dirty="0"/>
              <a:t>)</a:t>
            </a:r>
            <a:r>
              <a:rPr lang="el-GR" sz="1600" dirty="0"/>
              <a:t>.</a:t>
            </a:r>
          </a:p>
        </p:txBody>
      </p:sp>
    </p:spTree>
    <p:extLst>
      <p:ext uri="{BB962C8B-B14F-4D97-AF65-F5344CB8AC3E}">
        <p14:creationId xmlns:p14="http://schemas.microsoft.com/office/powerpoint/2010/main" val="3457057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751FB5B9-517A-83F1-64D2-392AFCDDC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9" name="Objekt 8" hidden="1">
                        <a:extLst>
                          <a:ext uri="{FF2B5EF4-FFF2-40B4-BE49-F238E27FC236}">
                            <a16:creationId xmlns:a16="http://schemas.microsoft.com/office/drawing/2014/main" id="{751FB5B9-517A-83F1-64D2-392AFCDDC3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9CB7E66C-E937-3AB5-3F7C-9A7D490E9DB2}"/>
              </a:ext>
            </a:extLst>
          </p:cNvPr>
          <p:cNvSpPr>
            <a:spLocks noGrp="1"/>
          </p:cNvSpPr>
          <p:nvPr>
            <p:ph type="sldNum" sz="quarter" idx="16"/>
          </p:nvPr>
        </p:nvSpPr>
        <p:spPr/>
        <p:txBody>
          <a:bodyPr/>
          <a:lstStyle/>
          <a:p>
            <a:fld id="{4531D9DC-ADF0-4D0A-8902-0133E3C6D94B}" type="slidenum">
              <a:rPr lang="en-US" noProof="0" smtClean="0"/>
              <a:pPr/>
              <a:t>30</a:t>
            </a:fld>
            <a:endParaRPr lang="en-US" noProof="0" dirty="0"/>
          </a:p>
        </p:txBody>
      </p:sp>
      <p:sp>
        <p:nvSpPr>
          <p:cNvPr id="2" name="Title 1">
            <a:extLst>
              <a:ext uri="{FF2B5EF4-FFF2-40B4-BE49-F238E27FC236}">
                <a16:creationId xmlns:a16="http://schemas.microsoft.com/office/drawing/2014/main" id="{01A5F80B-6C2D-F637-2645-5B2F98F0ADDE}"/>
              </a:ext>
            </a:extLst>
          </p:cNvPr>
          <p:cNvSpPr>
            <a:spLocks noGrp="1"/>
          </p:cNvSpPr>
          <p:nvPr>
            <p:ph type="title"/>
          </p:nvPr>
        </p:nvSpPr>
        <p:spPr>
          <a:xfrm>
            <a:off x="443372" y="379660"/>
            <a:ext cx="11305716" cy="984885"/>
          </a:xfrm>
        </p:spPr>
        <p:txBody>
          <a:bodyPr vert="horz"/>
          <a:lstStyle/>
          <a:p>
            <a:r>
              <a:rPr lang="en-US" dirty="0">
                <a:solidFill>
                  <a:srgbClr val="0F55F5"/>
                </a:solidFill>
              </a:rPr>
              <a:t>Carbon Border Adjustment Mechanism – CBAM</a:t>
            </a:r>
            <a:br>
              <a:rPr lang="en-US" dirty="0">
                <a:solidFill>
                  <a:srgbClr val="0F55F5"/>
                </a:solidFill>
              </a:rPr>
            </a:br>
            <a:r>
              <a:rPr lang="el-GR" dirty="0">
                <a:solidFill>
                  <a:srgbClr val="0F55F5"/>
                </a:solidFill>
              </a:rPr>
              <a:t>(Μηχανισμός Συνοριακής Προσαρμογής Άνθρακα)</a:t>
            </a:r>
            <a:endParaRPr lang="en-US" dirty="0">
              <a:solidFill>
                <a:srgbClr val="0F55F5"/>
              </a:solidFill>
            </a:endParaRPr>
          </a:p>
        </p:txBody>
      </p:sp>
      <p:sp>
        <p:nvSpPr>
          <p:cNvPr id="8" name="TextBox 7"/>
          <p:cNvSpPr txBox="1"/>
          <p:nvPr/>
        </p:nvSpPr>
        <p:spPr>
          <a:xfrm>
            <a:off x="284159" y="989795"/>
            <a:ext cx="11356453" cy="4001095"/>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endParaRPr lang="el-GR" sz="1600" dirty="0"/>
          </a:p>
          <a:p>
            <a:pPr marL="285750" indent="-285750">
              <a:buClr>
                <a:schemeClr val="accent2"/>
              </a:buClr>
              <a:buFont typeface="Arial" panose="020B0604020202020204" pitchFamily="34" charset="0"/>
              <a:buChar char="•"/>
            </a:pPr>
            <a:r>
              <a:rPr lang="el-GR" sz="1600" b="0" dirty="0"/>
              <a:t>Εφαρμόζεται στα εμπορεύματα 6 (αρχικά) τομέων κατά την εισαγωγή τους στην ΕΕ (τελωνειακό έδαφος)</a:t>
            </a:r>
          </a:p>
          <a:p>
            <a:pPr marL="285750" indent="-285750">
              <a:buClr>
                <a:schemeClr val="accent2"/>
              </a:buClr>
              <a:buFont typeface="Arial" panose="020B0604020202020204" pitchFamily="34" charset="0"/>
              <a:buChar char="•"/>
            </a:pPr>
            <a:endParaRPr lang="el-GR" sz="1600" dirty="0"/>
          </a:p>
          <a:p>
            <a:pPr marL="285750" indent="-285750">
              <a:buClr>
                <a:schemeClr val="accent2"/>
              </a:buClr>
              <a:buFont typeface="Arial" panose="020B0604020202020204" pitchFamily="34" charset="0"/>
              <a:buChar char="•"/>
            </a:pPr>
            <a:endParaRPr lang="el-GR" sz="1600" b="0" dirty="0"/>
          </a:p>
          <a:p>
            <a:pPr marL="285750" indent="-285750">
              <a:buClr>
                <a:schemeClr val="accent2"/>
              </a:buClr>
              <a:buFont typeface="Arial" panose="020B0604020202020204" pitchFamily="34" charset="0"/>
              <a:buChar char="•"/>
            </a:pPr>
            <a:endParaRPr lang="el-GR" sz="1600" dirty="0"/>
          </a:p>
          <a:p>
            <a:pPr marL="285750" indent="-285750">
              <a:buClr>
                <a:schemeClr val="accent2"/>
              </a:buClr>
              <a:buFont typeface="Arial" panose="020B0604020202020204" pitchFamily="34" charset="0"/>
              <a:buChar char="•"/>
            </a:pPr>
            <a:endParaRPr lang="el-GR" sz="1600" b="0" dirty="0"/>
          </a:p>
          <a:p>
            <a:pPr marL="285750" indent="-285750">
              <a:buClr>
                <a:schemeClr val="accent2"/>
              </a:buClr>
              <a:buFont typeface="Arial" panose="020B0604020202020204" pitchFamily="34" charset="0"/>
              <a:buChar char="•"/>
            </a:pPr>
            <a:endParaRPr lang="el-GR" sz="1600" dirty="0"/>
          </a:p>
          <a:p>
            <a:pPr marL="285750" indent="-285750">
              <a:buClr>
                <a:schemeClr val="accent2"/>
              </a:buClr>
              <a:buFont typeface="Arial" panose="020B0604020202020204" pitchFamily="34" charset="0"/>
              <a:buChar char="•"/>
            </a:pPr>
            <a:endParaRPr lang="el-GR" sz="1600" b="0" dirty="0"/>
          </a:p>
          <a:p>
            <a:pPr marL="285750" indent="-285750">
              <a:buClr>
                <a:schemeClr val="accent2"/>
              </a:buClr>
              <a:buFont typeface="Arial" panose="020B0604020202020204" pitchFamily="34" charset="0"/>
              <a:buChar char="•"/>
            </a:pPr>
            <a:endParaRPr lang="el-GR" sz="1600" dirty="0"/>
          </a:p>
          <a:p>
            <a:pPr marL="285750" indent="-285750">
              <a:buClr>
                <a:schemeClr val="accent2"/>
              </a:buClr>
              <a:buFont typeface="Arial" panose="020B0604020202020204" pitchFamily="34" charset="0"/>
              <a:buChar char="•"/>
            </a:pPr>
            <a:endParaRPr lang="el-GR" sz="1600" b="0" dirty="0"/>
          </a:p>
          <a:p>
            <a:pPr marL="285750" indent="-285750">
              <a:buClr>
                <a:schemeClr val="accent2"/>
              </a:buClr>
              <a:buFont typeface="Arial" panose="020B0604020202020204" pitchFamily="34" charset="0"/>
              <a:buChar char="•"/>
            </a:pPr>
            <a:endParaRPr lang="el-GR" sz="1600" b="0" dirty="0"/>
          </a:p>
          <a:p>
            <a:pPr marL="285750" indent="-285750">
              <a:buClr>
                <a:schemeClr val="accent2"/>
              </a:buClr>
              <a:buFont typeface="Arial" panose="020B0604020202020204" pitchFamily="34" charset="0"/>
              <a:buChar char="•"/>
            </a:pPr>
            <a:endParaRPr lang="en-US" sz="1600" dirty="0"/>
          </a:p>
          <a:p>
            <a:pPr marL="285750" indent="-285750">
              <a:buClr>
                <a:schemeClr val="accent2"/>
              </a:buClr>
              <a:buFont typeface="Arial" panose="020B0604020202020204" pitchFamily="34" charset="0"/>
              <a:buChar char="•"/>
            </a:pPr>
            <a:endParaRPr lang="en-US" sz="1600" dirty="0"/>
          </a:p>
          <a:p>
            <a:pPr marL="285750" indent="-285750">
              <a:buClr>
                <a:schemeClr val="accent2"/>
              </a:buClr>
              <a:buFont typeface="Arial" panose="020B0604020202020204" pitchFamily="34" charset="0"/>
              <a:buChar char="•"/>
            </a:pPr>
            <a:endParaRPr lang="el-GR" sz="1600" dirty="0"/>
          </a:p>
          <a:p>
            <a:pPr marL="285750" indent="-285750">
              <a:buClr>
                <a:schemeClr val="accent2"/>
              </a:buClr>
              <a:buFont typeface="Arial" panose="020B0604020202020204" pitchFamily="34" charset="0"/>
              <a:buChar char="•"/>
            </a:pPr>
            <a:endParaRPr lang="el-GR" sz="1600" dirty="0"/>
          </a:p>
          <a:p>
            <a:endParaRPr lang="en-US" sz="1400" b="0" dirty="0">
              <a:latin typeface="+mn-lt"/>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51388" y="1674162"/>
            <a:ext cx="6323006" cy="1395833"/>
          </a:xfrm>
          <a:prstGeom prst="rect">
            <a:avLst/>
          </a:prstGeom>
        </p:spPr>
      </p:pic>
      <p:pic>
        <p:nvPicPr>
          <p:cNvPr id="7" name="Picture 6">
            <a:extLst>
              <a:ext uri="{FF2B5EF4-FFF2-40B4-BE49-F238E27FC236}">
                <a16:creationId xmlns:a16="http://schemas.microsoft.com/office/drawing/2014/main" id="{5BE2A1DC-2939-B000-B08F-02CE0D4A5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72" y="3069995"/>
            <a:ext cx="9815412" cy="3709946"/>
          </a:xfrm>
          <a:prstGeom prst="rect">
            <a:avLst/>
          </a:prstGeom>
        </p:spPr>
      </p:pic>
    </p:spTree>
    <p:extLst>
      <p:ext uri="{BB962C8B-B14F-4D97-AF65-F5344CB8AC3E}">
        <p14:creationId xmlns:p14="http://schemas.microsoft.com/office/powerpoint/2010/main" val="2729728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751FB5B9-517A-83F1-64D2-392AFCDDC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9" name="Objekt 8" hidden="1">
                        <a:extLst>
                          <a:ext uri="{FF2B5EF4-FFF2-40B4-BE49-F238E27FC236}">
                            <a16:creationId xmlns:a16="http://schemas.microsoft.com/office/drawing/2014/main" id="{751FB5B9-517A-83F1-64D2-392AFCDDC3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1" name="Text Placeholder 30">
            <a:extLst>
              <a:ext uri="{FF2B5EF4-FFF2-40B4-BE49-F238E27FC236}">
                <a16:creationId xmlns:a16="http://schemas.microsoft.com/office/drawing/2014/main" id="{6DF132B4-8E18-8CE2-15DF-4D5300BD6C7B}"/>
              </a:ext>
            </a:extLst>
          </p:cNvPr>
          <p:cNvSpPr>
            <a:spLocks noGrp="1"/>
          </p:cNvSpPr>
          <p:nvPr>
            <p:ph type="body" sz="quarter" idx="13"/>
          </p:nvPr>
        </p:nvSpPr>
        <p:spPr>
          <a:xfrm>
            <a:off x="366850" y="1052736"/>
            <a:ext cx="11273766" cy="1270971"/>
          </a:xfrm>
        </p:spPr>
        <p:txBody>
          <a:bodyPr/>
          <a:lstStyle/>
          <a:p>
            <a:pPr marL="0" lvl="2" indent="0">
              <a:buNone/>
            </a:pPr>
            <a:r>
              <a:rPr lang="el-GR" sz="1800" b="1" dirty="0">
                <a:solidFill>
                  <a:schemeClr val="accent1"/>
                </a:solidFill>
              </a:rPr>
              <a:t>Στόχοι EU ETS 2 2030</a:t>
            </a:r>
          </a:p>
          <a:p>
            <a:pPr lvl="2"/>
            <a:r>
              <a:rPr lang="el-GR" sz="1800" dirty="0"/>
              <a:t>Οδικές μεταφορές</a:t>
            </a:r>
            <a:r>
              <a:rPr lang="en-US" sz="1800" dirty="0"/>
              <a:t> &amp;</a:t>
            </a:r>
            <a:r>
              <a:rPr lang="el-GR" sz="1800" dirty="0"/>
              <a:t> κτίρια</a:t>
            </a:r>
            <a:r>
              <a:rPr lang="en-US" sz="1800" dirty="0"/>
              <a:t>:</a:t>
            </a:r>
            <a:r>
              <a:rPr lang="el-GR" sz="1800" dirty="0"/>
              <a:t> Μείωση 43% σε σχέση με το 2005</a:t>
            </a:r>
          </a:p>
          <a:p>
            <a:pPr lvl="2"/>
            <a:r>
              <a:rPr lang="el-GR" sz="1800" dirty="0"/>
              <a:t>Πρόσθετοι τομείς</a:t>
            </a:r>
            <a:r>
              <a:rPr lang="en-US" sz="1800" dirty="0"/>
              <a:t>:</a:t>
            </a:r>
            <a:r>
              <a:rPr lang="el-GR" sz="1800" dirty="0"/>
              <a:t> Μείωση 42% σχέση με το 2005</a:t>
            </a:r>
          </a:p>
          <a:p>
            <a:pPr marL="0" lvl="2" indent="0">
              <a:buNone/>
            </a:pPr>
            <a:endParaRPr lang="el-GR" sz="1800" b="1" dirty="0">
              <a:solidFill>
                <a:schemeClr val="accent1"/>
              </a:solidFill>
            </a:endParaRPr>
          </a:p>
          <a:p>
            <a:pPr marL="0" lvl="2" indent="0">
              <a:buNone/>
            </a:pPr>
            <a:r>
              <a:rPr lang="en-US" sz="1800" b="1" dirty="0">
                <a:solidFill>
                  <a:schemeClr val="accent1"/>
                </a:solidFill>
              </a:rPr>
              <a:t>Upstream system </a:t>
            </a:r>
            <a:r>
              <a:rPr lang="el-GR" sz="1800" b="1" dirty="0">
                <a:solidFill>
                  <a:schemeClr val="accent1"/>
                </a:solidFill>
              </a:rPr>
              <a:t>(</a:t>
            </a:r>
            <a:r>
              <a:rPr lang="en-US" sz="1800" b="1" dirty="0">
                <a:solidFill>
                  <a:schemeClr val="accent1"/>
                </a:solidFill>
              </a:rPr>
              <a:t>ETS 2) vs Downstream system (ETS 1)</a:t>
            </a:r>
          </a:p>
          <a:p>
            <a:pPr marL="0" lvl="2" indent="0">
              <a:buNone/>
            </a:pPr>
            <a:r>
              <a:rPr lang="el-GR" sz="1800" dirty="0"/>
              <a:t>Η διαφορά με το </a:t>
            </a:r>
            <a:r>
              <a:rPr lang="en-US" sz="1800" dirty="0"/>
              <a:t>ETS 1</a:t>
            </a:r>
            <a:r>
              <a:rPr lang="el-GR" sz="1800" dirty="0"/>
              <a:t> είναι ότι υπόχρεοι για την παράδοση των δικαιωμάτων είναι οι </a:t>
            </a:r>
            <a:r>
              <a:rPr lang="el-GR" sz="1800" b="1" dirty="0"/>
              <a:t>προμηθευτές</a:t>
            </a:r>
            <a:r>
              <a:rPr lang="el-GR" sz="1800" dirty="0"/>
              <a:t> </a:t>
            </a:r>
            <a:r>
              <a:rPr lang="el-GR" sz="1800" b="1" dirty="0"/>
              <a:t>καυσίμων </a:t>
            </a:r>
            <a:r>
              <a:rPr lang="el-GR" sz="1800" dirty="0"/>
              <a:t>(εταιρείες εμπορίας). </a:t>
            </a:r>
            <a:endParaRPr lang="el-GR" sz="1800" b="1" dirty="0"/>
          </a:p>
          <a:p>
            <a:pPr marL="0" lvl="2" indent="0">
              <a:buNone/>
            </a:pPr>
            <a:endParaRPr lang="en-US" sz="1800" b="1" dirty="0">
              <a:solidFill>
                <a:schemeClr val="accent1"/>
              </a:solidFill>
            </a:endParaRPr>
          </a:p>
          <a:p>
            <a:pPr marL="0" lvl="2" indent="0">
              <a:buNone/>
            </a:pPr>
            <a:endParaRPr lang="el-GR" sz="1800" b="1" dirty="0">
              <a:solidFill>
                <a:schemeClr val="accent1"/>
              </a:solidFill>
            </a:endParaRPr>
          </a:p>
          <a:p>
            <a:pPr marL="0" lvl="2" indent="0">
              <a:buNone/>
            </a:pPr>
            <a:r>
              <a:rPr lang="el-GR" sz="1800" b="1" dirty="0">
                <a:solidFill>
                  <a:schemeClr val="accent1"/>
                </a:solidFill>
              </a:rPr>
              <a:t>Όλα τα δικαιώματα δημοπρατούνται – </a:t>
            </a:r>
            <a:endParaRPr lang="en-US" sz="1800" b="1" dirty="0">
              <a:solidFill>
                <a:schemeClr val="accent1"/>
              </a:solidFill>
            </a:endParaRPr>
          </a:p>
          <a:p>
            <a:pPr marL="0" lvl="2" indent="0">
              <a:buNone/>
            </a:pPr>
            <a:r>
              <a:rPr lang="el-GR" sz="1800" b="1" dirty="0">
                <a:solidFill>
                  <a:schemeClr val="accent1"/>
                </a:solidFill>
              </a:rPr>
              <a:t>δεν δίνονται δωρεάν δικαιώματα</a:t>
            </a:r>
          </a:p>
          <a:p>
            <a:pPr marL="0" lvl="2" indent="0">
              <a:buNone/>
            </a:pPr>
            <a:endParaRPr lang="el-GR" sz="1800" b="1" dirty="0">
              <a:solidFill>
                <a:schemeClr val="accent1"/>
              </a:solidFill>
            </a:endParaRPr>
          </a:p>
          <a:p>
            <a:pPr lvl="2"/>
            <a:endParaRPr lang="en-US" sz="1800" dirty="0"/>
          </a:p>
          <a:p>
            <a:pPr lvl="2"/>
            <a:endParaRPr lang="en-US" sz="1800" dirty="0"/>
          </a:p>
        </p:txBody>
      </p:sp>
      <p:sp>
        <p:nvSpPr>
          <p:cNvPr id="5" name="Slide Number Placeholder 4">
            <a:extLst>
              <a:ext uri="{FF2B5EF4-FFF2-40B4-BE49-F238E27FC236}">
                <a16:creationId xmlns:a16="http://schemas.microsoft.com/office/drawing/2014/main" id="{9CB7E66C-E937-3AB5-3F7C-9A7D490E9DB2}"/>
              </a:ext>
            </a:extLst>
          </p:cNvPr>
          <p:cNvSpPr>
            <a:spLocks noGrp="1"/>
          </p:cNvSpPr>
          <p:nvPr>
            <p:ph type="sldNum" sz="quarter" idx="16"/>
          </p:nvPr>
        </p:nvSpPr>
        <p:spPr/>
        <p:txBody>
          <a:bodyPr/>
          <a:lstStyle/>
          <a:p>
            <a:fld id="{4531D9DC-ADF0-4D0A-8902-0133E3C6D94B}" type="slidenum">
              <a:rPr lang="en-US" noProof="0" smtClean="0"/>
              <a:pPr/>
              <a:t>31</a:t>
            </a:fld>
            <a:endParaRPr lang="en-US" noProof="0" dirty="0"/>
          </a:p>
        </p:txBody>
      </p:sp>
      <p:sp>
        <p:nvSpPr>
          <p:cNvPr id="2" name="Title 1">
            <a:extLst>
              <a:ext uri="{FF2B5EF4-FFF2-40B4-BE49-F238E27FC236}">
                <a16:creationId xmlns:a16="http://schemas.microsoft.com/office/drawing/2014/main" id="{01A5F80B-6C2D-F637-2645-5B2F98F0ADDE}"/>
              </a:ext>
            </a:extLst>
          </p:cNvPr>
          <p:cNvSpPr>
            <a:spLocks noGrp="1"/>
          </p:cNvSpPr>
          <p:nvPr>
            <p:ph type="title"/>
          </p:nvPr>
        </p:nvSpPr>
        <p:spPr>
          <a:xfrm>
            <a:off x="443372" y="379660"/>
            <a:ext cx="11305716" cy="492443"/>
          </a:xfrm>
        </p:spPr>
        <p:txBody>
          <a:bodyPr/>
          <a:lstStyle/>
          <a:p>
            <a:r>
              <a:rPr lang="el-GR" dirty="0"/>
              <a:t>Νέο </a:t>
            </a:r>
            <a:r>
              <a:rPr lang="en-US" dirty="0"/>
              <a:t>ETS </a:t>
            </a:r>
            <a:r>
              <a:rPr lang="el-GR" dirty="0"/>
              <a:t>(2) </a:t>
            </a:r>
            <a:r>
              <a:rPr lang="en-US" dirty="0"/>
              <a:t> - </a:t>
            </a:r>
            <a:r>
              <a:rPr lang="el-GR" dirty="0"/>
              <a:t>Ξεχωριστό σύστημα</a:t>
            </a:r>
            <a:endParaRPr 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3952" y="3368436"/>
            <a:ext cx="5897192" cy="2564309"/>
          </a:xfrm>
          <a:prstGeom prst="rect">
            <a:avLst/>
          </a:prstGeom>
        </p:spPr>
      </p:pic>
      <p:sp>
        <p:nvSpPr>
          <p:cNvPr id="10" name="Textplatzhalter 16">
            <a:extLst>
              <a:ext uri="{FF2B5EF4-FFF2-40B4-BE49-F238E27FC236}">
                <a16:creationId xmlns:a16="http://schemas.microsoft.com/office/drawing/2014/main" id="{A23E9BAF-E648-554A-4ED3-85D32488AA9C}"/>
              </a:ext>
            </a:extLst>
          </p:cNvPr>
          <p:cNvSpPr txBox="1">
            <a:spLocks/>
          </p:cNvSpPr>
          <p:nvPr/>
        </p:nvSpPr>
        <p:spPr>
          <a:xfrm>
            <a:off x="10233600" y="5932745"/>
            <a:ext cx="1263000" cy="232559"/>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r>
              <a:rPr lang="el-GR" sz="1000" b="0" dirty="0">
                <a:solidFill>
                  <a:schemeClr val="tx1"/>
                </a:solidFill>
              </a:rPr>
              <a:t>Πηγή</a:t>
            </a:r>
            <a:r>
              <a:rPr lang="en-US" sz="1000" b="0" dirty="0">
                <a:solidFill>
                  <a:schemeClr val="tx1"/>
                </a:solidFill>
              </a:rPr>
              <a:t>: FIA Region I</a:t>
            </a:r>
          </a:p>
        </p:txBody>
      </p:sp>
    </p:spTree>
    <p:extLst>
      <p:ext uri="{BB962C8B-B14F-4D97-AF65-F5344CB8AC3E}">
        <p14:creationId xmlns:p14="http://schemas.microsoft.com/office/powerpoint/2010/main" val="2191308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751FB5B9-517A-83F1-64D2-392AFCDDC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9" name="Objekt 8" hidden="1">
                        <a:extLst>
                          <a:ext uri="{FF2B5EF4-FFF2-40B4-BE49-F238E27FC236}">
                            <a16:creationId xmlns:a16="http://schemas.microsoft.com/office/drawing/2014/main" id="{751FB5B9-517A-83F1-64D2-392AFCDDC3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1" name="Text Placeholder 30">
            <a:extLst>
              <a:ext uri="{FF2B5EF4-FFF2-40B4-BE49-F238E27FC236}">
                <a16:creationId xmlns:a16="http://schemas.microsoft.com/office/drawing/2014/main" id="{6DF132B4-8E18-8CE2-15DF-4D5300BD6C7B}"/>
              </a:ext>
            </a:extLst>
          </p:cNvPr>
          <p:cNvSpPr>
            <a:spLocks noGrp="1"/>
          </p:cNvSpPr>
          <p:nvPr>
            <p:ph type="body" sz="quarter" idx="13"/>
          </p:nvPr>
        </p:nvSpPr>
        <p:spPr>
          <a:xfrm>
            <a:off x="443372" y="1844824"/>
            <a:ext cx="11305716" cy="1270971"/>
          </a:xfrm>
        </p:spPr>
        <p:txBody>
          <a:bodyPr/>
          <a:lstStyle/>
          <a:p>
            <a:pPr marL="0" lvl="2" indent="0">
              <a:buNone/>
            </a:pPr>
            <a:endParaRPr lang="el-GR" sz="1800" b="1" dirty="0">
              <a:solidFill>
                <a:schemeClr val="accent1"/>
              </a:solidFill>
            </a:endParaRPr>
          </a:p>
          <a:p>
            <a:pPr lvl="2"/>
            <a:endParaRPr lang="en-US" sz="1800" dirty="0"/>
          </a:p>
          <a:p>
            <a:pPr lvl="2"/>
            <a:endParaRPr lang="en-US" sz="1800" dirty="0"/>
          </a:p>
        </p:txBody>
      </p:sp>
      <p:sp>
        <p:nvSpPr>
          <p:cNvPr id="5" name="Slide Number Placeholder 4">
            <a:extLst>
              <a:ext uri="{FF2B5EF4-FFF2-40B4-BE49-F238E27FC236}">
                <a16:creationId xmlns:a16="http://schemas.microsoft.com/office/drawing/2014/main" id="{9CB7E66C-E937-3AB5-3F7C-9A7D490E9DB2}"/>
              </a:ext>
            </a:extLst>
          </p:cNvPr>
          <p:cNvSpPr>
            <a:spLocks noGrp="1"/>
          </p:cNvSpPr>
          <p:nvPr>
            <p:ph type="sldNum" sz="quarter" idx="16"/>
          </p:nvPr>
        </p:nvSpPr>
        <p:spPr/>
        <p:txBody>
          <a:bodyPr/>
          <a:lstStyle/>
          <a:p>
            <a:fld id="{4531D9DC-ADF0-4D0A-8902-0133E3C6D94B}" type="slidenum">
              <a:rPr lang="en-US" noProof="0" smtClean="0"/>
              <a:pPr/>
              <a:t>32</a:t>
            </a:fld>
            <a:endParaRPr lang="en-US" noProof="0" dirty="0"/>
          </a:p>
        </p:txBody>
      </p:sp>
      <p:sp>
        <p:nvSpPr>
          <p:cNvPr id="2" name="Title 1">
            <a:extLst>
              <a:ext uri="{FF2B5EF4-FFF2-40B4-BE49-F238E27FC236}">
                <a16:creationId xmlns:a16="http://schemas.microsoft.com/office/drawing/2014/main" id="{01A5F80B-6C2D-F637-2645-5B2F98F0ADDE}"/>
              </a:ext>
            </a:extLst>
          </p:cNvPr>
          <p:cNvSpPr>
            <a:spLocks noGrp="1"/>
          </p:cNvSpPr>
          <p:nvPr>
            <p:ph type="title"/>
          </p:nvPr>
        </p:nvSpPr>
        <p:spPr>
          <a:xfrm>
            <a:off x="443372" y="379660"/>
            <a:ext cx="11305716" cy="492443"/>
          </a:xfrm>
        </p:spPr>
        <p:txBody>
          <a:bodyPr/>
          <a:lstStyle/>
          <a:p>
            <a:r>
              <a:rPr lang="el-GR" dirty="0"/>
              <a:t>Χρονοδιάγραμμα </a:t>
            </a:r>
            <a:r>
              <a:rPr lang="en-US" dirty="0"/>
              <a:t>ETS </a:t>
            </a:r>
            <a:r>
              <a:rPr lang="el-GR" dirty="0"/>
              <a:t>2</a:t>
            </a:r>
            <a:endParaRPr lang="en-US" dirty="0"/>
          </a:p>
        </p:txBody>
      </p:sp>
      <p:sp>
        <p:nvSpPr>
          <p:cNvPr id="10" name="TextBox 9"/>
          <p:cNvSpPr txBox="1"/>
          <p:nvPr/>
        </p:nvSpPr>
        <p:spPr>
          <a:xfrm>
            <a:off x="759621" y="4125014"/>
            <a:ext cx="2267644" cy="1184940"/>
          </a:xfrm>
          <a:prstGeom prst="rect">
            <a:avLst/>
          </a:prstGeom>
          <a:noFill/>
        </p:spPr>
        <p:txBody>
          <a:bodyPr wrap="square" lIns="0" tIns="0" rIns="0" bIns="0" rtlCol="0">
            <a:spAutoFit/>
          </a:bodyPr>
          <a:lstStyle/>
          <a:p>
            <a:pPr marL="285750" indent="-285750" algn="l">
              <a:lnSpc>
                <a:spcPct val="100000"/>
              </a:lnSpc>
              <a:spcBef>
                <a:spcPts val="600"/>
              </a:spcBef>
              <a:buClr>
                <a:schemeClr val="accent1"/>
              </a:buClr>
              <a:buFont typeface="Wingdings" panose="05000000000000000000" pitchFamily="2" charset="2"/>
              <a:buChar char="§"/>
            </a:pPr>
            <a:r>
              <a:rPr lang="el-GR" dirty="0"/>
              <a:t>Παρακολούθηση εκπομπών/ Ιστορικές εκπομπές</a:t>
            </a:r>
            <a:endParaRPr lang="en-US" dirty="0"/>
          </a:p>
          <a:p>
            <a:pPr marL="285750" indent="-285750" algn="l">
              <a:lnSpc>
                <a:spcPct val="100000"/>
              </a:lnSpc>
              <a:spcBef>
                <a:spcPts val="600"/>
              </a:spcBef>
              <a:buClr>
                <a:schemeClr val="accent1"/>
              </a:buClr>
              <a:buFont typeface="Wingdings" panose="05000000000000000000" pitchFamily="2" charset="2"/>
              <a:buChar char="§"/>
            </a:pPr>
            <a:r>
              <a:rPr lang="en-US" dirty="0"/>
              <a:t>LRF=5,10%</a:t>
            </a:r>
            <a:endParaRPr lang="el-GR" dirty="0">
              <a:solidFill>
                <a:schemeClr val="tx1"/>
              </a:solidFill>
            </a:endParaRPr>
          </a:p>
        </p:txBody>
      </p:sp>
      <p:sp>
        <p:nvSpPr>
          <p:cNvPr id="13" name="TextBox 12"/>
          <p:cNvSpPr txBox="1"/>
          <p:nvPr/>
        </p:nvSpPr>
        <p:spPr>
          <a:xfrm>
            <a:off x="2121064" y="1669216"/>
            <a:ext cx="3182848" cy="907941"/>
          </a:xfrm>
          <a:prstGeom prst="rect">
            <a:avLst/>
          </a:prstGeom>
          <a:noFill/>
        </p:spPr>
        <p:txBody>
          <a:bodyPr wrap="square" lIns="0" tIns="0" rIns="0" bIns="0" rtlCol="0">
            <a:spAutoFit/>
          </a:bodyPr>
          <a:lstStyle/>
          <a:p>
            <a:pPr marL="285750" indent="-285750">
              <a:spcBef>
                <a:spcPts val="600"/>
              </a:spcBef>
              <a:buClr>
                <a:schemeClr val="accent1"/>
              </a:buClr>
              <a:buFont typeface="Wingdings" panose="05000000000000000000" pitchFamily="2" charset="2"/>
              <a:buChar char="§"/>
            </a:pPr>
            <a:r>
              <a:rPr lang="en-US" dirty="0">
                <a:solidFill>
                  <a:schemeClr val="tx1"/>
                </a:solidFill>
              </a:rPr>
              <a:t>1/1: </a:t>
            </a:r>
            <a:r>
              <a:rPr lang="el-GR" dirty="0"/>
              <a:t>Άδειες εκπομπής </a:t>
            </a:r>
            <a:r>
              <a:rPr lang="el-GR" dirty="0" err="1"/>
              <a:t>ΑτΘ</a:t>
            </a:r>
            <a:endParaRPr lang="el-GR" dirty="0"/>
          </a:p>
          <a:p>
            <a:pPr marL="285750" indent="-285750">
              <a:spcBef>
                <a:spcPts val="600"/>
              </a:spcBef>
              <a:buClr>
                <a:schemeClr val="accent1"/>
              </a:buClr>
              <a:buFont typeface="Wingdings" panose="05000000000000000000" pitchFamily="2" charset="2"/>
              <a:buChar char="§"/>
            </a:pPr>
            <a:r>
              <a:rPr lang="el-GR" dirty="0"/>
              <a:t>30</a:t>
            </a:r>
            <a:r>
              <a:rPr lang="en-US" dirty="0"/>
              <a:t>/4: </a:t>
            </a:r>
            <a:r>
              <a:rPr lang="el-GR" dirty="0"/>
              <a:t>Αναφορά ιστορικών εκπομπών</a:t>
            </a:r>
            <a:r>
              <a:rPr lang="en-US" dirty="0"/>
              <a:t> </a:t>
            </a:r>
            <a:endParaRPr lang="el-GR" dirty="0"/>
          </a:p>
        </p:txBody>
      </p:sp>
      <p:sp>
        <p:nvSpPr>
          <p:cNvPr id="20" name="Rectangle 19"/>
          <p:cNvSpPr/>
          <p:nvPr/>
        </p:nvSpPr>
        <p:spPr>
          <a:xfrm>
            <a:off x="4785360" y="3717032"/>
            <a:ext cx="2864887" cy="923330"/>
          </a:xfrm>
          <a:prstGeom prst="rect">
            <a:avLst/>
          </a:prstGeom>
        </p:spPr>
        <p:txBody>
          <a:bodyPr wrap="none">
            <a:spAutoFit/>
          </a:bodyPr>
          <a:lstStyle/>
          <a:p>
            <a:pPr marL="285750" indent="-285750">
              <a:buClr>
                <a:schemeClr val="accent1"/>
              </a:buClr>
              <a:buFont typeface="Wingdings" panose="05000000000000000000" pitchFamily="2" charset="2"/>
              <a:buChar char="§"/>
            </a:pPr>
            <a:r>
              <a:rPr lang="el-GR" dirty="0"/>
              <a:t>Ξεκινά η τιμολόγηση</a:t>
            </a:r>
          </a:p>
          <a:p>
            <a:pPr marL="285750" indent="-285750">
              <a:buClr>
                <a:schemeClr val="accent1"/>
              </a:buClr>
              <a:buFont typeface="Wingdings" panose="05000000000000000000" pitchFamily="2" charset="2"/>
              <a:buChar char="§"/>
            </a:pPr>
            <a:r>
              <a:rPr lang="el-GR" dirty="0"/>
              <a:t>Όριο τιμής 45€/ </a:t>
            </a:r>
            <a:r>
              <a:rPr lang="en-US" dirty="0" err="1"/>
              <a:t>tn</a:t>
            </a:r>
            <a:r>
              <a:rPr lang="en-US" dirty="0"/>
              <a:t> CO</a:t>
            </a:r>
            <a:r>
              <a:rPr lang="en-US" baseline="-25000" dirty="0"/>
              <a:t>2</a:t>
            </a:r>
            <a:endParaRPr lang="el-GR" baseline="-25000" dirty="0"/>
          </a:p>
          <a:p>
            <a:pPr marL="285750" indent="-285750">
              <a:buClr>
                <a:schemeClr val="accent1"/>
              </a:buClr>
              <a:buFont typeface="Wingdings" panose="05000000000000000000" pitchFamily="2" charset="2"/>
              <a:buChar char="§"/>
            </a:pPr>
            <a:r>
              <a:rPr lang="en-US" dirty="0"/>
              <a:t>Frontloading</a:t>
            </a:r>
            <a:r>
              <a:rPr lang="el-GR" dirty="0"/>
              <a:t> +</a:t>
            </a:r>
            <a:r>
              <a:rPr lang="en-US" dirty="0"/>
              <a:t>30%</a:t>
            </a:r>
            <a:endParaRPr lang="el-GR" baseline="-25000" dirty="0"/>
          </a:p>
        </p:txBody>
      </p:sp>
      <p:cxnSp>
        <p:nvCxnSpPr>
          <p:cNvPr id="21" name="Straight Connector 20"/>
          <p:cNvCxnSpPr/>
          <p:nvPr/>
        </p:nvCxnSpPr>
        <p:spPr>
          <a:xfrm>
            <a:off x="695372" y="3033777"/>
            <a:ext cx="0" cy="2266715"/>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63538" y="1700808"/>
            <a:ext cx="0" cy="976211"/>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575720" y="3065023"/>
            <a:ext cx="0" cy="2812249"/>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575720" y="5595146"/>
            <a:ext cx="4969630" cy="369332"/>
          </a:xfrm>
          <a:prstGeom prst="rect">
            <a:avLst/>
          </a:prstGeom>
        </p:spPr>
        <p:txBody>
          <a:bodyPr wrap="none">
            <a:spAutoFit/>
          </a:bodyPr>
          <a:lstStyle/>
          <a:p>
            <a:r>
              <a:rPr lang="el-GR" dirty="0"/>
              <a:t>Κοινωνικό Ταμείο για το Κλίμα (</a:t>
            </a:r>
            <a:r>
              <a:rPr lang="en-US" dirty="0"/>
              <a:t>SCF)</a:t>
            </a:r>
            <a:r>
              <a:rPr lang="el-GR" dirty="0"/>
              <a:t> έως 2032</a:t>
            </a:r>
            <a:r>
              <a:rPr lang="en-US" dirty="0"/>
              <a:t> </a:t>
            </a:r>
            <a:endParaRPr lang="el-GR" dirty="0"/>
          </a:p>
        </p:txBody>
      </p:sp>
      <p:cxnSp>
        <p:nvCxnSpPr>
          <p:cNvPr id="32" name="Straight Connector 31"/>
          <p:cNvCxnSpPr/>
          <p:nvPr/>
        </p:nvCxnSpPr>
        <p:spPr>
          <a:xfrm flipH="1">
            <a:off x="4785360" y="3049223"/>
            <a:ext cx="16441" cy="1505004"/>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376462" y="1365424"/>
            <a:ext cx="3974935" cy="1261884"/>
          </a:xfrm>
          <a:prstGeom prst="rect">
            <a:avLst/>
          </a:prstGeom>
          <a:noFill/>
        </p:spPr>
        <p:txBody>
          <a:bodyPr wrap="square" lIns="0" tIns="0" rIns="0" bIns="0" rtlCol="0">
            <a:spAutoFit/>
          </a:bodyPr>
          <a:lstStyle/>
          <a:p>
            <a:pPr marL="285750" indent="-285750">
              <a:spcBef>
                <a:spcPts val="600"/>
              </a:spcBef>
              <a:buClr>
                <a:schemeClr val="accent1"/>
              </a:buClr>
              <a:buFont typeface="Wingdings" panose="05000000000000000000" pitchFamily="2" charset="2"/>
              <a:buChar char="§"/>
            </a:pPr>
            <a:r>
              <a:rPr lang="en-US" dirty="0"/>
              <a:t>31/5</a:t>
            </a:r>
            <a:r>
              <a:rPr lang="en-US" dirty="0">
                <a:solidFill>
                  <a:schemeClr val="tx1"/>
                </a:solidFill>
              </a:rPr>
              <a:t>: </a:t>
            </a:r>
            <a:r>
              <a:rPr lang="el-GR" dirty="0"/>
              <a:t>Παράδοση δικαιωμάτων 2027</a:t>
            </a:r>
          </a:p>
          <a:p>
            <a:pPr marL="285750" indent="-285750">
              <a:spcBef>
                <a:spcPts val="600"/>
              </a:spcBef>
              <a:buClr>
                <a:schemeClr val="accent1"/>
              </a:buClr>
              <a:buFont typeface="Wingdings" panose="05000000000000000000" pitchFamily="2" charset="2"/>
              <a:buChar char="§"/>
            </a:pPr>
            <a:r>
              <a:rPr lang="el-GR" dirty="0"/>
              <a:t>Ξεκινά η τιμολόγηση </a:t>
            </a:r>
            <a:r>
              <a:rPr lang="el-GR" b="1" dirty="0"/>
              <a:t>αν είναι υψηλές οι τιμές ενέργειας</a:t>
            </a:r>
            <a:endParaRPr lang="en-US" b="1" dirty="0"/>
          </a:p>
          <a:p>
            <a:pPr marL="285750" indent="-285750">
              <a:spcBef>
                <a:spcPts val="600"/>
              </a:spcBef>
              <a:buClr>
                <a:schemeClr val="accent1"/>
              </a:buClr>
              <a:buFont typeface="Wingdings" panose="05000000000000000000" pitchFamily="2" charset="2"/>
              <a:buChar char="§"/>
            </a:pPr>
            <a:r>
              <a:rPr lang="en-US" dirty="0"/>
              <a:t>LRF=5,38%</a:t>
            </a:r>
            <a:r>
              <a:rPr lang="en-US" b="1" dirty="0"/>
              <a:t>*</a:t>
            </a:r>
            <a:endParaRPr lang="el-GR" dirty="0"/>
          </a:p>
        </p:txBody>
      </p:sp>
      <p:cxnSp>
        <p:nvCxnSpPr>
          <p:cNvPr id="34" name="Straight Connector 33"/>
          <p:cNvCxnSpPr/>
          <p:nvPr/>
        </p:nvCxnSpPr>
        <p:spPr>
          <a:xfrm>
            <a:off x="6217803" y="1340768"/>
            <a:ext cx="22213" cy="1345958"/>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0067851" y="3927974"/>
            <a:ext cx="1817884" cy="1107996"/>
          </a:xfrm>
          <a:prstGeom prst="rect">
            <a:avLst/>
          </a:prstGeom>
          <a:noFill/>
        </p:spPr>
        <p:txBody>
          <a:bodyPr wrap="square" lIns="0" tIns="0" rIns="0" bIns="0" rtlCol="0">
            <a:spAutoFit/>
          </a:bodyPr>
          <a:lstStyle/>
          <a:p>
            <a:pPr>
              <a:spcBef>
                <a:spcPts val="600"/>
              </a:spcBef>
              <a:buClr>
                <a:schemeClr val="accent1"/>
              </a:buClr>
            </a:pPr>
            <a:r>
              <a:rPr lang="el-GR" dirty="0"/>
              <a:t>31/10</a:t>
            </a:r>
            <a:r>
              <a:rPr lang="en-US" dirty="0"/>
              <a:t>: </a:t>
            </a:r>
            <a:r>
              <a:rPr lang="el-GR" dirty="0"/>
              <a:t>Αξιολόγηση για τη σύζευξη των δύο συστημάτων</a:t>
            </a:r>
          </a:p>
        </p:txBody>
      </p:sp>
      <p:cxnSp>
        <p:nvCxnSpPr>
          <p:cNvPr id="36" name="Straight Connector 35"/>
          <p:cNvCxnSpPr/>
          <p:nvPr/>
        </p:nvCxnSpPr>
        <p:spPr>
          <a:xfrm>
            <a:off x="10020436" y="3045785"/>
            <a:ext cx="0" cy="1990185"/>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9" name="Text Placeholder 30">
            <a:extLst>
              <a:ext uri="{FF2B5EF4-FFF2-40B4-BE49-F238E27FC236}">
                <a16:creationId xmlns:a16="http://schemas.microsoft.com/office/drawing/2014/main" id="{6DF132B4-8E18-8CE2-15DF-4D5300BD6C7B}"/>
              </a:ext>
            </a:extLst>
          </p:cNvPr>
          <p:cNvSpPr txBox="1">
            <a:spLocks/>
          </p:cNvSpPr>
          <p:nvPr/>
        </p:nvSpPr>
        <p:spPr bwMode="gray">
          <a:xfrm>
            <a:off x="437621" y="6521260"/>
            <a:ext cx="1164845" cy="110699"/>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lvl="2" indent="0">
              <a:buNone/>
            </a:pPr>
            <a:r>
              <a:rPr lang="el-GR" sz="900" i="1" dirty="0"/>
              <a:t>*Έτος αναφοράς 2025</a:t>
            </a:r>
            <a:endParaRPr lang="en-US" sz="900" i="1" dirty="0"/>
          </a:p>
        </p:txBody>
      </p:sp>
      <p:sp>
        <p:nvSpPr>
          <p:cNvPr id="6" name="Rectangle 5"/>
          <p:cNvSpPr/>
          <p:nvPr/>
        </p:nvSpPr>
        <p:spPr>
          <a:xfrm>
            <a:off x="422235" y="2712119"/>
            <a:ext cx="11413268" cy="3782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lnSpc>
                <a:spcPct val="100000"/>
              </a:lnSpc>
              <a:spcBef>
                <a:spcPts val="600"/>
              </a:spcBef>
              <a:buClr>
                <a:schemeClr val="accent1"/>
              </a:buClr>
            </a:pPr>
            <a:r>
              <a:rPr lang="en-US" b="1" dirty="0">
                <a:solidFill>
                  <a:schemeClr val="bg1"/>
                </a:solidFill>
              </a:rPr>
              <a:t>2024	         2025	 2026	         2027	2028	        2029               2030	    2031              2032</a:t>
            </a:r>
            <a:endParaRPr lang="el-GR" b="1" dirty="0" err="1">
              <a:solidFill>
                <a:schemeClr val="bg1"/>
              </a:solidFill>
            </a:endParaRPr>
          </a:p>
        </p:txBody>
      </p:sp>
    </p:spTree>
    <p:extLst>
      <p:ext uri="{BB962C8B-B14F-4D97-AF65-F5344CB8AC3E}">
        <p14:creationId xmlns:p14="http://schemas.microsoft.com/office/powerpoint/2010/main" val="675790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751FB5B9-517A-83F1-64D2-392AFCDDC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9" name="Objekt 8" hidden="1">
                        <a:extLst>
                          <a:ext uri="{FF2B5EF4-FFF2-40B4-BE49-F238E27FC236}">
                            <a16:creationId xmlns:a16="http://schemas.microsoft.com/office/drawing/2014/main" id="{751FB5B9-517A-83F1-64D2-392AFCDDC3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9CB7E66C-E937-3AB5-3F7C-9A7D490E9DB2}"/>
              </a:ext>
            </a:extLst>
          </p:cNvPr>
          <p:cNvSpPr>
            <a:spLocks noGrp="1"/>
          </p:cNvSpPr>
          <p:nvPr>
            <p:ph type="sldNum" sz="quarter" idx="16"/>
          </p:nvPr>
        </p:nvSpPr>
        <p:spPr/>
        <p:txBody>
          <a:bodyPr/>
          <a:lstStyle/>
          <a:p>
            <a:fld id="{4531D9DC-ADF0-4D0A-8902-0133E3C6D94B}" type="slidenum">
              <a:rPr lang="en-US" noProof="0" smtClean="0"/>
              <a:pPr/>
              <a:t>33</a:t>
            </a:fld>
            <a:endParaRPr lang="en-US" noProof="0" dirty="0"/>
          </a:p>
        </p:txBody>
      </p:sp>
      <p:sp>
        <p:nvSpPr>
          <p:cNvPr id="2" name="Title 1">
            <a:extLst>
              <a:ext uri="{FF2B5EF4-FFF2-40B4-BE49-F238E27FC236}">
                <a16:creationId xmlns:a16="http://schemas.microsoft.com/office/drawing/2014/main" id="{01A5F80B-6C2D-F637-2645-5B2F98F0ADDE}"/>
              </a:ext>
            </a:extLst>
          </p:cNvPr>
          <p:cNvSpPr>
            <a:spLocks noGrp="1"/>
          </p:cNvSpPr>
          <p:nvPr>
            <p:ph type="title"/>
          </p:nvPr>
        </p:nvSpPr>
        <p:spPr>
          <a:xfrm>
            <a:off x="443372" y="379660"/>
            <a:ext cx="11305716" cy="492443"/>
          </a:xfrm>
        </p:spPr>
        <p:txBody>
          <a:bodyPr/>
          <a:lstStyle/>
          <a:p>
            <a:r>
              <a:rPr lang="el-GR" dirty="0"/>
              <a:t>Το παράδειγμα της Γερμανίας</a:t>
            </a:r>
            <a:endParaRPr lang="en-US" dirty="0"/>
          </a:p>
        </p:txBody>
      </p:sp>
      <p:sp>
        <p:nvSpPr>
          <p:cNvPr id="6" name="Text Placeholder 5"/>
          <p:cNvSpPr>
            <a:spLocks noGrp="1"/>
          </p:cNvSpPr>
          <p:nvPr>
            <p:ph type="body" sz="quarter" idx="13"/>
          </p:nvPr>
        </p:nvSpPr>
        <p:spPr>
          <a:xfrm>
            <a:off x="443372" y="1196752"/>
            <a:ext cx="11053687" cy="1331787"/>
          </a:xfrm>
        </p:spPr>
        <p:txBody>
          <a:bodyPr/>
          <a:lstStyle/>
          <a:p>
            <a:r>
              <a:rPr lang="el-GR" sz="1800" dirty="0"/>
              <a:t>Εθνικό </a:t>
            </a:r>
            <a:r>
              <a:rPr lang="en-US" sz="1800" dirty="0"/>
              <a:t>ETS (</a:t>
            </a:r>
            <a:r>
              <a:rPr lang="en-US" sz="1800" dirty="0" err="1"/>
              <a:t>nETS</a:t>
            </a:r>
            <a:r>
              <a:rPr lang="en-US" sz="1800" dirty="0"/>
              <a:t>) </a:t>
            </a:r>
            <a:r>
              <a:rPr lang="el-GR" sz="1800" dirty="0"/>
              <a:t>για θέρμανση και μεταφορές από το 2021</a:t>
            </a:r>
            <a:r>
              <a:rPr lang="en-US" sz="1800" dirty="0"/>
              <a:t> </a:t>
            </a:r>
            <a:r>
              <a:rPr lang="el-GR" sz="1800" b="0" dirty="0">
                <a:solidFill>
                  <a:schemeClr val="tx1"/>
                </a:solidFill>
              </a:rPr>
              <a:t>-όλες οι εκπομπές</a:t>
            </a:r>
            <a:r>
              <a:rPr lang="en-US" sz="1800" b="0" dirty="0">
                <a:solidFill>
                  <a:schemeClr val="tx1"/>
                </a:solidFill>
              </a:rPr>
              <a:t> </a:t>
            </a:r>
            <a:r>
              <a:rPr lang="el-GR" sz="1800" b="0" dirty="0">
                <a:solidFill>
                  <a:schemeClr val="tx1"/>
                </a:solidFill>
              </a:rPr>
              <a:t>καυσίμων εκτός </a:t>
            </a:r>
            <a:r>
              <a:rPr lang="en-US" sz="1800" b="0" dirty="0">
                <a:solidFill>
                  <a:schemeClr val="tx1"/>
                </a:solidFill>
              </a:rPr>
              <a:t>EU ETS</a:t>
            </a:r>
          </a:p>
          <a:p>
            <a:endParaRPr lang="el-GR" sz="1800" dirty="0"/>
          </a:p>
          <a:p>
            <a:pPr marL="285750" indent="-285750">
              <a:buClr>
                <a:schemeClr val="accent1"/>
              </a:buClr>
              <a:buFont typeface="Arial" panose="020B0604020202020204" pitchFamily="34" charset="0"/>
              <a:buChar char="•"/>
            </a:pPr>
            <a:r>
              <a:rPr lang="el-GR" sz="1800" b="0" dirty="0">
                <a:solidFill>
                  <a:schemeClr val="tx1"/>
                </a:solidFill>
              </a:rPr>
              <a:t>Το άμεσο κόστος </a:t>
            </a:r>
            <a:r>
              <a:rPr lang="en-US" sz="1800" b="0" dirty="0">
                <a:solidFill>
                  <a:schemeClr val="tx1"/>
                </a:solidFill>
              </a:rPr>
              <a:t>ETS </a:t>
            </a:r>
            <a:r>
              <a:rPr lang="el-GR" sz="1800" b="0" dirty="0">
                <a:solidFill>
                  <a:schemeClr val="tx1"/>
                </a:solidFill>
              </a:rPr>
              <a:t>επωμίζονται οι εταιρείες που διακινούν ορυκτά καύσιμα (εμπορικές εταιρείες).</a:t>
            </a:r>
            <a:endParaRPr lang="en-US" sz="1800" b="0" dirty="0">
              <a:solidFill>
                <a:schemeClr val="tx1"/>
              </a:solidFill>
            </a:endParaRPr>
          </a:p>
          <a:p>
            <a:pPr marL="285750" indent="-285750">
              <a:buClr>
                <a:schemeClr val="accent1"/>
              </a:buClr>
              <a:buFont typeface="Arial" panose="020B0604020202020204" pitchFamily="34" charset="0"/>
              <a:buChar char="•"/>
            </a:pPr>
            <a:r>
              <a:rPr lang="el-GR" sz="1800" b="0" dirty="0">
                <a:solidFill>
                  <a:schemeClr val="tx1"/>
                </a:solidFill>
              </a:rPr>
              <a:t>Το κόστος τελικά περνάει στους καταναλωτές μέσω της αγοράς του προϊόντος (</a:t>
            </a:r>
            <a:r>
              <a:rPr lang="en-US" sz="1800" b="0" dirty="0">
                <a:solidFill>
                  <a:schemeClr val="tx1"/>
                </a:solidFill>
              </a:rPr>
              <a:t>cost pass-through).</a:t>
            </a:r>
            <a:endParaRPr lang="el-GR" sz="1800" b="0" dirty="0">
              <a:solidFill>
                <a:schemeClr val="tx1"/>
              </a:solidFill>
            </a:endParaRPr>
          </a:p>
          <a:p>
            <a:pPr marL="285750" indent="-285750">
              <a:buClr>
                <a:schemeClr val="accent1"/>
              </a:buClr>
              <a:buFont typeface="Arial" panose="020B0604020202020204" pitchFamily="34" charset="0"/>
              <a:buChar char="•"/>
            </a:pPr>
            <a:r>
              <a:rPr lang="el-GR" sz="1800" b="0" dirty="0">
                <a:solidFill>
                  <a:schemeClr val="tx1"/>
                </a:solidFill>
              </a:rPr>
              <a:t>2021 (25€)</a:t>
            </a:r>
            <a:r>
              <a:rPr lang="en-US" sz="1800" b="0" dirty="0">
                <a:solidFill>
                  <a:schemeClr val="tx1"/>
                </a:solidFill>
              </a:rPr>
              <a:t>:</a:t>
            </a:r>
            <a:r>
              <a:rPr lang="el-GR" sz="1800" b="0" dirty="0">
                <a:solidFill>
                  <a:schemeClr val="tx1"/>
                </a:solidFill>
              </a:rPr>
              <a:t> </a:t>
            </a:r>
            <a:r>
              <a:rPr lang="en-US" sz="1800" dirty="0">
                <a:solidFill>
                  <a:schemeClr val="tx1"/>
                </a:solidFill>
              </a:rPr>
              <a:t>+</a:t>
            </a:r>
            <a:r>
              <a:rPr lang="el-GR" sz="1800" dirty="0">
                <a:solidFill>
                  <a:schemeClr val="tx1"/>
                </a:solidFill>
              </a:rPr>
              <a:t>7,9 </a:t>
            </a:r>
            <a:r>
              <a:rPr lang="en-US" sz="1800" dirty="0" err="1">
                <a:solidFill>
                  <a:schemeClr val="tx1"/>
                </a:solidFill>
              </a:rPr>
              <a:t>ct</a:t>
            </a:r>
            <a:r>
              <a:rPr lang="en-US" sz="1800" dirty="0">
                <a:solidFill>
                  <a:schemeClr val="tx1"/>
                </a:solidFill>
              </a:rPr>
              <a:t>/l</a:t>
            </a:r>
            <a:r>
              <a:rPr lang="en-US" sz="1800" b="0" dirty="0">
                <a:solidFill>
                  <a:schemeClr val="tx1"/>
                </a:solidFill>
              </a:rPr>
              <a:t> </a:t>
            </a:r>
            <a:r>
              <a:rPr lang="el-GR" sz="1800" b="0" dirty="0">
                <a:solidFill>
                  <a:schemeClr val="tx1"/>
                </a:solidFill>
              </a:rPr>
              <a:t>για το </a:t>
            </a:r>
            <a:r>
              <a:rPr lang="en-US" sz="1800" b="0" dirty="0">
                <a:solidFill>
                  <a:schemeClr val="tx1"/>
                </a:solidFill>
              </a:rPr>
              <a:t>diesel</a:t>
            </a:r>
            <a:r>
              <a:rPr lang="el-GR" sz="1800" b="0" dirty="0">
                <a:solidFill>
                  <a:schemeClr val="tx1"/>
                </a:solidFill>
              </a:rPr>
              <a:t>, </a:t>
            </a:r>
            <a:r>
              <a:rPr lang="el-GR" sz="1800" dirty="0">
                <a:solidFill>
                  <a:schemeClr val="tx1"/>
                </a:solidFill>
              </a:rPr>
              <a:t>+7 </a:t>
            </a:r>
            <a:r>
              <a:rPr lang="en-US" sz="1800" dirty="0" err="1">
                <a:solidFill>
                  <a:schemeClr val="tx1"/>
                </a:solidFill>
              </a:rPr>
              <a:t>ct</a:t>
            </a:r>
            <a:r>
              <a:rPr lang="en-US" sz="1800" dirty="0">
                <a:solidFill>
                  <a:schemeClr val="tx1"/>
                </a:solidFill>
              </a:rPr>
              <a:t>/l </a:t>
            </a:r>
            <a:r>
              <a:rPr lang="el-GR" sz="1800" b="0" dirty="0">
                <a:solidFill>
                  <a:schemeClr val="tx1"/>
                </a:solidFill>
              </a:rPr>
              <a:t>για τη βενζίνη και </a:t>
            </a:r>
            <a:r>
              <a:rPr lang="el-GR" sz="1800" dirty="0">
                <a:solidFill>
                  <a:schemeClr val="tx1"/>
                </a:solidFill>
              </a:rPr>
              <a:t>+6 </a:t>
            </a:r>
            <a:r>
              <a:rPr lang="en-US" sz="1800" dirty="0" err="1">
                <a:solidFill>
                  <a:schemeClr val="tx1"/>
                </a:solidFill>
              </a:rPr>
              <a:t>ct</a:t>
            </a:r>
            <a:r>
              <a:rPr lang="en-US" sz="1800" dirty="0">
                <a:solidFill>
                  <a:schemeClr val="tx1"/>
                </a:solidFill>
              </a:rPr>
              <a:t>/10</a:t>
            </a:r>
            <a:r>
              <a:rPr lang="el-GR" sz="1800" dirty="0">
                <a:solidFill>
                  <a:schemeClr val="tx1"/>
                </a:solidFill>
              </a:rPr>
              <a:t> </a:t>
            </a:r>
            <a:r>
              <a:rPr lang="en-US" sz="1800" dirty="0">
                <a:solidFill>
                  <a:schemeClr val="tx1"/>
                </a:solidFill>
              </a:rPr>
              <a:t>kWh</a:t>
            </a:r>
            <a:r>
              <a:rPr lang="el-GR" sz="1800" dirty="0">
                <a:solidFill>
                  <a:schemeClr val="tx1"/>
                </a:solidFill>
              </a:rPr>
              <a:t> </a:t>
            </a:r>
            <a:r>
              <a:rPr lang="el-GR" sz="1800" b="0" dirty="0">
                <a:solidFill>
                  <a:schemeClr val="tx1"/>
                </a:solidFill>
              </a:rPr>
              <a:t>για το φυσικό αέριο</a:t>
            </a:r>
          </a:p>
          <a:p>
            <a:pPr marL="285750" indent="-285750">
              <a:buClr>
                <a:schemeClr val="accent1"/>
              </a:buClr>
              <a:buFont typeface="Arial" panose="020B0604020202020204" pitchFamily="34" charset="0"/>
              <a:buChar char="•"/>
            </a:pPr>
            <a:endParaRPr lang="en-US" sz="1800" b="0" dirty="0">
              <a:solidFill>
                <a:srgbClr val="FF0000"/>
              </a:solidFill>
            </a:endParaRPr>
          </a:p>
          <a:p>
            <a:pPr marL="285750" indent="-285750">
              <a:buClr>
                <a:schemeClr val="accent1"/>
              </a:buClr>
              <a:buFont typeface="Arial" panose="020B0604020202020204" pitchFamily="34" charset="0"/>
              <a:buChar char="•"/>
            </a:pPr>
            <a:endParaRPr lang="en-US" sz="1800" b="0" dirty="0">
              <a:solidFill>
                <a:schemeClr val="tx1"/>
              </a:solidFill>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6040" y="3717032"/>
            <a:ext cx="4695825" cy="2095500"/>
          </a:xfrm>
          <a:prstGeom prst="rect">
            <a:avLst/>
          </a:prstGeom>
        </p:spPr>
      </p:pic>
      <p:sp>
        <p:nvSpPr>
          <p:cNvPr id="11" name="Textplatzhalter 16">
            <a:extLst>
              <a:ext uri="{FF2B5EF4-FFF2-40B4-BE49-F238E27FC236}">
                <a16:creationId xmlns:a16="http://schemas.microsoft.com/office/drawing/2014/main" id="{A23E9BAF-E648-554A-4ED3-85D32488AA9C}"/>
              </a:ext>
            </a:extLst>
          </p:cNvPr>
          <p:cNvSpPr txBox="1">
            <a:spLocks/>
          </p:cNvSpPr>
          <p:nvPr/>
        </p:nvSpPr>
        <p:spPr>
          <a:xfrm>
            <a:off x="6469317" y="5875796"/>
            <a:ext cx="5459331" cy="2175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r>
              <a:rPr lang="el-GR" sz="1000" b="0" dirty="0">
                <a:solidFill>
                  <a:schemeClr val="tx1"/>
                </a:solidFill>
              </a:rPr>
              <a:t>Πηγή</a:t>
            </a:r>
            <a:r>
              <a:rPr lang="en-US" sz="1000" b="0" dirty="0">
                <a:solidFill>
                  <a:schemeClr val="tx1"/>
                </a:solidFill>
              </a:rPr>
              <a:t>: </a:t>
            </a:r>
            <a:r>
              <a:rPr lang="en-US" sz="1000" b="0" dirty="0" err="1">
                <a:solidFill>
                  <a:schemeClr val="tx1"/>
                </a:solidFill>
              </a:rPr>
              <a:t>DEHSt</a:t>
            </a:r>
            <a:r>
              <a:rPr lang="en-US" sz="1000" b="0" dirty="0">
                <a:solidFill>
                  <a:schemeClr val="tx1"/>
                </a:solidFill>
              </a:rPr>
              <a:t> - German Emissions Trading Authority  </a:t>
            </a:r>
          </a:p>
        </p:txBody>
      </p:sp>
      <p:sp>
        <p:nvSpPr>
          <p:cNvPr id="12" name="Rectangle 11"/>
          <p:cNvSpPr/>
          <p:nvPr/>
        </p:nvSpPr>
        <p:spPr>
          <a:xfrm>
            <a:off x="443371" y="3369672"/>
            <a:ext cx="6025945" cy="3488328"/>
          </a:xfrm>
          <a:prstGeom prst="rect">
            <a:avLst/>
          </a:prstGeom>
        </p:spPr>
        <p:txBody>
          <a:bodyPr vert="horz" lIns="0" tIns="0" rIns="0" bIns="0" rtlCol="0">
            <a:noAutofit/>
          </a:bodyPr>
          <a:lstStyle/>
          <a:p>
            <a:pPr marL="285750" indent="-285750">
              <a:spcBef>
                <a:spcPts val="1200"/>
              </a:spcBef>
              <a:buClr>
                <a:schemeClr val="accent1"/>
              </a:buClr>
              <a:buFont typeface="Arial" panose="020B0604020202020204" pitchFamily="34" charset="0"/>
              <a:buChar char="•"/>
            </a:pPr>
            <a:r>
              <a:rPr lang="el-GR" dirty="0"/>
              <a:t>Λαμβάνονται μέτρα που αφορούν την στήριξη των καταναλωτών</a:t>
            </a:r>
          </a:p>
          <a:p>
            <a:pPr marL="285750" indent="-285750">
              <a:spcBef>
                <a:spcPts val="1200"/>
              </a:spcBef>
              <a:buClr>
                <a:schemeClr val="accent1"/>
              </a:buClr>
              <a:buFont typeface="Arial" panose="020B0604020202020204" pitchFamily="34" charset="0"/>
              <a:buChar char="•"/>
            </a:pPr>
            <a:r>
              <a:rPr lang="el-GR" dirty="0"/>
              <a:t>Όλα τα έσοδα (13,6 εκ. € το 2021 &amp; 2022) πάνε στο «Ταμείο για το Κλίμα και τον Μετασχηματισμό»</a:t>
            </a:r>
          </a:p>
          <a:p>
            <a:pPr marL="285750" indent="-285750">
              <a:spcBef>
                <a:spcPts val="1200"/>
              </a:spcBef>
              <a:buClr>
                <a:schemeClr val="accent1"/>
              </a:buClr>
              <a:buFont typeface="Arial" panose="020B0604020202020204" pitchFamily="34" charset="0"/>
              <a:buChar char="•"/>
            </a:pPr>
            <a:r>
              <a:rPr lang="el-GR" dirty="0"/>
              <a:t>2021 &amp; 2022</a:t>
            </a:r>
            <a:r>
              <a:rPr lang="en-US" dirty="0"/>
              <a:t>: </a:t>
            </a:r>
            <a:r>
              <a:rPr lang="el-GR" dirty="0"/>
              <a:t>μαζούτ</a:t>
            </a:r>
            <a:r>
              <a:rPr lang="en-US" dirty="0"/>
              <a:t>, LPG, </a:t>
            </a:r>
            <a:r>
              <a:rPr lang="el-GR" dirty="0"/>
              <a:t>φυσικό αέριο, βενζίνη</a:t>
            </a:r>
            <a:r>
              <a:rPr lang="en-US" dirty="0"/>
              <a:t>, diesel</a:t>
            </a:r>
            <a:endParaRPr lang="el-GR" dirty="0"/>
          </a:p>
          <a:p>
            <a:pPr>
              <a:spcBef>
                <a:spcPts val="1200"/>
              </a:spcBef>
            </a:pPr>
            <a:r>
              <a:rPr lang="el-GR" dirty="0"/>
              <a:t>       2023</a:t>
            </a:r>
            <a:r>
              <a:rPr lang="en-US" dirty="0"/>
              <a:t>: </a:t>
            </a:r>
            <a:r>
              <a:rPr lang="el-GR" dirty="0"/>
              <a:t>Γαιάνθρακας</a:t>
            </a:r>
            <a:endParaRPr lang="en-US" dirty="0"/>
          </a:p>
          <a:p>
            <a:pPr>
              <a:spcBef>
                <a:spcPts val="1200"/>
              </a:spcBef>
            </a:pPr>
            <a:r>
              <a:rPr lang="en-US" dirty="0"/>
              <a:t>       2024: </a:t>
            </a:r>
            <a:r>
              <a:rPr lang="el-GR" dirty="0"/>
              <a:t>Καύσιμα από καύση αποβλήτων</a:t>
            </a:r>
            <a:endParaRPr lang="en-US" dirty="0"/>
          </a:p>
        </p:txBody>
      </p:sp>
    </p:spTree>
    <p:extLst>
      <p:ext uri="{BB962C8B-B14F-4D97-AF65-F5344CB8AC3E}">
        <p14:creationId xmlns:p14="http://schemas.microsoft.com/office/powerpoint/2010/main" val="2251568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74B69-52FA-6430-58EB-05ABE02705F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98A6A6F-DFD2-5911-6CF6-20C84F04F98A}"/>
              </a:ext>
            </a:extLst>
          </p:cNvPr>
          <p:cNvSpPr>
            <a:spLocks noGrp="1"/>
          </p:cNvSpPr>
          <p:nvPr>
            <p:ph type="title"/>
          </p:nvPr>
        </p:nvSpPr>
        <p:spPr>
          <a:xfrm>
            <a:off x="443142" y="373266"/>
            <a:ext cx="11305716" cy="984885"/>
          </a:xfrm>
        </p:spPr>
        <p:txBody>
          <a:bodyPr/>
          <a:lstStyle/>
          <a:p>
            <a:r>
              <a:rPr lang="el-GR" dirty="0">
                <a:solidFill>
                  <a:srgbClr val="0F55F5"/>
                </a:solidFill>
              </a:rPr>
              <a:t>Εργαλεία χρηματοδότησης της ΕΕ και εκτιμώμενο χρονοδιάγραμμα, 2024</a:t>
            </a:r>
            <a:endParaRPr lang="en-US" dirty="0"/>
          </a:p>
        </p:txBody>
      </p:sp>
      <p:sp>
        <p:nvSpPr>
          <p:cNvPr id="2" name="Content Placeholder 8">
            <a:extLst>
              <a:ext uri="{FF2B5EF4-FFF2-40B4-BE49-F238E27FC236}">
                <a16:creationId xmlns:a16="http://schemas.microsoft.com/office/drawing/2014/main" id="{70808C5A-7FAB-4B98-19B7-3C5BD0AEAF26}"/>
              </a:ext>
            </a:extLst>
          </p:cNvPr>
          <p:cNvSpPr txBox="1">
            <a:spLocks/>
          </p:cNvSpPr>
          <p:nvPr/>
        </p:nvSpPr>
        <p:spPr>
          <a:xfrm>
            <a:off x="1387206" y="6553200"/>
            <a:ext cx="934558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a:t>
            </a:r>
            <a:r>
              <a:rPr lang="el-GR" sz="1400" b="0"/>
              <a:t>:</a:t>
            </a:r>
            <a:r>
              <a:rPr lang="en-US" sz="1400" b="0"/>
              <a:t> European Commission, BRUEGEL, HAEE analysis</a:t>
            </a:r>
          </a:p>
        </p:txBody>
      </p:sp>
      <p:graphicFrame>
        <p:nvGraphicFramePr>
          <p:cNvPr id="10" name="Table 9">
            <a:extLst>
              <a:ext uri="{FF2B5EF4-FFF2-40B4-BE49-F238E27FC236}">
                <a16:creationId xmlns:a16="http://schemas.microsoft.com/office/drawing/2014/main" id="{33D56480-1A11-8B5F-B1CC-2E1F4B82B7C7}"/>
              </a:ext>
            </a:extLst>
          </p:cNvPr>
          <p:cNvGraphicFramePr>
            <a:graphicFrameLocks noGrp="1"/>
          </p:cNvGraphicFramePr>
          <p:nvPr>
            <p:extLst>
              <p:ext uri="{D42A27DB-BD31-4B8C-83A1-F6EECF244321}">
                <p14:modId xmlns:p14="http://schemas.microsoft.com/office/powerpoint/2010/main" val="2770134444"/>
              </p:ext>
            </p:extLst>
          </p:nvPr>
        </p:nvGraphicFramePr>
        <p:xfrm>
          <a:off x="327837" y="1358151"/>
          <a:ext cx="11536326" cy="5023771"/>
        </p:xfrm>
        <a:graphic>
          <a:graphicData uri="http://schemas.openxmlformats.org/drawingml/2006/table">
            <a:tbl>
              <a:tblPr firstRow="1" bandRow="1">
                <a:tableStyleId>{2D5ABB26-0587-4C30-8999-92F81FD0307C}</a:tableStyleId>
              </a:tblPr>
              <a:tblGrid>
                <a:gridCol w="2126512">
                  <a:extLst>
                    <a:ext uri="{9D8B030D-6E8A-4147-A177-3AD203B41FA5}">
                      <a16:colId xmlns:a16="http://schemas.microsoft.com/office/drawing/2014/main" val="3600934510"/>
                    </a:ext>
                  </a:extLst>
                </a:gridCol>
                <a:gridCol w="1584252">
                  <a:extLst>
                    <a:ext uri="{9D8B030D-6E8A-4147-A177-3AD203B41FA5}">
                      <a16:colId xmlns:a16="http://schemas.microsoft.com/office/drawing/2014/main" val="462382784"/>
                    </a:ext>
                  </a:extLst>
                </a:gridCol>
                <a:gridCol w="1963481">
                  <a:extLst>
                    <a:ext uri="{9D8B030D-6E8A-4147-A177-3AD203B41FA5}">
                      <a16:colId xmlns:a16="http://schemas.microsoft.com/office/drawing/2014/main" val="2174431235"/>
                    </a:ext>
                  </a:extLst>
                </a:gridCol>
                <a:gridCol w="3477131">
                  <a:extLst>
                    <a:ext uri="{9D8B030D-6E8A-4147-A177-3AD203B41FA5}">
                      <a16:colId xmlns:a16="http://schemas.microsoft.com/office/drawing/2014/main" val="1030453156"/>
                    </a:ext>
                  </a:extLst>
                </a:gridCol>
                <a:gridCol w="2384950">
                  <a:extLst>
                    <a:ext uri="{9D8B030D-6E8A-4147-A177-3AD203B41FA5}">
                      <a16:colId xmlns:a16="http://schemas.microsoft.com/office/drawing/2014/main" val="3785754641"/>
                    </a:ext>
                  </a:extLst>
                </a:gridCol>
              </a:tblGrid>
              <a:tr h="389593">
                <a:tc>
                  <a:txBody>
                    <a:bodyPr/>
                    <a:lstStyle/>
                    <a:p>
                      <a:pPr algn="r"/>
                      <a:r>
                        <a:rPr lang="el-GR" sz="900" b="1">
                          <a:solidFill>
                            <a:schemeClr val="tx1"/>
                          </a:solidFill>
                          <a:latin typeface="Verdana" panose="020B0604030504040204" pitchFamily="34" charset="0"/>
                          <a:ea typeface="Verdana" panose="020B0604030504040204" pitchFamily="34" charset="0"/>
                        </a:rPr>
                        <a:t>Ονομασία</a:t>
                      </a:r>
                      <a:endParaRPr lang="en-US" sz="900" b="1">
                        <a:solidFill>
                          <a:schemeClr val="tx1"/>
                        </a:solidFill>
                        <a:latin typeface="Verdana" panose="020B0604030504040204" pitchFamily="34" charset="0"/>
                        <a:ea typeface="Verdana" panose="020B0604030504040204" pitchFamily="34" charset="0"/>
                      </a:endParaRPr>
                    </a:p>
                  </a:txBody>
                  <a:tcPr anchor="b">
                    <a:lnB w="12700" cap="flat" cmpd="sng" algn="ctr">
                      <a:solidFill>
                        <a:schemeClr val="tx1"/>
                      </a:solidFill>
                      <a:prstDash val="solid"/>
                      <a:round/>
                      <a:headEnd type="none" w="med" len="med"/>
                      <a:tailEnd type="none" w="med" len="med"/>
                    </a:lnB>
                  </a:tcPr>
                </a:tc>
                <a:tc>
                  <a:txBody>
                    <a:bodyPr/>
                    <a:lstStyle/>
                    <a:p>
                      <a:pPr algn="ctr"/>
                      <a:r>
                        <a:rPr lang="el-GR" sz="900" b="1">
                          <a:solidFill>
                            <a:schemeClr val="tx1"/>
                          </a:solidFill>
                          <a:latin typeface="Verdana" panose="020B0604030504040204" pitchFamily="34" charset="0"/>
                          <a:ea typeface="Verdana" panose="020B0604030504040204" pitchFamily="34" charset="0"/>
                        </a:rPr>
                        <a:t>Περίοδος</a:t>
                      </a:r>
                      <a:endParaRPr lang="en-US" sz="900" b="1">
                        <a:solidFill>
                          <a:schemeClr val="tx1"/>
                        </a:solidFill>
                        <a:latin typeface="Verdana" panose="020B0604030504040204" pitchFamily="34" charset="0"/>
                        <a:ea typeface="Verdana" panose="020B0604030504040204" pitchFamily="34" charset="0"/>
                      </a:endParaRPr>
                    </a:p>
                  </a:txBody>
                  <a:tcPr anchor="b">
                    <a:lnB w="12700" cap="flat" cmpd="sng" algn="ctr">
                      <a:solidFill>
                        <a:schemeClr val="tx1"/>
                      </a:solidFill>
                      <a:prstDash val="solid"/>
                      <a:round/>
                      <a:headEnd type="none" w="med" len="med"/>
                      <a:tailEnd type="none" w="med" len="med"/>
                    </a:lnB>
                  </a:tcPr>
                </a:tc>
                <a:tc>
                  <a:txBody>
                    <a:bodyPr/>
                    <a:lstStyle/>
                    <a:p>
                      <a:pPr algn="ctr"/>
                      <a:r>
                        <a:rPr lang="el-GR" sz="900" b="1">
                          <a:solidFill>
                            <a:schemeClr val="tx1"/>
                          </a:solidFill>
                          <a:latin typeface="Verdana" panose="020B0604030504040204" pitchFamily="34" charset="0"/>
                          <a:ea typeface="Verdana" panose="020B0604030504040204" pitchFamily="34" charset="0"/>
                        </a:rPr>
                        <a:t>Ποσό χρηματοδότησης (δις)</a:t>
                      </a:r>
                      <a:endParaRPr lang="en-US" sz="900" b="1">
                        <a:solidFill>
                          <a:schemeClr val="tx1"/>
                        </a:solidFill>
                        <a:latin typeface="Verdana" panose="020B0604030504040204" pitchFamily="34" charset="0"/>
                        <a:ea typeface="Verdana" panose="020B0604030504040204" pitchFamily="34" charset="0"/>
                      </a:endParaRPr>
                    </a:p>
                  </a:txBody>
                  <a:tcPr anchor="b">
                    <a:lnB w="12700" cap="flat" cmpd="sng" algn="ctr">
                      <a:solidFill>
                        <a:schemeClr val="tx1"/>
                      </a:solidFill>
                      <a:prstDash val="solid"/>
                      <a:round/>
                      <a:headEnd type="none" w="med" len="med"/>
                      <a:tailEnd type="none" w="med" len="med"/>
                    </a:lnB>
                  </a:tcPr>
                </a:tc>
                <a:tc>
                  <a:txBody>
                    <a:bodyPr/>
                    <a:lstStyle/>
                    <a:p>
                      <a:pPr algn="ctr"/>
                      <a:r>
                        <a:rPr lang="el-GR" sz="900" b="1">
                          <a:solidFill>
                            <a:schemeClr val="tx1"/>
                          </a:solidFill>
                          <a:latin typeface="Verdana" panose="020B0604030504040204" pitchFamily="34" charset="0"/>
                          <a:ea typeface="Verdana" panose="020B0604030504040204" pitchFamily="34" charset="0"/>
                        </a:rPr>
                        <a:t>Πηγή Χρηματοδότησης</a:t>
                      </a:r>
                      <a:endParaRPr lang="en-US" sz="900" b="1">
                        <a:solidFill>
                          <a:schemeClr val="tx1"/>
                        </a:solidFill>
                        <a:latin typeface="Verdana" panose="020B0604030504040204" pitchFamily="34" charset="0"/>
                        <a:ea typeface="Verdana" panose="020B0604030504040204" pitchFamily="34" charset="0"/>
                      </a:endParaRPr>
                    </a:p>
                  </a:txBody>
                  <a:tcPr anchor="b">
                    <a:lnB w="12700" cap="flat" cmpd="sng" algn="ctr">
                      <a:solidFill>
                        <a:schemeClr val="tx1"/>
                      </a:solidFill>
                      <a:prstDash val="solid"/>
                      <a:round/>
                      <a:headEnd type="none" w="med" len="med"/>
                      <a:tailEnd type="none" w="med" len="med"/>
                    </a:lnB>
                  </a:tcPr>
                </a:tc>
                <a:tc>
                  <a:txBody>
                    <a:bodyPr/>
                    <a:lstStyle/>
                    <a:p>
                      <a:pPr algn="ctr"/>
                      <a:r>
                        <a:rPr lang="el-GR" sz="900" b="1">
                          <a:solidFill>
                            <a:schemeClr val="tx1"/>
                          </a:solidFill>
                          <a:latin typeface="Verdana" panose="020B0604030504040204" pitchFamily="34" charset="0"/>
                          <a:ea typeface="Verdana" panose="020B0604030504040204" pitchFamily="34" charset="0"/>
                        </a:rPr>
                        <a:t>Επενδύσεις</a:t>
                      </a:r>
                      <a:endParaRPr lang="en-US" sz="900" b="1">
                        <a:solidFill>
                          <a:schemeClr val="tx1"/>
                        </a:solidFill>
                        <a:latin typeface="Verdana" panose="020B0604030504040204" pitchFamily="34" charset="0"/>
                        <a:ea typeface="Verdana" panose="020B0604030504040204" pitchFamily="34" charset="0"/>
                      </a:endParaRPr>
                    </a:p>
                  </a:txBody>
                  <a:tcPr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766525"/>
                  </a:ext>
                </a:extLst>
              </a:tr>
              <a:tr h="469693">
                <a:tc>
                  <a:txBody>
                    <a:bodyPr/>
                    <a:lstStyle/>
                    <a:p>
                      <a:pPr algn="r"/>
                      <a:r>
                        <a:rPr lang="en-US" sz="900" b="1">
                          <a:solidFill>
                            <a:schemeClr val="bg1"/>
                          </a:solidFill>
                          <a:latin typeface="Verdana" panose="020B0604030504040204" pitchFamily="34" charset="0"/>
                          <a:ea typeface="Verdana" panose="020B0604030504040204" pitchFamily="34" charset="0"/>
                        </a:rPr>
                        <a:t>RRF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US" sz="900" b="0">
                          <a:solidFill>
                            <a:schemeClr val="bg1"/>
                          </a:solidFill>
                          <a:latin typeface="Verdana" panose="020B0604030504040204" pitchFamily="34" charset="0"/>
                          <a:ea typeface="Verdana" panose="020B0604030504040204" pitchFamily="34" charset="0"/>
                        </a:rPr>
                        <a:t>2021-2026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US" sz="900" b="0">
                          <a:solidFill>
                            <a:schemeClr val="bg1"/>
                          </a:solidFill>
                          <a:latin typeface="Verdana" panose="020B0604030504040204" pitchFamily="34" charset="0"/>
                          <a:ea typeface="Verdana" panose="020B0604030504040204" pitchFamily="34" charset="0"/>
                        </a:rPr>
                        <a:t>€723.8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171450" indent="-171450" algn="l">
                        <a:buClr>
                          <a:schemeClr val="bg1"/>
                        </a:buClr>
                        <a:buFont typeface="Wingdings" panose="05000000000000000000" pitchFamily="2" charset="2"/>
                        <a:buChar char="ü"/>
                      </a:pPr>
                      <a:r>
                        <a:rPr lang="en-US" sz="900" b="0">
                          <a:solidFill>
                            <a:schemeClr val="bg1"/>
                          </a:solidFill>
                          <a:latin typeface="Verdana" panose="020B0604030504040204" pitchFamily="34" charset="0"/>
                          <a:ea typeface="Verdana" panose="020B0604030504040204" pitchFamily="34" charset="0"/>
                        </a:rPr>
                        <a:t>Next GenerationEU</a:t>
                      </a:r>
                      <a:endParaRPr lang="el-GR" sz="900" b="0">
                        <a:solidFill>
                          <a:schemeClr val="bg1"/>
                        </a:solidFill>
                        <a:latin typeface="Verdana" panose="020B0604030504040204" pitchFamily="34" charset="0"/>
                        <a:ea typeface="Verdana" panose="020B0604030504040204" pitchFamily="34" charset="0"/>
                      </a:endParaRPr>
                    </a:p>
                    <a:p>
                      <a:pPr marL="171450" indent="-171450" algn="l">
                        <a:buClr>
                          <a:schemeClr val="bg1"/>
                        </a:buClr>
                        <a:buFont typeface="Wingdings" panose="05000000000000000000" pitchFamily="2" charset="2"/>
                        <a:buChar char="ü"/>
                      </a:pPr>
                      <a:r>
                        <a:rPr lang="en-US" sz="900" b="0">
                          <a:solidFill>
                            <a:schemeClr val="bg1"/>
                          </a:solidFill>
                          <a:latin typeface="Verdana" panose="020B0604030504040204" pitchFamily="34" charset="0"/>
                          <a:ea typeface="Verdana" panose="020B0604030504040204" pitchFamily="34" charset="0"/>
                        </a:rPr>
                        <a:t>Green Bonds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171450" indent="-171450" algn="l">
                        <a:buClr>
                          <a:schemeClr val="bg1"/>
                        </a:buClr>
                        <a:buFont typeface="Wingdings" panose="05000000000000000000" pitchFamily="2" charset="2"/>
                        <a:buChar char="ü"/>
                      </a:pPr>
                      <a:r>
                        <a:rPr lang="el-GR" sz="900" b="0" kern="1200">
                          <a:solidFill>
                            <a:schemeClr val="bg1"/>
                          </a:solidFill>
                          <a:latin typeface="Verdana" panose="020B0604030504040204" pitchFamily="34" charset="0"/>
                          <a:ea typeface="Verdana" panose="020B0604030504040204" pitchFamily="34" charset="0"/>
                          <a:cs typeface="+mn-cs"/>
                        </a:rPr>
                        <a:t>Δάνεια </a:t>
                      </a:r>
                      <a:endParaRPr lang="en-US" sz="900" b="0" kern="1200">
                        <a:solidFill>
                          <a:schemeClr val="bg1"/>
                        </a:solidFill>
                        <a:latin typeface="Verdana" panose="020B0604030504040204" pitchFamily="34" charset="0"/>
                        <a:ea typeface="Verdana" panose="020B0604030504040204" pitchFamily="34" charset="0"/>
                        <a:cs typeface="+mn-cs"/>
                      </a:endParaRPr>
                    </a:p>
                    <a:p>
                      <a:pPr marL="171450" indent="-171450" algn="l">
                        <a:buClr>
                          <a:schemeClr val="bg1"/>
                        </a:buClr>
                        <a:buFont typeface="Wingdings" panose="05000000000000000000" pitchFamily="2" charset="2"/>
                        <a:buChar char="ü"/>
                      </a:pPr>
                      <a:r>
                        <a:rPr lang="el-GR" sz="900" b="0">
                          <a:solidFill>
                            <a:schemeClr val="bg1"/>
                          </a:solidFill>
                          <a:latin typeface="Verdana" panose="020B0604030504040204" pitchFamily="34" charset="0"/>
                          <a:ea typeface="Verdana" panose="020B0604030504040204" pitchFamily="34" charset="0"/>
                        </a:rPr>
                        <a:t>Επιχορηγήσεις</a:t>
                      </a:r>
                      <a:endParaRPr lang="en-US" sz="900" b="0">
                        <a:solidFill>
                          <a:schemeClr val="bg1"/>
                        </a:solidFill>
                        <a:latin typeface="Verdana" panose="020B0604030504040204" pitchFamily="34" charset="0"/>
                        <a:ea typeface="Verdan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865360517"/>
                  </a:ext>
                </a:extLst>
              </a:tr>
              <a:tr h="631864">
                <a:tc>
                  <a:txBody>
                    <a:bodyPr/>
                    <a:lstStyle/>
                    <a:p>
                      <a:pPr algn="r"/>
                      <a:r>
                        <a:rPr lang="en-US" sz="900" b="1">
                          <a:latin typeface="Verdana" panose="020B0604030504040204" pitchFamily="34" charset="0"/>
                          <a:ea typeface="Verdana" panose="020B0604030504040204" pitchFamily="34" charset="0"/>
                        </a:rPr>
                        <a:t>REPowerEU</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900">
                          <a:latin typeface="Verdana" panose="020B0604030504040204" pitchFamily="34" charset="0"/>
                          <a:ea typeface="Verdana" panose="020B0604030504040204" pitchFamily="34" charset="0"/>
                        </a:rPr>
                        <a:t>2022-2026</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900">
                          <a:latin typeface="Verdana" panose="020B0604030504040204" pitchFamily="34" charset="0"/>
                          <a:ea typeface="Verdana" panose="020B0604030504040204" pitchFamily="34" charset="0"/>
                        </a:rPr>
                        <a:t>€300</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Clr>
                          <a:schemeClr val="tx1"/>
                        </a:buClr>
                        <a:buFont typeface="Wingdings" panose="05000000000000000000" pitchFamily="2" charset="2"/>
                        <a:buChar char="ü"/>
                      </a:pPr>
                      <a:r>
                        <a:rPr lang="en-US" sz="900" b="0" kern="1200">
                          <a:solidFill>
                            <a:schemeClr val="tx1"/>
                          </a:solidFill>
                          <a:latin typeface="Verdana" panose="020B0604030504040204" pitchFamily="34" charset="0"/>
                          <a:ea typeface="Verdana" panose="020B0604030504040204" pitchFamily="34" charset="0"/>
                          <a:cs typeface="+mn-cs"/>
                        </a:rPr>
                        <a:t>RRF</a:t>
                      </a:r>
                    </a:p>
                    <a:p>
                      <a:pPr marL="171450" indent="-171450" algn="l" defTabSz="914400" rtl="0" eaLnBrk="1" latinLnBrk="0" hangingPunct="1">
                        <a:buClr>
                          <a:schemeClr val="tx1"/>
                        </a:buClr>
                        <a:buFont typeface="Wingdings" panose="05000000000000000000" pitchFamily="2" charset="2"/>
                        <a:buChar char="ü"/>
                      </a:pPr>
                      <a:r>
                        <a:rPr lang="en-US" sz="900" b="0" kern="1200">
                          <a:solidFill>
                            <a:schemeClr val="tx1"/>
                          </a:solidFill>
                          <a:latin typeface="Verdana" panose="020B0604030504040204" pitchFamily="34" charset="0"/>
                          <a:ea typeface="Verdana" panose="020B0604030504040204" pitchFamily="34" charset="0"/>
                          <a:cs typeface="+mn-cs"/>
                        </a:rPr>
                        <a:t>ETS Allowances</a:t>
                      </a:r>
                    </a:p>
                    <a:p>
                      <a:pPr marL="171450" indent="-171450" algn="l" defTabSz="914400" rtl="0" eaLnBrk="1" latinLnBrk="0" hangingPunct="1">
                        <a:buClr>
                          <a:schemeClr val="tx1"/>
                        </a:buClr>
                        <a:buFont typeface="Wingdings" panose="05000000000000000000" pitchFamily="2" charset="2"/>
                        <a:buChar char="ü"/>
                      </a:pPr>
                      <a:r>
                        <a:rPr lang="en-US" sz="900" b="0" kern="1200">
                          <a:solidFill>
                            <a:schemeClr val="tx1"/>
                          </a:solidFill>
                          <a:latin typeface="Verdana" panose="020B0604030504040204" pitchFamily="34" charset="0"/>
                          <a:ea typeface="Verdana" panose="020B0604030504040204" pitchFamily="34" charset="0"/>
                          <a:cs typeface="+mn-cs"/>
                        </a:rPr>
                        <a:t>Brexit Adjustment Reserve</a:t>
                      </a:r>
                    </a:p>
                    <a:p>
                      <a:pPr marL="171450" indent="-171450" algn="l" defTabSz="914400" rtl="0" eaLnBrk="1" latinLnBrk="0" hangingPunct="1">
                        <a:buClr>
                          <a:schemeClr val="tx1"/>
                        </a:buClr>
                        <a:buFont typeface="Wingdings" panose="05000000000000000000" pitchFamily="2" charset="2"/>
                        <a:buChar char="ü"/>
                      </a:pPr>
                      <a:r>
                        <a:rPr lang="en-US" sz="900" b="0" kern="1200">
                          <a:solidFill>
                            <a:schemeClr val="tx1"/>
                          </a:solidFill>
                          <a:latin typeface="Verdana" panose="020B0604030504040204" pitchFamily="34" charset="0"/>
                          <a:ea typeface="Verdana" panose="020B0604030504040204" pitchFamily="34" charset="0"/>
                          <a:cs typeface="+mn-cs"/>
                        </a:rPr>
                        <a:t>Cohesion Funds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Clr>
                          <a:schemeClr val="tx1"/>
                        </a:buClr>
                        <a:buFont typeface="Wingdings" panose="05000000000000000000" pitchFamily="2" charset="2"/>
                        <a:buChar char="ü"/>
                      </a:pPr>
                      <a:r>
                        <a:rPr lang="el-GR" sz="900" b="0" kern="1200">
                          <a:solidFill>
                            <a:schemeClr val="tx1"/>
                          </a:solidFill>
                          <a:latin typeface="Verdana" panose="020B0604030504040204" pitchFamily="34" charset="0"/>
                          <a:ea typeface="Verdana" panose="020B0604030504040204" pitchFamily="34" charset="0"/>
                          <a:cs typeface="+mn-cs"/>
                        </a:rPr>
                        <a:t>Δάνεια </a:t>
                      </a:r>
                      <a:endParaRPr lang="en-US" sz="900" b="0" kern="1200">
                        <a:solidFill>
                          <a:schemeClr val="tx1"/>
                        </a:solidFill>
                        <a:latin typeface="Verdana" panose="020B0604030504040204" pitchFamily="34" charset="0"/>
                        <a:ea typeface="Verdana" panose="020B0604030504040204" pitchFamily="34" charset="0"/>
                        <a:cs typeface="+mn-cs"/>
                      </a:endParaRPr>
                    </a:p>
                    <a:p>
                      <a:pPr marL="171450" indent="-171450" algn="l" defTabSz="914400" rtl="0" eaLnBrk="1" latinLnBrk="0" hangingPunct="1">
                        <a:buClr>
                          <a:schemeClr val="tx1"/>
                        </a:buClr>
                        <a:buFont typeface="Wingdings" panose="05000000000000000000" pitchFamily="2" charset="2"/>
                        <a:buChar char="ü"/>
                      </a:pPr>
                      <a:r>
                        <a:rPr lang="el-GR" sz="900" b="0" kern="1200">
                          <a:solidFill>
                            <a:schemeClr val="tx1"/>
                          </a:solidFill>
                          <a:latin typeface="Verdana" panose="020B0604030504040204" pitchFamily="34" charset="0"/>
                          <a:ea typeface="Verdana" panose="020B0604030504040204" pitchFamily="34" charset="0"/>
                          <a:cs typeface="+mn-cs"/>
                        </a:rPr>
                        <a:t>Επιχορηγήσεις</a:t>
                      </a:r>
                      <a:endParaRPr lang="en-US" sz="900" b="0" kern="1200">
                        <a:solidFill>
                          <a:schemeClr val="tx1"/>
                        </a:solidFill>
                        <a:latin typeface="Verdana" panose="020B0604030504040204" pitchFamily="34" charset="0"/>
                        <a:ea typeface="Verdana" panose="020B0604030504040204" pitchFamily="34" charset="0"/>
                        <a:cs typeface="+mn-cs"/>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04373810"/>
                  </a:ext>
                </a:extLst>
              </a:tr>
              <a:tr h="519854">
                <a:tc>
                  <a:txBody>
                    <a:bodyPr/>
                    <a:lstStyle/>
                    <a:p>
                      <a:pPr marL="0" algn="r" defTabSz="755934" rtl="0" eaLnBrk="1" latinLnBrk="0" hangingPunct="1"/>
                      <a:r>
                        <a:rPr lang="en-US" sz="900" b="1" kern="1200">
                          <a:solidFill>
                            <a:schemeClr val="bg1"/>
                          </a:solidFill>
                          <a:latin typeface="Verdana" panose="020B0604030504040204" pitchFamily="34" charset="0"/>
                          <a:ea typeface="Verdana" panose="020B0604030504040204" pitchFamily="34" charset="0"/>
                          <a:cs typeface="+mn-cs"/>
                        </a:rPr>
                        <a:t>ERDF</a:t>
                      </a:r>
                    </a:p>
                    <a:p>
                      <a:pPr marL="0" algn="r" defTabSz="755934" rtl="0" eaLnBrk="1" latinLnBrk="0" hangingPunct="1"/>
                      <a:r>
                        <a:rPr lang="en-US" sz="900" b="1" kern="1200">
                          <a:solidFill>
                            <a:schemeClr val="bg1"/>
                          </a:solidFill>
                          <a:latin typeface="Verdana" panose="020B0604030504040204" pitchFamily="34" charset="0"/>
                          <a:ea typeface="Verdana" panose="020B0604030504040204" pitchFamily="34" charset="0"/>
                          <a:cs typeface="+mn-cs"/>
                        </a:rPr>
                        <a:t>Cohesion Funds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algn="ctr" defTabSz="755934" rtl="0" eaLnBrk="1" latinLnBrk="0" hangingPunct="1"/>
                      <a:r>
                        <a:rPr lang="en-US" sz="900" b="0" kern="1200">
                          <a:solidFill>
                            <a:schemeClr val="bg1"/>
                          </a:solidFill>
                          <a:latin typeface="Verdana" panose="020B0604030504040204" pitchFamily="34" charset="0"/>
                          <a:ea typeface="Verdana" panose="020B0604030504040204" pitchFamily="34" charset="0"/>
                          <a:cs typeface="+mn-cs"/>
                        </a:rPr>
                        <a:t>2021-2027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algn="ctr" defTabSz="755934" rtl="0" eaLnBrk="1" latinLnBrk="0" hangingPunct="1"/>
                      <a:r>
                        <a:rPr lang="en-US" sz="900" b="0" kern="1200">
                          <a:solidFill>
                            <a:schemeClr val="bg1"/>
                          </a:solidFill>
                          <a:latin typeface="Verdana" panose="020B0604030504040204" pitchFamily="34" charset="0"/>
                          <a:ea typeface="Verdana" panose="020B0604030504040204" pitchFamily="34" charset="0"/>
                          <a:cs typeface="+mn-cs"/>
                        </a:rPr>
                        <a:t>€274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171450" indent="-171450" algn="l" defTabSz="914400" rtl="0" eaLnBrk="1" latinLnBrk="0" hangingPunct="1">
                        <a:buClr>
                          <a:schemeClr val="bg1"/>
                        </a:buClr>
                        <a:buFont typeface="Wingdings" panose="05000000000000000000" pitchFamily="2" charset="2"/>
                        <a:buChar char="ü"/>
                      </a:pPr>
                      <a:r>
                        <a:rPr lang="en-US" sz="900" b="0" kern="1200">
                          <a:solidFill>
                            <a:schemeClr val="bg1"/>
                          </a:solidFill>
                          <a:latin typeface="Verdana" panose="020B0604030504040204" pitchFamily="34" charset="0"/>
                          <a:ea typeface="Verdana" panose="020B0604030504040204" pitchFamily="34" charset="0"/>
                          <a:cs typeface="+mn-cs"/>
                        </a:rPr>
                        <a:t>EU budget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171450" indent="-171450" algn="l">
                        <a:buClr>
                          <a:schemeClr val="bg1"/>
                        </a:buClr>
                        <a:buFont typeface="Wingdings" panose="05000000000000000000" pitchFamily="2" charset="2"/>
                        <a:buChar char="ü"/>
                      </a:pPr>
                      <a:r>
                        <a:rPr lang="el-GR" sz="900" b="0">
                          <a:solidFill>
                            <a:schemeClr val="bg1"/>
                          </a:solidFill>
                          <a:latin typeface="Verdana" panose="020B0604030504040204" pitchFamily="34" charset="0"/>
                          <a:ea typeface="Verdana" panose="020B0604030504040204" pitchFamily="34" charset="0"/>
                        </a:rPr>
                        <a:t>Επιχορηγήσεις</a:t>
                      </a:r>
                      <a:endParaRPr lang="en-US" sz="900" b="0">
                        <a:solidFill>
                          <a:schemeClr val="bg1"/>
                        </a:solidFill>
                        <a:latin typeface="Verdana" panose="020B0604030504040204" pitchFamily="34" charset="0"/>
                        <a:ea typeface="Verdan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06779206"/>
                  </a:ext>
                </a:extLst>
              </a:tr>
              <a:tr h="499688">
                <a:tc>
                  <a:txBody>
                    <a:bodyPr/>
                    <a:lstStyle/>
                    <a:p>
                      <a:pPr algn="r"/>
                      <a:r>
                        <a:rPr lang="en-US" sz="900" b="1">
                          <a:latin typeface="Verdana" panose="020B0604030504040204" pitchFamily="34" charset="0"/>
                          <a:ea typeface="Verdana" panose="020B0604030504040204" pitchFamily="34" charset="0"/>
                        </a:rPr>
                        <a:t>Connecting Europe Facility</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Verdana" panose="020B0604030504040204" pitchFamily="34" charset="0"/>
                          <a:ea typeface="Verdana" panose="020B0604030504040204" pitchFamily="34" charset="0"/>
                          <a:cs typeface="+mn-cs"/>
                        </a:rPr>
                        <a:t>2021-2027</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755934" rtl="0" eaLnBrk="1" latinLnBrk="0" hangingPunct="1"/>
                      <a:r>
                        <a:rPr lang="en-US" sz="900" kern="1200">
                          <a:solidFill>
                            <a:schemeClr val="tx1"/>
                          </a:solidFill>
                          <a:latin typeface="Verdana" panose="020B0604030504040204" pitchFamily="34" charset="0"/>
                          <a:ea typeface="Verdana" panose="020B0604030504040204" pitchFamily="34" charset="0"/>
                          <a:cs typeface="+mn-cs"/>
                        </a:rPr>
                        <a:t>€42.3 </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Clr>
                          <a:schemeClr val="tx1"/>
                        </a:buClr>
                        <a:buFont typeface="Wingdings" panose="05000000000000000000" pitchFamily="2" charset="2"/>
                        <a:buChar char="ü"/>
                      </a:pPr>
                      <a:r>
                        <a:rPr lang="en-US" sz="900" b="0" kern="1200">
                          <a:solidFill>
                            <a:schemeClr val="tx1"/>
                          </a:solidFill>
                          <a:latin typeface="Verdana" panose="020B0604030504040204" pitchFamily="34" charset="0"/>
                          <a:ea typeface="Verdana" panose="020B0604030504040204" pitchFamily="34" charset="0"/>
                          <a:cs typeface="+mn-cs"/>
                        </a:rPr>
                        <a:t>EU budget</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Clr>
                          <a:schemeClr val="tx1"/>
                        </a:buClr>
                        <a:buFont typeface="Wingdings" panose="05000000000000000000" pitchFamily="2" charset="2"/>
                        <a:buChar char="ü"/>
                      </a:pPr>
                      <a:r>
                        <a:rPr lang="en-US" sz="900" b="0" kern="1200">
                          <a:solidFill>
                            <a:schemeClr val="tx1"/>
                          </a:solidFill>
                          <a:latin typeface="Verdana" panose="020B0604030504040204" pitchFamily="34" charset="0"/>
                          <a:ea typeface="Verdana" panose="020B0604030504040204" pitchFamily="34" charset="0"/>
                          <a:cs typeface="+mn-cs"/>
                        </a:rPr>
                        <a:t>EU PCIs</a:t>
                      </a:r>
                    </a:p>
                    <a:p>
                      <a:pPr algn="l"/>
                      <a:r>
                        <a:rPr lang="en-US" sz="900">
                          <a:latin typeface="Verdana" panose="020B0604030504040204" pitchFamily="34" charset="0"/>
                          <a:ea typeface="Verdana" panose="020B0604030504040204" pitchFamily="34" charset="0"/>
                        </a:rPr>
                        <a:t>which may apply for CEF funding</a:t>
                      </a:r>
                      <a:endParaRPr lang="en-US" sz="900" i="1">
                        <a:latin typeface="Verdana" panose="020B0604030504040204" pitchFamily="34" charset="0"/>
                        <a:ea typeface="Verdana" panose="020B060403050404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5914802"/>
                  </a:ext>
                </a:extLst>
              </a:tr>
              <a:tr h="481161">
                <a:tc>
                  <a:txBody>
                    <a:bodyPr/>
                    <a:lstStyle/>
                    <a:p>
                      <a:pPr marL="0" algn="r" defTabSz="755934" rtl="0" eaLnBrk="1" latinLnBrk="0" hangingPunct="1"/>
                      <a:r>
                        <a:rPr lang="en-US" sz="900" b="1" kern="1200">
                          <a:solidFill>
                            <a:schemeClr val="bg1"/>
                          </a:solidFill>
                          <a:latin typeface="Verdana" panose="020B0604030504040204" pitchFamily="34" charset="0"/>
                          <a:ea typeface="Verdana" panose="020B0604030504040204" pitchFamily="34" charset="0"/>
                          <a:cs typeface="+mn-cs"/>
                        </a:rPr>
                        <a:t>Just Transition Mechanism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0" algn="ctr" defTabSz="755934" rtl="0" eaLnBrk="1" latinLnBrk="0" hangingPunct="1"/>
                      <a:r>
                        <a:rPr lang="en-US" sz="900" b="0" kern="1200">
                          <a:solidFill>
                            <a:schemeClr val="bg1"/>
                          </a:solidFill>
                          <a:latin typeface="Verdana" panose="020B0604030504040204" pitchFamily="34" charset="0"/>
                          <a:ea typeface="Verdana" panose="020B0604030504040204" pitchFamily="34" charset="0"/>
                          <a:cs typeface="+mn-cs"/>
                        </a:rPr>
                        <a:t>2021-2027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US" sz="900" b="0" kern="1200">
                          <a:solidFill>
                            <a:schemeClr val="bg1"/>
                          </a:solidFill>
                          <a:latin typeface="Verdana" panose="020B0604030504040204" pitchFamily="34" charset="0"/>
                          <a:ea typeface="Verdana" panose="020B0604030504040204" pitchFamily="34" charset="0"/>
                          <a:cs typeface="+mn-cs"/>
                        </a:rPr>
                        <a:t>€40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171450" indent="-171450" algn="l" defTabSz="914400" rtl="0" eaLnBrk="1" latinLnBrk="0" hangingPunct="1">
                        <a:buClr>
                          <a:schemeClr val="bg1"/>
                        </a:buClr>
                        <a:buFont typeface="Wingdings" panose="05000000000000000000" pitchFamily="2" charset="2"/>
                        <a:buChar char="ü"/>
                      </a:pPr>
                      <a:r>
                        <a:rPr lang="en-US" sz="900" b="0" kern="1200">
                          <a:solidFill>
                            <a:schemeClr val="bg1"/>
                          </a:solidFill>
                          <a:latin typeface="Verdana" panose="020B0604030504040204" pitchFamily="34" charset="0"/>
                          <a:ea typeface="Verdana" panose="020B0604030504040204" pitchFamily="34" charset="0"/>
                          <a:cs typeface="+mn-cs"/>
                        </a:rPr>
                        <a:t>EU budget</a:t>
                      </a:r>
                    </a:p>
                    <a:p>
                      <a:pPr marL="171450" indent="-171450" algn="l" defTabSz="914400" rtl="0" eaLnBrk="1" latinLnBrk="0" hangingPunct="1">
                        <a:buClr>
                          <a:schemeClr val="bg1"/>
                        </a:buClr>
                        <a:buFont typeface="Wingdings" panose="05000000000000000000" pitchFamily="2" charset="2"/>
                        <a:buChar char="ü"/>
                      </a:pPr>
                      <a:r>
                        <a:rPr lang="el-GR" sz="900" b="0" kern="1200">
                          <a:solidFill>
                            <a:schemeClr val="bg1"/>
                          </a:solidFill>
                          <a:latin typeface="Verdana" panose="020B0604030504040204" pitchFamily="34" charset="0"/>
                          <a:ea typeface="Verdana" panose="020B0604030504040204" pitchFamily="34" charset="0"/>
                          <a:cs typeface="+mn-cs"/>
                        </a:rPr>
                        <a:t>Ιδιωτικές Επενδύσεις</a:t>
                      </a:r>
                      <a:endParaRPr lang="en-US" sz="900" b="0" kern="1200">
                        <a:solidFill>
                          <a:schemeClr val="bg1"/>
                        </a:solidFill>
                        <a:latin typeface="Verdana" panose="020B0604030504040204" pitchFamily="34" charset="0"/>
                        <a:ea typeface="Verdana" panose="020B0604030504040204" pitchFamily="34" charset="0"/>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marL="171450" indent="-171450" algn="l">
                        <a:buClr>
                          <a:schemeClr val="bg1"/>
                        </a:buClr>
                        <a:buFont typeface="Wingdings" panose="05000000000000000000" pitchFamily="2" charset="2"/>
                        <a:buChar char="ü"/>
                      </a:pPr>
                      <a:r>
                        <a:rPr lang="el-GR" sz="900" b="0" kern="1200">
                          <a:solidFill>
                            <a:schemeClr val="bg1"/>
                          </a:solidFill>
                          <a:latin typeface="Verdana" panose="020B0604030504040204" pitchFamily="34" charset="0"/>
                          <a:ea typeface="Verdana" panose="020B0604030504040204" pitchFamily="34" charset="0"/>
                          <a:cs typeface="+mn-cs"/>
                        </a:rPr>
                        <a:t>Δάνεια </a:t>
                      </a:r>
                      <a:endParaRPr lang="en-US" sz="900" b="0" kern="1200">
                        <a:solidFill>
                          <a:schemeClr val="bg1"/>
                        </a:solidFill>
                        <a:latin typeface="Verdana" panose="020B0604030504040204" pitchFamily="34" charset="0"/>
                        <a:ea typeface="Verdana" panose="020B0604030504040204" pitchFamily="34" charset="0"/>
                        <a:cs typeface="+mn-cs"/>
                      </a:endParaRPr>
                    </a:p>
                    <a:p>
                      <a:pPr marL="171450" indent="-171450" algn="l">
                        <a:buClr>
                          <a:schemeClr val="bg1"/>
                        </a:buClr>
                        <a:buFont typeface="Wingdings" panose="05000000000000000000" pitchFamily="2" charset="2"/>
                        <a:buChar char="ü"/>
                      </a:pPr>
                      <a:r>
                        <a:rPr lang="el-GR" sz="900" b="0">
                          <a:solidFill>
                            <a:schemeClr val="bg1"/>
                          </a:solidFill>
                          <a:latin typeface="Verdana" panose="020B0604030504040204" pitchFamily="34" charset="0"/>
                          <a:ea typeface="Verdana" panose="020B0604030504040204" pitchFamily="34" charset="0"/>
                        </a:rPr>
                        <a:t>Επιχορηγήσεις</a:t>
                      </a:r>
                      <a:endParaRPr lang="en-US" sz="900" b="0" kern="1200">
                        <a:solidFill>
                          <a:schemeClr val="bg1"/>
                        </a:solidFill>
                        <a:latin typeface="Verdana" panose="020B0604030504040204" pitchFamily="34" charset="0"/>
                        <a:ea typeface="Verdana" panose="020B0604030504040204" pitchFamily="34" charset="0"/>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2862612482"/>
                  </a:ext>
                </a:extLst>
              </a:tr>
              <a:tr h="513133">
                <a:tc>
                  <a:txBody>
                    <a:bodyPr/>
                    <a:lstStyle/>
                    <a:p>
                      <a:pPr marL="0" algn="r" defTabSz="755934" rtl="0" eaLnBrk="1" latinLnBrk="0" hangingPunct="1"/>
                      <a:r>
                        <a:rPr lang="en-US" sz="900" b="1" kern="1200">
                          <a:solidFill>
                            <a:schemeClr val="tx1"/>
                          </a:solidFill>
                          <a:latin typeface="Verdana" panose="020B0604030504040204" pitchFamily="34" charset="0"/>
                          <a:ea typeface="Verdana" panose="020B0604030504040204" pitchFamily="34" charset="0"/>
                          <a:cs typeface="+mn-cs"/>
                        </a:rPr>
                        <a:t>Horizon Europe</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755934" rtl="0" eaLnBrk="1" latinLnBrk="0" hangingPunct="1"/>
                      <a:r>
                        <a:rPr lang="en-US" sz="900" b="0" kern="1200">
                          <a:solidFill>
                            <a:schemeClr val="tx1"/>
                          </a:solidFill>
                          <a:latin typeface="Verdana" panose="020B0604030504040204" pitchFamily="34" charset="0"/>
                          <a:ea typeface="Verdana" panose="020B0604030504040204" pitchFamily="34" charset="0"/>
                          <a:cs typeface="+mn-cs"/>
                        </a:rPr>
                        <a:t>2021-2027</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755934" rtl="0" eaLnBrk="1" latinLnBrk="0" hangingPunct="1"/>
                      <a:r>
                        <a:rPr lang="en-US" sz="900" b="0" kern="1200">
                          <a:solidFill>
                            <a:schemeClr val="tx1"/>
                          </a:solidFill>
                          <a:latin typeface="Verdana" panose="020B0604030504040204" pitchFamily="34" charset="0"/>
                          <a:ea typeface="Verdana" panose="020B0604030504040204" pitchFamily="34" charset="0"/>
                          <a:cs typeface="+mn-cs"/>
                        </a:rPr>
                        <a:t>€95.5</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Clr>
                          <a:schemeClr val="tx1"/>
                        </a:buClr>
                        <a:buFont typeface="Wingdings" panose="05000000000000000000" pitchFamily="2" charset="2"/>
                        <a:buChar char="ü"/>
                      </a:pPr>
                      <a:r>
                        <a:rPr lang="en-US" sz="900" b="0" kern="1200">
                          <a:solidFill>
                            <a:schemeClr val="tx1"/>
                          </a:solidFill>
                          <a:latin typeface="Verdana" panose="020B0604030504040204" pitchFamily="34" charset="0"/>
                          <a:ea typeface="Verdana" panose="020B0604030504040204" pitchFamily="34" charset="0"/>
                          <a:cs typeface="+mn-cs"/>
                        </a:rPr>
                        <a:t>EU budget</a:t>
                      </a:r>
                    </a:p>
                    <a:p>
                      <a:pPr marL="171450" marR="0" lvl="0" indent="-1714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ü"/>
                        <a:tabLst/>
                        <a:defRPr/>
                      </a:pPr>
                      <a:r>
                        <a:rPr lang="en-US" sz="900" b="0" kern="1200">
                          <a:solidFill>
                            <a:schemeClr val="tx1"/>
                          </a:solidFill>
                          <a:latin typeface="Verdana" panose="020B0604030504040204" pitchFamily="34" charset="0"/>
                          <a:ea typeface="Verdana" panose="020B0604030504040204" pitchFamily="34" charset="0"/>
                          <a:cs typeface="+mn-cs"/>
                        </a:rPr>
                        <a:t>Next GenerationEU Green Bonds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Clr>
                          <a:schemeClr val="tx1"/>
                        </a:buClr>
                        <a:buFont typeface="Wingdings" panose="05000000000000000000" pitchFamily="2" charset="2"/>
                        <a:buChar char="ü"/>
                      </a:pPr>
                      <a:r>
                        <a:rPr lang="el-GR" sz="900" b="0" kern="1200">
                          <a:solidFill>
                            <a:schemeClr val="tx1"/>
                          </a:solidFill>
                          <a:latin typeface="Verdana" panose="020B0604030504040204" pitchFamily="34" charset="0"/>
                          <a:ea typeface="Verdana" panose="020B0604030504040204" pitchFamily="34" charset="0"/>
                          <a:cs typeface="+mn-cs"/>
                        </a:rPr>
                        <a:t>Επιχορηγήσεις</a:t>
                      </a:r>
                      <a:endParaRPr lang="en-US" sz="900" b="0" kern="1200">
                        <a:solidFill>
                          <a:schemeClr val="tx1"/>
                        </a:solidFill>
                        <a:latin typeface="Verdana" panose="020B0604030504040204" pitchFamily="34" charset="0"/>
                        <a:ea typeface="Verdana" panose="020B0604030504040204" pitchFamily="34" charset="0"/>
                        <a:cs typeface="+mn-cs"/>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64762695"/>
                  </a:ext>
                </a:extLst>
              </a:tr>
              <a:tr h="484294">
                <a:tc>
                  <a:txBody>
                    <a:bodyPr/>
                    <a:lstStyle/>
                    <a:p>
                      <a:pPr marL="0" algn="r" defTabSz="755934" rtl="0" eaLnBrk="1" latinLnBrk="0" hangingPunct="1"/>
                      <a:r>
                        <a:rPr lang="en-US" sz="900" b="1" kern="1200">
                          <a:solidFill>
                            <a:schemeClr val="bg1"/>
                          </a:solidFill>
                          <a:latin typeface="Verdana" panose="020B0604030504040204" pitchFamily="34" charset="0"/>
                          <a:ea typeface="Verdana" panose="020B0604030504040204" pitchFamily="34" charset="0"/>
                          <a:cs typeface="+mn-cs"/>
                        </a:rPr>
                        <a:t>Invest EU Fund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US" sz="900" b="0" kern="1200">
                          <a:solidFill>
                            <a:schemeClr val="bg1"/>
                          </a:solidFill>
                          <a:latin typeface="Verdana" panose="020B0604030504040204" pitchFamily="34" charset="0"/>
                          <a:ea typeface="Verdana" panose="020B0604030504040204" pitchFamily="34" charset="0"/>
                          <a:cs typeface="+mn-cs"/>
                        </a:rPr>
                        <a:t>2021-2027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marL="0" algn="ctr" defTabSz="755934" rtl="0" eaLnBrk="1" latinLnBrk="0" hangingPunct="1"/>
                      <a:r>
                        <a:rPr lang="en-US" sz="900" b="0" kern="1200">
                          <a:solidFill>
                            <a:schemeClr val="bg1"/>
                          </a:solidFill>
                          <a:latin typeface="Verdana" panose="020B0604030504040204" pitchFamily="34" charset="0"/>
                          <a:ea typeface="Verdana" panose="020B0604030504040204" pitchFamily="34" charset="0"/>
                          <a:cs typeface="+mn-cs"/>
                        </a:rPr>
                        <a:t>€26.2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marL="171450" indent="-171450" algn="l" defTabSz="755934" rtl="0" eaLnBrk="1" latinLnBrk="0" hangingPunct="1">
                        <a:buFontTx/>
                        <a:buChar char="-"/>
                      </a:pPr>
                      <a:r>
                        <a:rPr lang="en-US" sz="900" kern="1200">
                          <a:solidFill>
                            <a:schemeClr val="bg1"/>
                          </a:solidFill>
                          <a:latin typeface="Verdana" panose="020B0604030504040204" pitchFamily="34" charset="0"/>
                          <a:ea typeface="Verdana" panose="020B0604030504040204" pitchFamily="34" charset="0"/>
                          <a:cs typeface="+mn-cs"/>
                        </a:rPr>
                        <a:t>EU Budget Guarantee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marL="171450" indent="-171450" algn="l">
                        <a:buClr>
                          <a:schemeClr val="bg1"/>
                        </a:buClr>
                        <a:buFont typeface="Wingdings" panose="05000000000000000000" pitchFamily="2" charset="2"/>
                        <a:buChar char="ü"/>
                      </a:pPr>
                      <a:r>
                        <a:rPr lang="el-GR" sz="900" b="0" kern="1200" dirty="0">
                          <a:solidFill>
                            <a:schemeClr val="bg1"/>
                          </a:solidFill>
                          <a:latin typeface="Verdana" panose="020B0604030504040204" pitchFamily="34" charset="0"/>
                          <a:ea typeface="Verdana" panose="020B0604030504040204" pitchFamily="34" charset="0"/>
                          <a:cs typeface="+mn-cs"/>
                        </a:rPr>
                        <a:t>Δάνεια </a:t>
                      </a:r>
                    </a:p>
                    <a:p>
                      <a:pPr marL="171450" indent="-171450" algn="l">
                        <a:buClr>
                          <a:schemeClr val="bg1"/>
                        </a:buClr>
                        <a:buFont typeface="Wingdings" panose="05000000000000000000" pitchFamily="2" charset="2"/>
                        <a:buChar char="ü"/>
                      </a:pPr>
                      <a:r>
                        <a:rPr lang="el-GR" sz="900" b="0" kern="1200" dirty="0">
                          <a:solidFill>
                            <a:schemeClr val="bg1"/>
                          </a:solidFill>
                          <a:latin typeface="Verdana" panose="020B0604030504040204" pitchFamily="34" charset="0"/>
                          <a:ea typeface="Verdana" panose="020B0604030504040204" pitchFamily="34" charset="0"/>
                          <a:cs typeface="+mn-cs"/>
                        </a:rPr>
                        <a:t>Μετοχικά Κεφάλαια</a:t>
                      </a:r>
                    </a:p>
                    <a:p>
                      <a:pPr marL="171450" indent="-171450" algn="l">
                        <a:buClr>
                          <a:schemeClr val="bg1"/>
                        </a:buClr>
                        <a:buFont typeface="Wingdings" panose="05000000000000000000" pitchFamily="2" charset="2"/>
                        <a:buChar char="ü"/>
                      </a:pPr>
                      <a:r>
                        <a:rPr lang="en-US" sz="900" b="0" kern="1200" dirty="0">
                          <a:solidFill>
                            <a:schemeClr val="bg1"/>
                          </a:solidFill>
                          <a:latin typeface="Verdana" panose="020B0604030504040204" pitchFamily="34" charset="0"/>
                          <a:ea typeface="Verdana" panose="020B0604030504040204" pitchFamily="34" charset="0"/>
                          <a:cs typeface="+mn-cs"/>
                        </a:rPr>
                        <a:t>Venture Debt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00689486"/>
                  </a:ext>
                </a:extLst>
              </a:tr>
              <a:tr h="513133">
                <a:tc>
                  <a:txBody>
                    <a:bodyPr/>
                    <a:lstStyle/>
                    <a:p>
                      <a:pPr marL="0" algn="r" defTabSz="755934" rtl="0" eaLnBrk="1" latinLnBrk="0" hangingPunct="1"/>
                      <a:r>
                        <a:rPr lang="en-US" sz="900" b="1" kern="1200">
                          <a:solidFill>
                            <a:schemeClr val="tx1"/>
                          </a:solidFill>
                          <a:latin typeface="Verdana" panose="020B0604030504040204" pitchFamily="34" charset="0"/>
                          <a:ea typeface="Verdana" panose="020B0604030504040204" pitchFamily="34" charset="0"/>
                          <a:cs typeface="+mn-cs"/>
                        </a:rPr>
                        <a:t>LIFE: Clean Energy Transition</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Verdana" panose="020B0604030504040204" pitchFamily="34" charset="0"/>
                          <a:ea typeface="Verdana" panose="020B0604030504040204" pitchFamily="34" charset="0"/>
                          <a:cs typeface="+mn-cs"/>
                        </a:rPr>
                        <a:t>2021-2027</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755934" rtl="0" eaLnBrk="1" latinLnBrk="0" hangingPunct="1"/>
                      <a:r>
                        <a:rPr lang="en-US" sz="900" b="0" kern="1200">
                          <a:solidFill>
                            <a:schemeClr val="tx1"/>
                          </a:solidFill>
                          <a:latin typeface="Verdana" panose="020B0604030504040204" pitchFamily="34" charset="0"/>
                          <a:ea typeface="Verdana" panose="020B0604030504040204" pitchFamily="34" charset="0"/>
                          <a:cs typeface="+mn-cs"/>
                        </a:rPr>
                        <a:t>€5.4</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Clr>
                          <a:schemeClr val="tx1"/>
                        </a:buClr>
                        <a:buFont typeface="Wingdings" panose="05000000000000000000" pitchFamily="2" charset="2"/>
                        <a:buChar char="ü"/>
                      </a:pPr>
                      <a:r>
                        <a:rPr lang="en-US" sz="900" b="0" kern="1200">
                          <a:solidFill>
                            <a:schemeClr val="tx1"/>
                          </a:solidFill>
                          <a:latin typeface="Verdana" panose="020B0604030504040204" pitchFamily="34" charset="0"/>
                          <a:ea typeface="Verdana" panose="020B0604030504040204" pitchFamily="34" charset="0"/>
                          <a:cs typeface="+mn-cs"/>
                        </a:rPr>
                        <a:t>EU Budget</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l" defTabSz="914400" rtl="0" eaLnBrk="1" latinLnBrk="0" hangingPunct="1">
                        <a:buClr>
                          <a:schemeClr val="tx1"/>
                        </a:buClr>
                        <a:buFont typeface="Wingdings" panose="05000000000000000000" pitchFamily="2" charset="2"/>
                        <a:buChar char="ü"/>
                      </a:pPr>
                      <a:r>
                        <a:rPr lang="el-GR" sz="900" b="0" kern="1200">
                          <a:solidFill>
                            <a:schemeClr val="tx1"/>
                          </a:solidFill>
                          <a:latin typeface="Verdana" panose="020B0604030504040204" pitchFamily="34" charset="0"/>
                          <a:ea typeface="Verdana" panose="020B0604030504040204" pitchFamily="34" charset="0"/>
                          <a:cs typeface="+mn-cs"/>
                        </a:rPr>
                        <a:t>Επιχορηγήσεις</a:t>
                      </a:r>
                      <a:endParaRPr lang="en-US" sz="900" b="0" kern="1200">
                        <a:solidFill>
                          <a:schemeClr val="tx1"/>
                        </a:solidFill>
                        <a:latin typeface="Verdana" panose="020B0604030504040204" pitchFamily="34" charset="0"/>
                        <a:ea typeface="Verdana" panose="020B0604030504040204" pitchFamily="34" charset="0"/>
                        <a:cs typeface="+mn-cs"/>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2212378"/>
                  </a:ext>
                </a:extLst>
              </a:tr>
              <a:tr h="494516">
                <a:tc>
                  <a:txBody>
                    <a:bodyPr/>
                    <a:lstStyle/>
                    <a:p>
                      <a:pPr marL="0" algn="r" defTabSz="755934" rtl="0" eaLnBrk="1" latinLnBrk="0" hangingPunct="1"/>
                      <a:r>
                        <a:rPr lang="en-US" sz="900" b="1" kern="1200">
                          <a:solidFill>
                            <a:schemeClr val="bg1"/>
                          </a:solidFill>
                          <a:latin typeface="Verdana" panose="020B0604030504040204" pitchFamily="34" charset="0"/>
                          <a:ea typeface="Verdana" panose="020B0604030504040204" pitchFamily="34" charset="0"/>
                          <a:cs typeface="+mn-cs"/>
                        </a:rPr>
                        <a:t>Modernization  Fund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US" sz="900" b="0" kern="1200">
                          <a:solidFill>
                            <a:schemeClr val="bg1"/>
                          </a:solidFill>
                          <a:latin typeface="Verdana" panose="020B0604030504040204" pitchFamily="34" charset="0"/>
                          <a:ea typeface="Verdana" panose="020B0604030504040204" pitchFamily="34" charset="0"/>
                          <a:cs typeface="+mn-cs"/>
                        </a:rPr>
                        <a:t>2021-2030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a:txBody>
                    <a:bodyPr/>
                    <a:lstStyle/>
                    <a:p>
                      <a:pPr marL="0" algn="ctr" defTabSz="755934" rtl="0" eaLnBrk="1" latinLnBrk="0" hangingPunct="1"/>
                      <a:r>
                        <a:rPr lang="en-US" sz="900" b="0" kern="1200">
                          <a:solidFill>
                            <a:schemeClr val="bg1"/>
                          </a:solidFill>
                          <a:latin typeface="Verdana" panose="020B0604030504040204" pitchFamily="34" charset="0"/>
                          <a:ea typeface="Verdana" panose="020B0604030504040204" pitchFamily="34" charset="0"/>
                          <a:cs typeface="+mn-cs"/>
                        </a:rPr>
                        <a:t>€14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a:txBody>
                    <a:bodyPr/>
                    <a:lstStyle/>
                    <a:p>
                      <a:pPr marL="171450" indent="-171450" algn="l" defTabSz="914400" rtl="0" eaLnBrk="1" latinLnBrk="0" hangingPunct="1">
                        <a:buClr>
                          <a:schemeClr val="bg1"/>
                        </a:buClr>
                        <a:buFont typeface="Wingdings" panose="05000000000000000000" pitchFamily="2" charset="2"/>
                        <a:buChar char="ü"/>
                      </a:pPr>
                      <a:r>
                        <a:rPr lang="en-US" sz="900" b="0" kern="1200">
                          <a:solidFill>
                            <a:schemeClr val="bg1"/>
                          </a:solidFill>
                          <a:latin typeface="Verdana" panose="020B0604030504040204" pitchFamily="34" charset="0"/>
                          <a:ea typeface="Verdana" panose="020B0604030504040204" pitchFamily="34" charset="0"/>
                          <a:cs typeface="+mn-cs"/>
                        </a:rPr>
                        <a:t>EU budget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a:txBody>
                    <a:bodyPr/>
                    <a:lstStyle/>
                    <a:p>
                      <a:pPr marL="171450" indent="-171450" algn="l" defTabSz="914400" rtl="0" eaLnBrk="1" latinLnBrk="0" hangingPunct="1">
                        <a:buClr>
                          <a:schemeClr val="bg1"/>
                        </a:buClr>
                        <a:buFont typeface="Wingdings" panose="05000000000000000000" pitchFamily="2" charset="2"/>
                        <a:buChar char="ü"/>
                      </a:pPr>
                      <a:r>
                        <a:rPr lang="el-GR" sz="900" b="0" kern="1200" dirty="0">
                          <a:solidFill>
                            <a:schemeClr val="bg1"/>
                          </a:solidFill>
                          <a:latin typeface="Verdana" panose="020B0604030504040204" pitchFamily="34" charset="0"/>
                          <a:ea typeface="Verdana" panose="020B0604030504040204" pitchFamily="34" charset="0"/>
                          <a:cs typeface="+mn-cs"/>
                        </a:rPr>
                        <a:t>Επιχορηγήσεις</a:t>
                      </a:r>
                      <a:endParaRPr lang="en-US" sz="900" b="0" kern="1200" dirty="0">
                        <a:solidFill>
                          <a:schemeClr val="bg1"/>
                        </a:solidFill>
                        <a:latin typeface="Verdana" panose="020B0604030504040204" pitchFamily="34" charset="0"/>
                        <a:ea typeface="Verdana" panose="020B0604030504040204" pitchFamily="34" charset="0"/>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64095136"/>
                  </a:ext>
                </a:extLst>
              </a:tr>
            </a:tbl>
          </a:graphicData>
        </a:graphic>
      </p:graphicFrame>
    </p:spTree>
    <p:extLst>
      <p:ext uri="{BB962C8B-B14F-4D97-AF65-F5344CB8AC3E}">
        <p14:creationId xmlns:p14="http://schemas.microsoft.com/office/powerpoint/2010/main" val="4161441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A7F9B-B931-E503-41F7-DEE0278AF613}"/>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3CDF9B-51E0-BF2D-C8E0-53501ABC1BB4}"/>
              </a:ext>
            </a:extLst>
          </p:cNvPr>
          <p:cNvCxnSpPr>
            <a:cxnSpLocks/>
          </p:cNvCxnSpPr>
          <p:nvPr/>
        </p:nvCxnSpPr>
        <p:spPr>
          <a:xfrm>
            <a:off x="5013734" y="4161359"/>
            <a:ext cx="0" cy="336550"/>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8472A9D4-3AEC-7190-0ED9-630F6B0003E7}"/>
              </a:ext>
            </a:extLst>
          </p:cNvPr>
          <p:cNvGraphicFramePr>
            <a:graphicFrameLocks/>
          </p:cNvGraphicFramePr>
          <p:nvPr>
            <p:extLst>
              <p:ext uri="{D42A27DB-BD31-4B8C-83A1-F6EECF244321}">
                <p14:modId xmlns:p14="http://schemas.microsoft.com/office/powerpoint/2010/main" val="556256543"/>
              </p:ext>
            </p:extLst>
          </p:nvPr>
        </p:nvGraphicFramePr>
        <p:xfrm>
          <a:off x="259833" y="3997515"/>
          <a:ext cx="5500205" cy="255568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021F33AD-FBFF-6087-4E37-63AC1A2FEBBC}"/>
              </a:ext>
            </a:extLst>
          </p:cNvPr>
          <p:cNvSpPr>
            <a:spLocks noGrp="1"/>
          </p:cNvSpPr>
          <p:nvPr>
            <p:ph type="title"/>
          </p:nvPr>
        </p:nvSpPr>
        <p:spPr>
          <a:xfrm>
            <a:off x="443142" y="373266"/>
            <a:ext cx="11305716" cy="492443"/>
          </a:xfrm>
        </p:spPr>
        <p:txBody>
          <a:bodyPr/>
          <a:lstStyle/>
          <a:p>
            <a:r>
              <a:rPr lang="el-GR">
                <a:solidFill>
                  <a:srgbClr val="0F55F5"/>
                </a:solidFill>
              </a:rPr>
              <a:t>Συναλλαγές στην Ελλάδα ανά τομέα δραστηριότητας</a:t>
            </a:r>
            <a:endParaRPr lang="en-US"/>
          </a:p>
        </p:txBody>
      </p:sp>
      <p:sp>
        <p:nvSpPr>
          <p:cNvPr id="2" name="Content Placeholder 8">
            <a:extLst>
              <a:ext uri="{FF2B5EF4-FFF2-40B4-BE49-F238E27FC236}">
                <a16:creationId xmlns:a16="http://schemas.microsoft.com/office/drawing/2014/main" id="{001EFA70-CE50-B88D-BEEB-18319D59ED7C}"/>
              </a:ext>
            </a:extLst>
          </p:cNvPr>
          <p:cNvSpPr txBox="1">
            <a:spLocks/>
          </p:cNvSpPr>
          <p:nvPr/>
        </p:nvSpPr>
        <p:spPr>
          <a:xfrm>
            <a:off x="5151474" y="6553200"/>
            <a:ext cx="5581312"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latin typeface="+mj-lt"/>
              </a:rPr>
              <a:t>Source</a:t>
            </a:r>
            <a:r>
              <a:rPr lang="el-GR" sz="1400" b="0" dirty="0">
                <a:latin typeface="+mj-lt"/>
              </a:rPr>
              <a:t>:</a:t>
            </a:r>
            <a:r>
              <a:rPr lang="en-US" sz="1400" b="0" dirty="0">
                <a:latin typeface="+mj-lt"/>
              </a:rPr>
              <a:t> European Commission, PWC, HAEE analysis</a:t>
            </a:r>
          </a:p>
        </p:txBody>
      </p:sp>
      <p:sp>
        <p:nvSpPr>
          <p:cNvPr id="11" name="Ορθογώνιο 25">
            <a:extLst>
              <a:ext uri="{FF2B5EF4-FFF2-40B4-BE49-F238E27FC236}">
                <a16:creationId xmlns:a16="http://schemas.microsoft.com/office/drawing/2014/main" id="{13B17EC5-E36F-9858-D030-C7CCF8BC75F7}"/>
              </a:ext>
            </a:extLst>
          </p:cNvPr>
          <p:cNvSpPr/>
          <p:nvPr/>
        </p:nvSpPr>
        <p:spPr>
          <a:xfrm>
            <a:off x="2041307" y="1070132"/>
            <a:ext cx="7926715" cy="276999"/>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srgbClr val="0F55F5"/>
                </a:solidFill>
                <a:effectLst/>
                <a:uLnTx/>
                <a:uFillTx/>
                <a:latin typeface="+mj-lt"/>
                <a:ea typeface="Verdana" panose="020B0604030504040204" pitchFamily="34" charset="0"/>
                <a:cs typeface="Verdana" panose="020B0604030504040204" pitchFamily="34" charset="0"/>
              </a:rPr>
              <a:t>Βασικοί τομείς δραστηριότητας συγχωνεύσεων και εξαγορών στην Ελλάδα</a:t>
            </a:r>
            <a:r>
              <a:rPr kumimoji="0" lang="en-US" sz="1200" b="0" i="0" u="none" strike="noStrike" kern="1200" cap="none" spc="0" normalizeH="0" baseline="0" noProof="0">
                <a:ln>
                  <a:noFill/>
                </a:ln>
                <a:solidFill>
                  <a:srgbClr val="0F55F5"/>
                </a:solidFill>
                <a:effectLst/>
                <a:uLnTx/>
                <a:uFillTx/>
                <a:latin typeface="+mj-lt"/>
                <a:ea typeface="Verdana" panose="020B0604030504040204" pitchFamily="34" charset="0"/>
                <a:cs typeface="Verdana" panose="020B0604030504040204" pitchFamily="34" charset="0"/>
              </a:rPr>
              <a:t>(%</a:t>
            </a:r>
            <a:r>
              <a:rPr kumimoji="0" lang="el-GR" sz="1200" b="0" i="0" u="none" strike="noStrike" kern="1200" cap="none" spc="0" normalizeH="0" baseline="0" noProof="0">
                <a:ln>
                  <a:noFill/>
                </a:ln>
                <a:solidFill>
                  <a:srgbClr val="0F55F5"/>
                </a:solidFill>
                <a:effectLst/>
                <a:uLnTx/>
                <a:uFillTx/>
                <a:latin typeface="+mj-lt"/>
                <a:ea typeface="Verdana" panose="020B0604030504040204" pitchFamily="34" charset="0"/>
                <a:cs typeface="Verdana" panose="020B0604030504040204" pitchFamily="34" charset="0"/>
              </a:rPr>
              <a:t>)</a:t>
            </a:r>
            <a:r>
              <a:rPr kumimoji="0" lang="en-US" sz="1200" b="0" i="0" u="none" strike="noStrike" kern="1200" cap="none" spc="0" normalizeH="0" baseline="0" noProof="0">
                <a:ln>
                  <a:noFill/>
                </a:ln>
                <a:solidFill>
                  <a:srgbClr val="0F55F5"/>
                </a:solidFill>
                <a:effectLst/>
                <a:uLnTx/>
                <a:uFillTx/>
                <a:latin typeface="+mj-lt"/>
                <a:ea typeface="Verdana" panose="020B0604030504040204" pitchFamily="34" charset="0"/>
                <a:cs typeface="Verdana" panose="020B0604030504040204" pitchFamily="34" charset="0"/>
              </a:rPr>
              <a:t>, 2015-2024</a:t>
            </a:r>
          </a:p>
        </p:txBody>
      </p:sp>
      <p:graphicFrame>
        <p:nvGraphicFramePr>
          <p:cNvPr id="12" name="Chart 11">
            <a:extLst>
              <a:ext uri="{FF2B5EF4-FFF2-40B4-BE49-F238E27FC236}">
                <a16:creationId xmlns:a16="http://schemas.microsoft.com/office/drawing/2014/main" id="{390480B8-BF8F-5F58-285C-E4015F5D674E}"/>
              </a:ext>
            </a:extLst>
          </p:cNvPr>
          <p:cNvGraphicFramePr>
            <a:graphicFrameLocks/>
          </p:cNvGraphicFramePr>
          <p:nvPr>
            <p:extLst>
              <p:ext uri="{D42A27DB-BD31-4B8C-83A1-F6EECF244321}">
                <p14:modId xmlns:p14="http://schemas.microsoft.com/office/powerpoint/2010/main" val="3315383606"/>
              </p:ext>
            </p:extLst>
          </p:nvPr>
        </p:nvGraphicFramePr>
        <p:xfrm>
          <a:off x="629995" y="1170408"/>
          <a:ext cx="10860002" cy="2587079"/>
        </p:xfrm>
        <a:graphic>
          <a:graphicData uri="http://schemas.openxmlformats.org/drawingml/2006/chart">
            <c:chart xmlns:c="http://schemas.openxmlformats.org/drawingml/2006/chart" xmlns:r="http://schemas.openxmlformats.org/officeDocument/2006/relationships" r:id="rId4"/>
          </a:graphicData>
        </a:graphic>
      </p:graphicFrame>
      <p:sp>
        <p:nvSpPr>
          <p:cNvPr id="14" name="Ορθογώνιο 25">
            <a:extLst>
              <a:ext uri="{FF2B5EF4-FFF2-40B4-BE49-F238E27FC236}">
                <a16:creationId xmlns:a16="http://schemas.microsoft.com/office/drawing/2014/main" id="{06D472DB-E067-21FC-C476-25D620AC03EE}"/>
              </a:ext>
            </a:extLst>
          </p:cNvPr>
          <p:cNvSpPr/>
          <p:nvPr/>
        </p:nvSpPr>
        <p:spPr>
          <a:xfrm>
            <a:off x="373774" y="3761977"/>
            <a:ext cx="4921239" cy="276999"/>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srgbClr val="0F55F5"/>
                </a:solidFill>
                <a:effectLst/>
                <a:uLnTx/>
                <a:uFillTx/>
                <a:latin typeface="+mj-lt"/>
                <a:ea typeface="Verdana" panose="020B0604030504040204" pitchFamily="34" charset="0"/>
                <a:cs typeface="Verdana" panose="020B0604030504040204" pitchFamily="34" charset="0"/>
              </a:rPr>
              <a:t>Συναλλαγές στον τομέα της ενέργειας και των ΑΠΕ </a:t>
            </a:r>
            <a:r>
              <a:rPr kumimoji="0" lang="en-US" sz="1200" b="0" i="0" u="none" strike="noStrike" kern="1200" cap="none" spc="0" normalizeH="0" baseline="0" noProof="0" dirty="0">
                <a:ln>
                  <a:noFill/>
                </a:ln>
                <a:solidFill>
                  <a:srgbClr val="0F55F5"/>
                </a:solidFill>
                <a:effectLst/>
                <a:uLnTx/>
                <a:uFillTx/>
                <a:latin typeface="+mj-lt"/>
                <a:ea typeface="Verdana" panose="020B0604030504040204" pitchFamily="34" charset="0"/>
                <a:cs typeface="Verdana" panose="020B0604030504040204" pitchFamily="34" charset="0"/>
              </a:rPr>
              <a:t>(€ </a:t>
            </a:r>
            <a:r>
              <a:rPr kumimoji="0" lang="el-GR" sz="1200" b="0" i="0" u="none" strike="noStrike" kern="1200" cap="none" spc="0" normalizeH="0" baseline="0" noProof="0" dirty="0">
                <a:ln>
                  <a:noFill/>
                </a:ln>
                <a:solidFill>
                  <a:srgbClr val="0F55F5"/>
                </a:solidFill>
                <a:effectLst/>
                <a:uLnTx/>
                <a:uFillTx/>
                <a:latin typeface="+mj-lt"/>
                <a:ea typeface="Verdana" panose="020B0604030504040204" pitchFamily="34" charset="0"/>
                <a:cs typeface="Verdana" panose="020B0604030504040204" pitchFamily="34" charset="0"/>
              </a:rPr>
              <a:t>εκ.</a:t>
            </a:r>
            <a:r>
              <a:rPr kumimoji="0" lang="en-US" sz="1200" b="0" i="0" u="none" strike="noStrike" kern="1200" cap="none" spc="0" normalizeH="0" baseline="0" noProof="0" dirty="0">
                <a:ln>
                  <a:noFill/>
                </a:ln>
                <a:solidFill>
                  <a:srgbClr val="0F55F5"/>
                </a:solidFill>
                <a:effectLst/>
                <a:uLnTx/>
                <a:uFillTx/>
                <a:latin typeface="+mj-lt"/>
                <a:ea typeface="Verdana" panose="020B0604030504040204" pitchFamily="34" charset="0"/>
                <a:cs typeface="Verdana" panose="020B0604030504040204" pitchFamily="34" charset="0"/>
              </a:rPr>
              <a:t>), 2015-2024</a:t>
            </a:r>
          </a:p>
        </p:txBody>
      </p:sp>
      <p:cxnSp>
        <p:nvCxnSpPr>
          <p:cNvPr id="15" name="Straight Connector 14">
            <a:extLst>
              <a:ext uri="{FF2B5EF4-FFF2-40B4-BE49-F238E27FC236}">
                <a16:creationId xmlns:a16="http://schemas.microsoft.com/office/drawing/2014/main" id="{B4C86955-C923-69F3-1F29-16D4BF4B76D1}"/>
              </a:ext>
            </a:extLst>
          </p:cNvPr>
          <p:cNvCxnSpPr>
            <a:cxnSpLocks/>
          </p:cNvCxnSpPr>
          <p:nvPr/>
        </p:nvCxnSpPr>
        <p:spPr>
          <a:xfrm>
            <a:off x="3871001" y="4224897"/>
            <a:ext cx="0" cy="55001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3DF5A87-E421-BB26-E323-27B9E979051F}"/>
              </a:ext>
            </a:extLst>
          </p:cNvPr>
          <p:cNvCxnSpPr>
            <a:cxnSpLocks/>
          </p:cNvCxnSpPr>
          <p:nvPr/>
        </p:nvCxnSpPr>
        <p:spPr>
          <a:xfrm>
            <a:off x="4497291" y="4162041"/>
            <a:ext cx="52705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FAAE757-BC00-DD9F-9790-EE404E3197A3}"/>
              </a:ext>
            </a:extLst>
          </p:cNvPr>
          <p:cNvSpPr/>
          <p:nvPr/>
        </p:nvSpPr>
        <p:spPr>
          <a:xfrm>
            <a:off x="3668325" y="4009214"/>
            <a:ext cx="930256" cy="3308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latin typeface="+mj-lt"/>
                <a:ea typeface="Verdana" panose="020B0604030504040204" pitchFamily="34" charset="0"/>
              </a:rPr>
              <a:t>37,5%</a:t>
            </a:r>
          </a:p>
        </p:txBody>
      </p:sp>
      <p:sp>
        <p:nvSpPr>
          <p:cNvPr id="44" name="Ορθογώνιο 25">
            <a:extLst>
              <a:ext uri="{FF2B5EF4-FFF2-40B4-BE49-F238E27FC236}">
                <a16:creationId xmlns:a16="http://schemas.microsoft.com/office/drawing/2014/main" id="{209E7F9B-A3DF-D23B-3581-65AEEF01EDF5}"/>
              </a:ext>
            </a:extLst>
          </p:cNvPr>
          <p:cNvSpPr/>
          <p:nvPr/>
        </p:nvSpPr>
        <p:spPr>
          <a:xfrm>
            <a:off x="6161567" y="3724845"/>
            <a:ext cx="4511720" cy="276999"/>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F55F5"/>
                </a:solidFill>
                <a:effectLst/>
                <a:uLnTx/>
                <a:uFillTx/>
                <a:latin typeface="+mj-lt"/>
                <a:ea typeface="Verdana" panose="020B0604030504040204" pitchFamily="34" charset="0"/>
                <a:cs typeface="Verdana" panose="020B0604030504040204" pitchFamily="34" charset="0"/>
              </a:rPr>
              <a:t>5</a:t>
            </a:r>
            <a:r>
              <a:rPr kumimoji="0" lang="el-GR" sz="1200" b="0" i="0" u="none" strike="noStrike" kern="1200" cap="none" spc="0" normalizeH="0" baseline="0" noProof="0">
                <a:ln>
                  <a:noFill/>
                </a:ln>
                <a:solidFill>
                  <a:srgbClr val="0F55F5"/>
                </a:solidFill>
                <a:effectLst/>
                <a:uLnTx/>
                <a:uFillTx/>
                <a:latin typeface="+mj-lt"/>
                <a:ea typeface="Verdana" panose="020B0604030504040204" pitchFamily="34" charset="0"/>
                <a:cs typeface="Verdana" panose="020B0604030504040204" pitchFamily="34" charset="0"/>
              </a:rPr>
              <a:t> Κορυφαίες συναλλαγές στην Ελλάδα </a:t>
            </a:r>
            <a:r>
              <a:rPr kumimoji="0" lang="en-US" sz="1200" b="0" i="0" u="none" strike="noStrike" kern="1200" cap="none" spc="0" normalizeH="0" baseline="0" noProof="0">
                <a:ln>
                  <a:noFill/>
                </a:ln>
                <a:solidFill>
                  <a:srgbClr val="0F55F5"/>
                </a:solidFill>
                <a:effectLst/>
                <a:uLnTx/>
                <a:uFillTx/>
                <a:latin typeface="+mj-lt"/>
                <a:ea typeface="Verdana" panose="020B0604030504040204" pitchFamily="34" charset="0"/>
                <a:cs typeface="Verdana" panose="020B0604030504040204" pitchFamily="34" charset="0"/>
              </a:rPr>
              <a:t>(€ </a:t>
            </a:r>
            <a:r>
              <a:rPr kumimoji="0" lang="el-GR" sz="1200" b="0" i="0" u="none" strike="noStrike" kern="1200" cap="none" spc="0" normalizeH="0" baseline="0" noProof="0">
                <a:ln>
                  <a:noFill/>
                </a:ln>
                <a:solidFill>
                  <a:srgbClr val="0F55F5"/>
                </a:solidFill>
                <a:effectLst/>
                <a:uLnTx/>
                <a:uFillTx/>
                <a:latin typeface="+mj-lt"/>
                <a:ea typeface="Verdana" panose="020B0604030504040204" pitchFamily="34" charset="0"/>
                <a:cs typeface="Verdana" panose="020B0604030504040204" pitchFamily="34" charset="0"/>
              </a:rPr>
              <a:t>εκ.</a:t>
            </a:r>
            <a:r>
              <a:rPr kumimoji="0" lang="en-US" sz="1200" b="0" i="0" u="none" strike="noStrike" kern="1200" cap="none" spc="0" normalizeH="0" baseline="0" noProof="0">
                <a:ln>
                  <a:noFill/>
                </a:ln>
                <a:solidFill>
                  <a:srgbClr val="0F55F5"/>
                </a:solidFill>
                <a:effectLst/>
                <a:uLnTx/>
                <a:uFillTx/>
                <a:latin typeface="+mj-lt"/>
                <a:ea typeface="Verdana" panose="020B0604030504040204" pitchFamily="34" charset="0"/>
                <a:cs typeface="Verdana" panose="020B0604030504040204" pitchFamily="34" charset="0"/>
              </a:rPr>
              <a:t>), 2024</a:t>
            </a:r>
          </a:p>
        </p:txBody>
      </p:sp>
      <p:grpSp>
        <p:nvGrpSpPr>
          <p:cNvPr id="62" name="Group 61">
            <a:extLst>
              <a:ext uri="{FF2B5EF4-FFF2-40B4-BE49-F238E27FC236}">
                <a16:creationId xmlns:a16="http://schemas.microsoft.com/office/drawing/2014/main" id="{AFBDEC20-9EF6-4F57-8473-56DCB787DAD0}"/>
              </a:ext>
            </a:extLst>
          </p:cNvPr>
          <p:cNvGrpSpPr/>
          <p:nvPr/>
        </p:nvGrpSpPr>
        <p:grpSpPr>
          <a:xfrm>
            <a:off x="5760038" y="4102184"/>
            <a:ext cx="5734811" cy="2336421"/>
            <a:chOff x="5760038" y="4102184"/>
            <a:chExt cx="5734811" cy="2336421"/>
          </a:xfrm>
        </p:grpSpPr>
        <p:cxnSp>
          <p:nvCxnSpPr>
            <p:cNvPr id="4" name="Straight Connector 3">
              <a:extLst>
                <a:ext uri="{FF2B5EF4-FFF2-40B4-BE49-F238E27FC236}">
                  <a16:creationId xmlns:a16="http://schemas.microsoft.com/office/drawing/2014/main" id="{005210E2-A622-951B-BB0E-80C4A17C8B2D}"/>
                </a:ext>
              </a:extLst>
            </p:cNvPr>
            <p:cNvCxnSpPr>
              <a:cxnSpLocks/>
            </p:cNvCxnSpPr>
            <p:nvPr/>
          </p:nvCxnSpPr>
          <p:spPr>
            <a:xfrm flipV="1">
              <a:off x="8366414" y="5107988"/>
              <a:ext cx="0" cy="4876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B58E996-354E-E609-B94B-9B3FB821EE6A}"/>
                </a:ext>
              </a:extLst>
            </p:cNvPr>
            <p:cNvCxnSpPr>
              <a:cxnSpLocks/>
            </p:cNvCxnSpPr>
            <p:nvPr/>
          </p:nvCxnSpPr>
          <p:spPr>
            <a:xfrm flipV="1">
              <a:off x="9352663" y="4695133"/>
              <a:ext cx="0" cy="825709"/>
            </a:xfrm>
            <a:prstGeom prst="line">
              <a:avLst/>
            </a:prstGeom>
            <a:ln>
              <a:solidFill>
                <a:srgbClr val="3D437E"/>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A0A62D94-65A7-35D1-1A8A-BFFC4E4A1105}"/>
                </a:ext>
              </a:extLst>
            </p:cNvPr>
            <p:cNvCxnSpPr>
              <a:cxnSpLocks/>
              <a:stCxn id="19" idx="0"/>
            </p:cNvCxnSpPr>
            <p:nvPr/>
          </p:nvCxnSpPr>
          <p:spPr>
            <a:xfrm flipV="1">
              <a:off x="10275071" y="4102184"/>
              <a:ext cx="516976" cy="875486"/>
            </a:xfrm>
            <a:prstGeom prst="bentConnector4">
              <a:avLst>
                <a:gd name="adj1" fmla="val -7198"/>
                <a:gd name="adj2" fmla="val 107080"/>
              </a:avLst>
            </a:prstGeom>
            <a:ln>
              <a:solidFill>
                <a:srgbClr val="08909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4D779E4-1873-DCA7-D1E3-9252F71BCF57}"/>
                </a:ext>
              </a:extLst>
            </p:cNvPr>
            <p:cNvCxnSpPr>
              <a:cxnSpLocks/>
            </p:cNvCxnSpPr>
            <p:nvPr/>
          </p:nvCxnSpPr>
          <p:spPr>
            <a:xfrm flipV="1">
              <a:off x="7003530" y="5948622"/>
              <a:ext cx="0" cy="172559"/>
            </a:xfrm>
            <a:prstGeom prst="line">
              <a:avLst/>
            </a:prstGeom>
            <a:ln>
              <a:solidFill>
                <a:srgbClr val="318C7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9ECBCEC-7AFE-854D-38A1-4E739CC1E771}"/>
                </a:ext>
              </a:extLst>
            </p:cNvPr>
            <p:cNvCxnSpPr>
              <a:cxnSpLocks/>
            </p:cNvCxnSpPr>
            <p:nvPr/>
          </p:nvCxnSpPr>
          <p:spPr>
            <a:xfrm flipV="1">
              <a:off x="7643664" y="5506344"/>
              <a:ext cx="0" cy="487620"/>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13320E6-7FB1-3948-BA17-2D4494E6E889}"/>
                </a:ext>
              </a:extLst>
            </p:cNvPr>
            <p:cNvGrpSpPr/>
            <p:nvPr/>
          </p:nvGrpSpPr>
          <p:grpSpPr>
            <a:xfrm>
              <a:off x="6515737" y="4977671"/>
              <a:ext cx="4511723" cy="1460934"/>
              <a:chOff x="9819910" y="3259952"/>
              <a:chExt cx="13056577" cy="9664741"/>
            </a:xfrm>
          </p:grpSpPr>
          <p:sp>
            <p:nvSpPr>
              <p:cNvPr id="19" name="Freeform 78">
                <a:extLst>
                  <a:ext uri="{FF2B5EF4-FFF2-40B4-BE49-F238E27FC236}">
                    <a16:creationId xmlns:a16="http://schemas.microsoft.com/office/drawing/2014/main" id="{9317392A-6E63-570D-C093-D24A16AE4866}"/>
                  </a:ext>
                </a:extLst>
              </p:cNvPr>
              <p:cNvSpPr>
                <a:spLocks noChangeArrowheads="1"/>
              </p:cNvSpPr>
              <p:nvPr/>
            </p:nvSpPr>
            <p:spPr bwMode="auto">
              <a:xfrm>
                <a:off x="18524295" y="3259952"/>
                <a:ext cx="4352192" cy="1840888"/>
              </a:xfrm>
              <a:custGeom>
                <a:avLst/>
                <a:gdLst>
                  <a:gd name="T0" fmla="*/ 1746 w 3494"/>
                  <a:gd name="T1" fmla="*/ 0 h 1477"/>
                  <a:gd name="T2" fmla="*/ 3493 w 3494"/>
                  <a:gd name="T3" fmla="*/ 738 h 1477"/>
                  <a:gd name="T4" fmla="*/ 1746 w 3494"/>
                  <a:gd name="T5" fmla="*/ 1476 h 1477"/>
                  <a:gd name="T6" fmla="*/ 0 w 3494"/>
                  <a:gd name="T7" fmla="*/ 738 h 1477"/>
                  <a:gd name="T8" fmla="*/ 1746 w 3494"/>
                  <a:gd name="T9" fmla="*/ 0 h 1477"/>
                </a:gdLst>
                <a:ahLst/>
                <a:cxnLst>
                  <a:cxn ang="0">
                    <a:pos x="T0" y="T1"/>
                  </a:cxn>
                  <a:cxn ang="0">
                    <a:pos x="T2" y="T3"/>
                  </a:cxn>
                  <a:cxn ang="0">
                    <a:pos x="T4" y="T5"/>
                  </a:cxn>
                  <a:cxn ang="0">
                    <a:pos x="T6" y="T7"/>
                  </a:cxn>
                  <a:cxn ang="0">
                    <a:pos x="T8" y="T9"/>
                  </a:cxn>
                </a:cxnLst>
                <a:rect l="0" t="0" r="r" b="b"/>
                <a:pathLst>
                  <a:path w="3494" h="1477">
                    <a:moveTo>
                      <a:pt x="1746" y="0"/>
                    </a:moveTo>
                    <a:lnTo>
                      <a:pt x="3493" y="738"/>
                    </a:lnTo>
                    <a:lnTo>
                      <a:pt x="1746" y="1476"/>
                    </a:lnTo>
                    <a:lnTo>
                      <a:pt x="0" y="738"/>
                    </a:lnTo>
                    <a:lnTo>
                      <a:pt x="1746" y="0"/>
                    </a:lnTo>
                  </a:path>
                </a:pathLst>
              </a:custGeom>
              <a:solidFill>
                <a:srgbClr val="08909F"/>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20" name="Freeform 79">
                <a:extLst>
                  <a:ext uri="{FF2B5EF4-FFF2-40B4-BE49-F238E27FC236}">
                    <a16:creationId xmlns:a16="http://schemas.microsoft.com/office/drawing/2014/main" id="{70242375-5A86-57AB-D4EA-543AE47E6AC3}"/>
                  </a:ext>
                </a:extLst>
              </p:cNvPr>
              <p:cNvSpPr>
                <a:spLocks noChangeArrowheads="1"/>
              </p:cNvSpPr>
              <p:nvPr/>
            </p:nvSpPr>
            <p:spPr bwMode="auto">
              <a:xfrm>
                <a:off x="20700391" y="4181843"/>
                <a:ext cx="2176096" cy="5066567"/>
              </a:xfrm>
              <a:custGeom>
                <a:avLst/>
                <a:gdLst>
                  <a:gd name="T0" fmla="*/ 1747 w 1748"/>
                  <a:gd name="T1" fmla="*/ 0 h 4066"/>
                  <a:gd name="T2" fmla="*/ 1747 w 1748"/>
                  <a:gd name="T3" fmla="*/ 3327 h 4066"/>
                  <a:gd name="T4" fmla="*/ 0 w 1748"/>
                  <a:gd name="T5" fmla="*/ 4065 h 4066"/>
                  <a:gd name="T6" fmla="*/ 0 w 1748"/>
                  <a:gd name="T7" fmla="*/ 738 h 4066"/>
                  <a:gd name="T8" fmla="*/ 1747 w 1748"/>
                  <a:gd name="T9" fmla="*/ 0 h 4066"/>
                </a:gdLst>
                <a:ahLst/>
                <a:cxnLst>
                  <a:cxn ang="0">
                    <a:pos x="T0" y="T1"/>
                  </a:cxn>
                  <a:cxn ang="0">
                    <a:pos x="T2" y="T3"/>
                  </a:cxn>
                  <a:cxn ang="0">
                    <a:pos x="T4" y="T5"/>
                  </a:cxn>
                  <a:cxn ang="0">
                    <a:pos x="T6" y="T7"/>
                  </a:cxn>
                  <a:cxn ang="0">
                    <a:pos x="T8" y="T9"/>
                  </a:cxn>
                </a:cxnLst>
                <a:rect l="0" t="0" r="r" b="b"/>
                <a:pathLst>
                  <a:path w="1748" h="4066">
                    <a:moveTo>
                      <a:pt x="1747" y="0"/>
                    </a:moveTo>
                    <a:lnTo>
                      <a:pt x="1747" y="3327"/>
                    </a:lnTo>
                    <a:lnTo>
                      <a:pt x="0" y="4065"/>
                    </a:lnTo>
                    <a:lnTo>
                      <a:pt x="0" y="738"/>
                    </a:lnTo>
                    <a:lnTo>
                      <a:pt x="1747" y="0"/>
                    </a:lnTo>
                  </a:path>
                </a:pathLst>
              </a:custGeom>
              <a:solidFill>
                <a:srgbClr val="08909F"/>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21" name="Freeform 80">
                <a:extLst>
                  <a:ext uri="{FF2B5EF4-FFF2-40B4-BE49-F238E27FC236}">
                    <a16:creationId xmlns:a16="http://schemas.microsoft.com/office/drawing/2014/main" id="{6678ADBE-F416-955D-82BF-4D5156F6C307}"/>
                  </a:ext>
                </a:extLst>
              </p:cNvPr>
              <p:cNvSpPr>
                <a:spLocks noChangeArrowheads="1"/>
              </p:cNvSpPr>
              <p:nvPr/>
            </p:nvSpPr>
            <p:spPr bwMode="auto">
              <a:xfrm>
                <a:off x="18524295" y="4182913"/>
                <a:ext cx="2176096" cy="5066567"/>
              </a:xfrm>
              <a:custGeom>
                <a:avLst/>
                <a:gdLst>
                  <a:gd name="T0" fmla="*/ 1746 w 1747"/>
                  <a:gd name="T1" fmla="*/ 738 h 4066"/>
                  <a:gd name="T2" fmla="*/ 1746 w 1747"/>
                  <a:gd name="T3" fmla="*/ 4065 h 4066"/>
                  <a:gd name="T4" fmla="*/ 0 w 1747"/>
                  <a:gd name="T5" fmla="*/ 3327 h 4066"/>
                  <a:gd name="T6" fmla="*/ 0 w 1747"/>
                  <a:gd name="T7" fmla="*/ 0 h 4066"/>
                  <a:gd name="T8" fmla="*/ 1746 w 1747"/>
                  <a:gd name="T9" fmla="*/ 738 h 4066"/>
                </a:gdLst>
                <a:ahLst/>
                <a:cxnLst>
                  <a:cxn ang="0">
                    <a:pos x="T0" y="T1"/>
                  </a:cxn>
                  <a:cxn ang="0">
                    <a:pos x="T2" y="T3"/>
                  </a:cxn>
                  <a:cxn ang="0">
                    <a:pos x="T4" y="T5"/>
                  </a:cxn>
                  <a:cxn ang="0">
                    <a:pos x="T6" y="T7"/>
                  </a:cxn>
                  <a:cxn ang="0">
                    <a:pos x="T8" y="T9"/>
                  </a:cxn>
                </a:cxnLst>
                <a:rect l="0" t="0" r="r" b="b"/>
                <a:pathLst>
                  <a:path w="1747" h="4066">
                    <a:moveTo>
                      <a:pt x="1746" y="738"/>
                    </a:moveTo>
                    <a:lnTo>
                      <a:pt x="1746" y="4065"/>
                    </a:lnTo>
                    <a:lnTo>
                      <a:pt x="0" y="3327"/>
                    </a:lnTo>
                    <a:lnTo>
                      <a:pt x="0" y="0"/>
                    </a:lnTo>
                    <a:lnTo>
                      <a:pt x="1746" y="738"/>
                    </a:lnTo>
                  </a:path>
                </a:pathLst>
              </a:custGeom>
              <a:solidFill>
                <a:srgbClr val="08909F"/>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22" name="Freeform 80">
                <a:extLst>
                  <a:ext uri="{FF2B5EF4-FFF2-40B4-BE49-F238E27FC236}">
                    <a16:creationId xmlns:a16="http://schemas.microsoft.com/office/drawing/2014/main" id="{DDEE6D60-5B36-EAAB-373B-40BE68895A0D}"/>
                  </a:ext>
                </a:extLst>
              </p:cNvPr>
              <p:cNvSpPr>
                <a:spLocks noChangeArrowheads="1"/>
              </p:cNvSpPr>
              <p:nvPr/>
            </p:nvSpPr>
            <p:spPr bwMode="auto">
              <a:xfrm>
                <a:off x="18524295" y="4181843"/>
                <a:ext cx="2176096" cy="5066567"/>
              </a:xfrm>
              <a:custGeom>
                <a:avLst/>
                <a:gdLst>
                  <a:gd name="T0" fmla="*/ 1746 w 1747"/>
                  <a:gd name="T1" fmla="*/ 738 h 4066"/>
                  <a:gd name="T2" fmla="*/ 1746 w 1747"/>
                  <a:gd name="T3" fmla="*/ 4065 h 4066"/>
                  <a:gd name="T4" fmla="*/ 0 w 1747"/>
                  <a:gd name="T5" fmla="*/ 3327 h 4066"/>
                  <a:gd name="T6" fmla="*/ 0 w 1747"/>
                  <a:gd name="T7" fmla="*/ 0 h 4066"/>
                  <a:gd name="T8" fmla="*/ 1746 w 1747"/>
                  <a:gd name="T9" fmla="*/ 738 h 4066"/>
                </a:gdLst>
                <a:ahLst/>
                <a:cxnLst>
                  <a:cxn ang="0">
                    <a:pos x="T0" y="T1"/>
                  </a:cxn>
                  <a:cxn ang="0">
                    <a:pos x="T2" y="T3"/>
                  </a:cxn>
                  <a:cxn ang="0">
                    <a:pos x="T4" y="T5"/>
                  </a:cxn>
                  <a:cxn ang="0">
                    <a:pos x="T6" y="T7"/>
                  </a:cxn>
                  <a:cxn ang="0">
                    <a:pos x="T8" y="T9"/>
                  </a:cxn>
                </a:cxnLst>
                <a:rect l="0" t="0" r="r" b="b"/>
                <a:pathLst>
                  <a:path w="1747" h="4066">
                    <a:moveTo>
                      <a:pt x="1746" y="738"/>
                    </a:moveTo>
                    <a:lnTo>
                      <a:pt x="1746" y="4065"/>
                    </a:lnTo>
                    <a:lnTo>
                      <a:pt x="0" y="3327"/>
                    </a:lnTo>
                    <a:lnTo>
                      <a:pt x="0" y="0"/>
                    </a:lnTo>
                    <a:lnTo>
                      <a:pt x="1746" y="738"/>
                    </a:lnTo>
                  </a:path>
                </a:pathLst>
              </a:custGeom>
              <a:solidFill>
                <a:srgbClr val="000000">
                  <a:alpha val="50196"/>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23" name="Freeform 81">
                <a:extLst>
                  <a:ext uri="{FF2B5EF4-FFF2-40B4-BE49-F238E27FC236}">
                    <a16:creationId xmlns:a16="http://schemas.microsoft.com/office/drawing/2014/main" id="{0082C736-4E3F-EECC-F379-AFEBA802966D}"/>
                  </a:ext>
                </a:extLst>
              </p:cNvPr>
              <p:cNvSpPr>
                <a:spLocks noChangeArrowheads="1"/>
              </p:cNvSpPr>
              <p:nvPr/>
            </p:nvSpPr>
            <p:spPr bwMode="auto">
              <a:xfrm>
                <a:off x="16348199" y="5013904"/>
                <a:ext cx="4352192" cy="1840888"/>
              </a:xfrm>
              <a:custGeom>
                <a:avLst/>
                <a:gdLst>
                  <a:gd name="T0" fmla="*/ 1747 w 3494"/>
                  <a:gd name="T1" fmla="*/ 0 h 1478"/>
                  <a:gd name="T2" fmla="*/ 3493 w 3494"/>
                  <a:gd name="T3" fmla="*/ 738 h 1478"/>
                  <a:gd name="T4" fmla="*/ 1747 w 3494"/>
                  <a:gd name="T5" fmla="*/ 1477 h 1478"/>
                  <a:gd name="T6" fmla="*/ 0 w 3494"/>
                  <a:gd name="T7" fmla="*/ 738 h 1478"/>
                  <a:gd name="T8" fmla="*/ 1747 w 3494"/>
                  <a:gd name="T9" fmla="*/ 0 h 1478"/>
                </a:gdLst>
                <a:ahLst/>
                <a:cxnLst>
                  <a:cxn ang="0">
                    <a:pos x="T0" y="T1"/>
                  </a:cxn>
                  <a:cxn ang="0">
                    <a:pos x="T2" y="T3"/>
                  </a:cxn>
                  <a:cxn ang="0">
                    <a:pos x="T4" y="T5"/>
                  </a:cxn>
                  <a:cxn ang="0">
                    <a:pos x="T6" y="T7"/>
                  </a:cxn>
                  <a:cxn ang="0">
                    <a:pos x="T8" y="T9"/>
                  </a:cxn>
                </a:cxnLst>
                <a:rect l="0" t="0" r="r" b="b"/>
                <a:pathLst>
                  <a:path w="3494" h="1478">
                    <a:moveTo>
                      <a:pt x="1747" y="0"/>
                    </a:moveTo>
                    <a:lnTo>
                      <a:pt x="3493" y="738"/>
                    </a:lnTo>
                    <a:lnTo>
                      <a:pt x="1747" y="1477"/>
                    </a:lnTo>
                    <a:lnTo>
                      <a:pt x="0" y="738"/>
                    </a:lnTo>
                    <a:lnTo>
                      <a:pt x="1747" y="0"/>
                    </a:lnTo>
                  </a:path>
                </a:pathLst>
              </a:custGeom>
              <a:solidFill>
                <a:srgbClr val="515AA8"/>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24" name="Freeform 82">
                <a:extLst>
                  <a:ext uri="{FF2B5EF4-FFF2-40B4-BE49-F238E27FC236}">
                    <a16:creationId xmlns:a16="http://schemas.microsoft.com/office/drawing/2014/main" id="{70C8136E-0AAB-18AE-7F1F-18090AB9B429}"/>
                  </a:ext>
                </a:extLst>
              </p:cNvPr>
              <p:cNvSpPr>
                <a:spLocks noChangeArrowheads="1"/>
              </p:cNvSpPr>
              <p:nvPr/>
            </p:nvSpPr>
            <p:spPr bwMode="auto">
              <a:xfrm>
                <a:off x="18524295" y="5929314"/>
                <a:ext cx="2176096" cy="4236792"/>
              </a:xfrm>
              <a:custGeom>
                <a:avLst/>
                <a:gdLst>
                  <a:gd name="T0" fmla="*/ 1746 w 1747"/>
                  <a:gd name="T1" fmla="*/ 0 h 3401"/>
                  <a:gd name="T2" fmla="*/ 1746 w 1747"/>
                  <a:gd name="T3" fmla="*/ 2662 h 3401"/>
                  <a:gd name="T4" fmla="*/ 0 w 1747"/>
                  <a:gd name="T5" fmla="*/ 3400 h 3401"/>
                  <a:gd name="T6" fmla="*/ 0 w 1747"/>
                  <a:gd name="T7" fmla="*/ 739 h 3401"/>
                  <a:gd name="T8" fmla="*/ 1746 w 1747"/>
                  <a:gd name="T9" fmla="*/ 0 h 3401"/>
                </a:gdLst>
                <a:ahLst/>
                <a:cxnLst>
                  <a:cxn ang="0">
                    <a:pos x="T0" y="T1"/>
                  </a:cxn>
                  <a:cxn ang="0">
                    <a:pos x="T2" y="T3"/>
                  </a:cxn>
                  <a:cxn ang="0">
                    <a:pos x="T4" y="T5"/>
                  </a:cxn>
                  <a:cxn ang="0">
                    <a:pos x="T6" y="T7"/>
                  </a:cxn>
                  <a:cxn ang="0">
                    <a:pos x="T8" y="T9"/>
                  </a:cxn>
                </a:cxnLst>
                <a:rect l="0" t="0" r="r" b="b"/>
                <a:pathLst>
                  <a:path w="1747" h="3401">
                    <a:moveTo>
                      <a:pt x="1746" y="0"/>
                    </a:moveTo>
                    <a:lnTo>
                      <a:pt x="1746" y="2662"/>
                    </a:lnTo>
                    <a:lnTo>
                      <a:pt x="0" y="3400"/>
                    </a:lnTo>
                    <a:lnTo>
                      <a:pt x="0" y="739"/>
                    </a:lnTo>
                    <a:lnTo>
                      <a:pt x="1746" y="0"/>
                    </a:lnTo>
                  </a:path>
                </a:pathLst>
              </a:custGeom>
              <a:solidFill>
                <a:srgbClr val="515AA8"/>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25" name="Freeform 83">
                <a:extLst>
                  <a:ext uri="{FF2B5EF4-FFF2-40B4-BE49-F238E27FC236}">
                    <a16:creationId xmlns:a16="http://schemas.microsoft.com/office/drawing/2014/main" id="{33D9FF67-AC9B-EA55-3CDC-DD40F56464D7}"/>
                  </a:ext>
                </a:extLst>
              </p:cNvPr>
              <p:cNvSpPr>
                <a:spLocks noChangeArrowheads="1"/>
              </p:cNvSpPr>
              <p:nvPr/>
            </p:nvSpPr>
            <p:spPr bwMode="auto">
              <a:xfrm>
                <a:off x="16348199" y="5929314"/>
                <a:ext cx="2176096" cy="4236792"/>
              </a:xfrm>
              <a:custGeom>
                <a:avLst/>
                <a:gdLst>
                  <a:gd name="T0" fmla="*/ 1747 w 1748"/>
                  <a:gd name="T1" fmla="*/ 739 h 3401"/>
                  <a:gd name="T2" fmla="*/ 1747 w 1748"/>
                  <a:gd name="T3" fmla="*/ 3400 h 3401"/>
                  <a:gd name="T4" fmla="*/ 0 w 1748"/>
                  <a:gd name="T5" fmla="*/ 2662 h 3401"/>
                  <a:gd name="T6" fmla="*/ 0 w 1748"/>
                  <a:gd name="T7" fmla="*/ 0 h 3401"/>
                  <a:gd name="T8" fmla="*/ 1747 w 1748"/>
                  <a:gd name="T9" fmla="*/ 739 h 3401"/>
                </a:gdLst>
                <a:ahLst/>
                <a:cxnLst>
                  <a:cxn ang="0">
                    <a:pos x="T0" y="T1"/>
                  </a:cxn>
                  <a:cxn ang="0">
                    <a:pos x="T2" y="T3"/>
                  </a:cxn>
                  <a:cxn ang="0">
                    <a:pos x="T4" y="T5"/>
                  </a:cxn>
                  <a:cxn ang="0">
                    <a:pos x="T6" y="T7"/>
                  </a:cxn>
                  <a:cxn ang="0">
                    <a:pos x="T8" y="T9"/>
                  </a:cxn>
                </a:cxnLst>
                <a:rect l="0" t="0" r="r" b="b"/>
                <a:pathLst>
                  <a:path w="1748" h="3401">
                    <a:moveTo>
                      <a:pt x="1747" y="739"/>
                    </a:moveTo>
                    <a:lnTo>
                      <a:pt x="1747" y="3400"/>
                    </a:lnTo>
                    <a:lnTo>
                      <a:pt x="0" y="2662"/>
                    </a:lnTo>
                    <a:lnTo>
                      <a:pt x="0" y="0"/>
                    </a:lnTo>
                    <a:lnTo>
                      <a:pt x="1747" y="739"/>
                    </a:lnTo>
                  </a:path>
                </a:pathLst>
              </a:custGeom>
              <a:solidFill>
                <a:srgbClr val="515AA8"/>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26" name="Freeform 82">
                <a:extLst>
                  <a:ext uri="{FF2B5EF4-FFF2-40B4-BE49-F238E27FC236}">
                    <a16:creationId xmlns:a16="http://schemas.microsoft.com/office/drawing/2014/main" id="{9618D234-F7ED-EEA2-0B60-78DC094AF68D}"/>
                  </a:ext>
                </a:extLst>
              </p:cNvPr>
              <p:cNvSpPr>
                <a:spLocks noChangeArrowheads="1"/>
              </p:cNvSpPr>
              <p:nvPr/>
            </p:nvSpPr>
            <p:spPr bwMode="auto">
              <a:xfrm>
                <a:off x="18524307" y="5932062"/>
                <a:ext cx="2176096" cy="4236792"/>
              </a:xfrm>
              <a:custGeom>
                <a:avLst/>
                <a:gdLst>
                  <a:gd name="T0" fmla="*/ 1746 w 1747"/>
                  <a:gd name="T1" fmla="*/ 0 h 3401"/>
                  <a:gd name="T2" fmla="*/ 1746 w 1747"/>
                  <a:gd name="T3" fmla="*/ 2662 h 3401"/>
                  <a:gd name="T4" fmla="*/ 0 w 1747"/>
                  <a:gd name="T5" fmla="*/ 3400 h 3401"/>
                  <a:gd name="T6" fmla="*/ 0 w 1747"/>
                  <a:gd name="T7" fmla="*/ 739 h 3401"/>
                  <a:gd name="T8" fmla="*/ 1746 w 1747"/>
                  <a:gd name="T9" fmla="*/ 0 h 3401"/>
                </a:gdLst>
                <a:ahLst/>
                <a:cxnLst>
                  <a:cxn ang="0">
                    <a:pos x="T0" y="T1"/>
                  </a:cxn>
                  <a:cxn ang="0">
                    <a:pos x="T2" y="T3"/>
                  </a:cxn>
                  <a:cxn ang="0">
                    <a:pos x="T4" y="T5"/>
                  </a:cxn>
                  <a:cxn ang="0">
                    <a:pos x="T6" y="T7"/>
                  </a:cxn>
                  <a:cxn ang="0">
                    <a:pos x="T8" y="T9"/>
                  </a:cxn>
                </a:cxnLst>
                <a:rect l="0" t="0" r="r" b="b"/>
                <a:pathLst>
                  <a:path w="1747" h="3401">
                    <a:moveTo>
                      <a:pt x="1746" y="0"/>
                    </a:moveTo>
                    <a:lnTo>
                      <a:pt x="1746" y="2662"/>
                    </a:lnTo>
                    <a:lnTo>
                      <a:pt x="0" y="3400"/>
                    </a:lnTo>
                    <a:lnTo>
                      <a:pt x="0" y="739"/>
                    </a:lnTo>
                    <a:lnTo>
                      <a:pt x="1746" y="0"/>
                    </a:lnTo>
                  </a:path>
                </a:pathLst>
              </a:custGeom>
              <a:solidFill>
                <a:srgbClr val="000000">
                  <a:alpha val="25098"/>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27" name="Freeform 83">
                <a:extLst>
                  <a:ext uri="{FF2B5EF4-FFF2-40B4-BE49-F238E27FC236}">
                    <a16:creationId xmlns:a16="http://schemas.microsoft.com/office/drawing/2014/main" id="{63A5A76D-573E-B88C-5EF3-0053B1C9D33E}"/>
                  </a:ext>
                </a:extLst>
              </p:cNvPr>
              <p:cNvSpPr>
                <a:spLocks noChangeArrowheads="1"/>
              </p:cNvSpPr>
              <p:nvPr/>
            </p:nvSpPr>
            <p:spPr bwMode="auto">
              <a:xfrm>
                <a:off x="16348211" y="5932062"/>
                <a:ext cx="2176096" cy="4236792"/>
              </a:xfrm>
              <a:custGeom>
                <a:avLst/>
                <a:gdLst>
                  <a:gd name="T0" fmla="*/ 1747 w 1748"/>
                  <a:gd name="T1" fmla="*/ 739 h 3401"/>
                  <a:gd name="T2" fmla="*/ 1747 w 1748"/>
                  <a:gd name="T3" fmla="*/ 3400 h 3401"/>
                  <a:gd name="T4" fmla="*/ 0 w 1748"/>
                  <a:gd name="T5" fmla="*/ 2662 h 3401"/>
                  <a:gd name="T6" fmla="*/ 0 w 1748"/>
                  <a:gd name="T7" fmla="*/ 0 h 3401"/>
                  <a:gd name="T8" fmla="*/ 1747 w 1748"/>
                  <a:gd name="T9" fmla="*/ 739 h 3401"/>
                </a:gdLst>
                <a:ahLst/>
                <a:cxnLst>
                  <a:cxn ang="0">
                    <a:pos x="T0" y="T1"/>
                  </a:cxn>
                  <a:cxn ang="0">
                    <a:pos x="T2" y="T3"/>
                  </a:cxn>
                  <a:cxn ang="0">
                    <a:pos x="T4" y="T5"/>
                  </a:cxn>
                  <a:cxn ang="0">
                    <a:pos x="T6" y="T7"/>
                  </a:cxn>
                  <a:cxn ang="0">
                    <a:pos x="T8" y="T9"/>
                  </a:cxn>
                </a:cxnLst>
                <a:rect l="0" t="0" r="r" b="b"/>
                <a:pathLst>
                  <a:path w="1748" h="3401">
                    <a:moveTo>
                      <a:pt x="1747" y="739"/>
                    </a:moveTo>
                    <a:lnTo>
                      <a:pt x="1747" y="3400"/>
                    </a:lnTo>
                    <a:lnTo>
                      <a:pt x="0" y="2662"/>
                    </a:lnTo>
                    <a:lnTo>
                      <a:pt x="0" y="0"/>
                    </a:lnTo>
                    <a:lnTo>
                      <a:pt x="1747" y="739"/>
                    </a:lnTo>
                  </a:path>
                </a:pathLst>
              </a:custGeom>
              <a:solidFill>
                <a:srgbClr val="000000">
                  <a:alpha val="50196"/>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28" name="Freeform 84">
                <a:extLst>
                  <a:ext uri="{FF2B5EF4-FFF2-40B4-BE49-F238E27FC236}">
                    <a16:creationId xmlns:a16="http://schemas.microsoft.com/office/drawing/2014/main" id="{ED765BE7-AB87-32C2-5139-7267745C63F2}"/>
                  </a:ext>
                </a:extLst>
              </p:cNvPr>
              <p:cNvSpPr>
                <a:spLocks noChangeArrowheads="1"/>
              </p:cNvSpPr>
              <p:nvPr/>
            </p:nvSpPr>
            <p:spPr bwMode="auto">
              <a:xfrm>
                <a:off x="14172102" y="6757375"/>
                <a:ext cx="4352192" cy="1840891"/>
              </a:xfrm>
              <a:custGeom>
                <a:avLst/>
                <a:gdLst>
                  <a:gd name="T0" fmla="*/ 1746 w 3494"/>
                  <a:gd name="T1" fmla="*/ 0 h 1476"/>
                  <a:gd name="T2" fmla="*/ 3493 w 3494"/>
                  <a:gd name="T3" fmla="*/ 738 h 1476"/>
                  <a:gd name="T4" fmla="*/ 1746 w 3494"/>
                  <a:gd name="T5" fmla="*/ 1475 h 1476"/>
                  <a:gd name="T6" fmla="*/ 0 w 3494"/>
                  <a:gd name="T7" fmla="*/ 738 h 1476"/>
                  <a:gd name="T8" fmla="*/ 1746 w 3494"/>
                  <a:gd name="T9" fmla="*/ 0 h 1476"/>
                </a:gdLst>
                <a:ahLst/>
                <a:cxnLst>
                  <a:cxn ang="0">
                    <a:pos x="T0" y="T1"/>
                  </a:cxn>
                  <a:cxn ang="0">
                    <a:pos x="T2" y="T3"/>
                  </a:cxn>
                  <a:cxn ang="0">
                    <a:pos x="T4" y="T5"/>
                  </a:cxn>
                  <a:cxn ang="0">
                    <a:pos x="T6" y="T7"/>
                  </a:cxn>
                  <a:cxn ang="0">
                    <a:pos x="T8" y="T9"/>
                  </a:cxn>
                </a:cxnLst>
                <a:rect l="0" t="0" r="r" b="b"/>
                <a:pathLst>
                  <a:path w="3494" h="1476">
                    <a:moveTo>
                      <a:pt x="1746" y="0"/>
                    </a:moveTo>
                    <a:lnTo>
                      <a:pt x="3493" y="738"/>
                    </a:lnTo>
                    <a:lnTo>
                      <a:pt x="1746" y="1475"/>
                    </a:lnTo>
                    <a:lnTo>
                      <a:pt x="0" y="738"/>
                    </a:lnTo>
                    <a:lnTo>
                      <a:pt x="1746" y="0"/>
                    </a:lnTo>
                  </a:path>
                </a:pathLst>
              </a:custGeom>
              <a:solidFill>
                <a:srgbClr val="13A0C0"/>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29" name="Freeform 85">
                <a:extLst>
                  <a:ext uri="{FF2B5EF4-FFF2-40B4-BE49-F238E27FC236}">
                    <a16:creationId xmlns:a16="http://schemas.microsoft.com/office/drawing/2014/main" id="{B6A11EC6-D6B4-01A3-31B3-E043861BC413}"/>
                  </a:ext>
                </a:extLst>
              </p:cNvPr>
              <p:cNvSpPr>
                <a:spLocks noChangeArrowheads="1"/>
              </p:cNvSpPr>
              <p:nvPr/>
            </p:nvSpPr>
            <p:spPr bwMode="auto">
              <a:xfrm>
                <a:off x="16348199" y="7676785"/>
                <a:ext cx="2176096" cy="3407019"/>
              </a:xfrm>
              <a:custGeom>
                <a:avLst/>
                <a:gdLst>
                  <a:gd name="T0" fmla="*/ 1747 w 1748"/>
                  <a:gd name="T1" fmla="*/ 0 h 2735"/>
                  <a:gd name="T2" fmla="*/ 1747 w 1748"/>
                  <a:gd name="T3" fmla="*/ 1996 h 2735"/>
                  <a:gd name="T4" fmla="*/ 0 w 1748"/>
                  <a:gd name="T5" fmla="*/ 2734 h 2735"/>
                  <a:gd name="T6" fmla="*/ 0 w 1748"/>
                  <a:gd name="T7" fmla="*/ 737 h 2735"/>
                  <a:gd name="T8" fmla="*/ 1747 w 1748"/>
                  <a:gd name="T9" fmla="*/ 0 h 2735"/>
                </a:gdLst>
                <a:ahLst/>
                <a:cxnLst>
                  <a:cxn ang="0">
                    <a:pos x="T0" y="T1"/>
                  </a:cxn>
                  <a:cxn ang="0">
                    <a:pos x="T2" y="T3"/>
                  </a:cxn>
                  <a:cxn ang="0">
                    <a:pos x="T4" y="T5"/>
                  </a:cxn>
                  <a:cxn ang="0">
                    <a:pos x="T6" y="T7"/>
                  </a:cxn>
                  <a:cxn ang="0">
                    <a:pos x="T8" y="T9"/>
                  </a:cxn>
                </a:cxnLst>
                <a:rect l="0" t="0" r="r" b="b"/>
                <a:pathLst>
                  <a:path w="1748" h="2735">
                    <a:moveTo>
                      <a:pt x="1747" y="0"/>
                    </a:moveTo>
                    <a:lnTo>
                      <a:pt x="1747" y="1996"/>
                    </a:lnTo>
                    <a:lnTo>
                      <a:pt x="0" y="2734"/>
                    </a:lnTo>
                    <a:lnTo>
                      <a:pt x="0" y="737"/>
                    </a:lnTo>
                    <a:lnTo>
                      <a:pt x="1747" y="0"/>
                    </a:lnTo>
                  </a:path>
                </a:pathLst>
              </a:custGeom>
              <a:solidFill>
                <a:srgbClr val="13A0C0"/>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30" name="Freeform 86">
                <a:extLst>
                  <a:ext uri="{FF2B5EF4-FFF2-40B4-BE49-F238E27FC236}">
                    <a16:creationId xmlns:a16="http://schemas.microsoft.com/office/drawing/2014/main" id="{708E2314-41A2-FB65-7576-E015EF523CB2}"/>
                  </a:ext>
                </a:extLst>
              </p:cNvPr>
              <p:cNvSpPr>
                <a:spLocks noChangeArrowheads="1"/>
              </p:cNvSpPr>
              <p:nvPr/>
            </p:nvSpPr>
            <p:spPr bwMode="auto">
              <a:xfrm>
                <a:off x="14172102" y="7676785"/>
                <a:ext cx="2176096" cy="3407019"/>
              </a:xfrm>
              <a:custGeom>
                <a:avLst/>
                <a:gdLst>
                  <a:gd name="T0" fmla="*/ 1746 w 1747"/>
                  <a:gd name="T1" fmla="*/ 737 h 2735"/>
                  <a:gd name="T2" fmla="*/ 1746 w 1747"/>
                  <a:gd name="T3" fmla="*/ 2734 h 2735"/>
                  <a:gd name="T4" fmla="*/ 0 w 1747"/>
                  <a:gd name="T5" fmla="*/ 1996 h 2735"/>
                  <a:gd name="T6" fmla="*/ 0 w 1747"/>
                  <a:gd name="T7" fmla="*/ 0 h 2735"/>
                  <a:gd name="T8" fmla="*/ 1746 w 1747"/>
                  <a:gd name="T9" fmla="*/ 737 h 2735"/>
                </a:gdLst>
                <a:ahLst/>
                <a:cxnLst>
                  <a:cxn ang="0">
                    <a:pos x="T0" y="T1"/>
                  </a:cxn>
                  <a:cxn ang="0">
                    <a:pos x="T2" y="T3"/>
                  </a:cxn>
                  <a:cxn ang="0">
                    <a:pos x="T4" y="T5"/>
                  </a:cxn>
                  <a:cxn ang="0">
                    <a:pos x="T6" y="T7"/>
                  </a:cxn>
                  <a:cxn ang="0">
                    <a:pos x="T8" y="T9"/>
                  </a:cxn>
                </a:cxnLst>
                <a:rect l="0" t="0" r="r" b="b"/>
                <a:pathLst>
                  <a:path w="1747" h="2735">
                    <a:moveTo>
                      <a:pt x="1746" y="737"/>
                    </a:moveTo>
                    <a:lnTo>
                      <a:pt x="1746" y="2734"/>
                    </a:lnTo>
                    <a:lnTo>
                      <a:pt x="0" y="1996"/>
                    </a:lnTo>
                    <a:lnTo>
                      <a:pt x="0" y="0"/>
                    </a:lnTo>
                    <a:lnTo>
                      <a:pt x="1746" y="737"/>
                    </a:lnTo>
                  </a:path>
                </a:pathLst>
              </a:custGeom>
              <a:solidFill>
                <a:srgbClr val="13A0C0"/>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31" name="Freeform 85">
                <a:extLst>
                  <a:ext uri="{FF2B5EF4-FFF2-40B4-BE49-F238E27FC236}">
                    <a16:creationId xmlns:a16="http://schemas.microsoft.com/office/drawing/2014/main" id="{1CF264A6-9C9C-5376-0224-215CFEAAFF5C}"/>
                  </a:ext>
                </a:extLst>
              </p:cNvPr>
              <p:cNvSpPr>
                <a:spLocks noChangeArrowheads="1"/>
              </p:cNvSpPr>
              <p:nvPr/>
            </p:nvSpPr>
            <p:spPr bwMode="auto">
              <a:xfrm>
                <a:off x="16342452" y="7676785"/>
                <a:ext cx="2176096" cy="3407019"/>
              </a:xfrm>
              <a:custGeom>
                <a:avLst/>
                <a:gdLst>
                  <a:gd name="T0" fmla="*/ 1747 w 1748"/>
                  <a:gd name="T1" fmla="*/ 0 h 2735"/>
                  <a:gd name="T2" fmla="*/ 1747 w 1748"/>
                  <a:gd name="T3" fmla="*/ 1996 h 2735"/>
                  <a:gd name="T4" fmla="*/ 0 w 1748"/>
                  <a:gd name="T5" fmla="*/ 2734 h 2735"/>
                  <a:gd name="T6" fmla="*/ 0 w 1748"/>
                  <a:gd name="T7" fmla="*/ 737 h 2735"/>
                  <a:gd name="T8" fmla="*/ 1747 w 1748"/>
                  <a:gd name="T9" fmla="*/ 0 h 2735"/>
                </a:gdLst>
                <a:ahLst/>
                <a:cxnLst>
                  <a:cxn ang="0">
                    <a:pos x="T0" y="T1"/>
                  </a:cxn>
                  <a:cxn ang="0">
                    <a:pos x="T2" y="T3"/>
                  </a:cxn>
                  <a:cxn ang="0">
                    <a:pos x="T4" y="T5"/>
                  </a:cxn>
                  <a:cxn ang="0">
                    <a:pos x="T6" y="T7"/>
                  </a:cxn>
                  <a:cxn ang="0">
                    <a:pos x="T8" y="T9"/>
                  </a:cxn>
                </a:cxnLst>
                <a:rect l="0" t="0" r="r" b="b"/>
                <a:pathLst>
                  <a:path w="1748" h="2735">
                    <a:moveTo>
                      <a:pt x="1747" y="0"/>
                    </a:moveTo>
                    <a:lnTo>
                      <a:pt x="1747" y="1996"/>
                    </a:lnTo>
                    <a:lnTo>
                      <a:pt x="0" y="2734"/>
                    </a:lnTo>
                    <a:lnTo>
                      <a:pt x="0" y="737"/>
                    </a:lnTo>
                    <a:lnTo>
                      <a:pt x="1747" y="0"/>
                    </a:lnTo>
                  </a:path>
                </a:pathLst>
              </a:custGeom>
              <a:solidFill>
                <a:srgbClr val="000000">
                  <a:alpha val="25098"/>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32" name="Freeform 86">
                <a:extLst>
                  <a:ext uri="{FF2B5EF4-FFF2-40B4-BE49-F238E27FC236}">
                    <a16:creationId xmlns:a16="http://schemas.microsoft.com/office/drawing/2014/main" id="{6C753A9B-AD50-313A-C09C-FCC269E2FF31}"/>
                  </a:ext>
                </a:extLst>
              </p:cNvPr>
              <p:cNvSpPr>
                <a:spLocks noChangeArrowheads="1"/>
              </p:cNvSpPr>
              <p:nvPr/>
            </p:nvSpPr>
            <p:spPr bwMode="auto">
              <a:xfrm>
                <a:off x="14166355" y="7676785"/>
                <a:ext cx="2176096" cy="3407019"/>
              </a:xfrm>
              <a:custGeom>
                <a:avLst/>
                <a:gdLst>
                  <a:gd name="T0" fmla="*/ 1746 w 1747"/>
                  <a:gd name="T1" fmla="*/ 737 h 2735"/>
                  <a:gd name="T2" fmla="*/ 1746 w 1747"/>
                  <a:gd name="T3" fmla="*/ 2734 h 2735"/>
                  <a:gd name="T4" fmla="*/ 0 w 1747"/>
                  <a:gd name="T5" fmla="*/ 1996 h 2735"/>
                  <a:gd name="T6" fmla="*/ 0 w 1747"/>
                  <a:gd name="T7" fmla="*/ 0 h 2735"/>
                  <a:gd name="T8" fmla="*/ 1746 w 1747"/>
                  <a:gd name="T9" fmla="*/ 737 h 2735"/>
                </a:gdLst>
                <a:ahLst/>
                <a:cxnLst>
                  <a:cxn ang="0">
                    <a:pos x="T0" y="T1"/>
                  </a:cxn>
                  <a:cxn ang="0">
                    <a:pos x="T2" y="T3"/>
                  </a:cxn>
                  <a:cxn ang="0">
                    <a:pos x="T4" y="T5"/>
                  </a:cxn>
                  <a:cxn ang="0">
                    <a:pos x="T6" y="T7"/>
                  </a:cxn>
                  <a:cxn ang="0">
                    <a:pos x="T8" y="T9"/>
                  </a:cxn>
                </a:cxnLst>
                <a:rect l="0" t="0" r="r" b="b"/>
                <a:pathLst>
                  <a:path w="1747" h="2735">
                    <a:moveTo>
                      <a:pt x="1746" y="737"/>
                    </a:moveTo>
                    <a:lnTo>
                      <a:pt x="1746" y="2734"/>
                    </a:lnTo>
                    <a:lnTo>
                      <a:pt x="0" y="1996"/>
                    </a:lnTo>
                    <a:lnTo>
                      <a:pt x="0" y="0"/>
                    </a:lnTo>
                    <a:lnTo>
                      <a:pt x="1746" y="737"/>
                    </a:lnTo>
                  </a:path>
                </a:pathLst>
              </a:custGeom>
              <a:solidFill>
                <a:srgbClr val="000000">
                  <a:alpha val="50196"/>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33" name="Freeform 87">
                <a:extLst>
                  <a:ext uri="{FF2B5EF4-FFF2-40B4-BE49-F238E27FC236}">
                    <a16:creationId xmlns:a16="http://schemas.microsoft.com/office/drawing/2014/main" id="{32B80AC3-F41F-3F6E-BA3F-38BC01F35427}"/>
                  </a:ext>
                </a:extLst>
              </p:cNvPr>
              <p:cNvSpPr>
                <a:spLocks noChangeArrowheads="1"/>
              </p:cNvSpPr>
              <p:nvPr/>
            </p:nvSpPr>
            <p:spPr bwMode="auto">
              <a:xfrm>
                <a:off x="11979519" y="8508123"/>
                <a:ext cx="4352192" cy="1840891"/>
              </a:xfrm>
              <a:custGeom>
                <a:avLst/>
                <a:gdLst>
                  <a:gd name="T0" fmla="*/ 1731 w 3492"/>
                  <a:gd name="T1" fmla="*/ 0 h 1477"/>
                  <a:gd name="T2" fmla="*/ 3491 w 3492"/>
                  <a:gd name="T3" fmla="*/ 704 h 1477"/>
                  <a:gd name="T4" fmla="*/ 1759 w 3492"/>
                  <a:gd name="T5" fmla="*/ 1476 h 1477"/>
                  <a:gd name="T6" fmla="*/ 0 w 3492"/>
                  <a:gd name="T7" fmla="*/ 772 h 1477"/>
                  <a:gd name="T8" fmla="*/ 1731 w 3492"/>
                  <a:gd name="T9" fmla="*/ 0 h 1477"/>
                </a:gdLst>
                <a:ahLst/>
                <a:cxnLst>
                  <a:cxn ang="0">
                    <a:pos x="T0" y="T1"/>
                  </a:cxn>
                  <a:cxn ang="0">
                    <a:pos x="T2" y="T3"/>
                  </a:cxn>
                  <a:cxn ang="0">
                    <a:pos x="T4" y="T5"/>
                  </a:cxn>
                  <a:cxn ang="0">
                    <a:pos x="T6" y="T7"/>
                  </a:cxn>
                  <a:cxn ang="0">
                    <a:pos x="T8" y="T9"/>
                  </a:cxn>
                </a:cxnLst>
                <a:rect l="0" t="0" r="r" b="b"/>
                <a:pathLst>
                  <a:path w="3492" h="1477">
                    <a:moveTo>
                      <a:pt x="1731" y="0"/>
                    </a:moveTo>
                    <a:lnTo>
                      <a:pt x="3491" y="704"/>
                    </a:lnTo>
                    <a:lnTo>
                      <a:pt x="1759" y="1476"/>
                    </a:lnTo>
                    <a:lnTo>
                      <a:pt x="0" y="772"/>
                    </a:lnTo>
                    <a:lnTo>
                      <a:pt x="1731" y="0"/>
                    </a:lnTo>
                  </a:path>
                </a:pathLst>
              </a:custGeom>
              <a:solidFill>
                <a:srgbClr val="41BB95"/>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34" name="Freeform 88">
                <a:extLst>
                  <a:ext uri="{FF2B5EF4-FFF2-40B4-BE49-F238E27FC236}">
                    <a16:creationId xmlns:a16="http://schemas.microsoft.com/office/drawing/2014/main" id="{2FCABC7C-0434-B8C4-788C-B8631DEB4BE2}"/>
                  </a:ext>
                </a:extLst>
              </p:cNvPr>
              <p:cNvSpPr>
                <a:spLocks noChangeArrowheads="1"/>
              </p:cNvSpPr>
              <p:nvPr/>
            </p:nvSpPr>
            <p:spPr bwMode="auto">
              <a:xfrm>
                <a:off x="14172102" y="9385788"/>
                <a:ext cx="2192580" cy="2621208"/>
              </a:xfrm>
              <a:custGeom>
                <a:avLst/>
                <a:gdLst>
                  <a:gd name="T0" fmla="*/ 1732 w 1759"/>
                  <a:gd name="T1" fmla="*/ 0 h 2104"/>
                  <a:gd name="T2" fmla="*/ 1758 w 1759"/>
                  <a:gd name="T3" fmla="*/ 1331 h 2104"/>
                  <a:gd name="T4" fmla="*/ 27 w 1759"/>
                  <a:gd name="T5" fmla="*/ 2103 h 2104"/>
                  <a:gd name="T6" fmla="*/ 0 w 1759"/>
                  <a:gd name="T7" fmla="*/ 772 h 2104"/>
                  <a:gd name="T8" fmla="*/ 1732 w 1759"/>
                  <a:gd name="T9" fmla="*/ 0 h 2104"/>
                </a:gdLst>
                <a:ahLst/>
                <a:cxnLst>
                  <a:cxn ang="0">
                    <a:pos x="T0" y="T1"/>
                  </a:cxn>
                  <a:cxn ang="0">
                    <a:pos x="T2" y="T3"/>
                  </a:cxn>
                  <a:cxn ang="0">
                    <a:pos x="T4" y="T5"/>
                  </a:cxn>
                  <a:cxn ang="0">
                    <a:pos x="T6" y="T7"/>
                  </a:cxn>
                  <a:cxn ang="0">
                    <a:pos x="T8" y="T9"/>
                  </a:cxn>
                </a:cxnLst>
                <a:rect l="0" t="0" r="r" b="b"/>
                <a:pathLst>
                  <a:path w="1759" h="2104">
                    <a:moveTo>
                      <a:pt x="1732" y="0"/>
                    </a:moveTo>
                    <a:lnTo>
                      <a:pt x="1758" y="1331"/>
                    </a:lnTo>
                    <a:lnTo>
                      <a:pt x="27" y="2103"/>
                    </a:lnTo>
                    <a:lnTo>
                      <a:pt x="0" y="772"/>
                    </a:lnTo>
                    <a:lnTo>
                      <a:pt x="1732" y="0"/>
                    </a:lnTo>
                  </a:path>
                </a:pathLst>
              </a:custGeom>
              <a:solidFill>
                <a:srgbClr val="41BB95"/>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35" name="Freeform 89">
                <a:extLst>
                  <a:ext uri="{FF2B5EF4-FFF2-40B4-BE49-F238E27FC236}">
                    <a16:creationId xmlns:a16="http://schemas.microsoft.com/office/drawing/2014/main" id="{8DF84630-6704-AA19-4E69-88190C1D4487}"/>
                  </a:ext>
                </a:extLst>
              </p:cNvPr>
              <p:cNvSpPr>
                <a:spLocks noChangeArrowheads="1"/>
              </p:cNvSpPr>
              <p:nvPr/>
            </p:nvSpPr>
            <p:spPr bwMode="auto">
              <a:xfrm>
                <a:off x="11979519" y="9468218"/>
                <a:ext cx="2225555" cy="2538779"/>
              </a:xfrm>
              <a:custGeom>
                <a:avLst/>
                <a:gdLst>
                  <a:gd name="T0" fmla="*/ 1759 w 1787"/>
                  <a:gd name="T1" fmla="*/ 704 h 2036"/>
                  <a:gd name="T2" fmla="*/ 1786 w 1787"/>
                  <a:gd name="T3" fmla="*/ 2035 h 2036"/>
                  <a:gd name="T4" fmla="*/ 26 w 1787"/>
                  <a:gd name="T5" fmla="*/ 1331 h 2036"/>
                  <a:gd name="T6" fmla="*/ 0 w 1787"/>
                  <a:gd name="T7" fmla="*/ 0 h 2036"/>
                  <a:gd name="T8" fmla="*/ 1759 w 1787"/>
                  <a:gd name="T9" fmla="*/ 704 h 2036"/>
                </a:gdLst>
                <a:ahLst/>
                <a:cxnLst>
                  <a:cxn ang="0">
                    <a:pos x="T0" y="T1"/>
                  </a:cxn>
                  <a:cxn ang="0">
                    <a:pos x="T2" y="T3"/>
                  </a:cxn>
                  <a:cxn ang="0">
                    <a:pos x="T4" y="T5"/>
                  </a:cxn>
                  <a:cxn ang="0">
                    <a:pos x="T6" y="T7"/>
                  </a:cxn>
                  <a:cxn ang="0">
                    <a:pos x="T8" y="T9"/>
                  </a:cxn>
                </a:cxnLst>
                <a:rect l="0" t="0" r="r" b="b"/>
                <a:pathLst>
                  <a:path w="1787" h="2036">
                    <a:moveTo>
                      <a:pt x="1759" y="704"/>
                    </a:moveTo>
                    <a:lnTo>
                      <a:pt x="1786" y="2035"/>
                    </a:lnTo>
                    <a:lnTo>
                      <a:pt x="26" y="1331"/>
                    </a:lnTo>
                    <a:lnTo>
                      <a:pt x="0" y="0"/>
                    </a:lnTo>
                    <a:lnTo>
                      <a:pt x="1759" y="704"/>
                    </a:lnTo>
                  </a:path>
                </a:pathLst>
              </a:custGeom>
              <a:solidFill>
                <a:srgbClr val="41BB95"/>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36" name="Freeform 88">
                <a:extLst>
                  <a:ext uri="{FF2B5EF4-FFF2-40B4-BE49-F238E27FC236}">
                    <a16:creationId xmlns:a16="http://schemas.microsoft.com/office/drawing/2014/main" id="{0B6472B4-ED53-9B74-D177-F0974EA8B2E7}"/>
                  </a:ext>
                </a:extLst>
              </p:cNvPr>
              <p:cNvSpPr>
                <a:spLocks noChangeArrowheads="1"/>
              </p:cNvSpPr>
              <p:nvPr/>
            </p:nvSpPr>
            <p:spPr bwMode="auto">
              <a:xfrm>
                <a:off x="14172102" y="9385788"/>
                <a:ext cx="2192580" cy="2621208"/>
              </a:xfrm>
              <a:custGeom>
                <a:avLst/>
                <a:gdLst>
                  <a:gd name="T0" fmla="*/ 1732 w 1759"/>
                  <a:gd name="T1" fmla="*/ 0 h 2104"/>
                  <a:gd name="T2" fmla="*/ 1758 w 1759"/>
                  <a:gd name="T3" fmla="*/ 1331 h 2104"/>
                  <a:gd name="T4" fmla="*/ 27 w 1759"/>
                  <a:gd name="T5" fmla="*/ 2103 h 2104"/>
                  <a:gd name="T6" fmla="*/ 0 w 1759"/>
                  <a:gd name="T7" fmla="*/ 772 h 2104"/>
                  <a:gd name="T8" fmla="*/ 1732 w 1759"/>
                  <a:gd name="T9" fmla="*/ 0 h 2104"/>
                </a:gdLst>
                <a:ahLst/>
                <a:cxnLst>
                  <a:cxn ang="0">
                    <a:pos x="T0" y="T1"/>
                  </a:cxn>
                  <a:cxn ang="0">
                    <a:pos x="T2" y="T3"/>
                  </a:cxn>
                  <a:cxn ang="0">
                    <a:pos x="T4" y="T5"/>
                  </a:cxn>
                  <a:cxn ang="0">
                    <a:pos x="T6" y="T7"/>
                  </a:cxn>
                  <a:cxn ang="0">
                    <a:pos x="T8" y="T9"/>
                  </a:cxn>
                </a:cxnLst>
                <a:rect l="0" t="0" r="r" b="b"/>
                <a:pathLst>
                  <a:path w="1759" h="2104">
                    <a:moveTo>
                      <a:pt x="1732" y="0"/>
                    </a:moveTo>
                    <a:lnTo>
                      <a:pt x="1758" y="1331"/>
                    </a:lnTo>
                    <a:lnTo>
                      <a:pt x="27" y="2103"/>
                    </a:lnTo>
                    <a:lnTo>
                      <a:pt x="0" y="772"/>
                    </a:lnTo>
                    <a:lnTo>
                      <a:pt x="1732" y="0"/>
                    </a:lnTo>
                  </a:path>
                </a:pathLst>
              </a:custGeom>
              <a:solidFill>
                <a:srgbClr val="000000">
                  <a:alpha val="25098"/>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37" name="Freeform 89">
                <a:extLst>
                  <a:ext uri="{FF2B5EF4-FFF2-40B4-BE49-F238E27FC236}">
                    <a16:creationId xmlns:a16="http://schemas.microsoft.com/office/drawing/2014/main" id="{955B211C-3DED-0A36-0AAB-C272E36DC49A}"/>
                  </a:ext>
                </a:extLst>
              </p:cNvPr>
              <p:cNvSpPr>
                <a:spLocks noChangeArrowheads="1"/>
              </p:cNvSpPr>
              <p:nvPr/>
            </p:nvSpPr>
            <p:spPr bwMode="auto">
              <a:xfrm>
                <a:off x="11979519" y="9468218"/>
                <a:ext cx="2225555" cy="2538779"/>
              </a:xfrm>
              <a:custGeom>
                <a:avLst/>
                <a:gdLst>
                  <a:gd name="T0" fmla="*/ 1759 w 1787"/>
                  <a:gd name="T1" fmla="*/ 704 h 2036"/>
                  <a:gd name="T2" fmla="*/ 1786 w 1787"/>
                  <a:gd name="T3" fmla="*/ 2035 h 2036"/>
                  <a:gd name="T4" fmla="*/ 26 w 1787"/>
                  <a:gd name="T5" fmla="*/ 1331 h 2036"/>
                  <a:gd name="T6" fmla="*/ 0 w 1787"/>
                  <a:gd name="T7" fmla="*/ 0 h 2036"/>
                  <a:gd name="T8" fmla="*/ 1759 w 1787"/>
                  <a:gd name="T9" fmla="*/ 704 h 2036"/>
                </a:gdLst>
                <a:ahLst/>
                <a:cxnLst>
                  <a:cxn ang="0">
                    <a:pos x="T0" y="T1"/>
                  </a:cxn>
                  <a:cxn ang="0">
                    <a:pos x="T2" y="T3"/>
                  </a:cxn>
                  <a:cxn ang="0">
                    <a:pos x="T4" y="T5"/>
                  </a:cxn>
                  <a:cxn ang="0">
                    <a:pos x="T6" y="T7"/>
                  </a:cxn>
                  <a:cxn ang="0">
                    <a:pos x="T8" y="T9"/>
                  </a:cxn>
                </a:cxnLst>
                <a:rect l="0" t="0" r="r" b="b"/>
                <a:pathLst>
                  <a:path w="1787" h="2036">
                    <a:moveTo>
                      <a:pt x="1759" y="704"/>
                    </a:moveTo>
                    <a:lnTo>
                      <a:pt x="1786" y="2035"/>
                    </a:lnTo>
                    <a:lnTo>
                      <a:pt x="26" y="1331"/>
                    </a:lnTo>
                    <a:lnTo>
                      <a:pt x="0" y="0"/>
                    </a:lnTo>
                    <a:lnTo>
                      <a:pt x="1759" y="704"/>
                    </a:lnTo>
                  </a:path>
                </a:pathLst>
              </a:custGeom>
              <a:solidFill>
                <a:srgbClr val="000000">
                  <a:alpha val="50196"/>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38" name="Freeform 91">
                <a:extLst>
                  <a:ext uri="{FF2B5EF4-FFF2-40B4-BE49-F238E27FC236}">
                    <a16:creationId xmlns:a16="http://schemas.microsoft.com/office/drawing/2014/main" id="{CFA5FBFE-E229-1106-417A-EA769370ACF5}"/>
                  </a:ext>
                </a:extLst>
              </p:cNvPr>
              <p:cNvSpPr>
                <a:spLocks noChangeArrowheads="1"/>
              </p:cNvSpPr>
              <p:nvPr/>
            </p:nvSpPr>
            <p:spPr bwMode="auto">
              <a:xfrm>
                <a:off x="11996006" y="11171728"/>
                <a:ext cx="2176096" cy="1752965"/>
              </a:xfrm>
              <a:custGeom>
                <a:avLst/>
                <a:gdLst>
                  <a:gd name="T0" fmla="*/ 1746 w 1747"/>
                  <a:gd name="T1" fmla="*/ 0 h 1406"/>
                  <a:gd name="T2" fmla="*/ 1746 w 1747"/>
                  <a:gd name="T3" fmla="*/ 666 h 1406"/>
                  <a:gd name="T4" fmla="*/ 0 w 1747"/>
                  <a:gd name="T5" fmla="*/ 1405 h 1406"/>
                  <a:gd name="T6" fmla="*/ 0 w 1747"/>
                  <a:gd name="T7" fmla="*/ 739 h 1406"/>
                  <a:gd name="T8" fmla="*/ 1746 w 1747"/>
                  <a:gd name="T9" fmla="*/ 0 h 1406"/>
                </a:gdLst>
                <a:ahLst/>
                <a:cxnLst>
                  <a:cxn ang="0">
                    <a:pos x="T0" y="T1"/>
                  </a:cxn>
                  <a:cxn ang="0">
                    <a:pos x="T2" y="T3"/>
                  </a:cxn>
                  <a:cxn ang="0">
                    <a:pos x="T4" y="T5"/>
                  </a:cxn>
                  <a:cxn ang="0">
                    <a:pos x="T6" y="T7"/>
                  </a:cxn>
                  <a:cxn ang="0">
                    <a:pos x="T8" y="T9"/>
                  </a:cxn>
                </a:cxnLst>
                <a:rect l="0" t="0" r="r" b="b"/>
                <a:pathLst>
                  <a:path w="1747" h="1406">
                    <a:moveTo>
                      <a:pt x="1746" y="0"/>
                    </a:moveTo>
                    <a:lnTo>
                      <a:pt x="1746" y="666"/>
                    </a:lnTo>
                    <a:lnTo>
                      <a:pt x="0" y="1405"/>
                    </a:lnTo>
                    <a:lnTo>
                      <a:pt x="0" y="739"/>
                    </a:lnTo>
                    <a:lnTo>
                      <a:pt x="1746" y="0"/>
                    </a:lnTo>
                  </a:path>
                </a:pathLst>
              </a:custGeom>
              <a:solidFill>
                <a:srgbClr val="89C540"/>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39" name="Freeform 92">
                <a:extLst>
                  <a:ext uri="{FF2B5EF4-FFF2-40B4-BE49-F238E27FC236}">
                    <a16:creationId xmlns:a16="http://schemas.microsoft.com/office/drawing/2014/main" id="{A414F94E-B512-3BCB-0B32-90C4B5CD02C8}"/>
                  </a:ext>
                </a:extLst>
              </p:cNvPr>
              <p:cNvSpPr>
                <a:spLocks noChangeArrowheads="1"/>
              </p:cNvSpPr>
              <p:nvPr/>
            </p:nvSpPr>
            <p:spPr bwMode="auto">
              <a:xfrm>
                <a:off x="9819910" y="11171728"/>
                <a:ext cx="2176096" cy="1752965"/>
              </a:xfrm>
              <a:custGeom>
                <a:avLst/>
                <a:gdLst>
                  <a:gd name="T0" fmla="*/ 1746 w 1747"/>
                  <a:gd name="T1" fmla="*/ 739 h 1406"/>
                  <a:gd name="T2" fmla="*/ 1746 w 1747"/>
                  <a:gd name="T3" fmla="*/ 1405 h 1406"/>
                  <a:gd name="T4" fmla="*/ 0 w 1747"/>
                  <a:gd name="T5" fmla="*/ 666 h 1406"/>
                  <a:gd name="T6" fmla="*/ 0 w 1747"/>
                  <a:gd name="T7" fmla="*/ 0 h 1406"/>
                  <a:gd name="T8" fmla="*/ 1746 w 1747"/>
                  <a:gd name="T9" fmla="*/ 739 h 1406"/>
                </a:gdLst>
                <a:ahLst/>
                <a:cxnLst>
                  <a:cxn ang="0">
                    <a:pos x="T0" y="T1"/>
                  </a:cxn>
                  <a:cxn ang="0">
                    <a:pos x="T2" y="T3"/>
                  </a:cxn>
                  <a:cxn ang="0">
                    <a:pos x="T4" y="T5"/>
                  </a:cxn>
                  <a:cxn ang="0">
                    <a:pos x="T6" y="T7"/>
                  </a:cxn>
                  <a:cxn ang="0">
                    <a:pos x="T8" y="T9"/>
                  </a:cxn>
                </a:cxnLst>
                <a:rect l="0" t="0" r="r" b="b"/>
                <a:pathLst>
                  <a:path w="1747" h="1406">
                    <a:moveTo>
                      <a:pt x="1746" y="739"/>
                    </a:moveTo>
                    <a:lnTo>
                      <a:pt x="1746" y="1405"/>
                    </a:lnTo>
                    <a:lnTo>
                      <a:pt x="0" y="666"/>
                    </a:lnTo>
                    <a:lnTo>
                      <a:pt x="0" y="0"/>
                    </a:lnTo>
                    <a:lnTo>
                      <a:pt x="1746" y="739"/>
                    </a:lnTo>
                  </a:path>
                </a:pathLst>
              </a:custGeom>
              <a:solidFill>
                <a:srgbClr val="89C540"/>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40" name="Freeform 90">
                <a:extLst>
                  <a:ext uri="{FF2B5EF4-FFF2-40B4-BE49-F238E27FC236}">
                    <a16:creationId xmlns:a16="http://schemas.microsoft.com/office/drawing/2014/main" id="{EB9A3FA7-E10D-A466-5359-36DFFEE571D7}"/>
                  </a:ext>
                </a:extLst>
              </p:cNvPr>
              <p:cNvSpPr>
                <a:spLocks noChangeArrowheads="1"/>
              </p:cNvSpPr>
              <p:nvPr/>
            </p:nvSpPr>
            <p:spPr bwMode="auto">
              <a:xfrm>
                <a:off x="9819910" y="10254029"/>
                <a:ext cx="4352192" cy="1840891"/>
              </a:xfrm>
              <a:custGeom>
                <a:avLst/>
                <a:gdLst>
                  <a:gd name="T0" fmla="*/ 1746 w 3493"/>
                  <a:gd name="T1" fmla="*/ 0 h 1477"/>
                  <a:gd name="T2" fmla="*/ 3492 w 3493"/>
                  <a:gd name="T3" fmla="*/ 737 h 1477"/>
                  <a:gd name="T4" fmla="*/ 1746 w 3493"/>
                  <a:gd name="T5" fmla="*/ 1476 h 1477"/>
                  <a:gd name="T6" fmla="*/ 0 w 3493"/>
                  <a:gd name="T7" fmla="*/ 737 h 1477"/>
                  <a:gd name="T8" fmla="*/ 1746 w 3493"/>
                  <a:gd name="T9" fmla="*/ 0 h 1477"/>
                </a:gdLst>
                <a:ahLst/>
                <a:cxnLst>
                  <a:cxn ang="0">
                    <a:pos x="T0" y="T1"/>
                  </a:cxn>
                  <a:cxn ang="0">
                    <a:pos x="T2" y="T3"/>
                  </a:cxn>
                  <a:cxn ang="0">
                    <a:pos x="T4" y="T5"/>
                  </a:cxn>
                  <a:cxn ang="0">
                    <a:pos x="T6" y="T7"/>
                  </a:cxn>
                  <a:cxn ang="0">
                    <a:pos x="T8" y="T9"/>
                  </a:cxn>
                </a:cxnLst>
                <a:rect l="0" t="0" r="r" b="b"/>
                <a:pathLst>
                  <a:path w="3493" h="1477">
                    <a:moveTo>
                      <a:pt x="1746" y="0"/>
                    </a:moveTo>
                    <a:lnTo>
                      <a:pt x="3492" y="737"/>
                    </a:lnTo>
                    <a:lnTo>
                      <a:pt x="1746" y="1476"/>
                    </a:lnTo>
                    <a:lnTo>
                      <a:pt x="0" y="737"/>
                    </a:lnTo>
                    <a:lnTo>
                      <a:pt x="1746" y="0"/>
                    </a:lnTo>
                  </a:path>
                </a:pathLst>
              </a:custGeom>
              <a:solidFill>
                <a:srgbClr val="89C540"/>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41" name="Freeform 91">
                <a:extLst>
                  <a:ext uri="{FF2B5EF4-FFF2-40B4-BE49-F238E27FC236}">
                    <a16:creationId xmlns:a16="http://schemas.microsoft.com/office/drawing/2014/main" id="{9840A90D-9B7A-5E7A-C2E0-E10D434C444D}"/>
                  </a:ext>
                </a:extLst>
              </p:cNvPr>
              <p:cNvSpPr>
                <a:spLocks noChangeArrowheads="1"/>
              </p:cNvSpPr>
              <p:nvPr/>
            </p:nvSpPr>
            <p:spPr bwMode="auto">
              <a:xfrm>
                <a:off x="11996006" y="11171728"/>
                <a:ext cx="2176096" cy="1752965"/>
              </a:xfrm>
              <a:custGeom>
                <a:avLst/>
                <a:gdLst>
                  <a:gd name="T0" fmla="*/ 1746 w 1747"/>
                  <a:gd name="T1" fmla="*/ 0 h 1406"/>
                  <a:gd name="T2" fmla="*/ 1746 w 1747"/>
                  <a:gd name="T3" fmla="*/ 666 h 1406"/>
                  <a:gd name="T4" fmla="*/ 0 w 1747"/>
                  <a:gd name="T5" fmla="*/ 1405 h 1406"/>
                  <a:gd name="T6" fmla="*/ 0 w 1747"/>
                  <a:gd name="T7" fmla="*/ 739 h 1406"/>
                  <a:gd name="T8" fmla="*/ 1746 w 1747"/>
                  <a:gd name="T9" fmla="*/ 0 h 1406"/>
                </a:gdLst>
                <a:ahLst/>
                <a:cxnLst>
                  <a:cxn ang="0">
                    <a:pos x="T0" y="T1"/>
                  </a:cxn>
                  <a:cxn ang="0">
                    <a:pos x="T2" y="T3"/>
                  </a:cxn>
                  <a:cxn ang="0">
                    <a:pos x="T4" y="T5"/>
                  </a:cxn>
                  <a:cxn ang="0">
                    <a:pos x="T6" y="T7"/>
                  </a:cxn>
                  <a:cxn ang="0">
                    <a:pos x="T8" y="T9"/>
                  </a:cxn>
                </a:cxnLst>
                <a:rect l="0" t="0" r="r" b="b"/>
                <a:pathLst>
                  <a:path w="1747" h="1406">
                    <a:moveTo>
                      <a:pt x="1746" y="0"/>
                    </a:moveTo>
                    <a:lnTo>
                      <a:pt x="1746" y="666"/>
                    </a:lnTo>
                    <a:lnTo>
                      <a:pt x="0" y="1405"/>
                    </a:lnTo>
                    <a:lnTo>
                      <a:pt x="0" y="739"/>
                    </a:lnTo>
                    <a:lnTo>
                      <a:pt x="1746" y="0"/>
                    </a:lnTo>
                  </a:path>
                </a:pathLst>
              </a:custGeom>
              <a:solidFill>
                <a:srgbClr val="000000">
                  <a:alpha val="25098"/>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42" name="Freeform 92">
                <a:extLst>
                  <a:ext uri="{FF2B5EF4-FFF2-40B4-BE49-F238E27FC236}">
                    <a16:creationId xmlns:a16="http://schemas.microsoft.com/office/drawing/2014/main" id="{70B2D2FB-8B15-B11D-E4D8-C08B5326D0C1}"/>
                  </a:ext>
                </a:extLst>
              </p:cNvPr>
              <p:cNvSpPr>
                <a:spLocks noChangeArrowheads="1"/>
              </p:cNvSpPr>
              <p:nvPr/>
            </p:nvSpPr>
            <p:spPr bwMode="auto">
              <a:xfrm>
                <a:off x="9819910" y="11171728"/>
                <a:ext cx="2176096" cy="1752965"/>
              </a:xfrm>
              <a:custGeom>
                <a:avLst/>
                <a:gdLst>
                  <a:gd name="T0" fmla="*/ 1746 w 1747"/>
                  <a:gd name="T1" fmla="*/ 739 h 1406"/>
                  <a:gd name="T2" fmla="*/ 1746 w 1747"/>
                  <a:gd name="T3" fmla="*/ 1405 h 1406"/>
                  <a:gd name="T4" fmla="*/ 0 w 1747"/>
                  <a:gd name="T5" fmla="*/ 666 h 1406"/>
                  <a:gd name="T6" fmla="*/ 0 w 1747"/>
                  <a:gd name="T7" fmla="*/ 0 h 1406"/>
                  <a:gd name="T8" fmla="*/ 1746 w 1747"/>
                  <a:gd name="T9" fmla="*/ 739 h 1406"/>
                </a:gdLst>
                <a:ahLst/>
                <a:cxnLst>
                  <a:cxn ang="0">
                    <a:pos x="T0" y="T1"/>
                  </a:cxn>
                  <a:cxn ang="0">
                    <a:pos x="T2" y="T3"/>
                  </a:cxn>
                  <a:cxn ang="0">
                    <a:pos x="T4" y="T5"/>
                  </a:cxn>
                  <a:cxn ang="0">
                    <a:pos x="T6" y="T7"/>
                  </a:cxn>
                  <a:cxn ang="0">
                    <a:pos x="T8" y="T9"/>
                  </a:cxn>
                </a:cxnLst>
                <a:rect l="0" t="0" r="r" b="b"/>
                <a:pathLst>
                  <a:path w="1747" h="1406">
                    <a:moveTo>
                      <a:pt x="1746" y="739"/>
                    </a:moveTo>
                    <a:lnTo>
                      <a:pt x="1746" y="1405"/>
                    </a:lnTo>
                    <a:lnTo>
                      <a:pt x="0" y="666"/>
                    </a:lnTo>
                    <a:lnTo>
                      <a:pt x="0" y="0"/>
                    </a:lnTo>
                    <a:lnTo>
                      <a:pt x="1746" y="739"/>
                    </a:lnTo>
                  </a:path>
                </a:pathLst>
              </a:custGeom>
              <a:solidFill>
                <a:srgbClr val="000000">
                  <a:alpha val="50196"/>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sp>
            <p:nvSpPr>
              <p:cNvPr id="43" name="Freeform 79">
                <a:extLst>
                  <a:ext uri="{FF2B5EF4-FFF2-40B4-BE49-F238E27FC236}">
                    <a16:creationId xmlns:a16="http://schemas.microsoft.com/office/drawing/2014/main" id="{E1F96352-838C-EC77-1A48-11B10D987C54}"/>
                  </a:ext>
                </a:extLst>
              </p:cNvPr>
              <p:cNvSpPr>
                <a:spLocks noChangeArrowheads="1"/>
              </p:cNvSpPr>
              <p:nvPr/>
            </p:nvSpPr>
            <p:spPr bwMode="auto">
              <a:xfrm>
                <a:off x="20700391" y="4174588"/>
                <a:ext cx="2176096" cy="5066567"/>
              </a:xfrm>
              <a:custGeom>
                <a:avLst/>
                <a:gdLst>
                  <a:gd name="T0" fmla="*/ 1747 w 1748"/>
                  <a:gd name="T1" fmla="*/ 0 h 4066"/>
                  <a:gd name="T2" fmla="*/ 1747 w 1748"/>
                  <a:gd name="T3" fmla="*/ 3327 h 4066"/>
                  <a:gd name="T4" fmla="*/ 0 w 1748"/>
                  <a:gd name="T5" fmla="*/ 4065 h 4066"/>
                  <a:gd name="T6" fmla="*/ 0 w 1748"/>
                  <a:gd name="T7" fmla="*/ 738 h 4066"/>
                  <a:gd name="T8" fmla="*/ 1747 w 1748"/>
                  <a:gd name="T9" fmla="*/ 0 h 4066"/>
                </a:gdLst>
                <a:ahLst/>
                <a:cxnLst>
                  <a:cxn ang="0">
                    <a:pos x="T0" y="T1"/>
                  </a:cxn>
                  <a:cxn ang="0">
                    <a:pos x="T2" y="T3"/>
                  </a:cxn>
                  <a:cxn ang="0">
                    <a:pos x="T4" y="T5"/>
                  </a:cxn>
                  <a:cxn ang="0">
                    <a:pos x="T6" y="T7"/>
                  </a:cxn>
                  <a:cxn ang="0">
                    <a:pos x="T8" y="T9"/>
                  </a:cxn>
                </a:cxnLst>
                <a:rect l="0" t="0" r="r" b="b"/>
                <a:pathLst>
                  <a:path w="1748" h="4066">
                    <a:moveTo>
                      <a:pt x="1747" y="0"/>
                    </a:moveTo>
                    <a:lnTo>
                      <a:pt x="1747" y="3327"/>
                    </a:lnTo>
                    <a:lnTo>
                      <a:pt x="0" y="4065"/>
                    </a:lnTo>
                    <a:lnTo>
                      <a:pt x="0" y="738"/>
                    </a:lnTo>
                    <a:lnTo>
                      <a:pt x="1747" y="0"/>
                    </a:lnTo>
                  </a:path>
                </a:pathLst>
              </a:custGeom>
              <a:solidFill>
                <a:srgbClr val="000000">
                  <a:alpha val="25098"/>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747993"/>
                  </a:solidFill>
                  <a:effectLst/>
                  <a:uLnTx/>
                  <a:uFillTx/>
                  <a:latin typeface="+mj-lt"/>
                </a:endParaRPr>
              </a:p>
            </p:txBody>
          </p:sp>
        </p:grpSp>
        <p:sp>
          <p:nvSpPr>
            <p:cNvPr id="46" name="TextBox 45">
              <a:extLst>
                <a:ext uri="{FF2B5EF4-FFF2-40B4-BE49-F238E27FC236}">
                  <a16:creationId xmlns:a16="http://schemas.microsoft.com/office/drawing/2014/main" id="{DCC0D89B-2B71-8F83-A9EB-3DD3F21141F2}"/>
                </a:ext>
              </a:extLst>
            </p:cNvPr>
            <p:cNvSpPr txBox="1"/>
            <p:nvPr/>
          </p:nvSpPr>
          <p:spPr>
            <a:xfrm>
              <a:off x="8630428" y="4199714"/>
              <a:ext cx="1473188" cy="553998"/>
            </a:xfrm>
            <a:prstGeom prst="rect">
              <a:avLst/>
            </a:prstGeom>
            <a:noFill/>
          </p:spPr>
          <p:txBody>
            <a:bodyPr wrap="square">
              <a:spAutoFit/>
            </a:bodyPr>
            <a:lstStyle/>
            <a:p>
              <a:pPr algn="ctr"/>
              <a:r>
                <a:rPr lang="en-US" sz="1000">
                  <a:latin typeface="+mj-lt"/>
                  <a:ea typeface="Verdana" panose="020B0604030504040204" pitchFamily="34" charset="0"/>
                </a:rPr>
                <a:t>Beta CAE Systems </a:t>
              </a:r>
              <a:br>
                <a:rPr lang="en-US" sz="1000">
                  <a:latin typeface="+mj-lt"/>
                  <a:ea typeface="Verdana" panose="020B0604030504040204" pitchFamily="34" charset="0"/>
                </a:rPr>
              </a:br>
              <a:r>
                <a:rPr lang="en-US" sz="1000">
                  <a:latin typeface="+mj-lt"/>
                  <a:ea typeface="Verdana" panose="020B0604030504040204" pitchFamily="34" charset="0"/>
                </a:rPr>
                <a:t>– Cadence Design Systems</a:t>
              </a:r>
            </a:p>
          </p:txBody>
        </p:sp>
        <p:sp>
          <p:nvSpPr>
            <p:cNvPr id="47" name="TextBox 46">
              <a:extLst>
                <a:ext uri="{FF2B5EF4-FFF2-40B4-BE49-F238E27FC236}">
                  <a16:creationId xmlns:a16="http://schemas.microsoft.com/office/drawing/2014/main" id="{416EAAD8-AA5F-75FF-0161-496FBDCB294C}"/>
                </a:ext>
              </a:extLst>
            </p:cNvPr>
            <p:cNvSpPr txBox="1"/>
            <p:nvPr/>
          </p:nvSpPr>
          <p:spPr>
            <a:xfrm>
              <a:off x="9229388" y="5236253"/>
              <a:ext cx="814248" cy="246221"/>
            </a:xfrm>
            <a:prstGeom prst="rect">
              <a:avLst/>
            </a:prstGeom>
            <a:noFill/>
          </p:spPr>
          <p:txBody>
            <a:bodyPr wrap="square">
              <a:spAutoFit/>
            </a:bodyPr>
            <a:lstStyle/>
            <a:p>
              <a:r>
                <a:rPr lang="en-US" sz="1000">
                  <a:solidFill>
                    <a:schemeClr val="bg1"/>
                  </a:solidFill>
                  <a:latin typeface="+mj-lt"/>
                  <a:ea typeface="Verdana" panose="020B0604030504040204" pitchFamily="34" charset="0"/>
                </a:rPr>
                <a:t>1.143,7</a:t>
              </a:r>
            </a:p>
          </p:txBody>
        </p:sp>
        <p:sp>
          <p:nvSpPr>
            <p:cNvPr id="48" name="TextBox 47">
              <a:extLst>
                <a:ext uri="{FF2B5EF4-FFF2-40B4-BE49-F238E27FC236}">
                  <a16:creationId xmlns:a16="http://schemas.microsoft.com/office/drawing/2014/main" id="{BD13060C-96C2-EA16-A22D-8FE900BF0560}"/>
                </a:ext>
              </a:extLst>
            </p:cNvPr>
            <p:cNvSpPr txBox="1"/>
            <p:nvPr/>
          </p:nvSpPr>
          <p:spPr>
            <a:xfrm>
              <a:off x="8533605" y="5529787"/>
              <a:ext cx="718782" cy="246221"/>
            </a:xfrm>
            <a:prstGeom prst="rect">
              <a:avLst/>
            </a:prstGeom>
            <a:noFill/>
          </p:spPr>
          <p:txBody>
            <a:bodyPr wrap="square">
              <a:spAutoFit/>
            </a:bodyPr>
            <a:lstStyle/>
            <a:p>
              <a:r>
                <a:rPr lang="en-US" sz="1000">
                  <a:solidFill>
                    <a:schemeClr val="bg1"/>
                  </a:solidFill>
                  <a:latin typeface="+mj-lt"/>
                  <a:ea typeface="Verdana" panose="020B0604030504040204" pitchFamily="34" charset="0"/>
                </a:rPr>
                <a:t>769.1</a:t>
              </a:r>
            </a:p>
          </p:txBody>
        </p:sp>
        <p:sp>
          <p:nvSpPr>
            <p:cNvPr id="49" name="TextBox 48">
              <a:extLst>
                <a:ext uri="{FF2B5EF4-FFF2-40B4-BE49-F238E27FC236}">
                  <a16:creationId xmlns:a16="http://schemas.microsoft.com/office/drawing/2014/main" id="{07AD4CC0-B156-5977-7682-6CDFC3DE954F}"/>
                </a:ext>
              </a:extLst>
            </p:cNvPr>
            <p:cNvSpPr txBox="1"/>
            <p:nvPr/>
          </p:nvSpPr>
          <p:spPr>
            <a:xfrm>
              <a:off x="7524999" y="4506778"/>
              <a:ext cx="1503907" cy="400110"/>
            </a:xfrm>
            <a:prstGeom prst="rect">
              <a:avLst/>
            </a:prstGeom>
            <a:noFill/>
          </p:spPr>
          <p:txBody>
            <a:bodyPr wrap="square">
              <a:spAutoFit/>
            </a:bodyPr>
            <a:lstStyle/>
            <a:p>
              <a:pPr algn="ctr"/>
              <a:r>
                <a:rPr lang="en-US" sz="1000">
                  <a:latin typeface="+mj-lt"/>
                  <a:ea typeface="Verdana" panose="020B0604030504040204" pitchFamily="34" charset="0"/>
                </a:rPr>
                <a:t>Eagle Bulk Shipping – Star Bulk Management</a:t>
              </a:r>
            </a:p>
          </p:txBody>
        </p:sp>
        <p:sp>
          <p:nvSpPr>
            <p:cNvPr id="51" name="TextBox 50">
              <a:extLst>
                <a:ext uri="{FF2B5EF4-FFF2-40B4-BE49-F238E27FC236}">
                  <a16:creationId xmlns:a16="http://schemas.microsoft.com/office/drawing/2014/main" id="{04CA892B-347D-5551-8247-09F1FA99589F}"/>
                </a:ext>
              </a:extLst>
            </p:cNvPr>
            <p:cNvSpPr txBox="1"/>
            <p:nvPr/>
          </p:nvSpPr>
          <p:spPr>
            <a:xfrm>
              <a:off x="10043636" y="4983533"/>
              <a:ext cx="697218" cy="246221"/>
            </a:xfrm>
            <a:prstGeom prst="rect">
              <a:avLst/>
            </a:prstGeom>
            <a:noFill/>
          </p:spPr>
          <p:txBody>
            <a:bodyPr wrap="square">
              <a:spAutoFit/>
            </a:bodyPr>
            <a:lstStyle/>
            <a:p>
              <a:r>
                <a:rPr lang="en-US" sz="1000" dirty="0">
                  <a:solidFill>
                    <a:schemeClr val="bg1"/>
                  </a:solidFill>
                  <a:latin typeface="+mj-lt"/>
                  <a:ea typeface="Verdana" panose="020B0604030504040204" pitchFamily="34" charset="0"/>
                </a:rPr>
                <a:t>1.680</a:t>
              </a:r>
            </a:p>
          </p:txBody>
        </p:sp>
        <p:sp>
          <p:nvSpPr>
            <p:cNvPr id="52" name="TextBox 51">
              <a:extLst>
                <a:ext uri="{FF2B5EF4-FFF2-40B4-BE49-F238E27FC236}">
                  <a16:creationId xmlns:a16="http://schemas.microsoft.com/office/drawing/2014/main" id="{ACFCAFDE-8B07-00A2-FD16-71C062205201}"/>
                </a:ext>
              </a:extLst>
            </p:cNvPr>
            <p:cNvSpPr txBox="1"/>
            <p:nvPr/>
          </p:nvSpPr>
          <p:spPr>
            <a:xfrm>
              <a:off x="7831865" y="5808549"/>
              <a:ext cx="532487" cy="246221"/>
            </a:xfrm>
            <a:prstGeom prst="rect">
              <a:avLst/>
            </a:prstGeom>
            <a:noFill/>
          </p:spPr>
          <p:txBody>
            <a:bodyPr wrap="square">
              <a:spAutoFit/>
            </a:bodyPr>
            <a:lstStyle/>
            <a:p>
              <a:r>
                <a:rPr lang="en-US" sz="1000">
                  <a:solidFill>
                    <a:schemeClr val="bg1"/>
                  </a:solidFill>
                  <a:latin typeface="+mj-lt"/>
                  <a:ea typeface="Verdana" panose="020B0604030504040204" pitchFamily="34" charset="0"/>
                </a:rPr>
                <a:t>700</a:t>
              </a:r>
            </a:p>
          </p:txBody>
        </p:sp>
        <p:sp>
          <p:nvSpPr>
            <p:cNvPr id="53" name="TextBox 52">
              <a:extLst>
                <a:ext uri="{FF2B5EF4-FFF2-40B4-BE49-F238E27FC236}">
                  <a16:creationId xmlns:a16="http://schemas.microsoft.com/office/drawing/2014/main" id="{8C184150-1CD9-DEA0-1A29-41A610A2A4B3}"/>
                </a:ext>
              </a:extLst>
            </p:cNvPr>
            <p:cNvSpPr txBox="1"/>
            <p:nvPr/>
          </p:nvSpPr>
          <p:spPr>
            <a:xfrm>
              <a:off x="7088152" y="6068285"/>
              <a:ext cx="532487" cy="246221"/>
            </a:xfrm>
            <a:prstGeom prst="rect">
              <a:avLst/>
            </a:prstGeom>
            <a:noFill/>
          </p:spPr>
          <p:txBody>
            <a:bodyPr wrap="square">
              <a:spAutoFit/>
            </a:bodyPr>
            <a:lstStyle/>
            <a:p>
              <a:r>
                <a:rPr lang="en-US" sz="1000">
                  <a:solidFill>
                    <a:schemeClr val="bg1"/>
                  </a:solidFill>
                  <a:latin typeface="+mj-lt"/>
                  <a:ea typeface="Verdana" panose="020B0604030504040204" pitchFamily="34" charset="0"/>
                </a:rPr>
                <a:t>300</a:t>
              </a:r>
            </a:p>
          </p:txBody>
        </p:sp>
        <p:sp>
          <p:nvSpPr>
            <p:cNvPr id="54" name="TextBox 53">
              <a:extLst>
                <a:ext uri="{FF2B5EF4-FFF2-40B4-BE49-F238E27FC236}">
                  <a16:creationId xmlns:a16="http://schemas.microsoft.com/office/drawing/2014/main" id="{AC60625D-C6AA-B74F-A059-AF049523AE9F}"/>
                </a:ext>
              </a:extLst>
            </p:cNvPr>
            <p:cNvSpPr txBox="1"/>
            <p:nvPr/>
          </p:nvSpPr>
          <p:spPr>
            <a:xfrm>
              <a:off x="5760038" y="5428462"/>
              <a:ext cx="1655357" cy="400110"/>
            </a:xfrm>
            <a:prstGeom prst="rect">
              <a:avLst/>
            </a:prstGeom>
            <a:noFill/>
          </p:spPr>
          <p:txBody>
            <a:bodyPr wrap="square">
              <a:spAutoFit/>
            </a:bodyPr>
            <a:lstStyle/>
            <a:p>
              <a:r>
                <a:rPr lang="en-US" sz="1000">
                  <a:latin typeface="+mj-lt"/>
                  <a:ea typeface="Verdana" panose="020B0604030504040204" pitchFamily="34" charset="0"/>
                </a:rPr>
                <a:t>Astir Palace </a:t>
              </a:r>
              <a:r>
                <a:rPr lang="en-US" sz="1000" err="1">
                  <a:latin typeface="+mj-lt"/>
                  <a:ea typeface="Verdana" panose="020B0604030504040204" pitchFamily="34" charset="0"/>
                </a:rPr>
                <a:t>Vouliagmenis</a:t>
              </a:r>
              <a:br>
                <a:rPr lang="en-US" sz="1000">
                  <a:latin typeface="+mj-lt"/>
                  <a:ea typeface="Verdana" panose="020B0604030504040204" pitchFamily="34" charset="0"/>
                </a:rPr>
              </a:br>
              <a:r>
                <a:rPr lang="en-US" sz="1000">
                  <a:latin typeface="+mj-lt"/>
                  <a:ea typeface="Verdana" panose="020B0604030504040204" pitchFamily="34" charset="0"/>
                </a:rPr>
                <a:t>– George Prokopiou</a:t>
              </a:r>
            </a:p>
          </p:txBody>
        </p:sp>
        <p:sp>
          <p:nvSpPr>
            <p:cNvPr id="55" name="TextBox 54">
              <a:extLst>
                <a:ext uri="{FF2B5EF4-FFF2-40B4-BE49-F238E27FC236}">
                  <a16:creationId xmlns:a16="http://schemas.microsoft.com/office/drawing/2014/main" id="{25CA3CAE-2A6B-147D-F2BE-DE1BDC868B1F}"/>
                </a:ext>
              </a:extLst>
            </p:cNvPr>
            <p:cNvSpPr txBox="1"/>
            <p:nvPr/>
          </p:nvSpPr>
          <p:spPr>
            <a:xfrm>
              <a:off x="6907552" y="5159898"/>
              <a:ext cx="1382741" cy="400110"/>
            </a:xfrm>
            <a:prstGeom prst="rect">
              <a:avLst/>
            </a:prstGeom>
            <a:noFill/>
          </p:spPr>
          <p:txBody>
            <a:bodyPr wrap="square">
              <a:spAutoFit/>
            </a:bodyPr>
            <a:lstStyle/>
            <a:p>
              <a:r>
                <a:rPr lang="en-US" sz="1000">
                  <a:latin typeface="+mj-lt"/>
                  <a:ea typeface="Verdana" panose="020B0604030504040204" pitchFamily="34" charset="0"/>
                </a:rPr>
                <a:t>629MW RES Project – ΔΕΗ</a:t>
              </a:r>
            </a:p>
          </p:txBody>
        </p:sp>
        <p:sp>
          <p:nvSpPr>
            <p:cNvPr id="57" name="TextBox 56">
              <a:extLst>
                <a:ext uri="{FF2B5EF4-FFF2-40B4-BE49-F238E27FC236}">
                  <a16:creationId xmlns:a16="http://schemas.microsoft.com/office/drawing/2014/main" id="{499D6E7E-5829-B8A1-CA11-696061967B5E}"/>
                </a:ext>
              </a:extLst>
            </p:cNvPr>
            <p:cNvSpPr txBox="1"/>
            <p:nvPr/>
          </p:nvSpPr>
          <p:spPr>
            <a:xfrm>
              <a:off x="10413781" y="4220910"/>
              <a:ext cx="1081068" cy="400110"/>
            </a:xfrm>
            <a:prstGeom prst="rect">
              <a:avLst/>
            </a:prstGeom>
            <a:noFill/>
          </p:spPr>
          <p:txBody>
            <a:bodyPr wrap="square">
              <a:spAutoFit/>
            </a:bodyPr>
            <a:lstStyle/>
            <a:p>
              <a:pPr algn="ctr"/>
              <a:r>
                <a:rPr lang="en-US" sz="1000">
                  <a:latin typeface="+mj-lt"/>
                  <a:ea typeface="Verdana" panose="020B0604030504040204" pitchFamily="34" charset="0"/>
                </a:rPr>
                <a:t>Terna Energy</a:t>
              </a:r>
              <a:br>
                <a:rPr lang="en-US" sz="1000">
                  <a:latin typeface="+mj-lt"/>
                  <a:ea typeface="Verdana" panose="020B0604030504040204" pitchFamily="34" charset="0"/>
                </a:rPr>
              </a:br>
              <a:r>
                <a:rPr lang="en-US" sz="1000">
                  <a:latin typeface="+mj-lt"/>
                  <a:ea typeface="Verdana" panose="020B0604030504040204" pitchFamily="34" charset="0"/>
                </a:rPr>
                <a:t>– Masdar Hellas</a:t>
              </a:r>
            </a:p>
          </p:txBody>
        </p:sp>
      </p:grpSp>
    </p:spTree>
    <p:extLst>
      <p:ext uri="{BB962C8B-B14F-4D97-AF65-F5344CB8AC3E}">
        <p14:creationId xmlns:p14="http://schemas.microsoft.com/office/powerpoint/2010/main" val="955358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8E27D-A0E8-3BA3-6D07-C06B35228CC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B983A03-9168-0FA8-2554-9FAE0DD2361D}"/>
              </a:ext>
            </a:extLst>
          </p:cNvPr>
          <p:cNvSpPr>
            <a:spLocks noGrp="1"/>
          </p:cNvSpPr>
          <p:nvPr>
            <p:ph type="title"/>
          </p:nvPr>
        </p:nvSpPr>
        <p:spPr>
          <a:xfrm>
            <a:off x="443142" y="373266"/>
            <a:ext cx="11305716" cy="1969770"/>
          </a:xfrm>
        </p:spPr>
        <p:txBody>
          <a:bodyPr/>
          <a:lstStyle/>
          <a:p>
            <a:r>
              <a:rPr lang="el-GR" dirty="0">
                <a:solidFill>
                  <a:srgbClr val="0F55F5"/>
                </a:solidFill>
              </a:rPr>
              <a:t>Έντονο ήταν το ενδιαφέρον των ξένων επενδυτών στην Ελλάδα για μεγάλου βεληνεκούς συναλλαγές  το 2024, ενώ παράλληλα αυξημένη ήταν και η δραστηριότητα των εγχώριων Ε&amp;Σ</a:t>
            </a:r>
            <a:endParaRPr lang="en-US" dirty="0"/>
          </a:p>
        </p:txBody>
      </p:sp>
      <p:sp>
        <p:nvSpPr>
          <p:cNvPr id="2" name="Content Placeholder 8">
            <a:extLst>
              <a:ext uri="{FF2B5EF4-FFF2-40B4-BE49-F238E27FC236}">
                <a16:creationId xmlns:a16="http://schemas.microsoft.com/office/drawing/2014/main" id="{F8655EFC-4497-ABDD-4E3C-FD4DE7C49F1F}"/>
              </a:ext>
            </a:extLst>
          </p:cNvPr>
          <p:cNvSpPr txBox="1">
            <a:spLocks/>
          </p:cNvSpPr>
          <p:nvPr/>
        </p:nvSpPr>
        <p:spPr>
          <a:xfrm>
            <a:off x="5151474" y="6553200"/>
            <a:ext cx="5581312"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latin typeface="+mj-lt"/>
              </a:rPr>
              <a:t>Source</a:t>
            </a:r>
            <a:r>
              <a:rPr lang="el-GR" sz="1400" b="0" dirty="0">
                <a:latin typeface="+mj-lt"/>
              </a:rPr>
              <a:t>:</a:t>
            </a:r>
            <a:r>
              <a:rPr lang="en-US" sz="1400" b="0" dirty="0">
                <a:latin typeface="+mj-lt"/>
              </a:rPr>
              <a:t> PwC</a:t>
            </a:r>
          </a:p>
        </p:txBody>
      </p:sp>
      <p:pic>
        <p:nvPicPr>
          <p:cNvPr id="5" name="Picture 4">
            <a:extLst>
              <a:ext uri="{FF2B5EF4-FFF2-40B4-BE49-F238E27FC236}">
                <a16:creationId xmlns:a16="http://schemas.microsoft.com/office/drawing/2014/main" id="{AC46D052-7ACE-4587-49BF-FB0D02950829}"/>
              </a:ext>
            </a:extLst>
          </p:cNvPr>
          <p:cNvPicPr>
            <a:picLocks noChangeAspect="1"/>
          </p:cNvPicPr>
          <p:nvPr/>
        </p:nvPicPr>
        <p:blipFill>
          <a:blip r:embed="rId3"/>
          <a:stretch>
            <a:fillRect/>
          </a:stretch>
        </p:blipFill>
        <p:spPr>
          <a:xfrm>
            <a:off x="1178953" y="2456487"/>
            <a:ext cx="7448978" cy="3983262"/>
          </a:xfrm>
          <a:prstGeom prst="rect">
            <a:avLst/>
          </a:prstGeom>
        </p:spPr>
      </p:pic>
      <p:pic>
        <p:nvPicPr>
          <p:cNvPr id="10" name="Picture 9">
            <a:extLst>
              <a:ext uri="{FF2B5EF4-FFF2-40B4-BE49-F238E27FC236}">
                <a16:creationId xmlns:a16="http://schemas.microsoft.com/office/drawing/2014/main" id="{477AEF53-AD17-A1E7-4713-36B4769AE962}"/>
              </a:ext>
            </a:extLst>
          </p:cNvPr>
          <p:cNvPicPr>
            <a:picLocks noChangeAspect="1"/>
          </p:cNvPicPr>
          <p:nvPr/>
        </p:nvPicPr>
        <p:blipFill>
          <a:blip r:embed="rId4"/>
          <a:stretch>
            <a:fillRect/>
          </a:stretch>
        </p:blipFill>
        <p:spPr>
          <a:xfrm>
            <a:off x="8991441" y="2508075"/>
            <a:ext cx="1587659" cy="3922841"/>
          </a:xfrm>
          <a:prstGeom prst="rect">
            <a:avLst/>
          </a:prstGeom>
        </p:spPr>
      </p:pic>
    </p:spTree>
    <p:extLst>
      <p:ext uri="{BB962C8B-B14F-4D97-AF65-F5344CB8AC3E}">
        <p14:creationId xmlns:p14="http://schemas.microsoft.com/office/powerpoint/2010/main" val="3052083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D997B-7E61-7C4A-4E5C-42B9AA3F211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5B81A93-76FC-65FD-DD8D-CBC3510D5468}"/>
              </a:ext>
            </a:extLst>
          </p:cNvPr>
          <p:cNvSpPr>
            <a:spLocks noGrp="1"/>
          </p:cNvSpPr>
          <p:nvPr>
            <p:ph type="title"/>
          </p:nvPr>
        </p:nvSpPr>
        <p:spPr>
          <a:xfrm>
            <a:off x="443142" y="373266"/>
            <a:ext cx="11305716" cy="984885"/>
          </a:xfrm>
        </p:spPr>
        <p:txBody>
          <a:bodyPr/>
          <a:lstStyle/>
          <a:p>
            <a:r>
              <a:rPr lang="el-GR" dirty="0">
                <a:solidFill>
                  <a:srgbClr val="0F55F5"/>
                </a:solidFill>
              </a:rPr>
              <a:t>Χρηματοδότηση &amp; Πιστωτικός Κίνδυνος στον Ενεργειακό Τομέα και το Ελληνικό Τραπεζικό Σύστημα</a:t>
            </a:r>
            <a:endParaRPr lang="en-US" dirty="0"/>
          </a:p>
        </p:txBody>
      </p:sp>
      <p:sp>
        <p:nvSpPr>
          <p:cNvPr id="2" name="Content Placeholder 8">
            <a:extLst>
              <a:ext uri="{FF2B5EF4-FFF2-40B4-BE49-F238E27FC236}">
                <a16:creationId xmlns:a16="http://schemas.microsoft.com/office/drawing/2014/main" id="{62598ACD-5381-5C11-4CA0-D490AB51FC1B}"/>
              </a:ext>
            </a:extLst>
          </p:cNvPr>
          <p:cNvSpPr txBox="1">
            <a:spLocks/>
          </p:cNvSpPr>
          <p:nvPr/>
        </p:nvSpPr>
        <p:spPr>
          <a:xfrm>
            <a:off x="5151474" y="6553200"/>
            <a:ext cx="5581312"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latin typeface="+mj-lt"/>
              </a:rPr>
              <a:t>Source</a:t>
            </a:r>
            <a:r>
              <a:rPr lang="el-GR" sz="1400" b="0" dirty="0">
                <a:latin typeface="+mj-lt"/>
              </a:rPr>
              <a:t>:</a:t>
            </a:r>
            <a:r>
              <a:rPr lang="en-US" sz="1400" b="0" dirty="0">
                <a:latin typeface="+mj-lt"/>
              </a:rPr>
              <a:t> </a:t>
            </a:r>
            <a:r>
              <a:rPr lang="el-GR" sz="1400" b="0" dirty="0">
                <a:latin typeface="+mj-lt"/>
              </a:rPr>
              <a:t>Β</a:t>
            </a:r>
            <a:r>
              <a:rPr lang="en-US" sz="1400" b="0" dirty="0" err="1">
                <a:latin typeface="+mj-lt"/>
              </a:rPr>
              <a:t>ank</a:t>
            </a:r>
            <a:r>
              <a:rPr lang="en-US" sz="1400" b="0" dirty="0">
                <a:latin typeface="+mj-lt"/>
              </a:rPr>
              <a:t> of Greece, HAEE’s analysis</a:t>
            </a:r>
          </a:p>
        </p:txBody>
      </p:sp>
      <p:graphicFrame>
        <p:nvGraphicFramePr>
          <p:cNvPr id="3" name="Γράφημα 4">
            <a:extLst>
              <a:ext uri="{FF2B5EF4-FFF2-40B4-BE49-F238E27FC236}">
                <a16:creationId xmlns:a16="http://schemas.microsoft.com/office/drawing/2014/main" id="{345D3A40-C26E-A881-7D7A-2159CA20D2D9}"/>
              </a:ext>
            </a:extLst>
          </p:cNvPr>
          <p:cNvGraphicFramePr>
            <a:graphicFrameLocks/>
          </p:cNvGraphicFramePr>
          <p:nvPr>
            <p:extLst>
              <p:ext uri="{D42A27DB-BD31-4B8C-83A1-F6EECF244321}">
                <p14:modId xmlns:p14="http://schemas.microsoft.com/office/powerpoint/2010/main" val="1448408883"/>
              </p:ext>
            </p:extLst>
          </p:nvPr>
        </p:nvGraphicFramePr>
        <p:xfrm>
          <a:off x="576255" y="2265070"/>
          <a:ext cx="4186245" cy="3799033"/>
        </p:xfrm>
        <a:graphic>
          <a:graphicData uri="http://schemas.openxmlformats.org/drawingml/2006/chart">
            <c:chart xmlns:c="http://schemas.openxmlformats.org/drawingml/2006/chart" xmlns:r="http://schemas.openxmlformats.org/officeDocument/2006/relationships" r:id="rId3"/>
          </a:graphicData>
        </a:graphic>
      </p:graphicFrame>
      <p:sp>
        <p:nvSpPr>
          <p:cNvPr id="4" name="Ορθογώνιο 8">
            <a:extLst>
              <a:ext uri="{FF2B5EF4-FFF2-40B4-BE49-F238E27FC236}">
                <a16:creationId xmlns:a16="http://schemas.microsoft.com/office/drawing/2014/main" id="{EB1EFF14-143A-34ED-B2EF-7BBDEE82D847}"/>
              </a:ext>
            </a:extLst>
          </p:cNvPr>
          <p:cNvSpPr/>
          <p:nvPr/>
        </p:nvSpPr>
        <p:spPr>
          <a:xfrm>
            <a:off x="622300" y="1883228"/>
            <a:ext cx="4140200" cy="461665"/>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F55F5"/>
                </a:solidFill>
                <a:latin typeface="+mj-lt"/>
                <a:ea typeface="Verdana" panose="020B0604030504040204" pitchFamily="34" charset="0"/>
              </a:rPr>
              <a:t>Non-Performing Exposure </a:t>
            </a:r>
            <a:r>
              <a:rPr lang="el-GR" sz="1200" dirty="0">
                <a:solidFill>
                  <a:srgbClr val="0F55F5"/>
                </a:solidFill>
                <a:latin typeface="+mj-lt"/>
                <a:ea typeface="Verdana" panose="020B0604030504040204" pitchFamily="34" charset="0"/>
              </a:rPr>
              <a:t>ανα κλάδο δραστηριότητας στην Ελλάδα </a:t>
            </a:r>
            <a:r>
              <a:rPr lang="en-US" sz="1200" dirty="0">
                <a:solidFill>
                  <a:srgbClr val="0F55F5"/>
                </a:solidFill>
                <a:latin typeface="+mj-lt"/>
                <a:ea typeface="Verdana" panose="020B0604030504040204" pitchFamily="34" charset="0"/>
              </a:rPr>
              <a:t>(%), [2023]</a:t>
            </a:r>
          </a:p>
        </p:txBody>
      </p:sp>
      <p:graphicFrame>
        <p:nvGraphicFramePr>
          <p:cNvPr id="7" name="Γράφημα 2">
            <a:extLst>
              <a:ext uri="{FF2B5EF4-FFF2-40B4-BE49-F238E27FC236}">
                <a16:creationId xmlns:a16="http://schemas.microsoft.com/office/drawing/2014/main" id="{2EEAC649-4178-BE95-16D5-F0E1A4C31852}"/>
              </a:ext>
            </a:extLst>
          </p:cNvPr>
          <p:cNvGraphicFramePr>
            <a:graphicFrameLocks/>
          </p:cNvGraphicFramePr>
          <p:nvPr>
            <p:extLst>
              <p:ext uri="{D42A27DB-BD31-4B8C-83A1-F6EECF244321}">
                <p14:modId xmlns:p14="http://schemas.microsoft.com/office/powerpoint/2010/main" val="3719289726"/>
              </p:ext>
            </p:extLst>
          </p:nvPr>
        </p:nvGraphicFramePr>
        <p:xfrm>
          <a:off x="4868855" y="2132587"/>
          <a:ext cx="3271845" cy="37305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Γράφημα 1">
            <a:extLst>
              <a:ext uri="{FF2B5EF4-FFF2-40B4-BE49-F238E27FC236}">
                <a16:creationId xmlns:a16="http://schemas.microsoft.com/office/drawing/2014/main" id="{CBF76E46-949F-7559-E731-ECC904B7BBDE}"/>
              </a:ext>
            </a:extLst>
          </p:cNvPr>
          <p:cNvGraphicFramePr>
            <a:graphicFrameLocks/>
          </p:cNvGraphicFramePr>
          <p:nvPr>
            <p:extLst>
              <p:ext uri="{D42A27DB-BD31-4B8C-83A1-F6EECF244321}">
                <p14:modId xmlns:p14="http://schemas.microsoft.com/office/powerpoint/2010/main" val="1770930478"/>
              </p:ext>
            </p:extLst>
          </p:nvPr>
        </p:nvGraphicFramePr>
        <p:xfrm>
          <a:off x="8247055" y="2344891"/>
          <a:ext cx="3441416" cy="3513646"/>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B9F4AB61-F9A6-93BB-AB16-B88EFC3C8C67}"/>
              </a:ext>
            </a:extLst>
          </p:cNvPr>
          <p:cNvSpPr txBox="1"/>
          <p:nvPr/>
        </p:nvSpPr>
        <p:spPr>
          <a:xfrm>
            <a:off x="4868855" y="1883227"/>
            <a:ext cx="3144842" cy="461665"/>
          </a:xfrm>
          <a:prstGeom prst="rect">
            <a:avLst/>
          </a:prstGeom>
          <a:noFill/>
        </p:spPr>
        <p:txBody>
          <a:bodyPr wrap="square">
            <a:spAutoFit/>
          </a:bodyPr>
          <a:lstStyle/>
          <a:p>
            <a:r>
              <a:rPr lang="el-GR" sz="1200" dirty="0">
                <a:solidFill>
                  <a:srgbClr val="0F55F5"/>
                </a:solidFill>
                <a:latin typeface="+mj-lt"/>
                <a:ea typeface="Verdana" panose="020B0604030504040204" pitchFamily="34" charset="0"/>
              </a:rPr>
              <a:t>Σύνολο Δανείων του Ελληνικού Τραπεζικού Συστήματος (σε χιλιάδες), [2015 – 2022]</a:t>
            </a:r>
            <a:endParaRPr lang="en-US" sz="1200" dirty="0">
              <a:solidFill>
                <a:srgbClr val="0F55F5"/>
              </a:solidFill>
              <a:latin typeface="+mj-lt"/>
              <a:ea typeface="Verdana" panose="020B0604030504040204" pitchFamily="34" charset="0"/>
            </a:endParaRPr>
          </a:p>
        </p:txBody>
      </p:sp>
      <p:sp>
        <p:nvSpPr>
          <p:cNvPr id="13" name="TextBox 12">
            <a:extLst>
              <a:ext uri="{FF2B5EF4-FFF2-40B4-BE49-F238E27FC236}">
                <a16:creationId xmlns:a16="http://schemas.microsoft.com/office/drawing/2014/main" id="{E71C2AC1-4BC4-94A6-7DB9-956A417EEF8F}"/>
              </a:ext>
            </a:extLst>
          </p:cNvPr>
          <p:cNvSpPr txBox="1"/>
          <p:nvPr/>
        </p:nvSpPr>
        <p:spPr>
          <a:xfrm>
            <a:off x="8247055" y="1883226"/>
            <a:ext cx="3144843" cy="461665"/>
          </a:xfrm>
          <a:prstGeom prst="rect">
            <a:avLst/>
          </a:prstGeom>
          <a:noFill/>
        </p:spPr>
        <p:txBody>
          <a:bodyPr wrap="square">
            <a:spAutoFit/>
          </a:bodyPr>
          <a:lstStyle/>
          <a:p>
            <a:r>
              <a:rPr lang="el-GR" sz="1200" dirty="0">
                <a:solidFill>
                  <a:srgbClr val="0F55F5"/>
                </a:solidFill>
                <a:latin typeface="+mj-lt"/>
                <a:ea typeface="Verdana" panose="020B0604030504040204" pitchFamily="34" charset="0"/>
              </a:rPr>
              <a:t>Δάνεια προς τον Ελληνικό Ενεργειακό Τομέα (σε χιλιάδες), [2017 – 2023]</a:t>
            </a:r>
            <a:endParaRPr lang="en-US" sz="1200" dirty="0">
              <a:solidFill>
                <a:srgbClr val="0F55F5"/>
              </a:solidFill>
              <a:latin typeface="+mj-lt"/>
              <a:ea typeface="Verdana" panose="020B0604030504040204" pitchFamily="34" charset="0"/>
            </a:endParaRPr>
          </a:p>
        </p:txBody>
      </p:sp>
    </p:spTree>
    <p:extLst>
      <p:ext uri="{BB962C8B-B14F-4D97-AF65-F5344CB8AC3E}">
        <p14:creationId xmlns:p14="http://schemas.microsoft.com/office/powerpoint/2010/main" val="2617664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4DB2A-70D7-C321-0FFE-8571CCCA128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FFFC67A-227D-4BE3-1E97-CF32BC5B4E65}"/>
              </a:ext>
            </a:extLst>
          </p:cNvPr>
          <p:cNvSpPr>
            <a:spLocks noGrp="1"/>
          </p:cNvSpPr>
          <p:nvPr>
            <p:ph type="title"/>
          </p:nvPr>
        </p:nvSpPr>
        <p:spPr>
          <a:xfrm>
            <a:off x="443141" y="373266"/>
            <a:ext cx="11582281" cy="1477328"/>
          </a:xfrm>
        </p:spPr>
        <p:txBody>
          <a:bodyPr/>
          <a:lstStyle/>
          <a:p>
            <a:r>
              <a:rPr lang="el-GR" dirty="0">
                <a:solidFill>
                  <a:srgbClr val="0F55F5"/>
                </a:solidFill>
              </a:rPr>
              <a:t>Τιμές και Ζήτηση Ηλεκτρικής Ενέργειας στην Ελλάδα: Εξέλιξη &amp; Προβλέψεις για τις ΑΠΕ και τη Συνολική Κατανάλωση</a:t>
            </a:r>
            <a:endParaRPr lang="en-US" dirty="0"/>
          </a:p>
        </p:txBody>
      </p:sp>
      <p:sp>
        <p:nvSpPr>
          <p:cNvPr id="2" name="Content Placeholder 8">
            <a:extLst>
              <a:ext uri="{FF2B5EF4-FFF2-40B4-BE49-F238E27FC236}">
                <a16:creationId xmlns:a16="http://schemas.microsoft.com/office/drawing/2014/main" id="{72BB80E5-A980-F6B3-E3DB-2BBCDF26AC83}"/>
              </a:ext>
            </a:extLst>
          </p:cNvPr>
          <p:cNvSpPr txBox="1">
            <a:spLocks/>
          </p:cNvSpPr>
          <p:nvPr/>
        </p:nvSpPr>
        <p:spPr>
          <a:xfrm>
            <a:off x="5151474" y="6553200"/>
            <a:ext cx="5581312"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latin typeface="+mj-lt"/>
              </a:rPr>
              <a:t>Source</a:t>
            </a:r>
            <a:r>
              <a:rPr lang="el-GR" sz="1400" b="0" dirty="0">
                <a:latin typeface="+mj-lt"/>
              </a:rPr>
              <a:t>:</a:t>
            </a:r>
            <a:r>
              <a:rPr lang="en-US" sz="1400" b="0" dirty="0">
                <a:latin typeface="+mj-lt"/>
              </a:rPr>
              <a:t> </a:t>
            </a:r>
            <a:r>
              <a:rPr lang="el-GR" sz="1400" b="0" dirty="0">
                <a:latin typeface="+mj-lt"/>
              </a:rPr>
              <a:t>Β</a:t>
            </a:r>
            <a:r>
              <a:rPr lang="en-US" sz="1400" b="0" dirty="0" err="1">
                <a:latin typeface="+mj-lt"/>
              </a:rPr>
              <a:t>ank</a:t>
            </a:r>
            <a:r>
              <a:rPr lang="en-US" sz="1400" b="0" dirty="0">
                <a:latin typeface="+mj-lt"/>
              </a:rPr>
              <a:t> of Greece, HAEE’s analysis</a:t>
            </a:r>
          </a:p>
        </p:txBody>
      </p:sp>
      <p:sp>
        <p:nvSpPr>
          <p:cNvPr id="4" name="Ορθογώνιο 8">
            <a:extLst>
              <a:ext uri="{FF2B5EF4-FFF2-40B4-BE49-F238E27FC236}">
                <a16:creationId xmlns:a16="http://schemas.microsoft.com/office/drawing/2014/main" id="{7F1AA585-D6D0-6D8D-E778-50E3BEB8F42E}"/>
              </a:ext>
            </a:extLst>
          </p:cNvPr>
          <p:cNvSpPr/>
          <p:nvPr/>
        </p:nvSpPr>
        <p:spPr>
          <a:xfrm>
            <a:off x="6896750" y="1530396"/>
            <a:ext cx="4140200" cy="6463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200" dirty="0">
                <a:solidFill>
                  <a:srgbClr val="0F55F5"/>
                </a:solidFill>
                <a:latin typeface="+mj-lt"/>
                <a:ea typeface="Verdana" panose="020B0604030504040204" pitchFamily="34" charset="0"/>
              </a:rPr>
              <a:t>Ιστορικά Στοιχεία και Πρόβλεψη Ζήτησης Ηλεκτρικής Ενέργειας σύμφωνα με τον ΑΔΜΗΕ και το ΕΣΕΚ στην Ελλάδα (GWh), [2012–2032]</a:t>
            </a:r>
            <a:endParaRPr lang="en-US" sz="1200" dirty="0">
              <a:solidFill>
                <a:srgbClr val="0F55F5"/>
              </a:solidFill>
              <a:latin typeface="+mj-lt"/>
              <a:ea typeface="Verdana" panose="020B0604030504040204" pitchFamily="34" charset="0"/>
            </a:endParaRPr>
          </a:p>
        </p:txBody>
      </p:sp>
      <p:graphicFrame>
        <p:nvGraphicFramePr>
          <p:cNvPr id="5" name="Chart 4">
            <a:extLst>
              <a:ext uri="{FF2B5EF4-FFF2-40B4-BE49-F238E27FC236}">
                <a16:creationId xmlns:a16="http://schemas.microsoft.com/office/drawing/2014/main" id="{8DC2E2FC-E16F-2180-BA6F-19BCE15876C2}"/>
              </a:ext>
            </a:extLst>
          </p:cNvPr>
          <p:cNvGraphicFramePr>
            <a:graphicFrameLocks/>
          </p:cNvGraphicFramePr>
          <p:nvPr>
            <p:extLst>
              <p:ext uri="{D42A27DB-BD31-4B8C-83A1-F6EECF244321}">
                <p14:modId xmlns:p14="http://schemas.microsoft.com/office/powerpoint/2010/main" val="1534722392"/>
              </p:ext>
            </p:extLst>
          </p:nvPr>
        </p:nvGraphicFramePr>
        <p:xfrm>
          <a:off x="443142" y="2105247"/>
          <a:ext cx="5479193" cy="4379487"/>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08E48950-ACDC-BDDB-6307-EF5ACEAABFE6}"/>
              </a:ext>
            </a:extLst>
          </p:cNvPr>
          <p:cNvGrpSpPr/>
          <p:nvPr/>
        </p:nvGrpSpPr>
        <p:grpSpPr>
          <a:xfrm>
            <a:off x="315585" y="6491794"/>
            <a:ext cx="5789632" cy="249662"/>
            <a:chOff x="728126" y="5590489"/>
            <a:chExt cx="5789632" cy="249662"/>
          </a:xfrm>
        </p:grpSpPr>
        <p:sp>
          <p:nvSpPr>
            <p:cNvPr id="10" name="TextBox 9">
              <a:extLst>
                <a:ext uri="{FF2B5EF4-FFF2-40B4-BE49-F238E27FC236}">
                  <a16:creationId xmlns:a16="http://schemas.microsoft.com/office/drawing/2014/main" id="{0430A4B2-0DBF-C96C-03D3-72286883B151}"/>
                </a:ext>
              </a:extLst>
            </p:cNvPr>
            <p:cNvSpPr txBox="1"/>
            <p:nvPr/>
          </p:nvSpPr>
          <p:spPr>
            <a:xfrm>
              <a:off x="728126" y="5593415"/>
              <a:ext cx="1678686" cy="246221"/>
            </a:xfrm>
            <a:prstGeom prst="rect">
              <a:avLst/>
            </a:prstGeom>
            <a:noFill/>
          </p:spPr>
          <p:txBody>
            <a:bodyPr wrap="square" rtlCol="0">
              <a:spAutoFit/>
            </a:bodyPr>
            <a:lstStyle/>
            <a:p>
              <a:pPr algn="ctr"/>
              <a:r>
                <a:rPr lang="en-US" sz="1000">
                  <a:solidFill>
                    <a:schemeClr val="bg2">
                      <a:lumMod val="50000"/>
                    </a:schemeClr>
                  </a:solidFill>
                  <a:latin typeface="Verdana" panose="020B0604030504040204" pitchFamily="34" charset="0"/>
                  <a:ea typeface="Verdana" panose="020B0604030504040204" pitchFamily="34" charset="0"/>
                </a:rPr>
                <a:t>2021</a:t>
              </a:r>
            </a:p>
          </p:txBody>
        </p:sp>
        <p:sp>
          <p:nvSpPr>
            <p:cNvPr id="12" name="TextBox 11">
              <a:extLst>
                <a:ext uri="{FF2B5EF4-FFF2-40B4-BE49-F238E27FC236}">
                  <a16:creationId xmlns:a16="http://schemas.microsoft.com/office/drawing/2014/main" id="{464995B6-6D7B-999D-FB03-3F6913DE5722}"/>
                </a:ext>
              </a:extLst>
            </p:cNvPr>
            <p:cNvSpPr txBox="1"/>
            <p:nvPr/>
          </p:nvSpPr>
          <p:spPr>
            <a:xfrm>
              <a:off x="4839071" y="5590489"/>
              <a:ext cx="1678687" cy="246221"/>
            </a:xfrm>
            <a:prstGeom prst="rect">
              <a:avLst/>
            </a:prstGeom>
            <a:noFill/>
          </p:spPr>
          <p:txBody>
            <a:bodyPr wrap="square" rtlCol="0">
              <a:spAutoFit/>
            </a:bodyPr>
            <a:lstStyle/>
            <a:p>
              <a:pPr algn="ctr"/>
              <a:r>
                <a:rPr lang="en-US" sz="1000">
                  <a:solidFill>
                    <a:schemeClr val="bg2">
                      <a:lumMod val="50000"/>
                    </a:schemeClr>
                  </a:solidFill>
                  <a:latin typeface="Verdana" panose="020B0604030504040204" pitchFamily="34" charset="0"/>
                  <a:ea typeface="Verdana" panose="020B0604030504040204" pitchFamily="34" charset="0"/>
                </a:rPr>
                <a:t>2024</a:t>
              </a:r>
            </a:p>
          </p:txBody>
        </p:sp>
        <p:sp>
          <p:nvSpPr>
            <p:cNvPr id="14" name="TextBox 13">
              <a:extLst>
                <a:ext uri="{FF2B5EF4-FFF2-40B4-BE49-F238E27FC236}">
                  <a16:creationId xmlns:a16="http://schemas.microsoft.com/office/drawing/2014/main" id="{E92EBEC0-B2C3-BB12-2B32-8BE6F08B76C4}"/>
                </a:ext>
              </a:extLst>
            </p:cNvPr>
            <p:cNvSpPr txBox="1"/>
            <p:nvPr/>
          </p:nvSpPr>
          <p:spPr>
            <a:xfrm>
              <a:off x="2046303" y="5590490"/>
              <a:ext cx="1678687" cy="246221"/>
            </a:xfrm>
            <a:prstGeom prst="rect">
              <a:avLst/>
            </a:prstGeom>
            <a:noFill/>
          </p:spPr>
          <p:txBody>
            <a:bodyPr wrap="square" rtlCol="0">
              <a:spAutoFit/>
            </a:bodyPr>
            <a:lstStyle/>
            <a:p>
              <a:pPr algn="ctr"/>
              <a:r>
                <a:rPr lang="en-US" sz="1000">
                  <a:solidFill>
                    <a:schemeClr val="bg2">
                      <a:lumMod val="50000"/>
                    </a:schemeClr>
                  </a:solidFill>
                  <a:latin typeface="Verdana" panose="020B0604030504040204" pitchFamily="34" charset="0"/>
                  <a:ea typeface="Verdana" panose="020B0604030504040204" pitchFamily="34" charset="0"/>
                </a:rPr>
                <a:t>2022</a:t>
              </a:r>
            </a:p>
          </p:txBody>
        </p:sp>
        <p:sp>
          <p:nvSpPr>
            <p:cNvPr id="15" name="TextBox 14">
              <a:extLst>
                <a:ext uri="{FF2B5EF4-FFF2-40B4-BE49-F238E27FC236}">
                  <a16:creationId xmlns:a16="http://schemas.microsoft.com/office/drawing/2014/main" id="{2205D38E-9E8E-AC40-DF6C-3EC899CE94D1}"/>
                </a:ext>
              </a:extLst>
            </p:cNvPr>
            <p:cNvSpPr txBox="1"/>
            <p:nvPr/>
          </p:nvSpPr>
          <p:spPr>
            <a:xfrm>
              <a:off x="3425124" y="5593930"/>
              <a:ext cx="1678687" cy="246221"/>
            </a:xfrm>
            <a:prstGeom prst="rect">
              <a:avLst/>
            </a:prstGeom>
            <a:noFill/>
          </p:spPr>
          <p:txBody>
            <a:bodyPr wrap="square" rtlCol="0">
              <a:spAutoFit/>
            </a:bodyPr>
            <a:lstStyle/>
            <a:p>
              <a:pPr algn="ctr"/>
              <a:r>
                <a:rPr lang="en-US" sz="1000">
                  <a:solidFill>
                    <a:schemeClr val="bg2">
                      <a:lumMod val="50000"/>
                    </a:schemeClr>
                  </a:solidFill>
                  <a:latin typeface="Verdana" panose="020B0604030504040204" pitchFamily="34" charset="0"/>
                  <a:ea typeface="Verdana" panose="020B0604030504040204" pitchFamily="34" charset="0"/>
                </a:rPr>
                <a:t>2023</a:t>
              </a:r>
            </a:p>
          </p:txBody>
        </p:sp>
      </p:grpSp>
      <p:sp>
        <p:nvSpPr>
          <p:cNvPr id="16" name="Oval 15">
            <a:extLst>
              <a:ext uri="{FF2B5EF4-FFF2-40B4-BE49-F238E27FC236}">
                <a16:creationId xmlns:a16="http://schemas.microsoft.com/office/drawing/2014/main" id="{45148155-AD34-FD66-E754-463314B7210A}"/>
              </a:ext>
            </a:extLst>
          </p:cNvPr>
          <p:cNvSpPr/>
          <p:nvPr/>
        </p:nvSpPr>
        <p:spPr>
          <a:xfrm>
            <a:off x="3496199" y="3772850"/>
            <a:ext cx="1180575" cy="508000"/>
          </a:xfrm>
          <a:prstGeom prst="ellipse">
            <a:avLst/>
          </a:prstGeom>
          <a:noFill/>
          <a:ln w="1905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rgbClr val="767171"/>
                </a:solidFill>
                <a:latin typeface="Verdana" panose="020B0604030504040204" pitchFamily="34" charset="0"/>
                <a:ea typeface="Verdana" panose="020B0604030504040204" pitchFamily="34" charset="0"/>
              </a:rPr>
              <a:t>Market Cap of 85€/MWh</a:t>
            </a:r>
          </a:p>
        </p:txBody>
      </p:sp>
      <p:sp>
        <p:nvSpPr>
          <p:cNvPr id="20" name="TextBox 19">
            <a:extLst>
              <a:ext uri="{FF2B5EF4-FFF2-40B4-BE49-F238E27FC236}">
                <a16:creationId xmlns:a16="http://schemas.microsoft.com/office/drawing/2014/main" id="{E3FAFE99-815B-2B68-693B-597643E4FBEC}"/>
              </a:ext>
            </a:extLst>
          </p:cNvPr>
          <p:cNvSpPr txBox="1"/>
          <p:nvPr/>
        </p:nvSpPr>
        <p:spPr>
          <a:xfrm>
            <a:off x="443143" y="1568966"/>
            <a:ext cx="5806742" cy="461665"/>
          </a:xfrm>
          <a:prstGeom prst="rect">
            <a:avLst/>
          </a:prstGeom>
          <a:noFill/>
        </p:spPr>
        <p:txBody>
          <a:bodyPr wrap="square">
            <a:spAutoFit/>
          </a:bodyPr>
          <a:lstStyle/>
          <a:p>
            <a:r>
              <a:rPr lang="el-GR" sz="1200" dirty="0">
                <a:solidFill>
                  <a:srgbClr val="0F55F5"/>
                </a:solidFill>
                <a:latin typeface="+mj-lt"/>
                <a:ea typeface="Verdana" panose="020B0604030504040204" pitchFamily="34" charset="0"/>
              </a:rPr>
              <a:t>Ειδική Τιμή Αγοράς Ηλεκτρικής Ενέργειας (SMP) για τις ΑΠΕ στην Ελλάδα (€/MWh), [2021–2024]</a:t>
            </a:r>
            <a:endParaRPr lang="en-US" sz="1200" dirty="0">
              <a:solidFill>
                <a:srgbClr val="0F55F5"/>
              </a:solidFill>
              <a:latin typeface="+mj-lt"/>
              <a:ea typeface="Verdana" panose="020B0604030504040204" pitchFamily="34" charset="0"/>
            </a:endParaRPr>
          </a:p>
        </p:txBody>
      </p:sp>
      <p:graphicFrame>
        <p:nvGraphicFramePr>
          <p:cNvPr id="3" name="Chart 2">
            <a:extLst>
              <a:ext uri="{FF2B5EF4-FFF2-40B4-BE49-F238E27FC236}">
                <a16:creationId xmlns:a16="http://schemas.microsoft.com/office/drawing/2014/main" id="{6132A73B-3BFE-8B9C-E37D-DFCCAD7627DF}"/>
              </a:ext>
            </a:extLst>
          </p:cNvPr>
          <p:cNvGraphicFramePr>
            <a:graphicFrameLocks/>
          </p:cNvGraphicFramePr>
          <p:nvPr>
            <p:extLst>
              <p:ext uri="{D42A27DB-BD31-4B8C-83A1-F6EECF244321}">
                <p14:modId xmlns:p14="http://schemas.microsoft.com/office/powerpoint/2010/main" val="3201457732"/>
              </p:ext>
            </p:extLst>
          </p:nvPr>
        </p:nvGraphicFramePr>
        <p:xfrm>
          <a:off x="6234280" y="2238133"/>
          <a:ext cx="5710069" cy="4168971"/>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Arrow Connector 7">
            <a:extLst>
              <a:ext uri="{FF2B5EF4-FFF2-40B4-BE49-F238E27FC236}">
                <a16:creationId xmlns:a16="http://schemas.microsoft.com/office/drawing/2014/main" id="{8DF393AE-E6DB-4294-473A-028A27D253F3}"/>
              </a:ext>
            </a:extLst>
          </p:cNvPr>
          <p:cNvCxnSpPr>
            <a:cxnSpLocks/>
            <a:stCxn id="16" idx="3"/>
          </p:cNvCxnSpPr>
          <p:nvPr/>
        </p:nvCxnSpPr>
        <p:spPr>
          <a:xfrm flipH="1">
            <a:off x="2857500" y="4206455"/>
            <a:ext cx="811590" cy="1082579"/>
          </a:xfrm>
          <a:prstGeom prst="straightConnector1">
            <a:avLst/>
          </a:prstGeom>
          <a:ln cap="rnd">
            <a:solidFill>
              <a:schemeClr val="tx2"/>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6FCEF1D-1915-90EB-9789-DA3E6B368C08}"/>
              </a:ext>
            </a:extLst>
          </p:cNvPr>
          <p:cNvCxnSpPr>
            <a:cxnSpLocks/>
            <a:stCxn id="16" idx="4"/>
          </p:cNvCxnSpPr>
          <p:nvPr/>
        </p:nvCxnSpPr>
        <p:spPr>
          <a:xfrm>
            <a:off x="4086487" y="4280850"/>
            <a:ext cx="340043" cy="1025742"/>
          </a:xfrm>
          <a:prstGeom prst="straightConnector1">
            <a:avLst/>
          </a:prstGeom>
          <a:ln cap="rnd">
            <a:solidFill>
              <a:schemeClr val="tx2"/>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72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909A4-101E-581A-DA74-DD593F1909A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E27AE4F-6989-8C33-0CD6-3305D5A19209}"/>
              </a:ext>
            </a:extLst>
          </p:cNvPr>
          <p:cNvSpPr>
            <a:spLocks noGrp="1"/>
          </p:cNvSpPr>
          <p:nvPr>
            <p:ph type="title"/>
          </p:nvPr>
        </p:nvSpPr>
        <p:spPr>
          <a:xfrm>
            <a:off x="443142" y="373266"/>
            <a:ext cx="11305716" cy="984885"/>
          </a:xfrm>
        </p:spPr>
        <p:txBody>
          <a:bodyPr/>
          <a:lstStyle/>
          <a:p>
            <a:r>
              <a:rPr lang="el-GR" dirty="0">
                <a:solidFill>
                  <a:srgbClr val="0F55F5"/>
                </a:solidFill>
              </a:rPr>
              <a:t>Επενδύσεις στα πλαίσια του Μηχανισμού Ανάκαμψης και Ανθεκτικότητας (</a:t>
            </a:r>
            <a:r>
              <a:rPr lang="en-US" dirty="0">
                <a:solidFill>
                  <a:srgbClr val="0F55F5"/>
                </a:solidFill>
              </a:rPr>
              <a:t>RRF) </a:t>
            </a:r>
            <a:endParaRPr lang="en-US" dirty="0"/>
          </a:p>
        </p:txBody>
      </p:sp>
      <p:grpSp>
        <p:nvGrpSpPr>
          <p:cNvPr id="9" name="Group 8">
            <a:extLst>
              <a:ext uri="{FF2B5EF4-FFF2-40B4-BE49-F238E27FC236}">
                <a16:creationId xmlns:a16="http://schemas.microsoft.com/office/drawing/2014/main" id="{2796BCB5-5E74-00C3-DC1C-591E31300E98}"/>
              </a:ext>
            </a:extLst>
          </p:cNvPr>
          <p:cNvGrpSpPr/>
          <p:nvPr/>
        </p:nvGrpSpPr>
        <p:grpSpPr>
          <a:xfrm>
            <a:off x="410105" y="1758336"/>
            <a:ext cx="5190596" cy="4668041"/>
            <a:chOff x="450294" y="2187244"/>
            <a:chExt cx="2899251" cy="2743200"/>
          </a:xfrm>
        </p:grpSpPr>
        <p:pic>
          <p:nvPicPr>
            <p:cNvPr id="11" name="Picture 10">
              <a:extLst>
                <a:ext uri="{FF2B5EF4-FFF2-40B4-BE49-F238E27FC236}">
                  <a16:creationId xmlns:a16="http://schemas.microsoft.com/office/drawing/2014/main" id="{F015DC4E-9B7E-3990-2F90-4283B90FFE7E}"/>
                </a:ext>
              </a:extLst>
            </p:cNvPr>
            <p:cNvPicPr>
              <a:picLocks noChangeAspect="1"/>
            </p:cNvPicPr>
            <p:nvPr/>
          </p:nvPicPr>
          <p:blipFill>
            <a:blip r:embed="rId3"/>
            <a:srcRect l="27220" t="19216" r="25293" b="5966"/>
            <a:stretch/>
          </p:blipFill>
          <p:spPr>
            <a:xfrm>
              <a:off x="450294" y="2187244"/>
              <a:ext cx="2899251" cy="2743200"/>
            </a:xfrm>
            <a:prstGeom prst="rect">
              <a:avLst/>
            </a:prstGeom>
          </p:spPr>
        </p:pic>
        <p:sp>
          <p:nvSpPr>
            <p:cNvPr id="12" name="TextBox 11">
              <a:extLst>
                <a:ext uri="{FF2B5EF4-FFF2-40B4-BE49-F238E27FC236}">
                  <a16:creationId xmlns:a16="http://schemas.microsoft.com/office/drawing/2014/main" id="{38E7F1ED-2066-3BC1-3D5F-8E1AF409BBA9}"/>
                </a:ext>
              </a:extLst>
            </p:cNvPr>
            <p:cNvSpPr txBox="1"/>
            <p:nvPr/>
          </p:nvSpPr>
          <p:spPr>
            <a:xfrm>
              <a:off x="2310814" y="2794000"/>
              <a:ext cx="436880" cy="102616"/>
            </a:xfrm>
            <a:prstGeom prst="rect">
              <a:avLst/>
            </a:prstGeom>
            <a:noFill/>
          </p:spPr>
          <p:txBody>
            <a:bodyPr wrap="square" rtlCol="0">
              <a:spAutoFit/>
            </a:bodyPr>
            <a:lstStyle/>
            <a:p>
              <a:pPr algn="ctr"/>
              <a:r>
                <a:rPr lang="en-US" sz="600">
                  <a:latin typeface="+mj-lt"/>
                  <a:ea typeface="Verdana" panose="020B0604030504040204" pitchFamily="34" charset="0"/>
                </a:rPr>
                <a:t>0.7%</a:t>
              </a:r>
            </a:p>
          </p:txBody>
        </p:sp>
        <p:sp>
          <p:nvSpPr>
            <p:cNvPr id="13" name="TextBox 12">
              <a:extLst>
                <a:ext uri="{FF2B5EF4-FFF2-40B4-BE49-F238E27FC236}">
                  <a16:creationId xmlns:a16="http://schemas.microsoft.com/office/drawing/2014/main" id="{D3B294E8-E604-5C83-C90D-3D1D6845BF3E}"/>
                </a:ext>
              </a:extLst>
            </p:cNvPr>
            <p:cNvSpPr txBox="1"/>
            <p:nvPr/>
          </p:nvSpPr>
          <p:spPr>
            <a:xfrm>
              <a:off x="1811069" y="3008920"/>
              <a:ext cx="605106" cy="102616"/>
            </a:xfrm>
            <a:prstGeom prst="rect">
              <a:avLst/>
            </a:prstGeom>
            <a:noFill/>
          </p:spPr>
          <p:txBody>
            <a:bodyPr wrap="square" rtlCol="0">
              <a:spAutoFit/>
            </a:bodyPr>
            <a:lstStyle/>
            <a:p>
              <a:pPr algn="ctr"/>
              <a:r>
                <a:rPr lang="en-US" sz="600">
                  <a:latin typeface="+mj-lt"/>
                  <a:ea typeface="Verdana" panose="020B0604030504040204" pitchFamily="34" charset="0"/>
                </a:rPr>
                <a:t>0.63%</a:t>
              </a:r>
            </a:p>
          </p:txBody>
        </p:sp>
        <p:sp>
          <p:nvSpPr>
            <p:cNvPr id="14" name="TextBox 13">
              <a:extLst>
                <a:ext uri="{FF2B5EF4-FFF2-40B4-BE49-F238E27FC236}">
                  <a16:creationId xmlns:a16="http://schemas.microsoft.com/office/drawing/2014/main" id="{463217E6-3CAA-C235-2393-BD38AFB73189}"/>
                </a:ext>
              </a:extLst>
            </p:cNvPr>
            <p:cNvSpPr txBox="1"/>
            <p:nvPr/>
          </p:nvSpPr>
          <p:spPr>
            <a:xfrm>
              <a:off x="2249561" y="3093559"/>
              <a:ext cx="559386" cy="102616"/>
            </a:xfrm>
            <a:prstGeom prst="rect">
              <a:avLst/>
            </a:prstGeom>
            <a:noFill/>
          </p:spPr>
          <p:txBody>
            <a:bodyPr wrap="square" rtlCol="0">
              <a:spAutoFit/>
            </a:bodyPr>
            <a:lstStyle/>
            <a:p>
              <a:pPr algn="ctr"/>
              <a:r>
                <a:rPr lang="en-US" sz="600">
                  <a:solidFill>
                    <a:schemeClr val="bg1"/>
                  </a:solidFill>
                  <a:latin typeface="+mj-lt"/>
                  <a:ea typeface="Verdana" panose="020B0604030504040204" pitchFamily="34" charset="0"/>
                </a:rPr>
                <a:t>2.53%</a:t>
              </a:r>
            </a:p>
          </p:txBody>
        </p:sp>
        <p:sp>
          <p:nvSpPr>
            <p:cNvPr id="15" name="TextBox 14">
              <a:extLst>
                <a:ext uri="{FF2B5EF4-FFF2-40B4-BE49-F238E27FC236}">
                  <a16:creationId xmlns:a16="http://schemas.microsoft.com/office/drawing/2014/main" id="{A7A1CEC5-86A4-3A6C-2902-ECC4BD53AB32}"/>
                </a:ext>
              </a:extLst>
            </p:cNvPr>
            <p:cNvSpPr txBox="1"/>
            <p:nvPr/>
          </p:nvSpPr>
          <p:spPr>
            <a:xfrm>
              <a:off x="2267023" y="3253485"/>
              <a:ext cx="559386" cy="102616"/>
            </a:xfrm>
            <a:prstGeom prst="rect">
              <a:avLst/>
            </a:prstGeom>
            <a:noFill/>
          </p:spPr>
          <p:txBody>
            <a:bodyPr wrap="square" rtlCol="0">
              <a:spAutoFit/>
            </a:bodyPr>
            <a:lstStyle/>
            <a:p>
              <a:pPr algn="ctr"/>
              <a:r>
                <a:rPr lang="en-US" sz="600">
                  <a:latin typeface="+mj-lt"/>
                  <a:ea typeface="Verdana" panose="020B0604030504040204" pitchFamily="34" charset="0"/>
                </a:rPr>
                <a:t>4.88%</a:t>
              </a:r>
            </a:p>
          </p:txBody>
        </p:sp>
        <p:sp>
          <p:nvSpPr>
            <p:cNvPr id="16" name="TextBox 15">
              <a:extLst>
                <a:ext uri="{FF2B5EF4-FFF2-40B4-BE49-F238E27FC236}">
                  <a16:creationId xmlns:a16="http://schemas.microsoft.com/office/drawing/2014/main" id="{D5F9CE6C-0ED9-935E-17D5-B580E235EDE3}"/>
                </a:ext>
              </a:extLst>
            </p:cNvPr>
            <p:cNvSpPr txBox="1"/>
            <p:nvPr/>
          </p:nvSpPr>
          <p:spPr>
            <a:xfrm>
              <a:off x="2219374" y="3367785"/>
              <a:ext cx="559386" cy="102616"/>
            </a:xfrm>
            <a:prstGeom prst="rect">
              <a:avLst/>
            </a:prstGeom>
            <a:noFill/>
          </p:spPr>
          <p:txBody>
            <a:bodyPr wrap="square" rtlCol="0">
              <a:spAutoFit/>
            </a:bodyPr>
            <a:lstStyle/>
            <a:p>
              <a:pPr algn="ctr"/>
              <a:r>
                <a:rPr lang="en-US" sz="600">
                  <a:latin typeface="+mj-lt"/>
                  <a:ea typeface="Verdana" panose="020B0604030504040204" pitchFamily="34" charset="0"/>
                </a:rPr>
                <a:t>5.20%</a:t>
              </a:r>
            </a:p>
          </p:txBody>
        </p:sp>
        <p:sp>
          <p:nvSpPr>
            <p:cNvPr id="17" name="TextBox 16">
              <a:extLst>
                <a:ext uri="{FF2B5EF4-FFF2-40B4-BE49-F238E27FC236}">
                  <a16:creationId xmlns:a16="http://schemas.microsoft.com/office/drawing/2014/main" id="{1524789B-9673-1F86-6FF6-85CBFBC1A6F2}"/>
                </a:ext>
              </a:extLst>
            </p:cNvPr>
            <p:cNvSpPr txBox="1"/>
            <p:nvPr/>
          </p:nvSpPr>
          <p:spPr>
            <a:xfrm>
              <a:off x="1722439" y="3322734"/>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0.44%</a:t>
              </a:r>
            </a:p>
          </p:txBody>
        </p:sp>
        <p:sp>
          <p:nvSpPr>
            <p:cNvPr id="18" name="TextBox 17">
              <a:extLst>
                <a:ext uri="{FF2B5EF4-FFF2-40B4-BE49-F238E27FC236}">
                  <a16:creationId xmlns:a16="http://schemas.microsoft.com/office/drawing/2014/main" id="{47FA1BCA-15F0-B64B-9E49-6CFF0F28641A}"/>
                </a:ext>
              </a:extLst>
            </p:cNvPr>
            <p:cNvSpPr txBox="1"/>
            <p:nvPr/>
          </p:nvSpPr>
          <p:spPr>
            <a:xfrm>
              <a:off x="1466852" y="3553497"/>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0.53%</a:t>
              </a:r>
            </a:p>
          </p:txBody>
        </p:sp>
        <p:sp>
          <p:nvSpPr>
            <p:cNvPr id="19" name="TextBox 18">
              <a:extLst>
                <a:ext uri="{FF2B5EF4-FFF2-40B4-BE49-F238E27FC236}">
                  <a16:creationId xmlns:a16="http://schemas.microsoft.com/office/drawing/2014/main" id="{053F5E3E-D398-0559-A089-131A251E774F}"/>
                </a:ext>
              </a:extLst>
            </p:cNvPr>
            <p:cNvSpPr txBox="1"/>
            <p:nvPr/>
          </p:nvSpPr>
          <p:spPr>
            <a:xfrm>
              <a:off x="2131169" y="3647041"/>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7.97%</a:t>
              </a:r>
            </a:p>
          </p:txBody>
        </p:sp>
        <p:sp>
          <p:nvSpPr>
            <p:cNvPr id="20" name="TextBox 19">
              <a:extLst>
                <a:ext uri="{FF2B5EF4-FFF2-40B4-BE49-F238E27FC236}">
                  <a16:creationId xmlns:a16="http://schemas.microsoft.com/office/drawing/2014/main" id="{66DF8279-3129-37B9-B666-4BAD28062795}"/>
                </a:ext>
              </a:extLst>
            </p:cNvPr>
            <p:cNvSpPr txBox="1"/>
            <p:nvPr/>
          </p:nvSpPr>
          <p:spPr>
            <a:xfrm>
              <a:off x="1677144" y="3680378"/>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0.74%</a:t>
              </a:r>
            </a:p>
          </p:txBody>
        </p:sp>
        <p:sp>
          <p:nvSpPr>
            <p:cNvPr id="21" name="TextBox 20">
              <a:extLst>
                <a:ext uri="{FF2B5EF4-FFF2-40B4-BE49-F238E27FC236}">
                  <a16:creationId xmlns:a16="http://schemas.microsoft.com/office/drawing/2014/main" id="{EB24E6A2-D690-9DB8-3B74-CF70DBECDC39}"/>
                </a:ext>
              </a:extLst>
            </p:cNvPr>
            <p:cNvSpPr txBox="1"/>
            <p:nvPr/>
          </p:nvSpPr>
          <p:spPr>
            <a:xfrm>
              <a:off x="1915269" y="3810761"/>
              <a:ext cx="316756" cy="102616"/>
            </a:xfrm>
            <a:prstGeom prst="rect">
              <a:avLst/>
            </a:prstGeom>
            <a:noFill/>
          </p:spPr>
          <p:txBody>
            <a:bodyPr wrap="square" rtlCol="0">
              <a:spAutoFit/>
            </a:bodyPr>
            <a:lstStyle/>
            <a:p>
              <a:pPr algn="ctr"/>
              <a:r>
                <a:rPr lang="en-US" sz="600">
                  <a:solidFill>
                    <a:schemeClr val="bg1"/>
                  </a:solidFill>
                  <a:latin typeface="+mj-lt"/>
                  <a:ea typeface="Verdana" panose="020B0604030504040204" pitchFamily="34" charset="0"/>
                </a:rPr>
                <a:t>3.02%</a:t>
              </a:r>
            </a:p>
          </p:txBody>
        </p:sp>
        <p:sp>
          <p:nvSpPr>
            <p:cNvPr id="22" name="TextBox 21">
              <a:extLst>
                <a:ext uri="{FF2B5EF4-FFF2-40B4-BE49-F238E27FC236}">
                  <a16:creationId xmlns:a16="http://schemas.microsoft.com/office/drawing/2014/main" id="{DCA84B4D-6CDF-80BA-E422-B2CF584E8F51}"/>
                </a:ext>
              </a:extLst>
            </p:cNvPr>
            <p:cNvSpPr txBox="1"/>
            <p:nvPr/>
          </p:nvSpPr>
          <p:spPr>
            <a:xfrm>
              <a:off x="1403725" y="3647041"/>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0.90%</a:t>
              </a:r>
            </a:p>
          </p:txBody>
        </p:sp>
        <p:sp>
          <p:nvSpPr>
            <p:cNvPr id="23" name="TextBox 22">
              <a:extLst>
                <a:ext uri="{FF2B5EF4-FFF2-40B4-BE49-F238E27FC236}">
                  <a16:creationId xmlns:a16="http://schemas.microsoft.com/office/drawing/2014/main" id="{A80FBDB3-14DF-33A7-8648-421473387B5B}"/>
                </a:ext>
              </a:extLst>
            </p:cNvPr>
            <p:cNvSpPr txBox="1"/>
            <p:nvPr/>
          </p:nvSpPr>
          <p:spPr>
            <a:xfrm>
              <a:off x="1245347" y="3947054"/>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1.44%</a:t>
              </a:r>
            </a:p>
          </p:txBody>
        </p:sp>
        <p:sp>
          <p:nvSpPr>
            <p:cNvPr id="24" name="TextBox 23">
              <a:extLst>
                <a:ext uri="{FF2B5EF4-FFF2-40B4-BE49-F238E27FC236}">
                  <a16:creationId xmlns:a16="http://schemas.microsoft.com/office/drawing/2014/main" id="{B2389EBB-1066-9D47-B45D-95AFBC07F929}"/>
                </a:ext>
              </a:extLst>
            </p:cNvPr>
            <p:cNvSpPr txBox="1"/>
            <p:nvPr/>
          </p:nvSpPr>
          <p:spPr>
            <a:xfrm>
              <a:off x="908797" y="3310467"/>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0.23%</a:t>
              </a:r>
            </a:p>
          </p:txBody>
        </p:sp>
        <p:sp>
          <p:nvSpPr>
            <p:cNvPr id="25" name="TextBox 24">
              <a:extLst>
                <a:ext uri="{FF2B5EF4-FFF2-40B4-BE49-F238E27FC236}">
                  <a16:creationId xmlns:a16="http://schemas.microsoft.com/office/drawing/2014/main" id="{5C8406D2-7608-087E-5C4E-B1E862798931}"/>
                </a:ext>
              </a:extLst>
            </p:cNvPr>
            <p:cNvSpPr txBox="1"/>
            <p:nvPr/>
          </p:nvSpPr>
          <p:spPr>
            <a:xfrm>
              <a:off x="2113622" y="3895035"/>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5.22%</a:t>
              </a:r>
            </a:p>
          </p:txBody>
        </p:sp>
        <p:sp>
          <p:nvSpPr>
            <p:cNvPr id="26" name="TextBox 25">
              <a:extLst>
                <a:ext uri="{FF2B5EF4-FFF2-40B4-BE49-F238E27FC236}">
                  <a16:creationId xmlns:a16="http://schemas.microsoft.com/office/drawing/2014/main" id="{035D5A06-7C2D-87BF-46ED-7EB47DD1F964}"/>
                </a:ext>
              </a:extLst>
            </p:cNvPr>
            <p:cNvSpPr txBox="1"/>
            <p:nvPr/>
          </p:nvSpPr>
          <p:spPr>
            <a:xfrm>
              <a:off x="1863308" y="3980391"/>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0.83%</a:t>
              </a:r>
            </a:p>
          </p:txBody>
        </p:sp>
        <p:sp>
          <p:nvSpPr>
            <p:cNvPr id="27" name="TextBox 26">
              <a:extLst>
                <a:ext uri="{FF2B5EF4-FFF2-40B4-BE49-F238E27FC236}">
                  <a16:creationId xmlns:a16="http://schemas.microsoft.com/office/drawing/2014/main" id="{96B874E2-E245-4563-F060-EA61CD0D232D}"/>
                </a:ext>
              </a:extLst>
            </p:cNvPr>
            <p:cNvSpPr txBox="1"/>
            <p:nvPr/>
          </p:nvSpPr>
          <p:spPr>
            <a:xfrm>
              <a:off x="750419" y="4335991"/>
              <a:ext cx="351306" cy="102616"/>
            </a:xfrm>
            <a:prstGeom prst="rect">
              <a:avLst/>
            </a:prstGeom>
            <a:noFill/>
          </p:spPr>
          <p:txBody>
            <a:bodyPr wrap="square" rtlCol="0">
              <a:spAutoFit/>
            </a:bodyPr>
            <a:lstStyle/>
            <a:p>
              <a:pPr algn="ctr"/>
              <a:r>
                <a:rPr lang="en-US" sz="600">
                  <a:latin typeface="+mj-lt"/>
                  <a:ea typeface="Verdana" panose="020B0604030504040204" pitchFamily="34" charset="0"/>
                </a:rPr>
                <a:t>11.15%</a:t>
              </a:r>
            </a:p>
          </p:txBody>
        </p:sp>
        <p:sp>
          <p:nvSpPr>
            <p:cNvPr id="28" name="TextBox 27">
              <a:extLst>
                <a:ext uri="{FF2B5EF4-FFF2-40B4-BE49-F238E27FC236}">
                  <a16:creationId xmlns:a16="http://schemas.microsoft.com/office/drawing/2014/main" id="{D7638A25-80EF-7A0A-2C78-849A3E85EADC}"/>
                </a:ext>
              </a:extLst>
            </p:cNvPr>
            <p:cNvSpPr txBox="1"/>
            <p:nvPr/>
          </p:nvSpPr>
          <p:spPr>
            <a:xfrm>
              <a:off x="497501" y="4241655"/>
              <a:ext cx="351306" cy="102616"/>
            </a:xfrm>
            <a:prstGeom prst="rect">
              <a:avLst/>
            </a:prstGeom>
            <a:noFill/>
          </p:spPr>
          <p:txBody>
            <a:bodyPr wrap="square" rtlCol="0">
              <a:spAutoFit/>
            </a:bodyPr>
            <a:lstStyle/>
            <a:p>
              <a:pPr algn="ctr"/>
              <a:r>
                <a:rPr lang="en-US" sz="600">
                  <a:latin typeface="+mj-lt"/>
                  <a:ea typeface="Verdana" panose="020B0604030504040204" pitchFamily="34" charset="0"/>
                </a:rPr>
                <a:t>8.4%</a:t>
              </a:r>
            </a:p>
          </p:txBody>
        </p:sp>
        <p:sp>
          <p:nvSpPr>
            <p:cNvPr id="29" name="TextBox 28">
              <a:extLst>
                <a:ext uri="{FF2B5EF4-FFF2-40B4-BE49-F238E27FC236}">
                  <a16:creationId xmlns:a16="http://schemas.microsoft.com/office/drawing/2014/main" id="{02DC181F-846A-4B22-4F60-847E09448A68}"/>
                </a:ext>
              </a:extLst>
            </p:cNvPr>
            <p:cNvSpPr txBox="1"/>
            <p:nvPr/>
          </p:nvSpPr>
          <p:spPr>
            <a:xfrm>
              <a:off x="1628406" y="4141905"/>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9.32%</a:t>
              </a:r>
            </a:p>
          </p:txBody>
        </p:sp>
        <p:sp>
          <p:nvSpPr>
            <p:cNvPr id="30" name="TextBox 29">
              <a:extLst>
                <a:ext uri="{FF2B5EF4-FFF2-40B4-BE49-F238E27FC236}">
                  <a16:creationId xmlns:a16="http://schemas.microsoft.com/office/drawing/2014/main" id="{49F730B8-213E-8655-0E60-2C3671356213}"/>
                </a:ext>
              </a:extLst>
            </p:cNvPr>
            <p:cNvSpPr txBox="1"/>
            <p:nvPr/>
          </p:nvSpPr>
          <p:spPr>
            <a:xfrm>
              <a:off x="2099419" y="4026246"/>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5.31%</a:t>
              </a:r>
            </a:p>
          </p:txBody>
        </p:sp>
        <p:sp>
          <p:nvSpPr>
            <p:cNvPr id="31" name="TextBox 30">
              <a:extLst>
                <a:ext uri="{FF2B5EF4-FFF2-40B4-BE49-F238E27FC236}">
                  <a16:creationId xmlns:a16="http://schemas.microsoft.com/office/drawing/2014/main" id="{AF52F9D1-6CB1-3D52-CAAF-CE3EA2CAC5EC}"/>
                </a:ext>
              </a:extLst>
            </p:cNvPr>
            <p:cNvSpPr txBox="1"/>
            <p:nvPr/>
          </p:nvSpPr>
          <p:spPr>
            <a:xfrm>
              <a:off x="2407726" y="4125798"/>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8.78%</a:t>
              </a:r>
            </a:p>
          </p:txBody>
        </p:sp>
        <p:sp>
          <p:nvSpPr>
            <p:cNvPr id="32" name="TextBox 31">
              <a:extLst>
                <a:ext uri="{FF2B5EF4-FFF2-40B4-BE49-F238E27FC236}">
                  <a16:creationId xmlns:a16="http://schemas.microsoft.com/office/drawing/2014/main" id="{589A3B1F-BEE3-EB7B-DE7B-DBCEAD8B2C3B}"/>
                </a:ext>
              </a:extLst>
            </p:cNvPr>
            <p:cNvSpPr txBox="1"/>
            <p:nvPr/>
          </p:nvSpPr>
          <p:spPr>
            <a:xfrm>
              <a:off x="1955244" y="4149119"/>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13.13%</a:t>
              </a:r>
            </a:p>
          </p:txBody>
        </p:sp>
        <p:sp>
          <p:nvSpPr>
            <p:cNvPr id="33" name="TextBox 32">
              <a:extLst>
                <a:ext uri="{FF2B5EF4-FFF2-40B4-BE49-F238E27FC236}">
                  <a16:creationId xmlns:a16="http://schemas.microsoft.com/office/drawing/2014/main" id="{C216AA93-E013-F365-FCE1-22A6F3C4CA6B}"/>
                </a:ext>
              </a:extLst>
            </p:cNvPr>
            <p:cNvSpPr txBox="1"/>
            <p:nvPr/>
          </p:nvSpPr>
          <p:spPr>
            <a:xfrm>
              <a:off x="1863308" y="4102987"/>
              <a:ext cx="316756" cy="102616"/>
            </a:xfrm>
            <a:prstGeom prst="rect">
              <a:avLst/>
            </a:prstGeom>
            <a:noFill/>
          </p:spPr>
          <p:txBody>
            <a:bodyPr wrap="square" rtlCol="0">
              <a:spAutoFit/>
            </a:bodyPr>
            <a:lstStyle/>
            <a:p>
              <a:pPr algn="ctr"/>
              <a:r>
                <a:rPr lang="en-US" sz="600">
                  <a:latin typeface="+mj-lt"/>
                  <a:ea typeface="Verdana" panose="020B0604030504040204" pitchFamily="34" charset="0"/>
                </a:rPr>
                <a:t>4.26%</a:t>
              </a:r>
            </a:p>
          </p:txBody>
        </p:sp>
        <p:sp>
          <p:nvSpPr>
            <p:cNvPr id="34" name="TextBox 33">
              <a:extLst>
                <a:ext uri="{FF2B5EF4-FFF2-40B4-BE49-F238E27FC236}">
                  <a16:creationId xmlns:a16="http://schemas.microsoft.com/office/drawing/2014/main" id="{6638044A-D7D0-C0AB-73F5-22FA83A9BA6F}"/>
                </a:ext>
              </a:extLst>
            </p:cNvPr>
            <p:cNvSpPr txBox="1"/>
            <p:nvPr/>
          </p:nvSpPr>
          <p:spPr>
            <a:xfrm>
              <a:off x="2430378" y="4372460"/>
              <a:ext cx="316756" cy="102616"/>
            </a:xfrm>
            <a:prstGeom prst="rect">
              <a:avLst/>
            </a:prstGeom>
            <a:noFill/>
          </p:spPr>
          <p:txBody>
            <a:bodyPr wrap="square" rtlCol="0">
              <a:spAutoFit/>
            </a:bodyPr>
            <a:lstStyle/>
            <a:p>
              <a:pPr algn="ctr"/>
              <a:r>
                <a:rPr lang="en-US" sz="600" dirty="0">
                  <a:latin typeface="+mj-lt"/>
                  <a:ea typeface="Verdana" panose="020B0604030504040204" pitchFamily="34" charset="0"/>
                </a:rPr>
                <a:t>6.06%</a:t>
              </a:r>
            </a:p>
          </p:txBody>
        </p:sp>
        <p:sp>
          <p:nvSpPr>
            <p:cNvPr id="35" name="TextBox 34">
              <a:extLst>
                <a:ext uri="{FF2B5EF4-FFF2-40B4-BE49-F238E27FC236}">
                  <a16:creationId xmlns:a16="http://schemas.microsoft.com/office/drawing/2014/main" id="{AD963341-0B03-3E71-A676-8F58EC256F64}"/>
                </a:ext>
              </a:extLst>
            </p:cNvPr>
            <p:cNvSpPr txBox="1"/>
            <p:nvPr/>
          </p:nvSpPr>
          <p:spPr>
            <a:xfrm>
              <a:off x="2232025" y="4627380"/>
              <a:ext cx="316756" cy="102616"/>
            </a:xfrm>
            <a:prstGeom prst="rect">
              <a:avLst/>
            </a:prstGeom>
            <a:noFill/>
          </p:spPr>
          <p:txBody>
            <a:bodyPr wrap="square" rtlCol="0">
              <a:spAutoFit/>
            </a:bodyPr>
            <a:lstStyle/>
            <a:p>
              <a:pPr algn="ctr"/>
              <a:r>
                <a:rPr lang="en-US" sz="600" dirty="0">
                  <a:latin typeface="+mj-lt"/>
                  <a:ea typeface="Verdana" panose="020B0604030504040204" pitchFamily="34" charset="0"/>
                </a:rPr>
                <a:t>16.32%</a:t>
              </a:r>
            </a:p>
          </p:txBody>
        </p:sp>
      </p:grpSp>
      <p:sp>
        <p:nvSpPr>
          <p:cNvPr id="36" name="TextBox 35">
            <a:extLst>
              <a:ext uri="{FF2B5EF4-FFF2-40B4-BE49-F238E27FC236}">
                <a16:creationId xmlns:a16="http://schemas.microsoft.com/office/drawing/2014/main" id="{BF22E4E9-C15C-ABE3-3C14-17AFA4750CF8}"/>
              </a:ext>
            </a:extLst>
          </p:cNvPr>
          <p:cNvSpPr txBox="1"/>
          <p:nvPr/>
        </p:nvSpPr>
        <p:spPr>
          <a:xfrm>
            <a:off x="6197911" y="1358151"/>
            <a:ext cx="5762543" cy="461665"/>
          </a:xfrm>
          <a:prstGeom prst="rect">
            <a:avLst/>
          </a:prstGeom>
          <a:noFill/>
        </p:spPr>
        <p:txBody>
          <a:bodyPr wrap="square">
            <a:spAutoFit/>
          </a:bodyPr>
          <a:lstStyle/>
          <a:p>
            <a:pPr algn="ctr"/>
            <a:r>
              <a:rPr lang="el-GR" sz="1200" dirty="0">
                <a:solidFill>
                  <a:srgbClr val="0F55F5"/>
                </a:solidFill>
                <a:latin typeface="+mj-lt"/>
                <a:ea typeface="Verdana" panose="020B0604030504040204" pitchFamily="34" charset="0"/>
              </a:rPr>
              <a:t>Κατανομή των Επενδύσεων του RRF για την Πράσινη Μετάβαση ανά Τομέα: Σύγκριση Ελλάδας και ΕΕ (%), 2024</a:t>
            </a:r>
            <a:endParaRPr lang="en-US" sz="1200" dirty="0">
              <a:solidFill>
                <a:srgbClr val="0F55F5"/>
              </a:solidFill>
              <a:latin typeface="+mj-lt"/>
              <a:ea typeface="Verdana" panose="020B0604030504040204" pitchFamily="34" charset="0"/>
            </a:endParaRPr>
          </a:p>
        </p:txBody>
      </p:sp>
      <p:graphicFrame>
        <p:nvGraphicFramePr>
          <p:cNvPr id="37" name="Chart 36">
            <a:extLst>
              <a:ext uri="{FF2B5EF4-FFF2-40B4-BE49-F238E27FC236}">
                <a16:creationId xmlns:a16="http://schemas.microsoft.com/office/drawing/2014/main" id="{1B1BBF98-EBAE-1179-B5A0-5F1D3D99AD61}"/>
              </a:ext>
            </a:extLst>
          </p:cNvPr>
          <p:cNvGraphicFramePr>
            <a:graphicFrameLocks/>
          </p:cNvGraphicFramePr>
          <p:nvPr>
            <p:extLst>
              <p:ext uri="{D42A27DB-BD31-4B8C-83A1-F6EECF244321}">
                <p14:modId xmlns:p14="http://schemas.microsoft.com/office/powerpoint/2010/main" val="3943465383"/>
              </p:ext>
            </p:extLst>
          </p:nvPr>
        </p:nvGraphicFramePr>
        <p:xfrm>
          <a:off x="5986316" y="1758336"/>
          <a:ext cx="5795580" cy="4749539"/>
        </p:xfrm>
        <a:graphic>
          <a:graphicData uri="http://schemas.openxmlformats.org/drawingml/2006/chart">
            <c:chart xmlns:c="http://schemas.openxmlformats.org/drawingml/2006/chart" xmlns:r="http://schemas.openxmlformats.org/officeDocument/2006/relationships" r:id="rId4"/>
          </a:graphicData>
        </a:graphic>
      </p:graphicFrame>
      <p:sp>
        <p:nvSpPr>
          <p:cNvPr id="38" name="Rectangle 37">
            <a:extLst>
              <a:ext uri="{FF2B5EF4-FFF2-40B4-BE49-F238E27FC236}">
                <a16:creationId xmlns:a16="http://schemas.microsoft.com/office/drawing/2014/main" id="{30468110-7C3B-C154-F6F7-432A078CFCB2}"/>
              </a:ext>
            </a:extLst>
          </p:cNvPr>
          <p:cNvSpPr/>
          <p:nvPr/>
        </p:nvSpPr>
        <p:spPr>
          <a:xfrm>
            <a:off x="5200384" y="5958489"/>
            <a:ext cx="997527" cy="612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latin typeface="+mj-lt"/>
            </a:endParaRPr>
          </a:p>
        </p:txBody>
      </p:sp>
      <p:sp>
        <p:nvSpPr>
          <p:cNvPr id="4" name="TextBox 3">
            <a:extLst>
              <a:ext uri="{FF2B5EF4-FFF2-40B4-BE49-F238E27FC236}">
                <a16:creationId xmlns:a16="http://schemas.microsoft.com/office/drawing/2014/main" id="{602F3442-848E-2D8C-AD51-4D3AF04EF8E7}"/>
              </a:ext>
            </a:extLst>
          </p:cNvPr>
          <p:cNvSpPr txBox="1"/>
          <p:nvPr/>
        </p:nvSpPr>
        <p:spPr>
          <a:xfrm>
            <a:off x="764497" y="1413163"/>
            <a:ext cx="421463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200" dirty="0">
                <a:solidFill>
                  <a:srgbClr val="0F55F5"/>
                </a:solidFill>
                <a:latin typeface="+mj-lt"/>
                <a:ea typeface="Verdana" panose="020B0604030504040204" pitchFamily="34" charset="0"/>
                <a:cs typeface="Verdana" panose="020B0604030504040204" pitchFamily="34" charset="0"/>
              </a:rPr>
              <a:t>Δέσμευση Επενδύσεων του RRF ανά Κράτος-Μέλος ως Ποσοστό του ΑΕΠ, 2024</a:t>
            </a:r>
            <a:endParaRPr kumimoji="0" lang="en-US" sz="1200" b="0" i="0" u="none" strike="noStrike" kern="1200" cap="none" spc="0" normalizeH="0" baseline="0" noProof="0" dirty="0">
              <a:ln>
                <a:noFill/>
              </a:ln>
              <a:solidFill>
                <a:srgbClr val="0F55F5"/>
              </a:solidFill>
              <a:effectLst/>
              <a:uLnTx/>
              <a:uFillTx/>
              <a:latin typeface="+mj-lt"/>
              <a:ea typeface="Verdana" panose="020B0604030504040204" pitchFamily="34" charset="0"/>
              <a:cs typeface="Verdana" panose="020B0604030504040204" pitchFamily="34" charset="0"/>
            </a:endParaRPr>
          </a:p>
        </p:txBody>
      </p:sp>
      <p:sp>
        <p:nvSpPr>
          <p:cNvPr id="41" name="Content Placeholder 8">
            <a:extLst>
              <a:ext uri="{FF2B5EF4-FFF2-40B4-BE49-F238E27FC236}">
                <a16:creationId xmlns:a16="http://schemas.microsoft.com/office/drawing/2014/main" id="{1E0DBA31-0539-B31C-95D1-4FDA35F38640}"/>
              </a:ext>
            </a:extLst>
          </p:cNvPr>
          <p:cNvSpPr txBox="1">
            <a:spLocks/>
          </p:cNvSpPr>
          <p:nvPr/>
        </p:nvSpPr>
        <p:spPr>
          <a:xfrm>
            <a:off x="5151474" y="6553200"/>
            <a:ext cx="5581312"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latin typeface="+mj-lt"/>
              </a:rPr>
              <a:t>Source</a:t>
            </a:r>
            <a:r>
              <a:rPr lang="el-GR" sz="1400" b="0" dirty="0">
                <a:latin typeface="+mj-lt"/>
              </a:rPr>
              <a:t>:</a:t>
            </a:r>
            <a:r>
              <a:rPr lang="en-US" sz="1400" b="0" dirty="0">
                <a:latin typeface="+mj-lt"/>
              </a:rPr>
              <a:t> Financial Times, HAEE’s analysis</a:t>
            </a:r>
          </a:p>
        </p:txBody>
      </p:sp>
    </p:spTree>
    <p:extLst>
      <p:ext uri="{BB962C8B-B14F-4D97-AF65-F5344CB8AC3E}">
        <p14:creationId xmlns:p14="http://schemas.microsoft.com/office/powerpoint/2010/main" val="3440226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36CD8-F576-F33F-335C-D85F0CB470A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A9C5CD-DF6A-C7DC-98E1-EC594D9CD1B2}"/>
              </a:ext>
            </a:extLst>
          </p:cNvPr>
          <p:cNvSpPr>
            <a:spLocks noGrp="1"/>
          </p:cNvSpPr>
          <p:nvPr>
            <p:ph type="sldNum" sz="quarter" idx="16"/>
          </p:nvPr>
        </p:nvSpPr>
        <p:spPr/>
        <p:txBody>
          <a:bodyPr/>
          <a:lstStyle/>
          <a:p>
            <a:fld id="{4531D9DC-ADF0-4D0A-8902-0133E3C6D94B}" type="slidenum">
              <a:rPr lang="en-US" smtClean="0"/>
              <a:pPr/>
              <a:t>4</a:t>
            </a:fld>
            <a:endParaRPr lang="en-US"/>
          </a:p>
        </p:txBody>
      </p:sp>
      <p:sp>
        <p:nvSpPr>
          <p:cNvPr id="6" name="Title 5">
            <a:extLst>
              <a:ext uri="{FF2B5EF4-FFF2-40B4-BE49-F238E27FC236}">
                <a16:creationId xmlns:a16="http://schemas.microsoft.com/office/drawing/2014/main" id="{24994BA1-6C6E-D994-F652-17E5D6ADD8F8}"/>
              </a:ext>
            </a:extLst>
          </p:cNvPr>
          <p:cNvSpPr>
            <a:spLocks noGrp="1"/>
          </p:cNvSpPr>
          <p:nvPr>
            <p:ph type="title"/>
          </p:nvPr>
        </p:nvSpPr>
        <p:spPr>
          <a:xfrm>
            <a:off x="443372" y="379660"/>
            <a:ext cx="11305716" cy="2185214"/>
          </a:xfrm>
        </p:spPr>
        <p:txBody>
          <a:bodyPr/>
          <a:lstStyle/>
          <a:p>
            <a:r>
              <a:rPr lang="el-GR" sz="3200">
                <a:solidFill>
                  <a:srgbClr val="0F55F5"/>
                </a:solidFill>
              </a:rPr>
              <a:t>Εισηγητές</a:t>
            </a:r>
            <a:br>
              <a:rPr lang="el-GR" sz="3200">
                <a:solidFill>
                  <a:srgbClr val="0F55F5"/>
                </a:solidFill>
              </a:rPr>
            </a:br>
            <a:br>
              <a:rPr lang="el-GR" sz="3200">
                <a:solidFill>
                  <a:srgbClr val="0F55F5"/>
                </a:solidFill>
              </a:rPr>
            </a:br>
            <a:r>
              <a:rPr lang="el-GR" sz="1400">
                <a:solidFill>
                  <a:srgbClr val="0F55F5"/>
                </a:solidFill>
              </a:rPr>
              <a:t>Δρ. Κώστας Ανδριοσόπουλος</a:t>
            </a:r>
            <a:br>
              <a:rPr lang="el-GR" sz="3200"/>
            </a:br>
            <a:br>
              <a:rPr lang="en-US" sz="3200" b="1">
                <a:solidFill>
                  <a:srgbClr val="482066"/>
                </a:solidFill>
                <a:cs typeface="Arial" panose="020B0604020202020204" pitchFamily="34" charset="0"/>
              </a:rPr>
            </a:br>
            <a:endParaRPr lang="en-US"/>
          </a:p>
        </p:txBody>
      </p:sp>
      <p:sp>
        <p:nvSpPr>
          <p:cNvPr id="7" name="TextBox 6">
            <a:extLst>
              <a:ext uri="{FF2B5EF4-FFF2-40B4-BE49-F238E27FC236}">
                <a16:creationId xmlns:a16="http://schemas.microsoft.com/office/drawing/2014/main" id="{0882D7E3-575B-0BE8-5E9B-8E19CC7F3B6E}"/>
              </a:ext>
            </a:extLst>
          </p:cNvPr>
          <p:cNvSpPr txBox="1"/>
          <p:nvPr/>
        </p:nvSpPr>
        <p:spPr>
          <a:xfrm>
            <a:off x="3944680" y="4130751"/>
            <a:ext cx="7778987" cy="1582741"/>
          </a:xfrm>
          <a:prstGeom prst="rect">
            <a:avLst/>
          </a:prstGeom>
          <a:noFill/>
        </p:spPr>
        <p:txBody>
          <a:bodyPr wrap="square">
            <a:spAutoFit/>
          </a:bodyPr>
          <a:lstStyle/>
          <a:p>
            <a:pPr marR="0"/>
            <a:r>
              <a:rPr lang="el-GR" sz="1400" b="1"/>
              <a:t>Ακαδημαϊκό υπόβαθρο </a:t>
            </a:r>
          </a:p>
          <a:p>
            <a:pPr marL="285750" marR="0" indent="-285750">
              <a:buFont typeface="Wingdings" panose="05000000000000000000" pitchFamily="2" charset="2"/>
              <a:buChar char="§"/>
            </a:pPr>
            <a:r>
              <a:rPr lang="en-US" sz="1400" err="1"/>
              <a:t>Κάτοχος</a:t>
            </a:r>
            <a:r>
              <a:rPr lang="en-US" sz="1400"/>
              <a:t> </a:t>
            </a:r>
            <a:r>
              <a:rPr lang="en-US" sz="1400" err="1"/>
              <a:t>διδ</a:t>
            </a:r>
            <a:r>
              <a:rPr lang="en-US" sz="1400"/>
              <a:t>ακτορικού διπλώματος στα Χρηματοοικονομικά, Bayes Business School, City University οf London, στο πλαίσιο του οποίου έλαβε την υποτροφία του Κοινωφελούς Ιδρύματος Αλέξανδρος Σ. </a:t>
            </a:r>
            <a:r>
              <a:rPr lang="en-US" sz="1400" err="1"/>
              <a:t>Ωνάσης</a:t>
            </a:r>
            <a:endParaRPr lang="en-US" sz="1400"/>
          </a:p>
          <a:p>
            <a:pPr marL="285750" marR="0" indent="-285750">
              <a:buFont typeface="Wingdings" panose="05000000000000000000" pitchFamily="2" charset="2"/>
              <a:buChar char="§"/>
            </a:pPr>
            <a:r>
              <a:rPr lang="en-US" sz="1400" err="1"/>
              <a:t>Κάτοχος</a:t>
            </a:r>
            <a:r>
              <a:rPr lang="en-US" sz="1400"/>
              <a:t> MBA και MSc </a:t>
            </a:r>
            <a:r>
              <a:rPr lang="en-US" sz="1400" err="1"/>
              <a:t>στ</a:t>
            </a:r>
            <a:r>
              <a:rPr lang="en-US" sz="1400"/>
              <a:t>α Χρηματοοικονομικά, Northeastern University, Βοστώνη</a:t>
            </a:r>
          </a:p>
          <a:p>
            <a:pPr marL="285750" marR="0" indent="-285750">
              <a:buFont typeface="Wingdings" panose="05000000000000000000" pitchFamily="2" charset="2"/>
              <a:buChar char="§"/>
            </a:pPr>
            <a:r>
              <a:rPr lang="en-US" sz="1400" err="1"/>
              <a:t>Μηχ</a:t>
            </a:r>
            <a:r>
              <a:rPr lang="en-US" sz="1400"/>
              <a:t>ανικός Παραγωγής και Διοίκησης, Πολυτεχνείο Κρήτης, Χανιά</a:t>
            </a:r>
          </a:p>
          <a:p>
            <a:pPr marL="0" marR="0">
              <a:lnSpc>
                <a:spcPct val="115000"/>
              </a:lnSpc>
              <a:spcAft>
                <a:spcPts val="800"/>
              </a:spcAft>
              <a:buNone/>
            </a:pPr>
            <a:endParaRPr lang="en-US" sz="1200"/>
          </a:p>
        </p:txBody>
      </p:sp>
      <p:sp>
        <p:nvSpPr>
          <p:cNvPr id="9" name="TextBox 8">
            <a:extLst>
              <a:ext uri="{FF2B5EF4-FFF2-40B4-BE49-F238E27FC236}">
                <a16:creationId xmlns:a16="http://schemas.microsoft.com/office/drawing/2014/main" id="{CE8620DF-8D4B-BFC0-5507-61C6E5B6D8C6}"/>
              </a:ext>
            </a:extLst>
          </p:cNvPr>
          <p:cNvSpPr txBox="1"/>
          <p:nvPr/>
        </p:nvSpPr>
        <p:spPr>
          <a:xfrm>
            <a:off x="3944680" y="2051736"/>
            <a:ext cx="8256237" cy="1815882"/>
          </a:xfrm>
          <a:prstGeom prst="rect">
            <a:avLst/>
          </a:prstGeom>
          <a:noFill/>
        </p:spPr>
        <p:txBody>
          <a:bodyPr wrap="square">
            <a:spAutoFit/>
          </a:bodyPr>
          <a:lstStyle/>
          <a:p>
            <a:pPr marL="285750" marR="0" indent="-285750">
              <a:buClr>
                <a:srgbClr val="002060"/>
              </a:buClr>
              <a:buFont typeface="Wingdings" panose="05000000000000000000" pitchFamily="2" charset="2"/>
              <a:buChar char="§"/>
            </a:pPr>
            <a:r>
              <a:rPr lang="en-US" sz="1400" err="1">
                <a:latin typeface="The Wave Sans TT (Body)"/>
              </a:rPr>
              <a:t>Διευθυντής</a:t>
            </a:r>
            <a:r>
              <a:rPr lang="en-US" sz="1400">
                <a:latin typeface="The Wave Sans TT (Body)"/>
              </a:rPr>
              <a:t> </a:t>
            </a:r>
            <a:r>
              <a:rPr lang="en-US" sz="1400" err="1">
                <a:latin typeface="The Wave Sans TT (Body)"/>
              </a:rPr>
              <a:t>του</a:t>
            </a:r>
            <a:r>
              <a:rPr lang="en-US" sz="1400">
                <a:latin typeface="The Wave Sans TT (Body)"/>
              </a:rPr>
              <a:t> </a:t>
            </a:r>
            <a:r>
              <a:rPr lang="en-US" sz="1400" err="1">
                <a:latin typeface="The Wave Sans TT (Body)"/>
              </a:rPr>
              <a:t>HELLENiQ</a:t>
            </a:r>
            <a:r>
              <a:rPr lang="en-US" sz="1400">
                <a:latin typeface="The Wave Sans TT (Body)"/>
              </a:rPr>
              <a:t> Energy Center for Sustainability and Energy @Alba</a:t>
            </a:r>
          </a:p>
          <a:p>
            <a:pPr marL="285750" marR="0" indent="-285750">
              <a:buClr>
                <a:srgbClr val="002060"/>
              </a:buClr>
              <a:buFont typeface="Wingdings" panose="05000000000000000000" pitchFamily="2" charset="2"/>
              <a:buChar char="§"/>
            </a:pPr>
            <a:r>
              <a:rPr lang="en-US" sz="1400" err="1">
                <a:latin typeface="The Wave Sans TT (Body)"/>
              </a:rPr>
              <a:t>Ακ</a:t>
            </a:r>
            <a:r>
              <a:rPr lang="en-US" sz="1400">
                <a:latin typeface="The Wave Sans TT (Body)"/>
              </a:rPr>
              <a:t>αδημαϊκός Διευθυντής του Executive Program in Energy Business στο Alba Graduate Business School, The American College of Greece</a:t>
            </a:r>
          </a:p>
          <a:p>
            <a:pPr marL="285750" marR="0" indent="-285750">
              <a:buClr>
                <a:srgbClr val="002060"/>
              </a:buClr>
              <a:buFont typeface="Wingdings" panose="05000000000000000000" pitchFamily="2" charset="2"/>
              <a:buChar char="§"/>
            </a:pPr>
            <a:r>
              <a:rPr lang="en-US" sz="1400" err="1">
                <a:latin typeface="The Wave Sans TT (Body)"/>
              </a:rPr>
              <a:t>Διευθύνων</a:t>
            </a:r>
            <a:r>
              <a:rPr lang="en-US" sz="1400">
                <a:latin typeface="The Wave Sans TT (Body)"/>
              </a:rPr>
              <a:t> </a:t>
            </a:r>
            <a:r>
              <a:rPr lang="en-US" sz="1400" err="1">
                <a:latin typeface="The Wave Sans TT (Body)"/>
              </a:rPr>
              <a:t>Σύμ</a:t>
            </a:r>
            <a:r>
              <a:rPr lang="en-US" sz="1400">
                <a:latin typeface="The Wave Sans TT (Body)"/>
              </a:rPr>
              <a:t>βουλος της Akuo Energy Greece</a:t>
            </a:r>
          </a:p>
          <a:p>
            <a:pPr marL="285750" marR="0" indent="-285750">
              <a:buClr>
                <a:srgbClr val="002060"/>
              </a:buClr>
              <a:buFont typeface="Wingdings" panose="05000000000000000000" pitchFamily="2" charset="2"/>
              <a:buChar char="§"/>
            </a:pPr>
            <a:r>
              <a:rPr lang="en-US" sz="1400">
                <a:latin typeface="The Wave Sans TT (Body)"/>
              </a:rPr>
              <a:t>Κα</a:t>
            </a:r>
            <a:r>
              <a:rPr lang="en-US" sz="1400" err="1">
                <a:latin typeface="The Wave Sans TT (Body)"/>
              </a:rPr>
              <a:t>θηγητής</a:t>
            </a:r>
            <a:r>
              <a:rPr lang="en-US" sz="1400">
                <a:latin typeface="The Wave Sans TT (Body)"/>
              </a:rPr>
              <a:t> </a:t>
            </a:r>
            <a:r>
              <a:rPr lang="en-US" sz="1400" err="1">
                <a:latin typeface="The Wave Sans TT (Body)"/>
              </a:rPr>
              <a:t>Χρημ</a:t>
            </a:r>
            <a:r>
              <a:rPr lang="en-US" sz="1400">
                <a:latin typeface="The Wave Sans TT (Body)"/>
              </a:rPr>
              <a:t>ατοοικονομικών και Ενεργειακής Οικονομίας</a:t>
            </a:r>
          </a:p>
          <a:p>
            <a:pPr marL="285750" marR="0" indent="-285750">
              <a:buClr>
                <a:srgbClr val="002060"/>
              </a:buClr>
              <a:buFont typeface="Wingdings" panose="05000000000000000000" pitchFamily="2" charset="2"/>
              <a:buChar char="§"/>
            </a:pPr>
            <a:r>
              <a:rPr lang="en-US" sz="1400" err="1">
                <a:latin typeface="The Wave Sans TT (Body)"/>
              </a:rPr>
              <a:t>Προέδρου</a:t>
            </a:r>
            <a:r>
              <a:rPr lang="en-US" sz="1400">
                <a:latin typeface="The Wave Sans TT (Body)"/>
              </a:rPr>
              <a:t> </a:t>
            </a:r>
            <a:r>
              <a:rPr lang="en-US" sz="1400" err="1">
                <a:latin typeface="The Wave Sans TT (Body)"/>
              </a:rPr>
              <a:t>της</a:t>
            </a:r>
            <a:r>
              <a:rPr lang="en-US" sz="1400">
                <a:latin typeface="The Wave Sans TT (Body)"/>
              </a:rPr>
              <a:t> Επ</a:t>
            </a:r>
            <a:r>
              <a:rPr lang="en-US" sz="1400" err="1">
                <a:latin typeface="The Wave Sans TT (Body)"/>
              </a:rPr>
              <a:t>ιτρο</a:t>
            </a:r>
            <a:r>
              <a:rPr lang="en-US" sz="1400">
                <a:latin typeface="The Wave Sans TT (Body)"/>
              </a:rPr>
              <a:t>πής Ενέργειας του Ελληνο-Αμερικανικού Εμπορικού Επιμελητηρίου</a:t>
            </a:r>
          </a:p>
          <a:p>
            <a:pPr marL="285750" marR="0" indent="-285750">
              <a:buClr>
                <a:srgbClr val="002060"/>
              </a:buClr>
              <a:buFont typeface="Wingdings" panose="05000000000000000000" pitchFamily="2" charset="2"/>
              <a:buChar char="§"/>
            </a:pPr>
            <a:r>
              <a:rPr lang="en-US" sz="1400" err="1">
                <a:latin typeface="The Wave Sans TT (Body)"/>
              </a:rPr>
              <a:t>Μέλος</a:t>
            </a:r>
            <a:r>
              <a:rPr lang="en-US" sz="1400">
                <a:latin typeface="The Wave Sans TT (Body)"/>
              </a:rPr>
              <a:t> </a:t>
            </a:r>
            <a:r>
              <a:rPr lang="en-US" sz="1400" err="1">
                <a:latin typeface="The Wave Sans TT (Body)"/>
              </a:rPr>
              <a:t>Διοικητικού</a:t>
            </a:r>
            <a:r>
              <a:rPr lang="en-US" sz="1400">
                <a:latin typeface="The Wave Sans TT (Body)"/>
              </a:rPr>
              <a:t> </a:t>
            </a:r>
            <a:r>
              <a:rPr lang="en-US" sz="1400" err="1">
                <a:latin typeface="The Wave Sans TT (Body)"/>
              </a:rPr>
              <a:t>Συμ</a:t>
            </a:r>
            <a:r>
              <a:rPr lang="en-US" sz="1400">
                <a:latin typeface="The Wave Sans TT (Body)"/>
              </a:rPr>
              <a:t>βουλίου της Ελληνικής Εταιρείας Ενεργειακής Οικονομίας (HAEE)</a:t>
            </a:r>
          </a:p>
          <a:p>
            <a:pPr marL="285750" indent="-285750">
              <a:buClr>
                <a:srgbClr val="002060"/>
              </a:buClr>
              <a:buFont typeface="Wingdings" panose="05000000000000000000" pitchFamily="2" charset="2"/>
              <a:buChar char="§"/>
            </a:pPr>
            <a:r>
              <a:rPr lang="el-GR" sz="1400">
                <a:latin typeface="The Wave Sans TT (Body)"/>
              </a:rPr>
              <a:t>Μέλος του Διοικητικού Συμβουλίου του </a:t>
            </a:r>
            <a:r>
              <a:rPr lang="en-US" sz="1400">
                <a:latin typeface="The Wave Sans TT (Body)"/>
              </a:rPr>
              <a:t>Global Gas Center</a:t>
            </a:r>
          </a:p>
        </p:txBody>
      </p:sp>
      <p:pic>
        <p:nvPicPr>
          <p:cNvPr id="11" name="Picture 10" descr="A person in a blue suit&#10;&#10;AI-generated content may be incorrect.">
            <a:extLst>
              <a:ext uri="{FF2B5EF4-FFF2-40B4-BE49-F238E27FC236}">
                <a16:creationId xmlns:a16="http://schemas.microsoft.com/office/drawing/2014/main" id="{A317E4CA-871F-28AE-D359-CE658C8099E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8333" y="2361081"/>
            <a:ext cx="3265238" cy="2837587"/>
          </a:xfrm>
          <a:prstGeom prst="rect">
            <a:avLst/>
          </a:prstGeom>
        </p:spPr>
      </p:pic>
    </p:spTree>
    <p:extLst>
      <p:ext uri="{BB962C8B-B14F-4D97-AF65-F5344CB8AC3E}">
        <p14:creationId xmlns:p14="http://schemas.microsoft.com/office/powerpoint/2010/main" val="988686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5BE0D-2087-CF68-066E-89B84E5550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D6F4995-B1B3-6906-49C1-256E6BF9F2B8}"/>
              </a:ext>
            </a:extLst>
          </p:cNvPr>
          <p:cNvSpPr>
            <a:spLocks noGrp="1"/>
          </p:cNvSpPr>
          <p:nvPr>
            <p:ph type="title"/>
          </p:nvPr>
        </p:nvSpPr>
        <p:spPr>
          <a:xfrm>
            <a:off x="443142" y="373266"/>
            <a:ext cx="11305716" cy="492443"/>
          </a:xfrm>
        </p:spPr>
        <p:txBody>
          <a:bodyPr/>
          <a:lstStyle/>
          <a:p>
            <a:r>
              <a:rPr lang="el-GR">
                <a:solidFill>
                  <a:srgbClr val="0F55F5"/>
                </a:solidFill>
              </a:rPr>
              <a:t>Επενδύσεις στην Ελλάδα</a:t>
            </a:r>
            <a:endParaRPr lang="en-US"/>
          </a:p>
        </p:txBody>
      </p:sp>
      <p:graphicFrame>
        <p:nvGraphicFramePr>
          <p:cNvPr id="3" name="Table 2">
            <a:extLst>
              <a:ext uri="{FF2B5EF4-FFF2-40B4-BE49-F238E27FC236}">
                <a16:creationId xmlns:a16="http://schemas.microsoft.com/office/drawing/2014/main" id="{1CFF4595-A109-EFF1-4315-D32196A0F005}"/>
              </a:ext>
            </a:extLst>
          </p:cNvPr>
          <p:cNvGraphicFramePr>
            <a:graphicFrameLocks noGrp="1"/>
          </p:cNvGraphicFramePr>
          <p:nvPr>
            <p:extLst>
              <p:ext uri="{D42A27DB-BD31-4B8C-83A1-F6EECF244321}">
                <p14:modId xmlns:p14="http://schemas.microsoft.com/office/powerpoint/2010/main" val="3607552656"/>
              </p:ext>
            </p:extLst>
          </p:nvPr>
        </p:nvGraphicFramePr>
        <p:xfrm>
          <a:off x="4437717" y="1667640"/>
          <a:ext cx="7311139" cy="4885563"/>
        </p:xfrm>
        <a:graphic>
          <a:graphicData uri="http://schemas.openxmlformats.org/drawingml/2006/table">
            <a:tbl>
              <a:tblPr>
                <a:tableStyleId>{18603FDC-E32A-4AB5-989C-0864C3EAD2B8}</a:tableStyleId>
              </a:tblPr>
              <a:tblGrid>
                <a:gridCol w="1509637">
                  <a:extLst>
                    <a:ext uri="{9D8B030D-6E8A-4147-A177-3AD203B41FA5}">
                      <a16:colId xmlns:a16="http://schemas.microsoft.com/office/drawing/2014/main" val="1995765147"/>
                    </a:ext>
                  </a:extLst>
                </a:gridCol>
                <a:gridCol w="951270">
                  <a:extLst>
                    <a:ext uri="{9D8B030D-6E8A-4147-A177-3AD203B41FA5}">
                      <a16:colId xmlns:a16="http://schemas.microsoft.com/office/drawing/2014/main" val="2021186748"/>
                    </a:ext>
                  </a:extLst>
                </a:gridCol>
                <a:gridCol w="4850232">
                  <a:extLst>
                    <a:ext uri="{9D8B030D-6E8A-4147-A177-3AD203B41FA5}">
                      <a16:colId xmlns:a16="http://schemas.microsoft.com/office/drawing/2014/main" val="205205242"/>
                    </a:ext>
                  </a:extLst>
                </a:gridCol>
              </a:tblGrid>
              <a:tr h="522602">
                <a:tc>
                  <a:txBody>
                    <a:bodyPr/>
                    <a:lstStyle/>
                    <a:p>
                      <a:pPr algn="ctr" fontAlgn="t"/>
                      <a:r>
                        <a:rPr lang="el-GR" sz="900" u="none" strike="noStrike">
                          <a:effectLst/>
                          <a:latin typeface="+mj-lt"/>
                          <a:ea typeface="Verdana" panose="020B0604030504040204" pitchFamily="34" charset="0"/>
                        </a:rPr>
                        <a:t>Εργαλείο Χρηματοδότησης στην Ελλάδα</a:t>
                      </a:r>
                      <a:endParaRPr lang="en-US" sz="900" b="1" i="0" u="none" strike="noStrike">
                        <a:solidFill>
                          <a:srgbClr val="FFFFFF"/>
                        </a:solidFill>
                        <a:effectLst/>
                        <a:latin typeface="+mj-lt"/>
                        <a:ea typeface="Verdana" panose="020B0604030504040204" pitchFamily="34" charset="0"/>
                      </a:endParaRPr>
                    </a:p>
                  </a:txBody>
                  <a:tcPr marL="2782" marR="2782" marT="2782" marB="0" anchor="ctr">
                    <a:lnR w="12700" cap="flat" cmpd="sng" algn="ctr">
                      <a:solidFill>
                        <a:schemeClr val="tx1"/>
                      </a:solidFill>
                      <a:prstDash val="solid"/>
                      <a:round/>
                      <a:headEnd type="none" w="med" len="med"/>
                      <a:tailEnd type="none" w="med" len="med"/>
                    </a:lnR>
                    <a:solidFill>
                      <a:schemeClr val="accent2">
                        <a:lumMod val="50000"/>
                      </a:schemeClr>
                    </a:solidFill>
                  </a:tcPr>
                </a:tc>
                <a:tc>
                  <a:txBody>
                    <a:bodyPr/>
                    <a:lstStyle/>
                    <a:p>
                      <a:pPr algn="ctr" fontAlgn="t"/>
                      <a:r>
                        <a:rPr lang="el-GR" sz="900" u="none" strike="noStrike">
                          <a:effectLst/>
                          <a:latin typeface="+mj-lt"/>
                          <a:ea typeface="Verdana" panose="020B0604030504040204" pitchFamily="34" charset="0"/>
                        </a:rPr>
                        <a:t>Διαθέσιμα Κεφάλαια </a:t>
                      </a:r>
                      <a:r>
                        <a:rPr lang="en-US" sz="900" u="none" strike="noStrike">
                          <a:effectLst/>
                          <a:latin typeface="+mj-lt"/>
                          <a:ea typeface="Verdana" panose="020B0604030504040204" pitchFamily="34" charset="0"/>
                        </a:rPr>
                        <a:t>(€</a:t>
                      </a:r>
                      <a:r>
                        <a:rPr lang="el-GR" sz="900" u="none" strike="noStrike">
                          <a:effectLst/>
                          <a:latin typeface="+mj-lt"/>
                          <a:ea typeface="Verdana" panose="020B0604030504040204" pitchFamily="34" charset="0"/>
                        </a:rPr>
                        <a:t> δις</a:t>
                      </a:r>
                      <a:r>
                        <a:rPr lang="en-US" sz="900" u="none" strike="noStrike">
                          <a:effectLst/>
                          <a:latin typeface="+mj-lt"/>
                          <a:ea typeface="Verdana" panose="020B0604030504040204" pitchFamily="34" charset="0"/>
                        </a:rPr>
                        <a:t>)</a:t>
                      </a:r>
                      <a:endParaRPr lang="en-US" sz="900" b="1" i="0" u="none" strike="noStrike">
                        <a:solidFill>
                          <a:srgbClr val="FFFFFF"/>
                        </a:solidFill>
                        <a:effectLst/>
                        <a:latin typeface="+mj-lt"/>
                        <a:ea typeface="Verdana" panose="020B0604030504040204" pitchFamily="34" charset="0"/>
                      </a:endParaRPr>
                    </a:p>
                  </a:txBody>
                  <a:tcPr marL="2782" marR="2782" marT="27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50000"/>
                      </a:schemeClr>
                    </a:solidFill>
                  </a:tcPr>
                </a:tc>
                <a:tc>
                  <a:txBody>
                    <a:bodyPr/>
                    <a:lstStyle/>
                    <a:p>
                      <a:pPr algn="ctr" fontAlgn="t"/>
                      <a:r>
                        <a:rPr lang="el-GR" sz="900" u="none" strike="noStrike">
                          <a:effectLst/>
                          <a:latin typeface="+mj-lt"/>
                          <a:ea typeface="Verdana" panose="020B0604030504040204" pitchFamily="34" charset="0"/>
                        </a:rPr>
                        <a:t>Περιγραφή</a:t>
                      </a:r>
                      <a:endParaRPr lang="en-US" sz="900" b="1" i="0" u="none" strike="noStrike">
                        <a:solidFill>
                          <a:srgbClr val="FFFFFF"/>
                        </a:solidFill>
                        <a:effectLst/>
                        <a:latin typeface="+mj-lt"/>
                        <a:ea typeface="Verdana" panose="020B0604030504040204" pitchFamily="34" charset="0"/>
                      </a:endParaRPr>
                    </a:p>
                  </a:txBody>
                  <a:tcPr marL="2782" marR="2782" marT="2782" marB="0" anchor="ctr">
                    <a:lnL w="12700" cap="flat" cmpd="sng" algn="ctr">
                      <a:solidFill>
                        <a:schemeClr val="tx1"/>
                      </a:solidFill>
                      <a:prstDash val="solid"/>
                      <a:round/>
                      <a:headEnd type="none" w="med" len="med"/>
                      <a:tailEnd type="none" w="med" len="med"/>
                    </a:lnL>
                    <a:solidFill>
                      <a:schemeClr val="accent2">
                        <a:lumMod val="50000"/>
                      </a:schemeClr>
                    </a:solidFill>
                  </a:tcPr>
                </a:tc>
                <a:extLst>
                  <a:ext uri="{0D108BD9-81ED-4DB2-BD59-A6C34878D82A}">
                    <a16:rowId xmlns:a16="http://schemas.microsoft.com/office/drawing/2014/main" val="4021542807"/>
                  </a:ext>
                </a:extLst>
              </a:tr>
              <a:tr h="522602">
                <a:tc>
                  <a:txBody>
                    <a:bodyPr/>
                    <a:lstStyle/>
                    <a:p>
                      <a:pPr algn="ctr" fontAlgn="b"/>
                      <a:r>
                        <a:rPr lang="en-US" sz="900" b="1" u="none" strike="noStrike">
                          <a:solidFill>
                            <a:schemeClr val="bg1"/>
                          </a:solidFill>
                          <a:effectLst/>
                          <a:latin typeface="+mj-lt"/>
                          <a:ea typeface="Verdana" panose="020B0604030504040204" pitchFamily="34" charset="0"/>
                        </a:rPr>
                        <a:t>NSRF 2021–2027</a:t>
                      </a:r>
                      <a:endParaRPr lang="en-US" sz="900" b="1" i="0" u="none" strike="noStrike">
                        <a:solidFill>
                          <a:schemeClr val="bg1"/>
                        </a:solidFill>
                        <a:effectLst/>
                        <a:latin typeface="+mj-lt"/>
                        <a:ea typeface="Verdana" panose="020B0604030504040204" pitchFamily="34" charset="0"/>
                      </a:endParaRPr>
                    </a:p>
                  </a:txBody>
                  <a:tcPr marL="2782" marR="2782" marT="278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en-US" sz="1100" kern="1200">
                          <a:solidFill>
                            <a:schemeClr val="bg1"/>
                          </a:solidFill>
                          <a:latin typeface="+mj-lt"/>
                          <a:ea typeface="Verdana" panose="020B0604030504040204" pitchFamily="34" charset="0"/>
                          <a:cs typeface="+mn-cs"/>
                        </a:rPr>
                        <a:t>36</a:t>
                      </a:r>
                    </a:p>
                  </a:txBody>
                  <a:tcPr marL="2782" marR="2782" marT="27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l" fontAlgn="b"/>
                      <a:r>
                        <a:rPr lang="el-GR" sz="900" u="none" strike="noStrike">
                          <a:solidFill>
                            <a:schemeClr val="bg1"/>
                          </a:solidFill>
                          <a:effectLst/>
                          <a:latin typeface="+mj-lt"/>
                          <a:ea typeface="Verdana" panose="020B0604030504040204" pitchFamily="34" charset="0"/>
                        </a:rPr>
                        <a:t>Η συμφωνία εταιρικής σχέσης για το αναπτυξιακό πλαίσιο κατανέμει συνολικά </a:t>
                      </a:r>
                      <a:r>
                        <a:rPr lang="en-US" sz="900" u="none" strike="noStrike">
                          <a:solidFill>
                            <a:schemeClr val="bg1"/>
                          </a:solidFill>
                          <a:effectLst/>
                          <a:latin typeface="+mj-lt"/>
                          <a:ea typeface="Verdana" panose="020B0604030504040204" pitchFamily="34" charset="0"/>
                        </a:rPr>
                        <a:t>€36 </a:t>
                      </a:r>
                      <a:r>
                        <a:rPr lang="el-GR" sz="900" u="none" strike="noStrike">
                          <a:solidFill>
                            <a:schemeClr val="bg1"/>
                          </a:solidFill>
                          <a:effectLst/>
                          <a:latin typeface="+mj-lt"/>
                          <a:ea typeface="Verdana" panose="020B0604030504040204" pitchFamily="34" charset="0"/>
                        </a:rPr>
                        <a:t>δις</a:t>
                      </a:r>
                      <a:r>
                        <a:rPr lang="en-US" sz="900" u="none" strike="noStrike">
                          <a:solidFill>
                            <a:schemeClr val="bg1"/>
                          </a:solidFill>
                          <a:effectLst/>
                          <a:latin typeface="+mj-lt"/>
                          <a:ea typeface="Verdana" panose="020B0604030504040204" pitchFamily="34" charset="0"/>
                        </a:rPr>
                        <a:t>, </a:t>
                      </a:r>
                      <a:r>
                        <a:rPr lang="el-GR" sz="900" u="none" strike="noStrike">
                          <a:solidFill>
                            <a:schemeClr val="bg1"/>
                          </a:solidFill>
                          <a:effectLst/>
                          <a:latin typeface="+mj-lt"/>
                          <a:ea typeface="Verdana" panose="020B0604030504040204" pitchFamily="34" charset="0"/>
                        </a:rPr>
                        <a:t>με ένα μεγάλο μέρος να κατευθύνεται προς την ενεργειακή αναβάθμιση και τις ΑΠΕ.</a:t>
                      </a:r>
                      <a:endParaRPr lang="en-US" sz="900" b="0" i="0" u="none" strike="noStrike" dirty="0">
                        <a:solidFill>
                          <a:schemeClr val="bg1"/>
                        </a:solidFill>
                        <a:effectLst/>
                        <a:latin typeface="+mj-lt"/>
                        <a:ea typeface="Verdana" panose="020B0604030504040204" pitchFamily="34" charset="0"/>
                      </a:endParaRPr>
                    </a:p>
                  </a:txBody>
                  <a:tcPr marL="2782" marR="2782" marT="278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695051586"/>
                  </a:ext>
                </a:extLst>
              </a:tr>
              <a:tr h="526461">
                <a:tc>
                  <a:txBody>
                    <a:bodyPr/>
                    <a:lstStyle/>
                    <a:p>
                      <a:pPr algn="ctr" fontAlgn="b"/>
                      <a:r>
                        <a:rPr lang="el-GR" sz="900" b="1" u="none" strike="noStrike">
                          <a:solidFill>
                            <a:schemeClr val="bg1"/>
                          </a:solidFill>
                          <a:effectLst/>
                          <a:latin typeface="+mj-lt"/>
                          <a:ea typeface="Verdana" panose="020B0604030504040204" pitchFamily="34" charset="0"/>
                        </a:rPr>
                        <a:t>Ταμείο Απανθρακοποίησης των</a:t>
                      </a:r>
                      <a:r>
                        <a:rPr lang="en-US" sz="900" b="1" u="none" strike="noStrike">
                          <a:solidFill>
                            <a:schemeClr val="bg1"/>
                          </a:solidFill>
                          <a:effectLst/>
                          <a:latin typeface="+mj-lt"/>
                          <a:ea typeface="Verdana" panose="020B0604030504040204" pitchFamily="34" charset="0"/>
                        </a:rPr>
                        <a:t> </a:t>
                      </a:r>
                      <a:r>
                        <a:rPr lang="el-GR" sz="900" b="1" u="none" strike="noStrike">
                          <a:solidFill>
                            <a:schemeClr val="bg1"/>
                          </a:solidFill>
                          <a:effectLst/>
                          <a:latin typeface="+mj-lt"/>
                          <a:ea typeface="Verdana" panose="020B0604030504040204" pitchFamily="34" charset="0"/>
                        </a:rPr>
                        <a:t>Νησιών</a:t>
                      </a:r>
                      <a:endParaRPr lang="en-US" sz="900" b="1" i="0" u="none" strike="noStrike">
                        <a:solidFill>
                          <a:schemeClr val="bg1"/>
                        </a:solidFill>
                        <a:effectLst/>
                        <a:latin typeface="+mj-lt"/>
                        <a:ea typeface="Verdana" panose="020B0604030504040204" pitchFamily="34" charset="0"/>
                      </a:endParaRPr>
                    </a:p>
                  </a:txBody>
                  <a:tcPr marL="2782" marR="2782" marT="278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en-US" sz="1100" kern="1200">
                          <a:solidFill>
                            <a:schemeClr val="bg1"/>
                          </a:solidFill>
                          <a:latin typeface="+mj-lt"/>
                          <a:ea typeface="Verdana" panose="020B0604030504040204" pitchFamily="34" charset="0"/>
                          <a:cs typeface="+mn-cs"/>
                        </a:rPr>
                        <a:t>2.3</a:t>
                      </a:r>
                    </a:p>
                  </a:txBody>
                  <a:tcPr marL="2782" marR="2782" marT="27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l" fontAlgn="b"/>
                      <a:r>
                        <a:rPr lang="el-GR" sz="900" u="none" strike="noStrike">
                          <a:solidFill>
                            <a:schemeClr val="bg1"/>
                          </a:solidFill>
                          <a:effectLst/>
                          <a:latin typeface="+mj-lt"/>
                          <a:ea typeface="Verdana" panose="020B0604030504040204" pitchFamily="34" charset="0"/>
                        </a:rPr>
                        <a:t>Στοχεύει στη μείωση των εκπομπών διοξειδίου του άνθρακα στα ελληνικά νησιά με τη χρηματοδότηση έργων ανανεώσιμων πηγών ενέργειας και τη διασύνδεση με το ηπειρωτικό δίκτυο.</a:t>
                      </a:r>
                      <a:endParaRPr lang="en-US" sz="900" b="0" i="0" u="none" strike="noStrike" dirty="0">
                        <a:solidFill>
                          <a:schemeClr val="bg1"/>
                        </a:solidFill>
                        <a:effectLst/>
                        <a:latin typeface="+mj-lt"/>
                        <a:ea typeface="Verdana" panose="020B0604030504040204" pitchFamily="34" charset="0"/>
                      </a:endParaRPr>
                    </a:p>
                  </a:txBody>
                  <a:tcPr marL="2782" marR="2782" marT="278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99932383"/>
                  </a:ext>
                </a:extLst>
              </a:tr>
              <a:tr h="522602">
                <a:tc>
                  <a:txBody>
                    <a:bodyPr/>
                    <a:lstStyle/>
                    <a:p>
                      <a:pPr algn="ctr" fontAlgn="b"/>
                      <a:r>
                        <a:rPr lang="en-US" sz="900" b="1" u="none" strike="noStrike">
                          <a:solidFill>
                            <a:schemeClr val="bg1"/>
                          </a:solidFill>
                          <a:effectLst/>
                          <a:latin typeface="+mj-lt"/>
                          <a:ea typeface="Verdana" panose="020B0604030504040204" pitchFamily="34" charset="0"/>
                        </a:rPr>
                        <a:t>Just Transition Fund</a:t>
                      </a:r>
                      <a:endParaRPr lang="en-US" sz="900" b="1" i="0" u="none" strike="noStrike">
                        <a:solidFill>
                          <a:schemeClr val="bg1"/>
                        </a:solidFill>
                        <a:effectLst/>
                        <a:latin typeface="+mj-lt"/>
                        <a:ea typeface="Verdana" panose="020B0604030504040204" pitchFamily="34" charset="0"/>
                      </a:endParaRPr>
                    </a:p>
                  </a:txBody>
                  <a:tcPr marL="2782" marR="2782" marT="278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en-US" sz="1100" kern="1200">
                          <a:solidFill>
                            <a:schemeClr val="bg1"/>
                          </a:solidFill>
                          <a:latin typeface="+mj-lt"/>
                          <a:ea typeface="Verdana" panose="020B0604030504040204" pitchFamily="34" charset="0"/>
                          <a:cs typeface="+mn-cs"/>
                        </a:rPr>
                        <a:t>5</a:t>
                      </a:r>
                    </a:p>
                  </a:txBody>
                  <a:tcPr marL="2782" marR="2782" marT="27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l" fontAlgn="b"/>
                      <a:r>
                        <a:rPr lang="el-GR" sz="900" u="none" strike="noStrike">
                          <a:solidFill>
                            <a:schemeClr val="bg1"/>
                          </a:solidFill>
                          <a:effectLst/>
                          <a:latin typeface="+mj-lt"/>
                          <a:ea typeface="Verdana" panose="020B0604030504040204" pitchFamily="34" charset="0"/>
                        </a:rPr>
                        <a:t>Υποστηρίζει τους εργαζόμενους και τους πολίτες στις περιοχές που πλήττονται περισσότερο από τη μετάβαση.</a:t>
                      </a:r>
                      <a:endParaRPr lang="en-US" sz="900" b="0" i="0" u="none" strike="noStrike">
                        <a:solidFill>
                          <a:schemeClr val="bg1"/>
                        </a:solidFill>
                        <a:effectLst/>
                        <a:latin typeface="+mj-lt"/>
                        <a:ea typeface="Verdana" panose="020B0604030504040204" pitchFamily="34" charset="0"/>
                      </a:endParaRPr>
                    </a:p>
                  </a:txBody>
                  <a:tcPr marL="2782" marR="2782" marT="278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03756140"/>
                  </a:ext>
                </a:extLst>
              </a:tr>
              <a:tr h="522602">
                <a:tc>
                  <a:txBody>
                    <a:bodyPr/>
                    <a:lstStyle/>
                    <a:p>
                      <a:pPr algn="ctr" fontAlgn="b"/>
                      <a:r>
                        <a:rPr lang="en-US" sz="900" b="1" u="none" strike="noStrike">
                          <a:solidFill>
                            <a:schemeClr val="bg1"/>
                          </a:solidFill>
                          <a:effectLst/>
                          <a:latin typeface="+mj-lt"/>
                          <a:ea typeface="Verdana" panose="020B0604030504040204" pitchFamily="34" charset="0"/>
                        </a:rPr>
                        <a:t>Modernization Fund</a:t>
                      </a:r>
                      <a:endParaRPr lang="en-US" sz="900" b="1" i="0" u="none" strike="noStrike">
                        <a:solidFill>
                          <a:schemeClr val="bg1"/>
                        </a:solidFill>
                        <a:effectLst/>
                        <a:latin typeface="+mj-lt"/>
                        <a:ea typeface="Verdana" panose="020B0604030504040204" pitchFamily="34" charset="0"/>
                      </a:endParaRPr>
                    </a:p>
                  </a:txBody>
                  <a:tcPr marL="2782" marR="2782" marT="278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en-US" sz="1100" kern="1200">
                          <a:solidFill>
                            <a:schemeClr val="bg1"/>
                          </a:solidFill>
                          <a:latin typeface="+mj-lt"/>
                          <a:ea typeface="Verdana" panose="020B0604030504040204" pitchFamily="34" charset="0"/>
                          <a:cs typeface="+mn-cs"/>
                        </a:rPr>
                        <a:t>1.85</a:t>
                      </a:r>
                    </a:p>
                  </a:txBody>
                  <a:tcPr marL="2782" marR="2782" marT="27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l" fontAlgn="b"/>
                      <a:r>
                        <a:rPr lang="el-GR" sz="900" u="none" strike="noStrike">
                          <a:solidFill>
                            <a:schemeClr val="bg1"/>
                          </a:solidFill>
                          <a:effectLst/>
                          <a:latin typeface="+mj-lt"/>
                          <a:ea typeface="Verdana" panose="020B0604030504040204" pitchFamily="34" charset="0"/>
                        </a:rPr>
                        <a:t>Υποστηρίζει την ενεργειακή αναβάθμιση υποδομών και την προώθηση καθαρών τεχνολογιών, συμβάλλοντας στην πράσινη οικονομική μετάβαση.</a:t>
                      </a:r>
                      <a:endParaRPr lang="en-US" sz="900" b="0" i="0" u="none" strike="noStrike">
                        <a:solidFill>
                          <a:schemeClr val="bg1"/>
                        </a:solidFill>
                        <a:effectLst/>
                        <a:latin typeface="+mj-lt"/>
                        <a:ea typeface="Verdana" panose="020B0604030504040204" pitchFamily="34" charset="0"/>
                      </a:endParaRPr>
                    </a:p>
                  </a:txBody>
                  <a:tcPr marL="2782" marR="2782" marT="278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754597430"/>
                  </a:ext>
                </a:extLst>
              </a:tr>
              <a:tr h="522602">
                <a:tc>
                  <a:txBody>
                    <a:bodyPr/>
                    <a:lstStyle/>
                    <a:p>
                      <a:pPr algn="ctr" fontAlgn="b"/>
                      <a:r>
                        <a:rPr lang="en-US" sz="900" b="1" u="none" strike="noStrike">
                          <a:solidFill>
                            <a:schemeClr val="bg1"/>
                          </a:solidFill>
                          <a:effectLst/>
                          <a:latin typeface="+mj-lt"/>
                          <a:ea typeface="Verdana" panose="020B0604030504040204" pitchFamily="34" charset="0"/>
                        </a:rPr>
                        <a:t>Social Climate Fund</a:t>
                      </a:r>
                      <a:endParaRPr lang="en-US" sz="900" b="1" i="0" u="none" strike="noStrike">
                        <a:solidFill>
                          <a:schemeClr val="bg1"/>
                        </a:solidFill>
                        <a:effectLst/>
                        <a:latin typeface="+mj-lt"/>
                        <a:ea typeface="Verdana" panose="020B0604030504040204" pitchFamily="34" charset="0"/>
                      </a:endParaRPr>
                    </a:p>
                  </a:txBody>
                  <a:tcPr marL="2782" marR="2782" marT="278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en-US" sz="1100" kern="1200">
                          <a:solidFill>
                            <a:schemeClr val="bg1"/>
                          </a:solidFill>
                          <a:latin typeface="+mj-lt"/>
                          <a:ea typeface="Verdana" panose="020B0604030504040204" pitchFamily="34" charset="0"/>
                          <a:cs typeface="+mn-cs"/>
                        </a:rPr>
                        <a:t>3.37</a:t>
                      </a:r>
                    </a:p>
                  </a:txBody>
                  <a:tcPr marL="2782" marR="2782" marT="27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l" fontAlgn="b"/>
                      <a:r>
                        <a:rPr lang="el-GR" sz="900" u="none" strike="noStrike">
                          <a:solidFill>
                            <a:schemeClr val="bg1"/>
                          </a:solidFill>
                          <a:effectLst/>
                          <a:latin typeface="+mj-lt"/>
                          <a:ea typeface="Verdana" panose="020B0604030504040204" pitchFamily="34" charset="0"/>
                        </a:rPr>
                        <a:t>Αποσκοπεί στην αντιμετώπιση κοινωνικών και οικονομικών επιπτώσεων της ενεργειακής μετάβασης, παρέχοντας στήριξη το ευάλωτα νοικοκυριά και επιχειρήσεις.</a:t>
                      </a:r>
                      <a:endParaRPr lang="en-US" sz="900" b="0" i="0" u="none" strike="noStrike">
                        <a:solidFill>
                          <a:schemeClr val="bg1"/>
                        </a:solidFill>
                        <a:effectLst/>
                        <a:latin typeface="+mj-lt"/>
                        <a:ea typeface="Verdana" panose="020B0604030504040204" pitchFamily="34" charset="0"/>
                      </a:endParaRPr>
                    </a:p>
                  </a:txBody>
                  <a:tcPr marL="2782" marR="2782" marT="278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325822999"/>
                  </a:ext>
                </a:extLst>
              </a:tr>
              <a:tr h="522602">
                <a:tc>
                  <a:txBody>
                    <a:bodyPr/>
                    <a:lstStyle/>
                    <a:p>
                      <a:pPr algn="ctr" fontAlgn="b"/>
                      <a:r>
                        <a:rPr lang="en-US" sz="900" b="1" u="none" strike="noStrike">
                          <a:solidFill>
                            <a:schemeClr val="bg1"/>
                          </a:solidFill>
                          <a:effectLst/>
                          <a:latin typeface="+mj-lt"/>
                          <a:ea typeface="Verdana" panose="020B0604030504040204" pitchFamily="34" charset="0"/>
                        </a:rPr>
                        <a:t>Energy Efficiency Program 2025</a:t>
                      </a:r>
                      <a:endParaRPr lang="en-US" sz="900" b="1" i="0" u="none" strike="noStrike">
                        <a:solidFill>
                          <a:schemeClr val="bg1"/>
                        </a:solidFill>
                        <a:effectLst/>
                        <a:latin typeface="+mj-lt"/>
                        <a:ea typeface="Verdana" panose="020B0604030504040204" pitchFamily="34" charset="0"/>
                      </a:endParaRPr>
                    </a:p>
                  </a:txBody>
                  <a:tcPr marL="2782" marR="2782" marT="278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el-GR" sz="1100" kern="1200">
                          <a:solidFill>
                            <a:schemeClr val="bg1"/>
                          </a:solidFill>
                          <a:latin typeface="+mj-lt"/>
                          <a:ea typeface="Verdana" panose="020B0604030504040204" pitchFamily="34" charset="0"/>
                          <a:cs typeface="+mn-cs"/>
                        </a:rPr>
                        <a:t>Δεν διευκρινίζεται</a:t>
                      </a:r>
                      <a:endParaRPr lang="en-US" sz="1100" kern="1200" dirty="0">
                        <a:solidFill>
                          <a:schemeClr val="bg1"/>
                        </a:solidFill>
                        <a:latin typeface="+mj-lt"/>
                        <a:ea typeface="Verdana" panose="020B0604030504040204" pitchFamily="34" charset="0"/>
                        <a:cs typeface="+mn-cs"/>
                      </a:endParaRPr>
                    </a:p>
                  </a:txBody>
                  <a:tcPr marL="2782" marR="2782" marT="27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l" fontAlgn="b"/>
                      <a:r>
                        <a:rPr lang="el-GR" sz="900" u="none" strike="noStrike">
                          <a:solidFill>
                            <a:schemeClr val="bg1"/>
                          </a:solidFill>
                          <a:effectLst/>
                          <a:latin typeface="+mj-lt"/>
                          <a:ea typeface="Verdana" panose="020B0604030504040204" pitchFamily="34" charset="0"/>
                        </a:rPr>
                        <a:t>Παρέχει οικονομική στήριξη σε ιδιοκτήτες κατοικιών για τη βελτίωση της ενεργειακής απόδοσης, με στόχο την αναβάθμιση τουλάχιστον 11.500 κατοικιών έως το 2025.</a:t>
                      </a:r>
                      <a:endParaRPr lang="en-US" sz="900" b="0" i="0" u="none" strike="noStrike">
                        <a:solidFill>
                          <a:schemeClr val="bg1"/>
                        </a:solidFill>
                        <a:effectLst/>
                        <a:latin typeface="+mj-lt"/>
                        <a:ea typeface="Verdana" panose="020B0604030504040204" pitchFamily="34" charset="0"/>
                      </a:endParaRPr>
                    </a:p>
                  </a:txBody>
                  <a:tcPr marL="2782" marR="2782" marT="278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975467923"/>
                  </a:ext>
                </a:extLst>
              </a:tr>
              <a:tr h="700888">
                <a:tc>
                  <a:txBody>
                    <a:bodyPr/>
                    <a:lstStyle/>
                    <a:p>
                      <a:pPr algn="ctr" fontAlgn="b"/>
                      <a:r>
                        <a:rPr lang="en-US" sz="900" b="1" u="none" strike="noStrike">
                          <a:solidFill>
                            <a:schemeClr val="bg1"/>
                          </a:solidFill>
                          <a:effectLst/>
                          <a:latin typeface="+mj-lt"/>
                          <a:ea typeface="Verdana" panose="020B0604030504040204" pitchFamily="34" charset="0"/>
                        </a:rPr>
                        <a:t>European Investment Bank (EIB) Financing for 2024</a:t>
                      </a:r>
                      <a:endParaRPr lang="en-US" sz="900" b="1" i="0" u="none" strike="noStrike">
                        <a:solidFill>
                          <a:schemeClr val="bg1"/>
                        </a:solidFill>
                        <a:effectLst/>
                        <a:latin typeface="+mj-lt"/>
                        <a:ea typeface="Verdana" panose="020B0604030504040204" pitchFamily="34" charset="0"/>
                      </a:endParaRPr>
                    </a:p>
                  </a:txBody>
                  <a:tcPr marL="2782" marR="2782" marT="278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en-US" sz="1100" kern="1200">
                          <a:solidFill>
                            <a:schemeClr val="bg1"/>
                          </a:solidFill>
                          <a:latin typeface="+mj-lt"/>
                          <a:ea typeface="Verdana" panose="020B0604030504040204" pitchFamily="34" charset="0"/>
                          <a:cs typeface="+mn-cs"/>
                        </a:rPr>
                        <a:t>2.2</a:t>
                      </a:r>
                    </a:p>
                  </a:txBody>
                  <a:tcPr marL="2782" marR="2782" marT="27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l" fontAlgn="b"/>
                      <a:r>
                        <a:rPr lang="el-GR" sz="900" u="none" strike="noStrike">
                          <a:solidFill>
                            <a:schemeClr val="bg1"/>
                          </a:solidFill>
                          <a:effectLst/>
                          <a:latin typeface="+mj-lt"/>
                          <a:ea typeface="Verdana" panose="020B0604030504040204" pitchFamily="34" charset="0"/>
                        </a:rPr>
                        <a:t>Το 2024, η  </a:t>
                      </a:r>
                      <a:r>
                        <a:rPr lang="en-US" sz="900" u="none" strike="noStrike">
                          <a:solidFill>
                            <a:schemeClr val="bg1"/>
                          </a:solidFill>
                          <a:effectLst/>
                          <a:latin typeface="+mj-lt"/>
                          <a:ea typeface="Verdana" panose="020B0604030504040204" pitchFamily="34" charset="0"/>
                        </a:rPr>
                        <a:t>EIB </a:t>
                      </a:r>
                      <a:r>
                        <a:rPr lang="el-GR" sz="900" u="none" strike="noStrike">
                          <a:solidFill>
                            <a:schemeClr val="bg1"/>
                          </a:solidFill>
                          <a:effectLst/>
                          <a:latin typeface="+mj-lt"/>
                          <a:ea typeface="Verdana" panose="020B0604030504040204" pitchFamily="34" charset="0"/>
                        </a:rPr>
                        <a:t>χορήγησε </a:t>
                      </a:r>
                      <a:r>
                        <a:rPr lang="en-US" sz="900" u="none" strike="noStrike">
                          <a:solidFill>
                            <a:schemeClr val="bg1"/>
                          </a:solidFill>
                          <a:effectLst/>
                          <a:latin typeface="+mj-lt"/>
                          <a:ea typeface="Verdana" panose="020B0604030504040204" pitchFamily="34" charset="0"/>
                        </a:rPr>
                        <a:t> €2.2 </a:t>
                      </a:r>
                      <a:r>
                        <a:rPr lang="el-GR" sz="900" u="none" strike="noStrike">
                          <a:solidFill>
                            <a:schemeClr val="bg1"/>
                          </a:solidFill>
                          <a:effectLst/>
                          <a:latin typeface="+mj-lt"/>
                          <a:ea typeface="Verdana" panose="020B0604030504040204" pitchFamily="34" charset="0"/>
                        </a:rPr>
                        <a:t>δις </a:t>
                      </a:r>
                      <a:r>
                        <a:rPr lang="en-US" sz="900" u="none" strike="noStrike">
                          <a:solidFill>
                            <a:schemeClr val="bg1"/>
                          </a:solidFill>
                          <a:effectLst/>
                          <a:latin typeface="+mj-lt"/>
                          <a:ea typeface="Verdana" panose="020B0604030504040204" pitchFamily="34" charset="0"/>
                        </a:rPr>
                        <a:t> </a:t>
                      </a:r>
                      <a:r>
                        <a:rPr lang="el-GR" sz="900" u="none" strike="noStrike">
                          <a:solidFill>
                            <a:schemeClr val="bg1"/>
                          </a:solidFill>
                          <a:effectLst/>
                          <a:latin typeface="+mj-lt"/>
                          <a:ea typeface="Verdana" panose="020B0604030504040204" pitchFamily="34" charset="0"/>
                        </a:rPr>
                        <a:t>στην Ελλάδα, με έμφαση στις ανανεώσιμες πηγές ενέργειας, τις επενδύσεις στο δίκτυο και την ανάπτυξη των επιχειρήσεων.</a:t>
                      </a:r>
                      <a:endParaRPr lang="en-US" sz="900" b="0" i="0" u="none" strike="noStrike">
                        <a:solidFill>
                          <a:schemeClr val="bg1"/>
                        </a:solidFill>
                        <a:effectLst/>
                        <a:latin typeface="+mj-lt"/>
                        <a:ea typeface="Verdana" panose="020B0604030504040204" pitchFamily="34" charset="0"/>
                      </a:endParaRPr>
                    </a:p>
                  </a:txBody>
                  <a:tcPr marL="2782" marR="2782" marT="278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82693151"/>
                  </a:ext>
                </a:extLst>
              </a:tr>
              <a:tr h="522602">
                <a:tc>
                  <a:txBody>
                    <a:bodyPr/>
                    <a:lstStyle/>
                    <a:p>
                      <a:pPr algn="ctr" fontAlgn="b"/>
                      <a:r>
                        <a:rPr lang="en-US" sz="900" b="1" u="none" strike="noStrike">
                          <a:solidFill>
                            <a:schemeClr val="bg1"/>
                          </a:solidFill>
                          <a:effectLst/>
                          <a:latin typeface="+mj-lt"/>
                          <a:ea typeface="Verdana" panose="020B0604030504040204" pitchFamily="34" charset="0"/>
                        </a:rPr>
                        <a:t>Digital Tools for SMEs Program</a:t>
                      </a:r>
                      <a:endParaRPr lang="en-US" sz="900" b="1" i="0" u="none" strike="noStrike">
                        <a:solidFill>
                          <a:schemeClr val="bg1"/>
                        </a:solidFill>
                        <a:effectLst/>
                        <a:latin typeface="+mj-lt"/>
                        <a:ea typeface="Verdana" panose="020B0604030504040204" pitchFamily="34" charset="0"/>
                      </a:endParaRPr>
                    </a:p>
                  </a:txBody>
                  <a:tcPr marL="2782" marR="2782" marT="278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el-GR" sz="1100" kern="1200">
                          <a:solidFill>
                            <a:schemeClr val="bg1"/>
                          </a:solidFill>
                          <a:latin typeface="+mn-lt"/>
                          <a:ea typeface="Verdana" panose="020B0604030504040204" pitchFamily="34" charset="0"/>
                          <a:cs typeface="+mn-cs"/>
                        </a:rPr>
                        <a:t>Δεν διευκρινίζεται</a:t>
                      </a:r>
                      <a:endParaRPr lang="en-US" sz="1100" kern="1200" dirty="0">
                        <a:solidFill>
                          <a:schemeClr val="bg1"/>
                        </a:solidFill>
                        <a:latin typeface="+mn-lt"/>
                        <a:ea typeface="Verdana" panose="020B0604030504040204" pitchFamily="34" charset="0"/>
                        <a:cs typeface="+mn-cs"/>
                      </a:endParaRPr>
                    </a:p>
                  </a:txBody>
                  <a:tcPr marL="2782" marR="2782" marT="27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l" fontAlgn="b"/>
                      <a:r>
                        <a:rPr lang="el-GR" sz="900" u="none" strike="noStrike">
                          <a:solidFill>
                            <a:schemeClr val="bg1"/>
                          </a:solidFill>
                          <a:effectLst/>
                          <a:latin typeface="+mj-lt"/>
                          <a:ea typeface="Verdana" panose="020B0604030504040204" pitchFamily="34" charset="0"/>
                        </a:rPr>
                        <a:t>Στοχεύει στη στήριξη του ψηφιακού μετασχηματισμού των μικρό-μεσαίων επιχειρήσεων μέσω επιδοτήσεων για ψηφιακά εργαλεία και εξοπλισμό.</a:t>
                      </a:r>
                      <a:endParaRPr lang="en-US" sz="900" b="0" i="0" u="none" strike="noStrike">
                        <a:solidFill>
                          <a:schemeClr val="bg1"/>
                        </a:solidFill>
                        <a:effectLst/>
                        <a:latin typeface="+mj-lt"/>
                        <a:ea typeface="Verdana" panose="020B0604030504040204" pitchFamily="34" charset="0"/>
                      </a:endParaRPr>
                    </a:p>
                  </a:txBody>
                  <a:tcPr marL="2782" marR="2782" marT="278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60000"/>
                        <a:lumOff val="40000"/>
                      </a:schemeClr>
                    </a:solidFill>
                  </a:tcPr>
                </a:tc>
                <a:extLst>
                  <a:ext uri="{0D108BD9-81ED-4DB2-BD59-A6C34878D82A}">
                    <a16:rowId xmlns:a16="http://schemas.microsoft.com/office/drawing/2014/main" val="3452188660"/>
                  </a:ext>
                </a:extLst>
              </a:tr>
            </a:tbl>
          </a:graphicData>
        </a:graphic>
      </p:graphicFrame>
      <p:graphicFrame>
        <p:nvGraphicFramePr>
          <p:cNvPr id="5" name="Table 4">
            <a:extLst>
              <a:ext uri="{FF2B5EF4-FFF2-40B4-BE49-F238E27FC236}">
                <a16:creationId xmlns:a16="http://schemas.microsoft.com/office/drawing/2014/main" id="{9BE63D2E-A900-FD28-F272-A0CC8B6FA722}"/>
              </a:ext>
            </a:extLst>
          </p:cNvPr>
          <p:cNvGraphicFramePr>
            <a:graphicFrameLocks noGrp="1"/>
          </p:cNvGraphicFramePr>
          <p:nvPr>
            <p:extLst>
              <p:ext uri="{D42A27DB-BD31-4B8C-83A1-F6EECF244321}">
                <p14:modId xmlns:p14="http://schemas.microsoft.com/office/powerpoint/2010/main" val="4141494728"/>
              </p:ext>
            </p:extLst>
          </p:nvPr>
        </p:nvGraphicFramePr>
        <p:xfrm>
          <a:off x="184073" y="1654131"/>
          <a:ext cx="4196094" cy="4899069"/>
        </p:xfrm>
        <a:graphic>
          <a:graphicData uri="http://schemas.openxmlformats.org/drawingml/2006/table">
            <a:tbl>
              <a:tblPr>
                <a:tableStyleId>{18603FDC-E32A-4AB5-989C-0864C3EAD2B8}</a:tableStyleId>
              </a:tblPr>
              <a:tblGrid>
                <a:gridCol w="1398698">
                  <a:extLst>
                    <a:ext uri="{9D8B030D-6E8A-4147-A177-3AD203B41FA5}">
                      <a16:colId xmlns:a16="http://schemas.microsoft.com/office/drawing/2014/main" val="238981078"/>
                    </a:ext>
                  </a:extLst>
                </a:gridCol>
                <a:gridCol w="1398698">
                  <a:extLst>
                    <a:ext uri="{9D8B030D-6E8A-4147-A177-3AD203B41FA5}">
                      <a16:colId xmlns:a16="http://schemas.microsoft.com/office/drawing/2014/main" val="3261973580"/>
                    </a:ext>
                  </a:extLst>
                </a:gridCol>
                <a:gridCol w="1398698">
                  <a:extLst>
                    <a:ext uri="{9D8B030D-6E8A-4147-A177-3AD203B41FA5}">
                      <a16:colId xmlns:a16="http://schemas.microsoft.com/office/drawing/2014/main" val="2363868378"/>
                    </a:ext>
                  </a:extLst>
                </a:gridCol>
              </a:tblGrid>
              <a:tr h="525656">
                <a:tc>
                  <a:txBody>
                    <a:bodyPr/>
                    <a:lstStyle/>
                    <a:p>
                      <a:pPr algn="ctr"/>
                      <a:r>
                        <a:rPr lang="el-GR" sz="900" u="none" strike="noStrike" kern="1200">
                          <a:solidFill>
                            <a:schemeClr val="lt1"/>
                          </a:solidFill>
                          <a:effectLst/>
                          <a:latin typeface="+mj-lt"/>
                          <a:ea typeface="Verdana" panose="020B0604030504040204" pitchFamily="34" charset="0"/>
                          <a:cs typeface="+mn-cs"/>
                        </a:rPr>
                        <a:t>Κατηγορία</a:t>
                      </a:r>
                      <a:endParaRPr lang="en-US" sz="900" u="none" strike="noStrike" kern="1200">
                        <a:solidFill>
                          <a:schemeClr val="lt1"/>
                        </a:solidFill>
                        <a:effectLst/>
                        <a:latin typeface="+mj-lt"/>
                        <a:ea typeface="Verdana" panose="020B0604030504040204" pitchFamily="34" charset="0"/>
                        <a:cs typeface="+mn-cs"/>
                      </a:endParaRPr>
                    </a:p>
                  </a:txBody>
                  <a:tcPr anchor="ctr">
                    <a:solidFill>
                      <a:schemeClr val="accent2">
                        <a:lumMod val="50000"/>
                      </a:schemeClr>
                    </a:solidFill>
                  </a:tcPr>
                </a:tc>
                <a:tc>
                  <a:txBody>
                    <a:bodyPr/>
                    <a:lstStyle/>
                    <a:p>
                      <a:pPr algn="ctr"/>
                      <a:r>
                        <a:rPr lang="el-GR" sz="900" u="none" strike="noStrike" kern="1200">
                          <a:solidFill>
                            <a:schemeClr val="lt1"/>
                          </a:solidFill>
                          <a:effectLst/>
                          <a:latin typeface="+mj-lt"/>
                          <a:ea typeface="Verdana" panose="020B0604030504040204" pitchFamily="34" charset="0"/>
                          <a:cs typeface="+mn-cs"/>
                        </a:rPr>
                        <a:t>Ποσό</a:t>
                      </a:r>
                      <a:r>
                        <a:rPr lang="en-US" sz="900" u="none" strike="noStrike" kern="1200">
                          <a:solidFill>
                            <a:schemeClr val="lt1"/>
                          </a:solidFill>
                          <a:effectLst/>
                          <a:latin typeface="+mj-lt"/>
                          <a:ea typeface="Verdana" panose="020B0604030504040204" pitchFamily="34" charset="0"/>
                          <a:cs typeface="+mn-cs"/>
                        </a:rPr>
                        <a:t> (€</a:t>
                      </a:r>
                      <a:r>
                        <a:rPr lang="el-GR" sz="900" u="none" strike="noStrike" kern="1200">
                          <a:solidFill>
                            <a:schemeClr val="lt1"/>
                          </a:solidFill>
                          <a:effectLst/>
                          <a:latin typeface="+mj-lt"/>
                          <a:ea typeface="Verdana" panose="020B0604030504040204" pitchFamily="34" charset="0"/>
                          <a:cs typeface="+mn-cs"/>
                        </a:rPr>
                        <a:t> δις</a:t>
                      </a:r>
                      <a:r>
                        <a:rPr lang="en-US" sz="900" u="none" strike="noStrike" kern="1200">
                          <a:solidFill>
                            <a:schemeClr val="lt1"/>
                          </a:solidFill>
                          <a:effectLst/>
                          <a:latin typeface="+mj-lt"/>
                          <a:ea typeface="Verdana" panose="020B0604030504040204" pitchFamily="34" charset="0"/>
                          <a:cs typeface="+mn-cs"/>
                        </a:rPr>
                        <a:t>)</a:t>
                      </a:r>
                    </a:p>
                  </a:txBody>
                  <a:tcPr anchor="ctr">
                    <a:solidFill>
                      <a:schemeClr val="accent2">
                        <a:lumMod val="50000"/>
                      </a:schemeClr>
                    </a:solidFill>
                  </a:tcPr>
                </a:tc>
                <a:tc>
                  <a:txBody>
                    <a:bodyPr/>
                    <a:lstStyle/>
                    <a:p>
                      <a:pPr algn="ctr"/>
                      <a:r>
                        <a:rPr lang="el-GR" sz="900" u="none" strike="noStrike" kern="1200">
                          <a:solidFill>
                            <a:schemeClr val="lt1"/>
                          </a:solidFill>
                          <a:effectLst/>
                          <a:latin typeface="+mj-lt"/>
                          <a:ea typeface="Verdana" panose="020B0604030504040204" pitchFamily="34" charset="0"/>
                          <a:cs typeface="+mn-cs"/>
                        </a:rPr>
                        <a:t>Λεπτομέρειες</a:t>
                      </a:r>
                      <a:endParaRPr lang="en-US" sz="900" u="none" strike="noStrike" kern="1200">
                        <a:solidFill>
                          <a:schemeClr val="lt1"/>
                        </a:solidFill>
                        <a:effectLst/>
                        <a:latin typeface="+mj-lt"/>
                        <a:ea typeface="Verdana" panose="020B0604030504040204" pitchFamily="34" charset="0"/>
                        <a:cs typeface="+mn-cs"/>
                      </a:endParaRPr>
                    </a:p>
                  </a:txBody>
                  <a:tcPr anchor="ctr">
                    <a:solidFill>
                      <a:schemeClr val="accent2">
                        <a:lumMod val="50000"/>
                      </a:schemeClr>
                    </a:solidFill>
                  </a:tcPr>
                </a:tc>
                <a:extLst>
                  <a:ext uri="{0D108BD9-81ED-4DB2-BD59-A6C34878D82A}">
                    <a16:rowId xmlns:a16="http://schemas.microsoft.com/office/drawing/2014/main" val="1354170835"/>
                  </a:ext>
                </a:extLst>
              </a:tr>
              <a:tr h="863174">
                <a:tc>
                  <a:txBody>
                    <a:bodyPr/>
                    <a:lstStyle/>
                    <a:p>
                      <a:pPr algn="ctr"/>
                      <a:r>
                        <a:rPr lang="el-GR" sz="900" b="1">
                          <a:solidFill>
                            <a:schemeClr val="bg1"/>
                          </a:solidFill>
                          <a:latin typeface="+mj-lt"/>
                          <a:ea typeface="Verdana" panose="020B0604030504040204" pitchFamily="34" charset="0"/>
                        </a:rPr>
                        <a:t>Συνολική Δέσμευση</a:t>
                      </a:r>
                      <a:endParaRPr lang="en-US" sz="900">
                        <a:solidFill>
                          <a:schemeClr val="bg1"/>
                        </a:solidFill>
                        <a:latin typeface="+mj-lt"/>
                        <a:ea typeface="Verdana" panose="020B060403050404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100">
                          <a:solidFill>
                            <a:schemeClr val="bg1"/>
                          </a:solidFill>
                          <a:latin typeface="+mj-lt"/>
                          <a:ea typeface="Verdana" panose="020B0604030504040204" pitchFamily="34" charset="0"/>
                        </a:rPr>
                        <a:t>35.</a:t>
                      </a:r>
                      <a:r>
                        <a:rPr lang="el-GR" sz="1100">
                          <a:solidFill>
                            <a:schemeClr val="bg1"/>
                          </a:solidFill>
                          <a:latin typeface="+mj-lt"/>
                          <a:ea typeface="Verdana" panose="020B0604030504040204" pitchFamily="34" charset="0"/>
                        </a:rPr>
                        <a:t>9</a:t>
                      </a:r>
                      <a:endParaRPr lang="en-US" sz="1100">
                        <a:solidFill>
                          <a:schemeClr val="bg1"/>
                        </a:solidFill>
                        <a:latin typeface="+mj-lt"/>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900">
                          <a:solidFill>
                            <a:schemeClr val="bg1"/>
                          </a:solidFill>
                          <a:latin typeface="+mj-lt"/>
                          <a:ea typeface="Verdana" panose="020B0604030504040204" pitchFamily="34" charset="0"/>
                        </a:rPr>
                        <a:t>€18.2 </a:t>
                      </a:r>
                      <a:r>
                        <a:rPr lang="el-GR" sz="900">
                          <a:solidFill>
                            <a:schemeClr val="bg1"/>
                          </a:solidFill>
                          <a:latin typeface="+mj-lt"/>
                          <a:ea typeface="Verdana" panose="020B0604030504040204" pitchFamily="34" charset="0"/>
                        </a:rPr>
                        <a:t>δις</a:t>
                      </a:r>
                      <a:r>
                        <a:rPr lang="en-US" sz="900">
                          <a:solidFill>
                            <a:schemeClr val="bg1"/>
                          </a:solidFill>
                          <a:latin typeface="+mj-lt"/>
                          <a:ea typeface="Verdana" panose="020B0604030504040204" pitchFamily="34" charset="0"/>
                        </a:rPr>
                        <a:t> </a:t>
                      </a:r>
                      <a:r>
                        <a:rPr lang="el-GR" sz="900">
                          <a:solidFill>
                            <a:schemeClr val="bg1"/>
                          </a:solidFill>
                          <a:latin typeface="+mj-lt"/>
                          <a:ea typeface="Verdana" panose="020B0604030504040204" pitchFamily="34" charset="0"/>
                        </a:rPr>
                        <a:t>ε επιχορηγήσεις και </a:t>
                      </a:r>
                      <a:r>
                        <a:rPr lang="en-US" sz="900">
                          <a:solidFill>
                            <a:schemeClr val="bg1"/>
                          </a:solidFill>
                          <a:latin typeface="+mj-lt"/>
                          <a:ea typeface="Verdana" panose="020B0604030504040204" pitchFamily="34" charset="0"/>
                        </a:rPr>
                        <a:t>€17.7 </a:t>
                      </a:r>
                      <a:r>
                        <a:rPr lang="el-GR" sz="900">
                          <a:solidFill>
                            <a:schemeClr val="bg1"/>
                          </a:solidFill>
                          <a:latin typeface="+mj-lt"/>
                          <a:ea typeface="Verdana" panose="020B0604030504040204" pitchFamily="34" charset="0"/>
                        </a:rPr>
                        <a:t>δις σε δάνεια.</a:t>
                      </a:r>
                      <a:endParaRPr lang="en-US" sz="900">
                        <a:solidFill>
                          <a:schemeClr val="bg1"/>
                        </a:solidFill>
                        <a:latin typeface="+mj-lt"/>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830657461"/>
                  </a:ext>
                </a:extLst>
              </a:tr>
              <a:tr h="1093353">
                <a:tc>
                  <a:txBody>
                    <a:bodyPr/>
                    <a:lstStyle/>
                    <a:p>
                      <a:pPr algn="ctr"/>
                      <a:r>
                        <a:rPr lang="el-GR" sz="900" b="1">
                          <a:solidFill>
                            <a:schemeClr val="bg1"/>
                          </a:solidFill>
                          <a:latin typeface="+mj-lt"/>
                          <a:ea typeface="Verdana" panose="020B0604030504040204" pitchFamily="34" charset="0"/>
                        </a:rPr>
                        <a:t>Εκταμιευμένα Κεφάλαια</a:t>
                      </a:r>
                      <a:endParaRPr lang="en-US" sz="900">
                        <a:solidFill>
                          <a:schemeClr val="bg1"/>
                        </a:solidFill>
                        <a:latin typeface="+mj-lt"/>
                        <a:ea typeface="Verdana" panose="020B060403050404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100">
                          <a:solidFill>
                            <a:schemeClr val="bg1"/>
                          </a:solidFill>
                          <a:latin typeface="+mj-lt"/>
                          <a:ea typeface="Verdana" panose="020B0604030504040204" pitchFamily="34" charset="0"/>
                        </a:rPr>
                        <a:t>18.2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l-GR" sz="900">
                          <a:solidFill>
                            <a:schemeClr val="bg1"/>
                          </a:solidFill>
                          <a:latin typeface="+mj-lt"/>
                          <a:ea typeface="Verdana" panose="020B0604030504040204" pitchFamily="34" charset="0"/>
                        </a:rPr>
                        <a:t>Ως τον Οκτώβρη του </a:t>
                      </a:r>
                      <a:r>
                        <a:rPr lang="en-US" sz="900">
                          <a:solidFill>
                            <a:schemeClr val="bg1"/>
                          </a:solidFill>
                          <a:latin typeface="+mj-lt"/>
                          <a:ea typeface="Verdana" panose="020B0604030504040204" pitchFamily="34" charset="0"/>
                        </a:rPr>
                        <a:t>2024, </a:t>
                      </a:r>
                      <a:r>
                        <a:rPr lang="el-GR" sz="900">
                          <a:solidFill>
                            <a:schemeClr val="bg1"/>
                          </a:solidFill>
                          <a:latin typeface="+mj-lt"/>
                          <a:ea typeface="Verdana" panose="020B0604030504040204" pitchFamily="34" charset="0"/>
                        </a:rPr>
                        <a:t>η Ελλάδα έλαβε </a:t>
                      </a:r>
                      <a:r>
                        <a:rPr lang="en-US" sz="900">
                          <a:solidFill>
                            <a:schemeClr val="bg1"/>
                          </a:solidFill>
                          <a:latin typeface="+mj-lt"/>
                          <a:ea typeface="Verdana" panose="020B0604030504040204" pitchFamily="34" charset="0"/>
                        </a:rPr>
                        <a:t>€18.2</a:t>
                      </a:r>
                      <a:r>
                        <a:rPr lang="el-GR" sz="900">
                          <a:solidFill>
                            <a:schemeClr val="bg1"/>
                          </a:solidFill>
                          <a:latin typeface="+mj-lt"/>
                          <a:ea typeface="Verdana" panose="020B0604030504040204" pitchFamily="34" charset="0"/>
                        </a:rPr>
                        <a:t> δις από το</a:t>
                      </a:r>
                      <a:r>
                        <a:rPr lang="en-US" sz="900">
                          <a:solidFill>
                            <a:schemeClr val="bg1"/>
                          </a:solidFill>
                          <a:latin typeface="+mj-lt"/>
                          <a:ea typeface="Verdana" panose="020B0604030504040204" pitchFamily="34" charset="0"/>
                        </a:rPr>
                        <a:t> RRF.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46358561"/>
                  </a:ext>
                </a:extLst>
              </a:tr>
              <a:tr h="1323533">
                <a:tc>
                  <a:txBody>
                    <a:bodyPr/>
                    <a:lstStyle/>
                    <a:p>
                      <a:pPr algn="ctr"/>
                      <a:r>
                        <a:rPr lang="el-GR" sz="900" b="1">
                          <a:solidFill>
                            <a:schemeClr val="bg1"/>
                          </a:solidFill>
                          <a:latin typeface="+mj-lt"/>
                          <a:ea typeface="Verdana" panose="020B0604030504040204" pitchFamily="34" charset="0"/>
                        </a:rPr>
                        <a:t>Εκκρεμείς Εκταμιεύσεις</a:t>
                      </a:r>
                      <a:endParaRPr lang="en-US" sz="900">
                        <a:solidFill>
                          <a:schemeClr val="bg1"/>
                        </a:solidFill>
                        <a:latin typeface="+mj-lt"/>
                        <a:ea typeface="Verdana" panose="020B060403050404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100">
                          <a:solidFill>
                            <a:schemeClr val="bg1"/>
                          </a:solidFill>
                          <a:latin typeface="+mj-lt"/>
                          <a:ea typeface="Verdana" panose="020B0604030504040204" pitchFamily="34" charset="0"/>
                        </a:rPr>
                        <a:t>17.7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l-GR" sz="900">
                          <a:solidFill>
                            <a:schemeClr val="bg1"/>
                          </a:solidFill>
                          <a:latin typeface="+mj-lt"/>
                          <a:ea typeface="Verdana" panose="020B0604030504040204" pitchFamily="34" charset="0"/>
                        </a:rPr>
                        <a:t>Τα υπόλοιπα κεφάλαια θα εκταμιευθούν, ανάλογα με την επίτευξη συγκεκριμένων ορόσημων και στόχων.</a:t>
                      </a:r>
                      <a:endParaRPr lang="en-US" sz="900">
                        <a:solidFill>
                          <a:schemeClr val="bg1"/>
                        </a:solidFill>
                        <a:latin typeface="+mj-lt"/>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041765145"/>
                  </a:ext>
                </a:extLst>
              </a:tr>
              <a:tr h="1093353">
                <a:tc>
                  <a:txBody>
                    <a:bodyPr/>
                    <a:lstStyle/>
                    <a:p>
                      <a:pPr algn="ctr"/>
                      <a:r>
                        <a:rPr lang="el-GR" sz="900" b="1">
                          <a:solidFill>
                            <a:schemeClr val="bg1"/>
                          </a:solidFill>
                          <a:latin typeface="+mj-lt"/>
                          <a:ea typeface="Verdana" panose="020B0604030504040204" pitchFamily="34" charset="0"/>
                        </a:rPr>
                        <a:t>Επερχόμενα Αιτήματα Πληρωμής</a:t>
                      </a:r>
                      <a:endParaRPr lang="en-US" sz="900">
                        <a:solidFill>
                          <a:schemeClr val="bg1"/>
                        </a:solidFill>
                        <a:latin typeface="+mj-lt"/>
                        <a:ea typeface="Verdana" panose="020B060403050404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a:r>
                        <a:rPr lang="en-US" sz="1100">
                          <a:solidFill>
                            <a:schemeClr val="bg1"/>
                          </a:solidFill>
                          <a:latin typeface="+mj-lt"/>
                          <a:ea typeface="Verdana" panose="020B0604030504040204" pitchFamily="34" charset="0"/>
                        </a:rPr>
                        <a:t>3.13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r>
                        <a:rPr lang="el-GR" sz="900">
                          <a:solidFill>
                            <a:schemeClr val="bg1"/>
                          </a:solidFill>
                          <a:latin typeface="+mj-lt"/>
                          <a:ea typeface="Verdana" panose="020B0604030504040204" pitchFamily="34" charset="0"/>
                        </a:rPr>
                        <a:t>Υποβλήθηκε τον Δεκέμβριο του 2024 - αναμένει έγκριση τον Μάρτιο του 2025.</a:t>
                      </a:r>
                      <a:endParaRPr lang="en-US" sz="900" dirty="0">
                        <a:solidFill>
                          <a:schemeClr val="bg1"/>
                        </a:solidFill>
                        <a:latin typeface="+mj-lt"/>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60000"/>
                        <a:lumOff val="40000"/>
                      </a:schemeClr>
                    </a:solidFill>
                  </a:tcPr>
                </a:tc>
                <a:extLst>
                  <a:ext uri="{0D108BD9-81ED-4DB2-BD59-A6C34878D82A}">
                    <a16:rowId xmlns:a16="http://schemas.microsoft.com/office/drawing/2014/main" val="2463760961"/>
                  </a:ext>
                </a:extLst>
              </a:tr>
            </a:tbl>
          </a:graphicData>
        </a:graphic>
      </p:graphicFrame>
      <p:sp>
        <p:nvSpPr>
          <p:cNvPr id="7" name="TextBox 6">
            <a:extLst>
              <a:ext uri="{FF2B5EF4-FFF2-40B4-BE49-F238E27FC236}">
                <a16:creationId xmlns:a16="http://schemas.microsoft.com/office/drawing/2014/main" id="{3BB1EC4E-3FE5-40ED-9470-06E3A0A434F9}"/>
              </a:ext>
            </a:extLst>
          </p:cNvPr>
          <p:cNvSpPr txBox="1"/>
          <p:nvPr/>
        </p:nvSpPr>
        <p:spPr>
          <a:xfrm>
            <a:off x="0" y="1180228"/>
            <a:ext cx="44377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srgbClr val="0F55F5"/>
                </a:solidFill>
                <a:effectLst/>
                <a:uLnTx/>
                <a:uFillTx/>
                <a:latin typeface="+mj-lt"/>
                <a:ea typeface="Verdana" panose="020B0604030504040204" pitchFamily="34" charset="0"/>
                <a:cs typeface="Verdana" panose="020B0604030504040204" pitchFamily="34" charset="0"/>
              </a:rPr>
              <a:t>Σύνοψη Ελληνικού Μηχανισμού Ανάκαμψης και Ανθεκτικότητας, </a:t>
            </a:r>
            <a:r>
              <a:rPr kumimoji="0" lang="en-US" sz="1200" b="0" i="0" u="none" strike="noStrike" kern="1200" cap="none" spc="0" normalizeH="0" baseline="0" noProof="0" dirty="0">
                <a:ln>
                  <a:noFill/>
                </a:ln>
                <a:solidFill>
                  <a:srgbClr val="0F55F5"/>
                </a:solidFill>
                <a:effectLst/>
                <a:uLnTx/>
                <a:uFillTx/>
                <a:latin typeface="+mj-lt"/>
                <a:ea typeface="Verdana" panose="020B0604030504040204" pitchFamily="34" charset="0"/>
                <a:cs typeface="Verdana" panose="020B0604030504040204" pitchFamily="34" charset="0"/>
              </a:rPr>
              <a:t>[</a:t>
            </a:r>
            <a:r>
              <a:rPr kumimoji="0" lang="el-GR" sz="1200" b="0" i="0" u="none" strike="noStrike" kern="1200" cap="none" spc="0" normalizeH="0" baseline="0" noProof="0" dirty="0">
                <a:ln>
                  <a:noFill/>
                </a:ln>
                <a:solidFill>
                  <a:srgbClr val="0F55F5"/>
                </a:solidFill>
                <a:effectLst/>
                <a:uLnTx/>
                <a:uFillTx/>
                <a:latin typeface="+mj-lt"/>
                <a:ea typeface="Verdana" panose="020B0604030504040204" pitchFamily="34" charset="0"/>
                <a:cs typeface="Verdana" panose="020B0604030504040204" pitchFamily="34" charset="0"/>
              </a:rPr>
              <a:t>2024</a:t>
            </a:r>
            <a:r>
              <a:rPr kumimoji="0" lang="en-US" sz="1200" b="0" i="0" u="none" strike="noStrike" kern="1200" cap="none" spc="0" normalizeH="0" baseline="0" noProof="0" dirty="0">
                <a:ln>
                  <a:noFill/>
                </a:ln>
                <a:solidFill>
                  <a:srgbClr val="0F55F5"/>
                </a:solidFill>
                <a:effectLst/>
                <a:uLnTx/>
                <a:uFillTx/>
                <a:latin typeface="+mj-lt"/>
                <a:ea typeface="Verdana" panose="020B0604030504040204" pitchFamily="34" charset="0"/>
                <a:cs typeface="Verdana" panose="020B0604030504040204" pitchFamily="34" charset="0"/>
              </a:rPr>
              <a:t>]</a:t>
            </a:r>
          </a:p>
        </p:txBody>
      </p:sp>
      <p:sp>
        <p:nvSpPr>
          <p:cNvPr id="8" name="TextBox 7">
            <a:extLst>
              <a:ext uri="{FF2B5EF4-FFF2-40B4-BE49-F238E27FC236}">
                <a16:creationId xmlns:a16="http://schemas.microsoft.com/office/drawing/2014/main" id="{BD1DA41C-0E22-AF57-BB33-1689844500F1}"/>
              </a:ext>
            </a:extLst>
          </p:cNvPr>
          <p:cNvSpPr txBox="1"/>
          <p:nvPr/>
        </p:nvSpPr>
        <p:spPr>
          <a:xfrm>
            <a:off x="4550865" y="1272560"/>
            <a:ext cx="7084841" cy="276999"/>
          </a:xfrm>
          <a:prstGeom prst="rect">
            <a:avLst/>
          </a:prstGeom>
          <a:noFill/>
        </p:spPr>
        <p:txBody>
          <a:bodyPr wrap="square" rtlCol="0">
            <a:spAutoFit/>
          </a:bodyPr>
          <a:lstStyle/>
          <a:p>
            <a:pPr algn="ctr" defTabSz="457200">
              <a:defRPr/>
            </a:pPr>
            <a:r>
              <a:rPr lang="el-GR" sz="1200" dirty="0">
                <a:solidFill>
                  <a:srgbClr val="0F55F5"/>
                </a:solidFill>
                <a:latin typeface="+mj-lt"/>
                <a:ea typeface="Verdana" panose="020B0604030504040204" pitchFamily="34" charset="0"/>
              </a:rPr>
              <a:t>Άλλα διαθέσιμα Εργαλεία Χρηματοδότησης στην Ελλάδα, </a:t>
            </a:r>
            <a:r>
              <a:rPr lang="en-US" sz="1200" dirty="0">
                <a:solidFill>
                  <a:srgbClr val="0F55F5"/>
                </a:solidFill>
                <a:latin typeface="+mj-lt"/>
                <a:ea typeface="Verdana" panose="020B0604030504040204" pitchFamily="34" charset="0"/>
              </a:rPr>
              <a:t>[2024]</a:t>
            </a:r>
          </a:p>
        </p:txBody>
      </p:sp>
      <p:sp>
        <p:nvSpPr>
          <p:cNvPr id="10" name="Content Placeholder 8">
            <a:extLst>
              <a:ext uri="{FF2B5EF4-FFF2-40B4-BE49-F238E27FC236}">
                <a16:creationId xmlns:a16="http://schemas.microsoft.com/office/drawing/2014/main" id="{B7A1782B-97B7-A9A1-2866-CCF3E38028BB}"/>
              </a:ext>
            </a:extLst>
          </p:cNvPr>
          <p:cNvSpPr txBox="1">
            <a:spLocks/>
          </p:cNvSpPr>
          <p:nvPr/>
        </p:nvSpPr>
        <p:spPr>
          <a:xfrm>
            <a:off x="5151474" y="6553200"/>
            <a:ext cx="5581312"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latin typeface="+mj-lt"/>
              </a:rPr>
              <a:t>Source</a:t>
            </a:r>
            <a:r>
              <a:rPr lang="el-GR" sz="1400" b="0" dirty="0">
                <a:latin typeface="+mj-lt"/>
              </a:rPr>
              <a:t>:</a:t>
            </a:r>
            <a:r>
              <a:rPr lang="en-US" sz="1400" b="0" dirty="0">
                <a:latin typeface="+mj-lt"/>
              </a:rPr>
              <a:t> Financial Times, </a:t>
            </a:r>
            <a:r>
              <a:rPr lang="en-US" sz="1400" b="0" dirty="0" err="1">
                <a:latin typeface="+mj-lt"/>
              </a:rPr>
              <a:t>Energypress</a:t>
            </a:r>
            <a:r>
              <a:rPr lang="en-US" sz="1400" b="0" dirty="0">
                <a:latin typeface="+mj-lt"/>
              </a:rPr>
              <a:t>, YPEN, HAEE’s analysis</a:t>
            </a:r>
          </a:p>
        </p:txBody>
      </p:sp>
    </p:spTree>
    <p:extLst>
      <p:ext uri="{BB962C8B-B14F-4D97-AF65-F5344CB8AC3E}">
        <p14:creationId xmlns:p14="http://schemas.microsoft.com/office/powerpoint/2010/main" val="838242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8384E-CAC5-705B-1367-70066F22BD5A}"/>
            </a:ext>
          </a:extLst>
        </p:cNvPr>
        <p:cNvGrpSpPr/>
        <p:nvPr/>
      </p:nvGrpSpPr>
      <p:grpSpPr>
        <a:xfrm>
          <a:off x="0" y="0"/>
          <a:ext cx="0" cy="0"/>
          <a:chOff x="0" y="0"/>
          <a:chExt cx="0" cy="0"/>
        </a:xfrm>
      </p:grpSpPr>
      <mc:AlternateContent xmlns:mc="http://schemas.openxmlformats.org/markup-compatibility/2006" xmlns:cx6="http://schemas.microsoft.com/office/drawing/2016/5/12/chartex">
        <mc:Choice Requires="cx6">
          <p:graphicFrame>
            <p:nvGraphicFramePr>
              <p:cNvPr id="12" name="Chart 11">
                <a:extLst>
                  <a:ext uri="{FF2B5EF4-FFF2-40B4-BE49-F238E27FC236}">
                    <a16:creationId xmlns:a16="http://schemas.microsoft.com/office/drawing/2014/main" id="{D976B149-BDCC-E87F-8F59-EE5A1A43CFD8}"/>
                  </a:ext>
                </a:extLst>
              </p:cNvPr>
              <p:cNvGraphicFramePr/>
              <p:nvPr>
                <p:extLst>
                  <p:ext uri="{D42A27DB-BD31-4B8C-83A1-F6EECF244321}">
                    <p14:modId xmlns:p14="http://schemas.microsoft.com/office/powerpoint/2010/main" val="2836004160"/>
                  </p:ext>
                </p:extLst>
              </p:nvPr>
            </p:nvGraphicFramePr>
            <p:xfrm>
              <a:off x="2756121" y="2624712"/>
              <a:ext cx="5917979" cy="371304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2" name="Chart 11">
                <a:extLst>
                  <a:ext uri="{FF2B5EF4-FFF2-40B4-BE49-F238E27FC236}">
                    <a16:creationId xmlns:a16="http://schemas.microsoft.com/office/drawing/2014/main" id="{D976B149-BDCC-E87F-8F59-EE5A1A43CFD8}"/>
                  </a:ext>
                </a:extLst>
              </p:cNvPr>
              <p:cNvPicPr>
                <a:picLocks noGrp="1" noRot="1" noChangeAspect="1" noMove="1" noResize="1" noEditPoints="1" noAdjustHandles="1" noChangeArrowheads="1" noChangeShapeType="1"/>
              </p:cNvPicPr>
              <p:nvPr/>
            </p:nvPicPr>
            <p:blipFill>
              <a:blip r:embed="rId4"/>
              <a:stretch>
                <a:fillRect/>
              </a:stretch>
            </p:blipFill>
            <p:spPr>
              <a:xfrm>
                <a:off x="2756121" y="2624712"/>
                <a:ext cx="5917979" cy="3713045"/>
              </a:xfrm>
              <a:prstGeom prst="rect">
                <a:avLst/>
              </a:prstGeom>
            </p:spPr>
          </p:pic>
        </mc:Fallback>
      </mc:AlternateContent>
      <p:graphicFrame>
        <p:nvGraphicFramePr>
          <p:cNvPr id="11" name="Chart 10">
            <a:extLst>
              <a:ext uri="{FF2B5EF4-FFF2-40B4-BE49-F238E27FC236}">
                <a16:creationId xmlns:a16="http://schemas.microsoft.com/office/drawing/2014/main" id="{4E977AEF-48B9-C34C-C3C9-535D236B6CF3}"/>
              </a:ext>
            </a:extLst>
          </p:cNvPr>
          <p:cNvGraphicFramePr>
            <a:graphicFrameLocks/>
          </p:cNvGraphicFramePr>
          <p:nvPr>
            <p:extLst>
              <p:ext uri="{D42A27DB-BD31-4B8C-83A1-F6EECF244321}">
                <p14:modId xmlns:p14="http://schemas.microsoft.com/office/powerpoint/2010/main" val="1259523296"/>
              </p:ext>
            </p:extLst>
          </p:nvPr>
        </p:nvGraphicFramePr>
        <p:xfrm>
          <a:off x="164306" y="2417432"/>
          <a:ext cx="4638941" cy="3509229"/>
        </p:xfrm>
        <a:graphic>
          <a:graphicData uri="http://schemas.openxmlformats.org/drawingml/2006/chart">
            <c:chart xmlns:c="http://schemas.openxmlformats.org/drawingml/2006/chart" xmlns:r="http://schemas.openxmlformats.org/officeDocument/2006/relationships" r:id="rId5"/>
          </a:graphicData>
        </a:graphic>
      </p:graphicFrame>
      <p:sp>
        <p:nvSpPr>
          <p:cNvPr id="5" name="Slide Number Placeholder 4">
            <a:extLst>
              <a:ext uri="{FF2B5EF4-FFF2-40B4-BE49-F238E27FC236}">
                <a16:creationId xmlns:a16="http://schemas.microsoft.com/office/drawing/2014/main" id="{58DC6712-D69D-0D47-1C84-1861FDB6700D}"/>
              </a:ext>
            </a:extLst>
          </p:cNvPr>
          <p:cNvSpPr>
            <a:spLocks noGrp="1"/>
          </p:cNvSpPr>
          <p:nvPr>
            <p:ph type="sldNum" sz="quarter" idx="16"/>
          </p:nvPr>
        </p:nvSpPr>
        <p:spPr/>
        <p:txBody>
          <a:bodyPr/>
          <a:lstStyle/>
          <a:p>
            <a:fld id="{4531D9DC-ADF0-4D0A-8902-0133E3C6D94B}" type="slidenum">
              <a:rPr lang="en-US" smtClean="0"/>
              <a:pPr/>
              <a:t>41</a:t>
            </a:fld>
            <a:endParaRPr lang="en-US"/>
          </a:p>
        </p:txBody>
      </p:sp>
      <p:sp>
        <p:nvSpPr>
          <p:cNvPr id="6" name="Title 5">
            <a:extLst>
              <a:ext uri="{FF2B5EF4-FFF2-40B4-BE49-F238E27FC236}">
                <a16:creationId xmlns:a16="http://schemas.microsoft.com/office/drawing/2014/main" id="{4B9352DF-51B4-4BFB-1C1E-3E2C8776EBB9}"/>
              </a:ext>
            </a:extLst>
          </p:cNvPr>
          <p:cNvSpPr>
            <a:spLocks noGrp="1"/>
          </p:cNvSpPr>
          <p:nvPr>
            <p:ph type="title"/>
          </p:nvPr>
        </p:nvSpPr>
        <p:spPr>
          <a:xfrm>
            <a:off x="443372" y="379660"/>
            <a:ext cx="11305716" cy="984885"/>
          </a:xfrm>
        </p:spPr>
        <p:txBody>
          <a:bodyPr/>
          <a:lstStyle/>
          <a:p>
            <a:r>
              <a:rPr lang="el-GR" dirty="0">
                <a:solidFill>
                  <a:schemeClr val="accent2"/>
                </a:solidFill>
              </a:rPr>
              <a:t>Μακροχρόνιες Συμφωνίες Αγοράς Ηλεκτρικής Ενέργειας (</a:t>
            </a:r>
            <a:r>
              <a:rPr lang="en-US" dirty="0">
                <a:solidFill>
                  <a:schemeClr val="accent2"/>
                </a:solidFill>
              </a:rPr>
              <a:t>PPAs)</a:t>
            </a:r>
          </a:p>
        </p:txBody>
      </p:sp>
      <p:sp>
        <p:nvSpPr>
          <p:cNvPr id="18" name="TextBox 17">
            <a:extLst>
              <a:ext uri="{FF2B5EF4-FFF2-40B4-BE49-F238E27FC236}">
                <a16:creationId xmlns:a16="http://schemas.microsoft.com/office/drawing/2014/main" id="{E1BA0A77-22B4-4D02-BB97-0CC4AB5A422C}"/>
              </a:ext>
            </a:extLst>
          </p:cNvPr>
          <p:cNvSpPr txBox="1"/>
          <p:nvPr/>
        </p:nvSpPr>
        <p:spPr>
          <a:xfrm>
            <a:off x="596690" y="1885393"/>
            <a:ext cx="3580581" cy="738664"/>
          </a:xfrm>
          <a:prstGeom prst="rect">
            <a:avLst/>
          </a:prstGeom>
          <a:noFill/>
        </p:spPr>
        <p:txBody>
          <a:bodyPr wrap="square">
            <a:spAutoFit/>
          </a:bodyPr>
          <a:lstStyle/>
          <a:p>
            <a:pPr algn="ctr"/>
            <a:r>
              <a:rPr lang="el-GR" sz="1400" spc="-11">
                <a:solidFill>
                  <a:srgbClr val="0F55F5"/>
                </a:solidFill>
              </a:rPr>
              <a:t>Ροές Συμφωνιών (</a:t>
            </a:r>
            <a:r>
              <a:rPr lang="el-GR" sz="1400" spc="-11" err="1">
                <a:solidFill>
                  <a:srgbClr val="0F55F5"/>
                </a:solidFill>
              </a:rPr>
              <a:t>Deal</a:t>
            </a:r>
            <a:r>
              <a:rPr lang="el-GR" sz="1400" spc="-11">
                <a:solidFill>
                  <a:srgbClr val="0F55F5"/>
                </a:solidFill>
              </a:rPr>
              <a:t> </a:t>
            </a:r>
            <a:r>
              <a:rPr lang="el-GR" sz="1400" spc="-11" err="1">
                <a:solidFill>
                  <a:srgbClr val="0F55F5"/>
                </a:solidFill>
              </a:rPr>
              <a:t>Flows</a:t>
            </a:r>
            <a:r>
              <a:rPr lang="el-GR" sz="1400" spc="-11">
                <a:solidFill>
                  <a:srgbClr val="0F55F5"/>
                </a:solidFill>
              </a:rPr>
              <a:t> σε GW) και Πλήθος Δημοσιοποιημένων Συμβάσεων </a:t>
            </a:r>
            <a:r>
              <a:rPr lang="el-GR" sz="1400" spc="-11" err="1">
                <a:solidFill>
                  <a:srgbClr val="0F55F5"/>
                </a:solidFill>
              </a:rPr>
              <a:t>PPAs</a:t>
            </a:r>
            <a:r>
              <a:rPr lang="el-GR" sz="1400" spc="-11">
                <a:solidFill>
                  <a:srgbClr val="0F55F5"/>
                </a:solidFill>
              </a:rPr>
              <a:t> (%), [2018–2024]</a:t>
            </a:r>
            <a:endParaRPr lang="en-US" sz="1600">
              <a:solidFill>
                <a:srgbClr val="0F55F5"/>
              </a:solidFill>
            </a:endParaRPr>
          </a:p>
        </p:txBody>
      </p:sp>
      <p:sp>
        <p:nvSpPr>
          <p:cNvPr id="10" name="TextBox 9">
            <a:extLst>
              <a:ext uri="{FF2B5EF4-FFF2-40B4-BE49-F238E27FC236}">
                <a16:creationId xmlns:a16="http://schemas.microsoft.com/office/drawing/2014/main" id="{6DAF22CC-B224-74A6-A4E9-6DCD5333C4F9}"/>
              </a:ext>
            </a:extLst>
          </p:cNvPr>
          <p:cNvSpPr txBox="1"/>
          <p:nvPr/>
        </p:nvSpPr>
        <p:spPr>
          <a:xfrm>
            <a:off x="4920560" y="1885393"/>
            <a:ext cx="2511212" cy="954107"/>
          </a:xfrm>
          <a:prstGeom prst="rect">
            <a:avLst/>
          </a:prstGeom>
          <a:noFill/>
        </p:spPr>
        <p:txBody>
          <a:bodyPr wrap="square">
            <a:spAutoFit/>
          </a:bodyPr>
          <a:lstStyle/>
          <a:p>
            <a:pPr algn="ctr"/>
            <a:r>
              <a:rPr lang="el-GR" sz="1400" spc="-11" dirty="0">
                <a:solidFill>
                  <a:srgbClr val="0F55F5"/>
                </a:solidFill>
              </a:rPr>
              <a:t>Όγκοι Εμπορικών Συμφωνιών Αγοραπωλησίας Ενέργειας (PPAs) στην Ευρώπη (σε GW), [2024]</a:t>
            </a:r>
            <a:endParaRPr lang="en-US" sz="1400" spc="-11" dirty="0">
              <a:solidFill>
                <a:srgbClr val="0F55F5"/>
              </a:solidFill>
            </a:endParaRPr>
          </a:p>
        </p:txBody>
      </p:sp>
      <p:sp>
        <p:nvSpPr>
          <p:cNvPr id="4" name="TextBox 3">
            <a:extLst>
              <a:ext uri="{FF2B5EF4-FFF2-40B4-BE49-F238E27FC236}">
                <a16:creationId xmlns:a16="http://schemas.microsoft.com/office/drawing/2014/main" id="{B978A374-9EBB-5A4D-7811-6BFF0529AC84}"/>
              </a:ext>
            </a:extLst>
          </p:cNvPr>
          <p:cNvSpPr txBox="1"/>
          <p:nvPr/>
        </p:nvSpPr>
        <p:spPr>
          <a:xfrm>
            <a:off x="8189697" y="3665065"/>
            <a:ext cx="3811147" cy="1815882"/>
          </a:xfrm>
          <a:prstGeom prst="rect">
            <a:avLst/>
          </a:prstGeom>
          <a:noFill/>
        </p:spPr>
        <p:txBody>
          <a:bodyPr wrap="square">
            <a:spAutoFit/>
          </a:bodyPr>
          <a:lstStyle/>
          <a:p>
            <a:r>
              <a:rPr lang="el-GR" sz="1400" dirty="0"/>
              <a:t>Συμβατικές συμφωνίες </a:t>
            </a:r>
            <a:r>
              <a:rPr lang="en-US" sz="1400" dirty="0"/>
              <a:t>μετα</a:t>
            </a:r>
            <a:r>
              <a:rPr lang="en-US" sz="1400" dirty="0" err="1"/>
              <a:t>ξύ</a:t>
            </a:r>
            <a:r>
              <a:rPr lang="en-US" sz="1400" dirty="0"/>
              <a:t> α</a:t>
            </a:r>
            <a:r>
              <a:rPr lang="en-US" sz="1400" dirty="0" err="1"/>
              <a:t>γορ</a:t>
            </a:r>
            <a:r>
              <a:rPr lang="en-US" sz="1400" dirty="0"/>
              <a:t>αστών</a:t>
            </a:r>
            <a:r>
              <a:rPr lang="el-GR" sz="1400" dirty="0"/>
              <a:t>-</a:t>
            </a:r>
            <a:r>
              <a:rPr lang="en-US" sz="1400" dirty="0"/>
              <a:t>π</a:t>
            </a:r>
            <a:r>
              <a:rPr lang="en-US" sz="1400" dirty="0" err="1"/>
              <a:t>ωλητών</a:t>
            </a:r>
            <a:r>
              <a:rPr lang="en-US" sz="1400" dirty="0"/>
              <a:t> </a:t>
            </a:r>
            <a:r>
              <a:rPr lang="en-US" sz="1400" dirty="0" err="1"/>
              <a:t>ενέργει</a:t>
            </a:r>
            <a:r>
              <a:rPr lang="en-US" sz="1400" dirty="0"/>
              <a:t>ας. </a:t>
            </a:r>
            <a:r>
              <a:rPr lang="en-US" sz="1400" dirty="0" err="1"/>
              <a:t>Έρχοντ</a:t>
            </a:r>
            <a:r>
              <a:rPr lang="en-US" sz="1400" dirty="0"/>
              <a:t>αι μαζί και συμφωνούν να αγοράσουν και να πουλήσουν μια ποσότητα ενέργειας που παράγεται ή θα παραχθεί από ένα ανανεώσιμο περιουσιακό στοιχείο. </a:t>
            </a:r>
            <a:r>
              <a:rPr lang="el-GR" sz="1400" dirty="0"/>
              <a:t>Τα </a:t>
            </a:r>
            <a:r>
              <a:rPr lang="en-US" sz="1400" dirty="0"/>
              <a:t>PPAs υπ</a:t>
            </a:r>
            <a:r>
              <a:rPr lang="en-US" sz="1400" dirty="0" err="1"/>
              <a:t>ογράφοντ</a:t>
            </a:r>
            <a:r>
              <a:rPr lang="en-US" sz="1400" dirty="0"/>
              <a:t>αι συνήθως για μια μακροπρόθεσμη περίοδο μεταξύ 10-20 ετών.</a:t>
            </a:r>
          </a:p>
        </p:txBody>
      </p:sp>
      <p:pic>
        <p:nvPicPr>
          <p:cNvPr id="8" name="Picture 7">
            <a:extLst>
              <a:ext uri="{FF2B5EF4-FFF2-40B4-BE49-F238E27FC236}">
                <a16:creationId xmlns:a16="http://schemas.microsoft.com/office/drawing/2014/main" id="{4E24675B-6A60-3955-B96B-3814AA48010A}"/>
              </a:ext>
            </a:extLst>
          </p:cNvPr>
          <p:cNvPicPr>
            <a:picLocks noChangeAspect="1"/>
          </p:cNvPicPr>
          <p:nvPr/>
        </p:nvPicPr>
        <p:blipFill>
          <a:blip r:embed="rId6"/>
          <a:srcRect l="6788" t="3346" r="1668"/>
          <a:stretch/>
        </p:blipFill>
        <p:spPr>
          <a:xfrm>
            <a:off x="7549086" y="1123584"/>
            <a:ext cx="4559365" cy="2111582"/>
          </a:xfrm>
          <a:prstGeom prst="rect">
            <a:avLst/>
          </a:prstGeom>
        </p:spPr>
      </p:pic>
      <p:sp>
        <p:nvSpPr>
          <p:cNvPr id="3" name="Content Placeholder 8">
            <a:extLst>
              <a:ext uri="{FF2B5EF4-FFF2-40B4-BE49-F238E27FC236}">
                <a16:creationId xmlns:a16="http://schemas.microsoft.com/office/drawing/2014/main" id="{384F0430-5E87-0B80-0263-666E68FE1EC1}"/>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err="1"/>
              <a:t>PexaPark</a:t>
            </a:r>
            <a:r>
              <a:rPr lang="en-US" sz="1400" b="0" dirty="0"/>
              <a:t>, HAEE’s analysis</a:t>
            </a:r>
          </a:p>
        </p:txBody>
      </p:sp>
    </p:spTree>
    <p:extLst>
      <p:ext uri="{BB962C8B-B14F-4D97-AF65-F5344CB8AC3E}">
        <p14:creationId xmlns:p14="http://schemas.microsoft.com/office/powerpoint/2010/main" val="404241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538398D-31DB-AAE6-F7A5-8F3F7706C6C9}"/>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D6CCB764-9E4C-FE70-1F64-550E6F5BB306}"/>
              </a:ext>
            </a:extLst>
          </p:cNvPr>
          <p:cNvSpPr>
            <a:spLocks noGrp="1"/>
          </p:cNvSpPr>
          <p:nvPr>
            <p:ph type="title"/>
          </p:nvPr>
        </p:nvSpPr>
        <p:spPr>
          <a:xfrm>
            <a:off x="1233362" y="2065896"/>
            <a:ext cx="8136000" cy="646331"/>
          </a:xfrm>
        </p:spPr>
        <p:txBody>
          <a:bodyPr/>
          <a:lstStyle/>
          <a:p>
            <a:r>
              <a:rPr lang="en-US"/>
              <a:t>ANNEX I </a:t>
            </a:r>
          </a:p>
        </p:txBody>
      </p:sp>
      <p:sp>
        <p:nvSpPr>
          <p:cNvPr id="3" name="Date Placeholder 2" hidden="1">
            <a:extLst>
              <a:ext uri="{FF2B5EF4-FFF2-40B4-BE49-F238E27FC236}">
                <a16:creationId xmlns:a16="http://schemas.microsoft.com/office/drawing/2014/main" id="{395E3A07-2D81-34EF-3675-4C5673A9F39F}"/>
              </a:ext>
            </a:extLst>
          </p:cNvPr>
          <p:cNvSpPr>
            <a:spLocks noGrp="1"/>
          </p:cNvSpPr>
          <p:nvPr>
            <p:ph type="dt" sz="half" idx="4294967295"/>
          </p:nvPr>
        </p:nvSpPr>
        <p:spPr>
          <a:xfrm>
            <a:off x="11471275" y="6259513"/>
            <a:ext cx="720725" cy="153987"/>
          </a:xfrm>
        </p:spPr>
        <p:txBody>
          <a:bodyPr/>
          <a:lstStyle/>
          <a:p>
            <a:pPr>
              <a:spcAft>
                <a:spcPts val="600"/>
              </a:spcAft>
            </a:pPr>
            <a:fld id="{D91EECA1-CDD8-4918-8BBA-1AE2701A1BC0}" type="datetime1">
              <a:rPr lang="en-GB" smtClean="0"/>
              <a:pPr>
                <a:spcAft>
                  <a:spcPts val="600"/>
                </a:spcAft>
              </a:pPr>
              <a:t>06/06/2025</a:t>
            </a:fld>
            <a:endParaRPr lang="en-US"/>
          </a:p>
        </p:txBody>
      </p:sp>
      <p:sp>
        <p:nvSpPr>
          <p:cNvPr id="5" name="Slide Number Placeholder 4" hidden="1">
            <a:extLst>
              <a:ext uri="{FF2B5EF4-FFF2-40B4-BE49-F238E27FC236}">
                <a16:creationId xmlns:a16="http://schemas.microsoft.com/office/drawing/2014/main" id="{28AE16A5-76D8-D15A-EB85-9A7608B5B785}"/>
              </a:ext>
            </a:extLst>
          </p:cNvPr>
          <p:cNvSpPr>
            <a:spLocks noGrp="1"/>
          </p:cNvSpPr>
          <p:nvPr>
            <p:ph type="sldNum" sz="quarter" idx="4294967295"/>
          </p:nvPr>
        </p:nvSpPr>
        <p:spPr>
          <a:xfrm>
            <a:off x="0" y="6259513"/>
            <a:ext cx="252413" cy="153987"/>
          </a:xfrm>
        </p:spPr>
        <p:txBody>
          <a:bodyPr/>
          <a:lstStyle/>
          <a:p>
            <a:pPr>
              <a:spcAft>
                <a:spcPts val="600"/>
              </a:spcAft>
            </a:pPr>
            <a:fld id="{4531D9DC-ADF0-4D0A-8902-0133E3C6D94B}" type="slidenum">
              <a:rPr lang="en-US" smtClean="0"/>
              <a:pPr>
                <a:spcAft>
                  <a:spcPts val="600"/>
                </a:spcAft>
              </a:pPr>
              <a:t>42</a:t>
            </a:fld>
            <a:endParaRPr lang="en-US"/>
          </a:p>
        </p:txBody>
      </p:sp>
    </p:spTree>
    <p:extLst>
      <p:ext uri="{BB962C8B-B14F-4D97-AF65-F5344CB8AC3E}">
        <p14:creationId xmlns:p14="http://schemas.microsoft.com/office/powerpoint/2010/main" val="3407725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B880F7B-6414-A244-D1AD-4F4209338D7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DB0D52E-A159-8964-0119-9CCFCF448E15}"/>
              </a:ext>
            </a:extLst>
          </p:cNvPr>
          <p:cNvSpPr>
            <a:spLocks noGrp="1"/>
          </p:cNvSpPr>
          <p:nvPr>
            <p:ph type="title"/>
          </p:nvPr>
        </p:nvSpPr>
        <p:spPr>
          <a:xfrm>
            <a:off x="443142" y="373266"/>
            <a:ext cx="11305716" cy="492443"/>
          </a:xfrm>
        </p:spPr>
        <p:txBody>
          <a:bodyPr/>
          <a:lstStyle/>
          <a:p>
            <a:r>
              <a:rPr lang="el-GR" dirty="0">
                <a:solidFill>
                  <a:srgbClr val="0F55F5"/>
                </a:solidFill>
              </a:rPr>
              <a:t>Ευρωπαϊκή Πράσινη Συμφωνία</a:t>
            </a:r>
            <a:endParaRPr lang="en-US" dirty="0"/>
          </a:p>
        </p:txBody>
      </p:sp>
      <p:sp>
        <p:nvSpPr>
          <p:cNvPr id="2" name="Content Placeholder 8">
            <a:extLst>
              <a:ext uri="{FF2B5EF4-FFF2-40B4-BE49-F238E27FC236}">
                <a16:creationId xmlns:a16="http://schemas.microsoft.com/office/drawing/2014/main" id="{5FDB895D-4221-0CDA-1874-9D85B52383E7}"/>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EU Commission </a:t>
            </a:r>
          </a:p>
        </p:txBody>
      </p:sp>
      <p:sp>
        <p:nvSpPr>
          <p:cNvPr id="111" name="Rectangle: Rounded Corners 110">
            <a:extLst>
              <a:ext uri="{FF2B5EF4-FFF2-40B4-BE49-F238E27FC236}">
                <a16:creationId xmlns:a16="http://schemas.microsoft.com/office/drawing/2014/main" id="{D4E47108-4684-3EE0-C269-76C366E49143}"/>
              </a:ext>
            </a:extLst>
          </p:cNvPr>
          <p:cNvSpPr/>
          <p:nvPr/>
        </p:nvSpPr>
        <p:spPr>
          <a:xfrm>
            <a:off x="303722" y="2420356"/>
            <a:ext cx="3333395" cy="181913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1200" b="1" dirty="0">
                <a:solidFill>
                  <a:srgbClr val="0F55F5"/>
                </a:solidFill>
                <a:latin typeface="+mj-lt"/>
                <a:ea typeface="Calibri"/>
                <a:cs typeface="Calibri"/>
                <a:sym typeface="Calibri"/>
              </a:rPr>
              <a:t>Πυλώνας 1</a:t>
            </a:r>
          </a:p>
          <a:p>
            <a:pPr marL="0" marR="0" lvl="0" indent="0" algn="just" rtl="0">
              <a:spcBef>
                <a:spcPts val="0"/>
              </a:spcBef>
              <a:spcAft>
                <a:spcPts val="0"/>
              </a:spcAft>
              <a:buNone/>
            </a:pPr>
            <a:endParaRPr lang="el-GR" sz="1200" dirty="0">
              <a:solidFill>
                <a:srgbClr val="0F55F5"/>
              </a:solidFill>
              <a:latin typeface="+mj-lt"/>
              <a:ea typeface="Calibri"/>
              <a:cs typeface="Calibri"/>
              <a:sym typeface="Calibri"/>
            </a:endParaRPr>
          </a:p>
          <a:p>
            <a:pPr marL="0" marR="0" lvl="0" indent="0" algn="just" rtl="0">
              <a:spcBef>
                <a:spcPts val="0"/>
              </a:spcBef>
              <a:spcAft>
                <a:spcPts val="0"/>
              </a:spcAft>
              <a:buNone/>
            </a:pPr>
            <a:r>
              <a:rPr lang="el-GR" sz="1200" b="1" dirty="0">
                <a:solidFill>
                  <a:srgbClr val="0F55F5"/>
                </a:solidFill>
                <a:latin typeface="+mj-lt"/>
                <a:ea typeface="Calibri"/>
                <a:cs typeface="Calibri"/>
                <a:sym typeface="Calibri"/>
              </a:rPr>
              <a:t>Κλιματική Ουδετερότητα έως το 2050</a:t>
            </a:r>
          </a:p>
          <a:p>
            <a:pPr marL="0" marR="0" lvl="0" indent="0" algn="just" rtl="0">
              <a:spcBef>
                <a:spcPts val="0"/>
              </a:spcBef>
              <a:spcAft>
                <a:spcPts val="0"/>
              </a:spcAft>
              <a:buNone/>
            </a:pPr>
            <a:r>
              <a:rPr lang="el-GR" sz="1200" dirty="0">
                <a:solidFill>
                  <a:srgbClr val="0F55F5"/>
                </a:solidFill>
                <a:latin typeface="+mj-lt"/>
                <a:ea typeface="Calibri"/>
                <a:cs typeface="Calibri"/>
                <a:sym typeface="Calibri"/>
              </a:rPr>
              <a:t>Η ΕΕ δεσμεύεται να μηδενίσει τις καθαρές εκπομπές αερίων του θερμοκηπίου, καθιστώντας την πρώτη ήπειρο με ουδέτερο αποτύπωμα άνθρακα.</a:t>
            </a:r>
          </a:p>
        </p:txBody>
      </p:sp>
      <p:sp>
        <p:nvSpPr>
          <p:cNvPr id="12" name="TextBox 11">
            <a:extLst>
              <a:ext uri="{FF2B5EF4-FFF2-40B4-BE49-F238E27FC236}">
                <a16:creationId xmlns:a16="http://schemas.microsoft.com/office/drawing/2014/main" id="{BB154A18-132C-489F-5C24-F0DA233D0718}"/>
              </a:ext>
            </a:extLst>
          </p:cNvPr>
          <p:cNvSpPr txBox="1"/>
          <p:nvPr/>
        </p:nvSpPr>
        <p:spPr>
          <a:xfrm>
            <a:off x="301684" y="876354"/>
            <a:ext cx="11559938" cy="1569660"/>
          </a:xfrm>
          <a:prstGeom prst="rect">
            <a:avLst/>
          </a:prstGeom>
          <a:noFill/>
        </p:spPr>
        <p:txBody>
          <a:bodyPr wrap="square">
            <a:spAutoFit/>
          </a:bodyPr>
          <a:lstStyle/>
          <a:p>
            <a:pPr algn="just" fontAlgn="base"/>
            <a:r>
              <a:rPr lang="el-GR" sz="1600" dirty="0"/>
              <a:t>Η </a:t>
            </a:r>
            <a:r>
              <a:rPr lang="el-GR" sz="1600" b="1" dirty="0">
                <a:solidFill>
                  <a:srgbClr val="0F55F5"/>
                </a:solidFill>
              </a:rPr>
              <a:t>Ευρωπαϊκή Πράσινη Συμφωνία (European </a:t>
            </a:r>
            <a:r>
              <a:rPr lang="el-GR" sz="1600" b="1" dirty="0" err="1">
                <a:solidFill>
                  <a:srgbClr val="0F55F5"/>
                </a:solidFill>
              </a:rPr>
              <a:t>Green</a:t>
            </a:r>
            <a:r>
              <a:rPr lang="el-GR" sz="1600" b="1" dirty="0">
                <a:solidFill>
                  <a:srgbClr val="0F55F5"/>
                </a:solidFill>
              </a:rPr>
              <a:t> </a:t>
            </a:r>
            <a:r>
              <a:rPr lang="el-GR" sz="1600" b="1" dirty="0" err="1">
                <a:solidFill>
                  <a:srgbClr val="0F55F5"/>
                </a:solidFill>
              </a:rPr>
              <a:t>Deal</a:t>
            </a:r>
            <a:r>
              <a:rPr lang="el-GR" sz="1600" b="1" dirty="0">
                <a:solidFill>
                  <a:srgbClr val="0F55F5"/>
                </a:solidFill>
              </a:rPr>
              <a:t>) </a:t>
            </a:r>
            <a:r>
              <a:rPr lang="el-GR" sz="1600" dirty="0"/>
              <a:t>είναι η στρατηγική της ΕΕ για τη </a:t>
            </a:r>
            <a:r>
              <a:rPr lang="el-GR" sz="1600" dirty="0">
                <a:solidFill>
                  <a:srgbClr val="0F55F5"/>
                </a:solidFill>
              </a:rPr>
              <a:t>μετάβαση</a:t>
            </a:r>
            <a:r>
              <a:rPr lang="el-GR" sz="1600" dirty="0"/>
              <a:t> </a:t>
            </a:r>
            <a:r>
              <a:rPr lang="el-GR" sz="1600" dirty="0">
                <a:solidFill>
                  <a:srgbClr val="0F55F5"/>
                </a:solidFill>
              </a:rPr>
              <a:t>σε μια κλιματικά ουδέτερη, βιώσιμη και δίκαιη οικονομία έως το 2050</a:t>
            </a:r>
            <a:r>
              <a:rPr lang="el-GR" sz="1600" dirty="0"/>
              <a:t>. Πρόκειται για ένα φιλόδοξο σχέδιο που στοχεύει να μεταμορφώσει την ΕΕ σε μια κοινωνία με μηδενικές καθαρές εκπομπές αερίων του θερμοκηπίου, διασφαλίζοντας παράλληλα την </a:t>
            </a:r>
            <a:r>
              <a:rPr lang="el-GR" sz="1600" dirty="0">
                <a:solidFill>
                  <a:srgbClr val="0F55F5"/>
                </a:solidFill>
              </a:rPr>
              <a:t>οικονομική ανάπτυξη </a:t>
            </a:r>
            <a:r>
              <a:rPr lang="el-GR" sz="1600" dirty="0"/>
              <a:t>και την </a:t>
            </a:r>
            <a:r>
              <a:rPr lang="el-GR" sz="1600" dirty="0">
                <a:solidFill>
                  <a:srgbClr val="0F55F5"/>
                </a:solidFill>
              </a:rPr>
              <a:t>κοινωνική συνοχή</a:t>
            </a:r>
            <a:r>
              <a:rPr lang="el-GR" sz="1600" dirty="0"/>
              <a:t>.</a:t>
            </a:r>
            <a:endParaRPr lang="en-US" sz="1600" dirty="0"/>
          </a:p>
          <a:p>
            <a:pPr algn="ctr" fontAlgn="base"/>
            <a:r>
              <a:rPr lang="el-GR" sz="1600" b="1" dirty="0">
                <a:solidFill>
                  <a:srgbClr val="0F55F5"/>
                </a:solidFill>
              </a:rPr>
              <a:t>Είναι μια ολοκληρωμένη στρατηγική ανάπτυξης που επιδιώκει να καταστήσει την Ευρώπη ανθεκτική, καινοτόμα και κοινωνικά δίκαιη</a:t>
            </a:r>
          </a:p>
        </p:txBody>
      </p:sp>
      <p:sp>
        <p:nvSpPr>
          <p:cNvPr id="13" name="Rectangle: Rounded Corners 12">
            <a:extLst>
              <a:ext uri="{FF2B5EF4-FFF2-40B4-BE49-F238E27FC236}">
                <a16:creationId xmlns:a16="http://schemas.microsoft.com/office/drawing/2014/main" id="{31997B06-DEE6-20D9-F68A-CAFE9FD1E960}"/>
              </a:ext>
            </a:extLst>
          </p:cNvPr>
          <p:cNvSpPr/>
          <p:nvPr/>
        </p:nvSpPr>
        <p:spPr>
          <a:xfrm>
            <a:off x="8556921" y="2420356"/>
            <a:ext cx="3333395" cy="181913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1200" b="1" dirty="0">
                <a:solidFill>
                  <a:srgbClr val="0F55F5"/>
                </a:solidFill>
                <a:latin typeface="+mj-lt"/>
                <a:ea typeface="Calibri"/>
                <a:cs typeface="Calibri"/>
                <a:sym typeface="Calibri"/>
              </a:rPr>
              <a:t>Πυλώνας 3</a:t>
            </a:r>
          </a:p>
          <a:p>
            <a:pPr algn="l">
              <a:spcBef>
                <a:spcPts val="300"/>
              </a:spcBef>
              <a:spcAft>
                <a:spcPts val="600"/>
              </a:spcAft>
            </a:pPr>
            <a:endParaRPr lang="en-US" sz="1200" dirty="0">
              <a:solidFill>
                <a:srgbClr val="0F55F5"/>
              </a:solidFill>
              <a:latin typeface="+mj-lt"/>
              <a:ea typeface="Calibri"/>
              <a:cs typeface="Calibri"/>
              <a:sym typeface="Calibri"/>
            </a:endParaRPr>
          </a:p>
          <a:p>
            <a:pPr algn="l">
              <a:spcBef>
                <a:spcPts val="300"/>
              </a:spcBef>
              <a:spcAft>
                <a:spcPts val="600"/>
              </a:spcAft>
            </a:pPr>
            <a:r>
              <a:rPr lang="el-GR" sz="1200" b="1" dirty="0">
                <a:solidFill>
                  <a:srgbClr val="0F55F5"/>
                </a:solidFill>
                <a:latin typeface="+mj-lt"/>
                <a:ea typeface="Calibri"/>
                <a:cs typeface="Calibri"/>
              </a:rPr>
              <a:t>Κυκλική Οικονομία και Βιώσιμη Παραγωγή</a:t>
            </a:r>
            <a:br>
              <a:rPr lang="el-GR" sz="1200" b="0" i="0" dirty="0">
                <a:solidFill>
                  <a:srgbClr val="424242"/>
                </a:solidFill>
                <a:effectLst/>
                <a:latin typeface="Segoe Sans"/>
              </a:rPr>
            </a:br>
            <a:r>
              <a:rPr lang="el-GR" sz="1200" dirty="0">
                <a:solidFill>
                  <a:srgbClr val="0F55F5"/>
                </a:solidFill>
                <a:latin typeface="+mj-lt"/>
                <a:ea typeface="Calibri"/>
                <a:cs typeface="Calibri"/>
              </a:rPr>
              <a:t>Ενίσχυση της ανακύκλωσης, μείωση των αποβλήτων και σχεδιασμός προϊόντων με μεγαλύτερη διάρκεια ζωής.</a:t>
            </a:r>
          </a:p>
        </p:txBody>
      </p:sp>
      <p:sp>
        <p:nvSpPr>
          <p:cNvPr id="14" name="Rectangle: Rounded Corners 13">
            <a:extLst>
              <a:ext uri="{FF2B5EF4-FFF2-40B4-BE49-F238E27FC236}">
                <a16:creationId xmlns:a16="http://schemas.microsoft.com/office/drawing/2014/main" id="{A35010A4-7C41-08A3-583E-B94EAE9C0261}"/>
              </a:ext>
            </a:extLst>
          </p:cNvPr>
          <p:cNvSpPr/>
          <p:nvPr/>
        </p:nvSpPr>
        <p:spPr>
          <a:xfrm>
            <a:off x="4430322" y="2420357"/>
            <a:ext cx="3333395" cy="181913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1200" b="1" dirty="0">
                <a:solidFill>
                  <a:srgbClr val="0F55F5"/>
                </a:solidFill>
                <a:latin typeface="+mj-lt"/>
                <a:ea typeface="Calibri"/>
                <a:cs typeface="Calibri"/>
                <a:sym typeface="Calibri"/>
              </a:rPr>
              <a:t>Πυλώνας 2</a:t>
            </a:r>
          </a:p>
          <a:p>
            <a:pPr marL="0" marR="0" lvl="0" indent="0" algn="just" rtl="0">
              <a:spcBef>
                <a:spcPts val="0"/>
              </a:spcBef>
              <a:spcAft>
                <a:spcPts val="0"/>
              </a:spcAft>
              <a:buNone/>
            </a:pPr>
            <a:endParaRPr lang="el-GR" sz="1200" dirty="0">
              <a:solidFill>
                <a:srgbClr val="0F55F5"/>
              </a:solidFill>
              <a:latin typeface="+mj-lt"/>
              <a:ea typeface="Calibri"/>
              <a:cs typeface="Calibri"/>
              <a:sym typeface="Calibri"/>
            </a:endParaRPr>
          </a:p>
          <a:p>
            <a:pPr>
              <a:spcBef>
                <a:spcPts val="300"/>
              </a:spcBef>
              <a:spcAft>
                <a:spcPts val="600"/>
              </a:spcAft>
            </a:pPr>
            <a:r>
              <a:rPr lang="el-GR" sz="1200" b="1" dirty="0">
                <a:solidFill>
                  <a:srgbClr val="0F55F5"/>
                </a:solidFill>
                <a:latin typeface="+mj-lt"/>
                <a:ea typeface="Calibri"/>
                <a:cs typeface="Calibri"/>
              </a:rPr>
              <a:t>Καθαρή και Ασφαλής Ενέργεια</a:t>
            </a:r>
            <a:br>
              <a:rPr lang="el-GR" sz="1200" b="0" i="0" dirty="0">
                <a:solidFill>
                  <a:srgbClr val="424242"/>
                </a:solidFill>
                <a:effectLst/>
                <a:latin typeface="Segoe Sans"/>
              </a:rPr>
            </a:br>
            <a:r>
              <a:rPr lang="el-GR" sz="1200" dirty="0">
                <a:solidFill>
                  <a:srgbClr val="0F55F5"/>
                </a:solidFill>
                <a:latin typeface="+mj-lt"/>
                <a:ea typeface="Calibri"/>
                <a:cs typeface="Calibri"/>
              </a:rPr>
              <a:t>Επενδύσεις σε ανανεώσιμες πηγές ενέργειας (όπως ηλιακή και αιολική), απεξάρτηση από τα ορυκτά καύσιμα και βελτίωση της ενεργειακής απόδοσης.</a:t>
            </a:r>
          </a:p>
        </p:txBody>
      </p:sp>
      <p:sp>
        <p:nvSpPr>
          <p:cNvPr id="15" name="Rectangle: Rounded Corners 14">
            <a:extLst>
              <a:ext uri="{FF2B5EF4-FFF2-40B4-BE49-F238E27FC236}">
                <a16:creationId xmlns:a16="http://schemas.microsoft.com/office/drawing/2014/main" id="{9EF31078-1AEF-B432-B220-D84A09D6A488}"/>
              </a:ext>
            </a:extLst>
          </p:cNvPr>
          <p:cNvSpPr/>
          <p:nvPr/>
        </p:nvSpPr>
        <p:spPr>
          <a:xfrm>
            <a:off x="328232" y="4471894"/>
            <a:ext cx="3333395" cy="181913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1200" b="1" dirty="0">
                <a:solidFill>
                  <a:srgbClr val="0F55F5"/>
                </a:solidFill>
                <a:latin typeface="+mj-lt"/>
                <a:ea typeface="Calibri"/>
                <a:cs typeface="Calibri"/>
                <a:sym typeface="Calibri"/>
              </a:rPr>
              <a:t>Πυλώνας </a:t>
            </a:r>
            <a:r>
              <a:rPr lang="en-US" sz="1200" b="1" dirty="0">
                <a:solidFill>
                  <a:srgbClr val="0F55F5"/>
                </a:solidFill>
                <a:latin typeface="+mj-lt"/>
                <a:ea typeface="Calibri"/>
                <a:cs typeface="Calibri"/>
                <a:sym typeface="Calibri"/>
              </a:rPr>
              <a:t>4</a:t>
            </a:r>
            <a:endParaRPr lang="el-GR" sz="1200" b="1" dirty="0">
              <a:solidFill>
                <a:srgbClr val="0F55F5"/>
              </a:solidFill>
              <a:latin typeface="+mj-lt"/>
              <a:ea typeface="Calibri"/>
              <a:cs typeface="Calibri"/>
              <a:sym typeface="Calibri"/>
            </a:endParaRPr>
          </a:p>
          <a:p>
            <a:pPr algn="l">
              <a:spcBef>
                <a:spcPts val="300"/>
              </a:spcBef>
              <a:spcAft>
                <a:spcPts val="600"/>
              </a:spcAft>
            </a:pPr>
            <a:endParaRPr lang="en-US" sz="1200" dirty="0">
              <a:solidFill>
                <a:srgbClr val="0F55F5"/>
              </a:solidFill>
              <a:latin typeface="+mj-lt"/>
              <a:ea typeface="Calibri"/>
              <a:cs typeface="Calibri"/>
              <a:sym typeface="Calibri"/>
            </a:endParaRPr>
          </a:p>
          <a:p>
            <a:pPr algn="l">
              <a:spcBef>
                <a:spcPts val="300"/>
              </a:spcBef>
              <a:spcAft>
                <a:spcPts val="600"/>
              </a:spcAft>
            </a:pPr>
            <a:r>
              <a:rPr lang="el-GR" sz="1200" b="1" dirty="0">
                <a:solidFill>
                  <a:srgbClr val="0F55F5"/>
                </a:solidFill>
                <a:latin typeface="+mj-lt"/>
                <a:ea typeface="Calibri"/>
                <a:cs typeface="Calibri"/>
              </a:rPr>
              <a:t>Μεταφορές με Μηδενικές Εκπομπές</a:t>
            </a:r>
            <a:br>
              <a:rPr lang="el-GR" sz="1200" b="1" dirty="0">
                <a:solidFill>
                  <a:srgbClr val="0F55F5"/>
                </a:solidFill>
                <a:latin typeface="+mj-lt"/>
                <a:ea typeface="Calibri"/>
                <a:cs typeface="Calibri"/>
              </a:rPr>
            </a:br>
            <a:r>
              <a:rPr lang="el-GR" sz="1200" dirty="0">
                <a:solidFill>
                  <a:srgbClr val="0F55F5"/>
                </a:solidFill>
                <a:latin typeface="+mj-lt"/>
                <a:ea typeface="Calibri"/>
                <a:cs typeface="Calibri"/>
              </a:rPr>
              <a:t>Προώθηση της ηλεκτροκίνησης, των σιδηροδρόμων και των βιώσιμων μέσων μεταφοράς.</a:t>
            </a:r>
          </a:p>
        </p:txBody>
      </p:sp>
      <p:sp>
        <p:nvSpPr>
          <p:cNvPr id="16" name="Rectangle: Rounded Corners 15">
            <a:extLst>
              <a:ext uri="{FF2B5EF4-FFF2-40B4-BE49-F238E27FC236}">
                <a16:creationId xmlns:a16="http://schemas.microsoft.com/office/drawing/2014/main" id="{AA002CFB-7FB4-E08A-553C-2398895C280C}"/>
              </a:ext>
            </a:extLst>
          </p:cNvPr>
          <p:cNvSpPr/>
          <p:nvPr/>
        </p:nvSpPr>
        <p:spPr>
          <a:xfrm>
            <a:off x="8581431" y="4471894"/>
            <a:ext cx="3333395" cy="181913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1200" b="1" dirty="0">
                <a:solidFill>
                  <a:srgbClr val="0F55F5"/>
                </a:solidFill>
                <a:latin typeface="+mj-lt"/>
                <a:ea typeface="Calibri"/>
                <a:cs typeface="Calibri"/>
                <a:sym typeface="Calibri"/>
              </a:rPr>
              <a:t>Πυλώνας </a:t>
            </a:r>
            <a:r>
              <a:rPr lang="en-US" sz="1200" b="1" dirty="0">
                <a:solidFill>
                  <a:srgbClr val="0F55F5"/>
                </a:solidFill>
                <a:latin typeface="+mj-lt"/>
                <a:ea typeface="Calibri"/>
                <a:cs typeface="Calibri"/>
                <a:sym typeface="Calibri"/>
              </a:rPr>
              <a:t>6</a:t>
            </a:r>
            <a:endParaRPr lang="el-GR" sz="1200" b="1" dirty="0">
              <a:solidFill>
                <a:srgbClr val="0F55F5"/>
              </a:solidFill>
              <a:latin typeface="+mj-lt"/>
              <a:ea typeface="Calibri"/>
              <a:cs typeface="Calibri"/>
              <a:sym typeface="Calibri"/>
            </a:endParaRPr>
          </a:p>
          <a:p>
            <a:pPr algn="l">
              <a:spcBef>
                <a:spcPts val="300"/>
              </a:spcBef>
              <a:spcAft>
                <a:spcPts val="600"/>
              </a:spcAft>
            </a:pPr>
            <a:endParaRPr lang="en-US" sz="1200" dirty="0">
              <a:solidFill>
                <a:srgbClr val="0F55F5"/>
              </a:solidFill>
              <a:latin typeface="+mj-lt"/>
              <a:ea typeface="Calibri"/>
              <a:cs typeface="Calibri"/>
              <a:sym typeface="Calibri"/>
            </a:endParaRPr>
          </a:p>
          <a:p>
            <a:pPr algn="l">
              <a:spcBef>
                <a:spcPts val="300"/>
              </a:spcBef>
              <a:spcAft>
                <a:spcPts val="600"/>
              </a:spcAft>
            </a:pPr>
            <a:r>
              <a:rPr lang="el-GR" sz="1200" b="1" dirty="0">
                <a:solidFill>
                  <a:srgbClr val="0F55F5"/>
                </a:solidFill>
                <a:latin typeface="+mj-lt"/>
                <a:ea typeface="Calibri"/>
                <a:cs typeface="Calibri"/>
              </a:rPr>
              <a:t>Δίκαιη Μετάβαση</a:t>
            </a:r>
            <a:br>
              <a:rPr lang="el-GR" sz="1200" b="1" dirty="0">
                <a:solidFill>
                  <a:srgbClr val="0F55F5"/>
                </a:solidFill>
                <a:latin typeface="+mj-lt"/>
                <a:ea typeface="Calibri"/>
                <a:cs typeface="Calibri"/>
              </a:rPr>
            </a:br>
            <a:r>
              <a:rPr lang="el-GR" sz="1200" dirty="0">
                <a:solidFill>
                  <a:srgbClr val="0F55F5"/>
                </a:solidFill>
                <a:latin typeface="+mj-lt"/>
                <a:ea typeface="Calibri"/>
                <a:cs typeface="Calibri"/>
              </a:rPr>
              <a:t>Δημιουργία του «Μηχανισμού Δίκαιης Μετάβασης» για τη στήριξη των περιοχών και των εργαζομένων που επηρεάζονται περισσότερο από την πράσινη μετάβαση.</a:t>
            </a:r>
          </a:p>
        </p:txBody>
      </p:sp>
      <p:sp>
        <p:nvSpPr>
          <p:cNvPr id="17" name="Rectangle: Rounded Corners 16">
            <a:extLst>
              <a:ext uri="{FF2B5EF4-FFF2-40B4-BE49-F238E27FC236}">
                <a16:creationId xmlns:a16="http://schemas.microsoft.com/office/drawing/2014/main" id="{1184C7D0-BB6A-CA13-09AD-1E6EECBEE653}"/>
              </a:ext>
            </a:extLst>
          </p:cNvPr>
          <p:cNvSpPr/>
          <p:nvPr/>
        </p:nvSpPr>
        <p:spPr>
          <a:xfrm>
            <a:off x="4454832" y="4471895"/>
            <a:ext cx="3333395" cy="181913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1200" b="1" dirty="0">
                <a:solidFill>
                  <a:srgbClr val="0F55F5"/>
                </a:solidFill>
                <a:latin typeface="+mj-lt"/>
                <a:ea typeface="Calibri"/>
                <a:cs typeface="Calibri"/>
                <a:sym typeface="Calibri"/>
              </a:rPr>
              <a:t>Πυλώνας </a:t>
            </a:r>
            <a:r>
              <a:rPr lang="en-US" sz="1200" b="1" dirty="0">
                <a:solidFill>
                  <a:srgbClr val="0F55F5"/>
                </a:solidFill>
                <a:latin typeface="+mj-lt"/>
                <a:ea typeface="Calibri"/>
                <a:cs typeface="Calibri"/>
                <a:sym typeface="Calibri"/>
              </a:rPr>
              <a:t>5</a:t>
            </a:r>
            <a:endParaRPr lang="el-GR" sz="1200" b="1" dirty="0">
              <a:solidFill>
                <a:srgbClr val="0F55F5"/>
              </a:solidFill>
              <a:latin typeface="+mj-lt"/>
              <a:ea typeface="Calibri"/>
              <a:cs typeface="Calibri"/>
              <a:sym typeface="Calibri"/>
            </a:endParaRPr>
          </a:p>
          <a:p>
            <a:pPr algn="l">
              <a:spcBef>
                <a:spcPts val="300"/>
              </a:spcBef>
              <a:spcAft>
                <a:spcPts val="600"/>
              </a:spcAft>
            </a:pPr>
            <a:endParaRPr lang="en-US" sz="1200" dirty="0">
              <a:solidFill>
                <a:srgbClr val="0F55F5"/>
              </a:solidFill>
              <a:latin typeface="+mj-lt"/>
              <a:ea typeface="Calibri"/>
              <a:cs typeface="Calibri"/>
              <a:sym typeface="Calibri"/>
            </a:endParaRPr>
          </a:p>
          <a:p>
            <a:pPr algn="l">
              <a:spcBef>
                <a:spcPts val="300"/>
              </a:spcBef>
              <a:spcAft>
                <a:spcPts val="600"/>
              </a:spcAft>
            </a:pPr>
            <a:r>
              <a:rPr lang="el-GR" sz="1200" b="1" dirty="0">
                <a:solidFill>
                  <a:srgbClr val="0F55F5"/>
                </a:solidFill>
                <a:latin typeface="+mj-lt"/>
                <a:ea typeface="Calibri"/>
                <a:cs typeface="Calibri"/>
              </a:rPr>
              <a:t>Προστασία της Βιοποικιλότητας και των Οικοσυστημάτων</a:t>
            </a:r>
            <a:br>
              <a:rPr lang="el-GR" sz="1200" b="0" i="0" dirty="0">
                <a:solidFill>
                  <a:srgbClr val="424242"/>
                </a:solidFill>
                <a:effectLst/>
                <a:latin typeface="Segoe Sans"/>
              </a:rPr>
            </a:br>
            <a:r>
              <a:rPr lang="el-GR" sz="1200" dirty="0">
                <a:solidFill>
                  <a:srgbClr val="0F55F5"/>
                </a:solidFill>
                <a:latin typeface="+mj-lt"/>
                <a:ea typeface="Calibri"/>
                <a:cs typeface="Calibri"/>
              </a:rPr>
              <a:t>Ανάσχεση της απώλειας φυσικών </a:t>
            </a:r>
            <a:r>
              <a:rPr lang="el-GR" sz="1200" dirty="0" err="1">
                <a:solidFill>
                  <a:srgbClr val="0F55F5"/>
                </a:solidFill>
                <a:latin typeface="+mj-lt"/>
                <a:ea typeface="Calibri"/>
                <a:cs typeface="Calibri"/>
              </a:rPr>
              <a:t>οικοτόπων</a:t>
            </a:r>
            <a:r>
              <a:rPr lang="el-GR" sz="1200" dirty="0">
                <a:solidFill>
                  <a:srgbClr val="0F55F5"/>
                </a:solidFill>
                <a:latin typeface="+mj-lt"/>
                <a:ea typeface="Calibri"/>
                <a:cs typeface="Calibri"/>
              </a:rPr>
              <a:t>, αναδάσωση και προστασία των θαλάσσιων και χερσαίων οικοσυστημάτων.</a:t>
            </a:r>
          </a:p>
        </p:txBody>
      </p:sp>
    </p:spTree>
    <p:extLst>
      <p:ext uri="{BB962C8B-B14F-4D97-AF65-F5344CB8AC3E}">
        <p14:creationId xmlns:p14="http://schemas.microsoft.com/office/powerpoint/2010/main" val="434713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1344EE-209E-98C8-AB1C-FD7F1BD0FCC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A409582-F316-2161-9CA3-42531BF9C686}"/>
              </a:ext>
            </a:extLst>
          </p:cNvPr>
          <p:cNvSpPr>
            <a:spLocks noGrp="1"/>
          </p:cNvSpPr>
          <p:nvPr>
            <p:ph type="title"/>
          </p:nvPr>
        </p:nvSpPr>
        <p:spPr>
          <a:xfrm>
            <a:off x="443372" y="379660"/>
            <a:ext cx="11305716" cy="492443"/>
          </a:xfrm>
        </p:spPr>
        <p:txBody>
          <a:bodyPr/>
          <a:lstStyle/>
          <a:p>
            <a:r>
              <a:rPr lang="el-GR">
                <a:solidFill>
                  <a:srgbClr val="0F55F5"/>
                </a:solidFill>
              </a:rPr>
              <a:t>Ευρωπαϊκή Πράσινη Συμφωνία – Χρονοδιάγραμμα</a:t>
            </a:r>
            <a:r>
              <a:rPr lang="en-US">
                <a:solidFill>
                  <a:srgbClr val="0F55F5"/>
                </a:solidFill>
              </a:rPr>
              <a:t> (1/</a:t>
            </a:r>
            <a:r>
              <a:rPr lang="el-GR">
                <a:solidFill>
                  <a:srgbClr val="0F55F5"/>
                </a:solidFill>
              </a:rPr>
              <a:t>5</a:t>
            </a:r>
            <a:r>
              <a:rPr lang="en-US">
                <a:solidFill>
                  <a:srgbClr val="0F55F5"/>
                </a:solidFill>
              </a:rPr>
              <a:t>)</a:t>
            </a:r>
            <a:endParaRPr lang="en-US"/>
          </a:p>
        </p:txBody>
      </p:sp>
      <p:sp>
        <p:nvSpPr>
          <p:cNvPr id="5" name="Slide Number Placeholder 4">
            <a:extLst>
              <a:ext uri="{FF2B5EF4-FFF2-40B4-BE49-F238E27FC236}">
                <a16:creationId xmlns:a16="http://schemas.microsoft.com/office/drawing/2014/main" id="{C4DFE515-BFB9-6DF3-927B-F9090BF37390}"/>
              </a:ext>
            </a:extLst>
          </p:cNvPr>
          <p:cNvSpPr>
            <a:spLocks noGrp="1"/>
          </p:cNvSpPr>
          <p:nvPr>
            <p:ph type="sldNum" sz="quarter" idx="16"/>
          </p:nvPr>
        </p:nvSpPr>
        <p:spPr/>
        <p:txBody>
          <a:bodyPr/>
          <a:lstStyle/>
          <a:p>
            <a:fld id="{4531D9DC-ADF0-4D0A-8902-0133E3C6D94B}" type="slidenum">
              <a:rPr lang="en-US" smtClean="0"/>
              <a:pPr/>
              <a:t>44</a:t>
            </a:fld>
            <a:endParaRPr lang="en-US"/>
          </a:p>
        </p:txBody>
      </p:sp>
      <p:sp>
        <p:nvSpPr>
          <p:cNvPr id="106" name="Rectangle: Rounded Corners 105">
            <a:extLst>
              <a:ext uri="{FF2B5EF4-FFF2-40B4-BE49-F238E27FC236}">
                <a16:creationId xmlns:a16="http://schemas.microsoft.com/office/drawing/2014/main" id="{7705E838-5294-F6F6-EB88-F7BC8011C6BC}"/>
              </a:ext>
            </a:extLst>
          </p:cNvPr>
          <p:cNvSpPr/>
          <p:nvPr/>
        </p:nvSpPr>
        <p:spPr>
          <a:xfrm>
            <a:off x="220833" y="1045572"/>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Ιούνιος 2019</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Στρατηγικό θεματολόγιο: Έκκληση των ηγετών της ΕΕ για μια κλιματικά ουδέτερη, οικολογική, δίκαιη και κοινωνική Ευρώπη</a:t>
            </a:r>
          </a:p>
        </p:txBody>
      </p:sp>
      <p:sp>
        <p:nvSpPr>
          <p:cNvPr id="107" name="Rectangle: Rounded Corners 106">
            <a:extLst>
              <a:ext uri="{FF2B5EF4-FFF2-40B4-BE49-F238E27FC236}">
                <a16:creationId xmlns:a16="http://schemas.microsoft.com/office/drawing/2014/main" id="{5E106B3B-4DA4-2B3F-AC36-7E8B280061D0}"/>
              </a:ext>
            </a:extLst>
          </p:cNvPr>
          <p:cNvSpPr/>
          <p:nvPr/>
        </p:nvSpPr>
        <p:spPr>
          <a:xfrm>
            <a:off x="1532332" y="1057813"/>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Δεκέμβριος 2019</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Οι ηγέτες της ΕΕ προσυπογράφουν τον στόχο κλιματικής ουδετερότητας με ορίζοντα το 2050.</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Ανταλλαγή απόψεων σχετικά με την περιβαλλοντική και κλιματική πολιτική της ΕΕ την επόμενη κοινοβουλευτική περίοδο</a:t>
            </a:r>
          </a:p>
        </p:txBody>
      </p:sp>
      <p:sp>
        <p:nvSpPr>
          <p:cNvPr id="108" name="Rectangle: Rounded Corners 107">
            <a:extLst>
              <a:ext uri="{FF2B5EF4-FFF2-40B4-BE49-F238E27FC236}">
                <a16:creationId xmlns:a16="http://schemas.microsoft.com/office/drawing/2014/main" id="{01EAB65B-3E13-0018-E80D-59DCE2A404E5}"/>
              </a:ext>
            </a:extLst>
          </p:cNvPr>
          <p:cNvSpPr/>
          <p:nvPr/>
        </p:nvSpPr>
        <p:spPr>
          <a:xfrm>
            <a:off x="2843831" y="1045571"/>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900" b="1" dirty="0">
                <a:solidFill>
                  <a:srgbClr val="0F55F5"/>
                </a:solidFill>
                <a:latin typeface="+mj-lt"/>
                <a:ea typeface="Calibri"/>
                <a:cs typeface="Calibri"/>
                <a:sym typeface="Calibri"/>
              </a:rPr>
              <a:t>Ιανουάριος 2020</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Πράσινη Συμφωνία: υπουργική συζήτηση σχετικά με τις δημοσιονομικές και οικονομικές πτυχές.</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Οι υπουργοί εξετάζουν τις γεωργικές πτυχές της Πράσινης Συμφωνίας</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09" name="Rectangle: Rounded Corners 108">
            <a:extLst>
              <a:ext uri="{FF2B5EF4-FFF2-40B4-BE49-F238E27FC236}">
                <a16:creationId xmlns:a16="http://schemas.microsoft.com/office/drawing/2014/main" id="{81910AE0-C879-6ABC-F344-0E389A6DC8BB}"/>
              </a:ext>
            </a:extLst>
          </p:cNvPr>
          <p:cNvSpPr/>
          <p:nvPr/>
        </p:nvSpPr>
        <p:spPr>
          <a:xfrm>
            <a:off x="4155330" y="1045571"/>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dirty="0">
                <a:solidFill>
                  <a:srgbClr val="0F55F5"/>
                </a:solidFill>
                <a:latin typeface="+mj-lt"/>
                <a:ea typeface="Calibri"/>
                <a:cs typeface="Calibri"/>
                <a:sym typeface="Calibri"/>
              </a:rPr>
              <a:t>Φεβρουάριος 2020</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Ανταγωνιστικότητας εξετάζει τη μετάβαση σε μια κλιματικά ουδέτερη ΕΕ</a:t>
            </a:r>
          </a:p>
        </p:txBody>
      </p:sp>
      <p:sp>
        <p:nvSpPr>
          <p:cNvPr id="110" name="Rectangle: Rounded Corners 109">
            <a:extLst>
              <a:ext uri="{FF2B5EF4-FFF2-40B4-BE49-F238E27FC236}">
                <a16:creationId xmlns:a16="http://schemas.microsoft.com/office/drawing/2014/main" id="{C6A328A2-8C73-C4C2-61C8-DF0DE8EA78A2}"/>
              </a:ext>
            </a:extLst>
          </p:cNvPr>
          <p:cNvSpPr/>
          <p:nvPr/>
        </p:nvSpPr>
        <p:spPr>
          <a:xfrm>
            <a:off x="5491305" y="1057813"/>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dirty="0">
                <a:solidFill>
                  <a:srgbClr val="0F55F5"/>
                </a:solidFill>
                <a:latin typeface="+mj-lt"/>
                <a:ea typeface="Calibri"/>
                <a:cs typeface="Calibri"/>
                <a:sym typeface="Calibri"/>
              </a:rPr>
              <a:t>Μάρτιος 2020</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Ανταλλαγή απόψεων των υπουργών των αρμοδίων για το περιβάλλον και το κλίμα σχετικά με την Ευρωπαϊκή Πράσινη Συμφωνία</a:t>
            </a:r>
          </a:p>
        </p:txBody>
      </p:sp>
      <p:sp>
        <p:nvSpPr>
          <p:cNvPr id="111" name="Rectangle: Rounded Corners 110">
            <a:extLst>
              <a:ext uri="{FF2B5EF4-FFF2-40B4-BE49-F238E27FC236}">
                <a16:creationId xmlns:a16="http://schemas.microsoft.com/office/drawing/2014/main" id="{4D056F8E-E7A4-6489-ADA5-F4E50C3AD9DD}"/>
              </a:ext>
            </a:extLst>
          </p:cNvPr>
          <p:cNvSpPr/>
          <p:nvPr/>
        </p:nvSpPr>
        <p:spPr>
          <a:xfrm>
            <a:off x="6802804" y="1045570"/>
            <a:ext cx="5215078"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dirty="0">
                <a:solidFill>
                  <a:srgbClr val="0F55F5"/>
                </a:solidFill>
                <a:latin typeface="+mj-lt"/>
                <a:ea typeface="Calibri"/>
                <a:cs typeface="Calibri"/>
                <a:sym typeface="Calibri"/>
              </a:rPr>
              <a:t>Ιούνιος 2020</a:t>
            </a:r>
          </a:p>
          <a:p>
            <a:pPr marL="0" marR="0" lvl="0" indent="0"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Οι υπουργοί Γεωργίας επικροτούν τις νέες στρατηγικές της ΕΕ για τη βιοποικιλότητα και «από το αγρόκτημα στο πιάτο»</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Οι υπουργοί Ενέργειας της ΕΕ συζητούν για την Ευρωπαϊκή Πράσινη Συμφωνία και την οικονομική ανάκαμψη της ΕΕ</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Υπουργοί Περιβάλλοντος: Η Ευρωπαϊκή Πράσινη Συμφωνία θα πρέπει να κατευθύνει την ανάκαμψη προς την πράσινη ανάπτυξη</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Ευρωπαϊκό έτος σιδηροδρόμων 2021: Το Συμβούλιο καθορίζει τη θέση του υπέρ της πρωτοβουλίας</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Ταμείο Δίκαιης Μετάβασης: Το Συμβούλιο καθορίζει τη μερική διαπραγματευτική θέση του</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Εκπομπές από τις αεροπορικές μεταφορές: Η ΕΕ προκρίνει μια πιο φιλόδοξη επιλογή για τον υπολογισμό των απαιτήσεων αντιστάθμισης</a:t>
            </a:r>
          </a:p>
        </p:txBody>
      </p:sp>
      <p:sp>
        <p:nvSpPr>
          <p:cNvPr id="112" name="Rectangle: Rounded Corners 111">
            <a:extLst>
              <a:ext uri="{FF2B5EF4-FFF2-40B4-BE49-F238E27FC236}">
                <a16:creationId xmlns:a16="http://schemas.microsoft.com/office/drawing/2014/main" id="{D9B03777-EDD2-4A44-D43C-D89D5580F31E}"/>
              </a:ext>
            </a:extLst>
          </p:cNvPr>
          <p:cNvSpPr/>
          <p:nvPr/>
        </p:nvSpPr>
        <p:spPr>
          <a:xfrm>
            <a:off x="219773" y="3493560"/>
            <a:ext cx="3935557"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Οκτώβριος 2020</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Οι ηγέτες της ΕΕ συζητούν σχετικά με τις κλιματικές φιλοδοξίες της ΕΕ για το 2030</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δίνει προτεραιότητα σε δράσεις για βιώσιμα συστήματα τροφίμων: συμπεράσματα σχετικά με τη στρατηγική «Από το αγρόκτημα στο πιάτο»</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r>
              <a:rPr lang="el-GR" sz="800" dirty="0">
                <a:solidFill>
                  <a:srgbClr val="0F55F5"/>
                </a:solidFill>
                <a:latin typeface="+mj-lt"/>
                <a:ea typeface="Calibri"/>
                <a:cs typeface="Calibri"/>
              </a:rPr>
              <a:t>Μηχανισμός Δίκαιης Μετάβασης: Καθορισμός της θέσης του Συμβουλίου σχετικά με τη δανειακή διευκόλυνση του δημόσιου τομέα</a:t>
            </a:r>
          </a:p>
          <a:p>
            <a:endParaRPr lang="el-GR" sz="800" dirty="0">
              <a:solidFill>
                <a:srgbClr val="0F55F5"/>
              </a:solidFill>
              <a:latin typeface="+mj-lt"/>
              <a:ea typeface="Calibri"/>
              <a:cs typeface="Calibri"/>
            </a:endParaRPr>
          </a:p>
          <a:p>
            <a:r>
              <a:rPr lang="el-GR" sz="800" dirty="0">
                <a:solidFill>
                  <a:srgbClr val="0F55F5"/>
                </a:solidFill>
                <a:latin typeface="+mj-lt"/>
                <a:ea typeface="Calibri"/>
                <a:cs typeface="Calibri"/>
              </a:rPr>
              <a:t>Οι υπουργοί Περιβάλλοντος καταλήγουν σε μερική συμφωνία σχετικά με τον νόμο της ΕΕ για το κλίμα και εγκρίνουν συμπεράσματα για τη βιοποικιλότητα</a:t>
            </a:r>
          </a:p>
          <a:p>
            <a:endParaRPr lang="el-GR" sz="800" dirty="0">
              <a:solidFill>
                <a:srgbClr val="0F55F5"/>
              </a:solidFill>
              <a:latin typeface="+mj-lt"/>
              <a:ea typeface="Calibri"/>
              <a:cs typeface="Calibri"/>
            </a:endParaRPr>
          </a:p>
          <a:p>
            <a:r>
              <a:rPr lang="el-GR" sz="800" dirty="0">
                <a:solidFill>
                  <a:srgbClr val="0F55F5"/>
                </a:solidFill>
                <a:latin typeface="+mj-lt"/>
                <a:ea typeface="Calibri"/>
                <a:cs typeface="Calibri"/>
              </a:rPr>
              <a:t>Χρηματοδότηση για το κλίμα: Οι συνεισφορές της ΕΕ και των κρατών μελών συνέχισαν να αυξάνονται το 2019</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13" name="Rectangle: Rounded Corners 112">
            <a:extLst>
              <a:ext uri="{FF2B5EF4-FFF2-40B4-BE49-F238E27FC236}">
                <a16:creationId xmlns:a16="http://schemas.microsoft.com/office/drawing/2014/main" id="{C694C9ED-5D07-6164-A805-766A834B55B0}"/>
              </a:ext>
            </a:extLst>
          </p:cNvPr>
          <p:cNvSpPr/>
          <p:nvPr/>
        </p:nvSpPr>
        <p:spPr>
          <a:xfrm>
            <a:off x="4191344" y="3505801"/>
            <a:ext cx="2563164"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Δεκέμβριος 2020</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Οι ηγέτες της ΕΕ ενέκριναν νέο δεσμευτικό στόχο για το κλίμα</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Ταμείο Δίκαιης Μετάβασης: Το Συμβούλιο εγκρίνει την πολιτική συμφωνία με το Κοινοβούλιο</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Συμφωνία του Συμβουλίου για πλήρη γενική προσέγγιση σχετικά με την πρόταση για τον ευρωπαϊκό «νόμο για το κλίμα»</a:t>
            </a:r>
          </a:p>
        </p:txBody>
      </p:sp>
      <p:sp>
        <p:nvSpPr>
          <p:cNvPr id="114" name="Rectangle: Rounded Corners 113">
            <a:extLst>
              <a:ext uri="{FF2B5EF4-FFF2-40B4-BE49-F238E27FC236}">
                <a16:creationId xmlns:a16="http://schemas.microsoft.com/office/drawing/2014/main" id="{2239472A-E61D-F3AE-2410-077C5BFC2AFD}"/>
              </a:ext>
            </a:extLst>
          </p:cNvPr>
          <p:cNvSpPr/>
          <p:nvPr/>
        </p:nvSpPr>
        <p:spPr>
          <a:xfrm>
            <a:off x="6852063" y="3493559"/>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900" b="1" dirty="0">
                <a:solidFill>
                  <a:srgbClr val="0F55F5"/>
                </a:solidFill>
                <a:latin typeface="+mj-lt"/>
                <a:ea typeface="Calibri"/>
                <a:cs typeface="Calibri"/>
                <a:sym typeface="Calibri"/>
              </a:rPr>
              <a:t>Μάρτιος 2021</a:t>
            </a:r>
          </a:p>
          <a:p>
            <a:pPr marL="0" marR="0" lvl="0" indent="0"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εγκρίνει συμπεράσματα σχετικά με τη στρατηγική της ΕΕ για τις χημικές ουσίες με στόχο τη βιωσιμότητα</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15" name="Rectangle: Rounded Corners 114">
            <a:extLst>
              <a:ext uri="{FF2B5EF4-FFF2-40B4-BE49-F238E27FC236}">
                <a16:creationId xmlns:a16="http://schemas.microsoft.com/office/drawing/2014/main" id="{4099B734-FB64-2E81-3255-90510E5A2ECF}"/>
              </a:ext>
            </a:extLst>
          </p:cNvPr>
          <p:cNvSpPr/>
          <p:nvPr/>
        </p:nvSpPr>
        <p:spPr>
          <a:xfrm>
            <a:off x="8163562" y="3493559"/>
            <a:ext cx="3854320"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dirty="0">
                <a:solidFill>
                  <a:srgbClr val="0F55F5"/>
                </a:solidFill>
                <a:latin typeface="+mj-lt"/>
                <a:ea typeface="Calibri"/>
                <a:cs typeface="Calibri"/>
                <a:sym typeface="Calibri"/>
              </a:rPr>
              <a:t>Απρίλιος 2021</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Ευρωπαϊκός νόμος για το κλίμα: Το Συμβούλιο και το Ευρωπαϊκό Κοινοβούλιο καταλήγουν σε προσωρινή συμφωνία</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Δανειακή διευκόλυνση του δημόσιου τομέα για τη στήριξη της δίκαιης κλιματικής μετάβασης — επίτευξη προσωρινής συμφωνίας</a:t>
            </a:r>
          </a:p>
        </p:txBody>
      </p:sp>
      <p:sp>
        <p:nvSpPr>
          <p:cNvPr id="3" name="Content Placeholder 8">
            <a:extLst>
              <a:ext uri="{FF2B5EF4-FFF2-40B4-BE49-F238E27FC236}">
                <a16:creationId xmlns:a16="http://schemas.microsoft.com/office/drawing/2014/main" id="{968FDAC9-2C86-BD4F-59D6-4F655920F261}"/>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European Council</a:t>
            </a:r>
          </a:p>
        </p:txBody>
      </p:sp>
    </p:spTree>
    <p:extLst>
      <p:ext uri="{BB962C8B-B14F-4D97-AF65-F5344CB8AC3E}">
        <p14:creationId xmlns:p14="http://schemas.microsoft.com/office/powerpoint/2010/main" val="4079654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5E1727-BC24-6D24-366A-A0BE80BC79D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2F9259-CC6F-063F-045A-995548DEE8C9}"/>
              </a:ext>
            </a:extLst>
          </p:cNvPr>
          <p:cNvSpPr>
            <a:spLocks noGrp="1"/>
          </p:cNvSpPr>
          <p:nvPr>
            <p:ph type="title"/>
          </p:nvPr>
        </p:nvSpPr>
        <p:spPr>
          <a:xfrm>
            <a:off x="443372" y="379660"/>
            <a:ext cx="11305716" cy="492443"/>
          </a:xfrm>
        </p:spPr>
        <p:txBody>
          <a:bodyPr/>
          <a:lstStyle/>
          <a:p>
            <a:r>
              <a:rPr lang="el-GR" dirty="0">
                <a:solidFill>
                  <a:srgbClr val="0F55F5"/>
                </a:solidFill>
              </a:rPr>
              <a:t>Ευρωπαϊκή Πράσινη Συμφωνία </a:t>
            </a:r>
            <a:r>
              <a:rPr lang="el-GR">
                <a:solidFill>
                  <a:srgbClr val="0F55F5"/>
                </a:solidFill>
              </a:rPr>
              <a:t>– </a:t>
            </a:r>
            <a:r>
              <a:rPr lang="el-GR" dirty="0">
                <a:solidFill>
                  <a:srgbClr val="0F55F5"/>
                </a:solidFill>
              </a:rPr>
              <a:t>Χρονοδιάγραμμα</a:t>
            </a:r>
            <a:r>
              <a:rPr lang="en-US">
                <a:solidFill>
                  <a:srgbClr val="0F55F5"/>
                </a:solidFill>
              </a:rPr>
              <a:t> (2/</a:t>
            </a:r>
            <a:r>
              <a:rPr lang="el-GR">
                <a:solidFill>
                  <a:srgbClr val="0F55F5"/>
                </a:solidFill>
              </a:rPr>
              <a:t>5</a:t>
            </a:r>
            <a:r>
              <a:rPr lang="en-US">
                <a:solidFill>
                  <a:srgbClr val="0F55F5"/>
                </a:solidFill>
              </a:rPr>
              <a:t>)</a:t>
            </a:r>
            <a:endParaRPr lang="en-US" dirty="0"/>
          </a:p>
        </p:txBody>
      </p:sp>
      <p:sp>
        <p:nvSpPr>
          <p:cNvPr id="5" name="Slide Number Placeholder 4">
            <a:extLst>
              <a:ext uri="{FF2B5EF4-FFF2-40B4-BE49-F238E27FC236}">
                <a16:creationId xmlns:a16="http://schemas.microsoft.com/office/drawing/2014/main" id="{492138C8-1678-01FD-322B-5C9BDA90C7B9}"/>
              </a:ext>
            </a:extLst>
          </p:cNvPr>
          <p:cNvSpPr>
            <a:spLocks noGrp="1"/>
          </p:cNvSpPr>
          <p:nvPr>
            <p:ph type="sldNum" sz="quarter" idx="16"/>
          </p:nvPr>
        </p:nvSpPr>
        <p:spPr/>
        <p:txBody>
          <a:bodyPr/>
          <a:lstStyle/>
          <a:p>
            <a:fld id="{4531D9DC-ADF0-4D0A-8902-0133E3C6D94B}" type="slidenum">
              <a:rPr lang="en-US" smtClean="0"/>
              <a:pPr/>
              <a:t>45</a:t>
            </a:fld>
            <a:endParaRPr lang="en-US"/>
          </a:p>
        </p:txBody>
      </p:sp>
      <p:sp>
        <p:nvSpPr>
          <p:cNvPr id="107" name="Rectangle: Rounded Corners 106">
            <a:extLst>
              <a:ext uri="{FF2B5EF4-FFF2-40B4-BE49-F238E27FC236}">
                <a16:creationId xmlns:a16="http://schemas.microsoft.com/office/drawing/2014/main" id="{1625711F-8EC4-B7AB-443F-5D25930B979E}"/>
              </a:ext>
            </a:extLst>
          </p:cNvPr>
          <p:cNvSpPr/>
          <p:nvPr/>
        </p:nvSpPr>
        <p:spPr>
          <a:xfrm>
            <a:off x="1532332" y="1057813"/>
            <a:ext cx="2574702"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a:solidFill>
                  <a:srgbClr val="0F55F5"/>
                </a:solidFill>
                <a:latin typeface="+mj-lt"/>
                <a:ea typeface="Calibri"/>
                <a:cs typeface="Calibri"/>
                <a:sym typeface="Calibri"/>
              </a:rPr>
              <a:t>Ιούνιος 2021</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Κλιματική ουδετερότητα: το Συμβούλιο εγκρίνει </a:t>
            </a:r>
            <a:r>
              <a:rPr lang="el-GR" sz="800" dirty="0">
                <a:solidFill>
                  <a:srgbClr val="0F55F5"/>
                </a:solidFill>
                <a:latin typeface="+mj-lt"/>
                <a:ea typeface="Calibri"/>
                <a:cs typeface="Calibri"/>
                <a:sym typeface="Calibri"/>
              </a:rPr>
              <a:t>το </a:t>
            </a:r>
            <a:r>
              <a:rPr lang="el-GR" sz="800">
                <a:solidFill>
                  <a:srgbClr val="0F55F5"/>
                </a:solidFill>
                <a:latin typeface="+mj-lt"/>
                <a:ea typeface="Calibri"/>
                <a:cs typeface="Calibri"/>
                <a:sym typeface="Calibri"/>
              </a:rPr>
              <a:t>Ταμείο Δίκαιης Μετάβασης</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Το Συμβούλιο εγκρίνει τη στρατηγική για την προσαρμογή στην κλιματική αλλαγή και εξετάζει την πρόταση για τη μηδενική ρύπανση και τις μπαταρίες</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Το Συμβούλιο εγκρίνει τη στρατηγική της ΕΕ για το κύμα ανακαινίσεων</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p:txBody>
      </p:sp>
      <p:sp>
        <p:nvSpPr>
          <p:cNvPr id="109" name="Rectangle: Rounded Corners 108">
            <a:extLst>
              <a:ext uri="{FF2B5EF4-FFF2-40B4-BE49-F238E27FC236}">
                <a16:creationId xmlns:a16="http://schemas.microsoft.com/office/drawing/2014/main" id="{C4F3F091-41DF-59E7-9346-0C06C8A60B52}"/>
              </a:ext>
            </a:extLst>
          </p:cNvPr>
          <p:cNvSpPr/>
          <p:nvPr/>
        </p:nvSpPr>
        <p:spPr>
          <a:xfrm>
            <a:off x="4155330" y="1045571"/>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a:solidFill>
                  <a:srgbClr val="0F55F5"/>
                </a:solidFill>
                <a:latin typeface="+mj-lt"/>
                <a:ea typeface="Calibri"/>
                <a:cs typeface="Calibri"/>
                <a:sym typeface="Calibri"/>
              </a:rPr>
              <a:t>Ιούλιος 2021</a:t>
            </a:r>
            <a:endParaRPr lang="el-GR" sz="900" b="1"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Έκδοση συμπερασμάτων του Συμβουλίου σχετικά με το σχέδιο για την ανάπτυξη της βιολογικής παραγωγής της</a:t>
            </a:r>
            <a:r>
              <a:rPr lang="el-GR" sz="800" dirty="0">
                <a:solidFill>
                  <a:srgbClr val="0F55F5"/>
                </a:solidFill>
                <a:latin typeface="+mj-lt"/>
                <a:ea typeface="Calibri"/>
                <a:cs typeface="Calibri"/>
                <a:sym typeface="Calibri"/>
              </a:rPr>
              <a:t> ΕΕ</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Συζήτηση των υπουργών Περιβάλλοντος της ΕΕ σχετικά με τη δέσμη προτάσεων «</a:t>
            </a:r>
            <a:r>
              <a:rPr lang="el-GR" sz="800" err="1">
                <a:solidFill>
                  <a:srgbClr val="0F55F5"/>
                </a:solidFill>
                <a:latin typeface="+mj-lt"/>
                <a:ea typeface="Calibri"/>
                <a:cs typeface="Calibri"/>
                <a:sym typeface="Calibri"/>
              </a:rPr>
              <a:t>Fit</a:t>
            </a:r>
            <a:r>
              <a:rPr lang="el-GR" sz="800">
                <a:solidFill>
                  <a:srgbClr val="0F55F5"/>
                </a:solidFill>
                <a:latin typeface="+mj-lt"/>
                <a:ea typeface="Calibri"/>
                <a:cs typeface="Calibri"/>
                <a:sym typeface="Calibri"/>
              </a:rPr>
              <a:t> for 55»</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p:txBody>
      </p:sp>
      <p:sp>
        <p:nvSpPr>
          <p:cNvPr id="110" name="Rectangle: Rounded Corners 109">
            <a:extLst>
              <a:ext uri="{FF2B5EF4-FFF2-40B4-BE49-F238E27FC236}">
                <a16:creationId xmlns:a16="http://schemas.microsoft.com/office/drawing/2014/main" id="{62634948-9FEF-FEE9-C743-7983ECC87A5D}"/>
              </a:ext>
            </a:extLst>
          </p:cNvPr>
          <p:cNvSpPr/>
          <p:nvPr/>
        </p:nvSpPr>
        <p:spPr>
          <a:xfrm>
            <a:off x="5491305" y="1057813"/>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a:solidFill>
                  <a:srgbClr val="0F55F5"/>
                </a:solidFill>
                <a:latin typeface="+mj-lt"/>
                <a:ea typeface="Calibri"/>
                <a:cs typeface="Calibri"/>
                <a:sym typeface="Calibri"/>
              </a:rPr>
              <a:t>Σεπτέμβριος 2021</a:t>
            </a:r>
            <a:endParaRPr lang="el-GR" sz="900" b="1"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Συνάντηση </a:t>
            </a:r>
            <a:r>
              <a:rPr lang="el-GR" sz="800" dirty="0">
                <a:solidFill>
                  <a:srgbClr val="0F55F5"/>
                </a:solidFill>
                <a:latin typeface="+mj-lt"/>
                <a:ea typeface="Calibri"/>
                <a:cs typeface="Calibri"/>
                <a:sym typeface="Calibri"/>
              </a:rPr>
              <a:t>των υπουργών </a:t>
            </a:r>
            <a:r>
              <a:rPr lang="el-GR" sz="800">
                <a:solidFill>
                  <a:srgbClr val="0F55F5"/>
                </a:solidFill>
                <a:latin typeface="+mj-lt"/>
                <a:ea typeface="Calibri"/>
                <a:cs typeface="Calibri"/>
                <a:sym typeface="Calibri"/>
              </a:rPr>
              <a:t>Μεταφορών και Ενέργειας της ΕΕ στη Σλοβενία </a:t>
            </a:r>
            <a:r>
              <a:rPr lang="el-GR" sz="800" dirty="0">
                <a:solidFill>
                  <a:srgbClr val="0F55F5"/>
                </a:solidFill>
                <a:latin typeface="+mj-lt"/>
                <a:ea typeface="Calibri"/>
                <a:cs typeface="Calibri"/>
                <a:sym typeface="Calibri"/>
              </a:rPr>
              <a:t>για </a:t>
            </a:r>
            <a:r>
              <a:rPr lang="el-GR" sz="800">
                <a:solidFill>
                  <a:srgbClr val="0F55F5"/>
                </a:solidFill>
                <a:latin typeface="+mj-lt"/>
                <a:ea typeface="Calibri"/>
                <a:cs typeface="Calibri"/>
                <a:sym typeface="Calibri"/>
              </a:rPr>
              <a:t>να συζητήσουν τη δέσμη προτάσεων «</a:t>
            </a:r>
            <a:r>
              <a:rPr lang="el-GR" sz="800" err="1">
                <a:solidFill>
                  <a:srgbClr val="0F55F5"/>
                </a:solidFill>
                <a:latin typeface="+mj-lt"/>
                <a:ea typeface="Calibri"/>
                <a:cs typeface="Calibri"/>
                <a:sym typeface="Calibri"/>
              </a:rPr>
              <a:t>Fit</a:t>
            </a:r>
            <a:r>
              <a:rPr lang="el-GR" sz="800">
                <a:solidFill>
                  <a:srgbClr val="0F55F5"/>
                </a:solidFill>
                <a:latin typeface="+mj-lt"/>
                <a:ea typeface="Calibri"/>
                <a:cs typeface="Calibri"/>
                <a:sym typeface="Calibri"/>
              </a:rPr>
              <a:t> for 55»</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Προσαρμογή στον στόχο του 55% από βιομηχανική σκοπιά</a:t>
            </a:r>
          </a:p>
        </p:txBody>
      </p:sp>
      <p:sp>
        <p:nvSpPr>
          <p:cNvPr id="111" name="Rectangle: Rounded Corners 110">
            <a:extLst>
              <a:ext uri="{FF2B5EF4-FFF2-40B4-BE49-F238E27FC236}">
                <a16:creationId xmlns:a16="http://schemas.microsoft.com/office/drawing/2014/main" id="{E98405DE-8727-CB66-C1F1-86D8B26ACAB3}"/>
              </a:ext>
            </a:extLst>
          </p:cNvPr>
          <p:cNvSpPr/>
          <p:nvPr/>
        </p:nvSpPr>
        <p:spPr>
          <a:xfrm>
            <a:off x="6802804" y="1045570"/>
            <a:ext cx="1312462"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a:solidFill>
                  <a:srgbClr val="0F55F5"/>
                </a:solidFill>
                <a:latin typeface="+mj-lt"/>
                <a:ea typeface="Calibri"/>
                <a:cs typeface="Calibri"/>
                <a:sym typeface="Calibri"/>
              </a:rPr>
              <a:t>Οκτώβριος 2021</a:t>
            </a:r>
            <a:endParaRPr lang="el-GR" sz="900" b="1"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dirty="0">
                <a:solidFill>
                  <a:srgbClr val="0F55F5"/>
                </a:solidFill>
                <a:latin typeface="+mj-lt"/>
                <a:ea typeface="Calibri"/>
                <a:cs typeface="Calibri"/>
                <a:sym typeface="Calibri"/>
              </a:rPr>
              <a:t>Το Συμβούλιο </a:t>
            </a:r>
            <a:r>
              <a:rPr lang="el-GR" sz="800">
                <a:solidFill>
                  <a:srgbClr val="0F55F5"/>
                </a:solidFill>
                <a:latin typeface="+mj-lt"/>
                <a:ea typeface="Calibri"/>
                <a:cs typeface="Calibri"/>
                <a:sym typeface="Calibri"/>
              </a:rPr>
              <a:t>Περιβάλλοντος συζητά </a:t>
            </a:r>
            <a:r>
              <a:rPr lang="el-GR" sz="800" dirty="0">
                <a:solidFill>
                  <a:srgbClr val="0F55F5"/>
                </a:solidFill>
                <a:latin typeface="+mj-lt"/>
                <a:ea typeface="Calibri"/>
                <a:cs typeface="Calibri"/>
                <a:sym typeface="Calibri"/>
              </a:rPr>
              <a:t>τη </a:t>
            </a:r>
            <a:r>
              <a:rPr lang="el-GR" sz="800">
                <a:solidFill>
                  <a:srgbClr val="0F55F5"/>
                </a:solidFill>
                <a:latin typeface="+mj-lt"/>
                <a:ea typeface="Calibri"/>
                <a:cs typeface="Calibri"/>
                <a:sym typeface="Calibri"/>
              </a:rPr>
              <a:t>δέσμη προτάσεων «</a:t>
            </a:r>
            <a:r>
              <a:rPr lang="el-GR" sz="800" err="1">
                <a:solidFill>
                  <a:srgbClr val="0F55F5"/>
                </a:solidFill>
                <a:latin typeface="+mj-lt"/>
                <a:ea typeface="Calibri"/>
                <a:cs typeface="Calibri"/>
                <a:sym typeface="Calibri"/>
              </a:rPr>
              <a:t>Fit</a:t>
            </a:r>
            <a:r>
              <a:rPr lang="el-GR" sz="800">
                <a:solidFill>
                  <a:srgbClr val="0F55F5"/>
                </a:solidFill>
                <a:latin typeface="+mj-lt"/>
                <a:ea typeface="Calibri"/>
                <a:cs typeface="Calibri"/>
                <a:sym typeface="Calibri"/>
              </a:rPr>
              <a:t> for 55»</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Προσαρμογή στον στόχο του 55%: Το Συμβούλιο συζητά τη συμβολή της γεωργίας και της δασοκομίας</a:t>
            </a:r>
          </a:p>
        </p:txBody>
      </p:sp>
      <p:sp>
        <p:nvSpPr>
          <p:cNvPr id="112" name="Rectangle: Rounded Corners 111">
            <a:extLst>
              <a:ext uri="{FF2B5EF4-FFF2-40B4-BE49-F238E27FC236}">
                <a16:creationId xmlns:a16="http://schemas.microsoft.com/office/drawing/2014/main" id="{3E72F1F8-0536-E252-5A50-5CB8598BA9E1}"/>
              </a:ext>
            </a:extLst>
          </p:cNvPr>
          <p:cNvSpPr/>
          <p:nvPr/>
        </p:nvSpPr>
        <p:spPr>
          <a:xfrm>
            <a:off x="219773" y="3493560"/>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Φεβρουάριος 2022</a:t>
            </a:r>
          </a:p>
          <a:p>
            <a:pPr marL="0" marR="0" lvl="0" indent="0"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συζητά τρόπους καταπολέμησης της αποψίλωσης παγκοσμίως</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Συζήτηση των υπουργών σχετικά με το μέλλον του βιομηχανικού οικοσυστήματος κινητικότητας</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13" name="Rectangle: Rounded Corners 112">
            <a:extLst>
              <a:ext uri="{FF2B5EF4-FFF2-40B4-BE49-F238E27FC236}">
                <a16:creationId xmlns:a16="http://schemas.microsoft.com/office/drawing/2014/main" id="{7A384C00-F93D-FE08-F800-AFA04F13A47F}"/>
              </a:ext>
            </a:extLst>
          </p:cNvPr>
          <p:cNvSpPr/>
          <p:nvPr/>
        </p:nvSpPr>
        <p:spPr>
          <a:xfrm>
            <a:off x="4191344" y="3505801"/>
            <a:ext cx="1227189"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Απρίλιος 2022</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εγκρίνει συμπεράσματα για την ανθρακοδεσμευτική γεωργία</a:t>
            </a:r>
          </a:p>
        </p:txBody>
      </p:sp>
      <p:sp>
        <p:nvSpPr>
          <p:cNvPr id="3" name="Rectangle: Rounded Corners 2">
            <a:extLst>
              <a:ext uri="{FF2B5EF4-FFF2-40B4-BE49-F238E27FC236}">
                <a16:creationId xmlns:a16="http://schemas.microsoft.com/office/drawing/2014/main" id="{6AC2CAB2-99B4-F447-63F3-45C5452F7ACA}"/>
              </a:ext>
            </a:extLst>
          </p:cNvPr>
          <p:cNvSpPr/>
          <p:nvPr/>
        </p:nvSpPr>
        <p:spPr>
          <a:xfrm>
            <a:off x="220833" y="1045570"/>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a:solidFill>
                  <a:srgbClr val="0F55F5"/>
                </a:solidFill>
                <a:latin typeface="+mj-lt"/>
                <a:ea typeface="Calibri"/>
                <a:cs typeface="Calibri"/>
                <a:sym typeface="Calibri"/>
              </a:rPr>
              <a:t>Μάϊος 2021</a:t>
            </a:r>
          </a:p>
          <a:p>
            <a:pPr marL="0" marR="0" lvl="0" indent="0" algn="just" rtl="0">
              <a:spcBef>
                <a:spcPts val="0"/>
              </a:spcBef>
              <a:spcAft>
                <a:spcPts val="0"/>
              </a:spcAft>
              <a:buNone/>
            </a:pPr>
            <a:endParaRPr lang="el-GR" sz="10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Οι πρέσβεις στην ΕΕ ενέκριναν συμβιβαστικό κείμενο του νόμου της ΕΕ για το κλίμα</a:t>
            </a:r>
          </a:p>
        </p:txBody>
      </p:sp>
      <p:sp>
        <p:nvSpPr>
          <p:cNvPr id="4" name="Rectangle: Rounded Corners 3">
            <a:extLst>
              <a:ext uri="{FF2B5EF4-FFF2-40B4-BE49-F238E27FC236}">
                <a16:creationId xmlns:a16="http://schemas.microsoft.com/office/drawing/2014/main" id="{B8625F89-180E-36DF-C33F-AC8FA2E90D46}"/>
              </a:ext>
            </a:extLst>
          </p:cNvPr>
          <p:cNvSpPr/>
          <p:nvPr/>
        </p:nvSpPr>
        <p:spPr>
          <a:xfrm>
            <a:off x="8163562" y="1045570"/>
            <a:ext cx="1312462"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a:solidFill>
                  <a:srgbClr val="0F55F5"/>
                </a:solidFill>
                <a:latin typeface="+mj-lt"/>
                <a:ea typeface="Calibri"/>
                <a:cs typeface="Calibri"/>
                <a:sym typeface="Calibri"/>
              </a:rPr>
              <a:t>Νοέμβριος 2021</a:t>
            </a:r>
          </a:p>
          <a:p>
            <a:pPr marL="0" marR="0" lvl="0" indent="0" algn="just" rtl="0">
              <a:spcBef>
                <a:spcPts val="0"/>
              </a:spcBef>
              <a:spcAft>
                <a:spcPts val="0"/>
              </a:spcAft>
              <a:buNone/>
            </a:pPr>
            <a:endParaRPr lang="el-GR" sz="10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Το Συμβούλιο εγκρίνει συμπεράσματα σχετικά με τη νέα δασική στρατηγική της ΕΕ για το 2030</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Οι υπουργοί Εσωτερικής Αγοράς και Βιομηχανίας συζητούν την πρόοδο που σημειώθηκε όσον αφορά τη δέσμη μέτρων προσαρμογής στον στόχο του 55%</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p:txBody>
      </p:sp>
      <p:sp>
        <p:nvSpPr>
          <p:cNvPr id="7" name="Rectangle: Rounded Corners 6">
            <a:extLst>
              <a:ext uri="{FF2B5EF4-FFF2-40B4-BE49-F238E27FC236}">
                <a16:creationId xmlns:a16="http://schemas.microsoft.com/office/drawing/2014/main" id="{835A111F-445E-36FB-9BA1-2B5649AB035A}"/>
              </a:ext>
            </a:extLst>
          </p:cNvPr>
          <p:cNvSpPr/>
          <p:nvPr/>
        </p:nvSpPr>
        <p:spPr>
          <a:xfrm>
            <a:off x="9524319" y="1045570"/>
            <a:ext cx="2446848"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a:solidFill>
                  <a:srgbClr val="0F55F5"/>
                </a:solidFill>
                <a:latin typeface="+mj-lt"/>
                <a:ea typeface="Calibri"/>
                <a:cs typeface="Calibri"/>
                <a:sym typeface="Calibri"/>
              </a:rPr>
              <a:t>Δεκέμβριος 2021</a:t>
            </a:r>
          </a:p>
          <a:p>
            <a:pPr marL="0" marR="0" lvl="0" indent="0" algn="just" rtl="0">
              <a:spcBef>
                <a:spcPts val="0"/>
              </a:spcBef>
              <a:spcAft>
                <a:spcPts val="0"/>
              </a:spcAft>
              <a:buNone/>
            </a:pPr>
            <a:endParaRPr lang="el-GR" sz="10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Συμβούλιο Ενέργειας: Απολογισμός προόδου για τις προτάσεις της δέσμης «</a:t>
            </a:r>
            <a:r>
              <a:rPr lang="el-GR" sz="800" err="1">
                <a:solidFill>
                  <a:srgbClr val="0F55F5"/>
                </a:solidFill>
                <a:latin typeface="+mj-lt"/>
                <a:ea typeface="Calibri"/>
                <a:cs typeface="Calibri"/>
                <a:sym typeface="Calibri"/>
              </a:rPr>
              <a:t>Fit</a:t>
            </a:r>
            <a:r>
              <a:rPr lang="el-GR" sz="800">
                <a:solidFill>
                  <a:srgbClr val="0F55F5"/>
                </a:solidFill>
                <a:latin typeface="+mj-lt"/>
                <a:ea typeface="Calibri"/>
                <a:cs typeface="Calibri"/>
                <a:sym typeface="Calibri"/>
              </a:rPr>
              <a:t> for 55» στον τομέα της ενέργειας</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Πρόοδος όσον αφορά τη δέσμη </a:t>
            </a:r>
            <a:r>
              <a:rPr lang="el-GR" sz="800" err="1">
                <a:solidFill>
                  <a:srgbClr val="0F55F5"/>
                </a:solidFill>
                <a:latin typeface="+mj-lt"/>
                <a:ea typeface="Calibri"/>
                <a:cs typeface="Calibri"/>
                <a:sym typeface="Calibri"/>
              </a:rPr>
              <a:t>Fit</a:t>
            </a:r>
            <a:r>
              <a:rPr lang="el-GR" sz="800">
                <a:solidFill>
                  <a:srgbClr val="0F55F5"/>
                </a:solidFill>
                <a:latin typeface="+mj-lt"/>
                <a:ea typeface="Calibri"/>
                <a:cs typeface="Calibri"/>
                <a:sym typeface="Calibri"/>
              </a:rPr>
              <a:t> for 55 από οικονομική άποψη</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Προσαρμογή στον στόχο του 55%: Οι υπουργοί της ΕΕ συζητούν τις προτάσεις για τις μεταφορές</a:t>
            </a:r>
          </a:p>
          <a:p>
            <a:pPr marL="0" marR="0" lvl="0" indent="0" algn="just" rtl="0">
              <a:spcBef>
                <a:spcPts val="0"/>
              </a:spcBef>
              <a:spcAft>
                <a:spcPts val="0"/>
              </a:spcAft>
              <a:buNone/>
            </a:pPr>
            <a:endParaRPr lang="el-GR" sz="800">
              <a:solidFill>
                <a:srgbClr val="0F55F5"/>
              </a:solidFill>
              <a:latin typeface="+mj-lt"/>
              <a:ea typeface="Calibri"/>
              <a:cs typeface="Calibri"/>
              <a:sym typeface="Calibri"/>
            </a:endParaRPr>
          </a:p>
          <a:p>
            <a:pPr marL="0" marR="0" lvl="0" indent="0" algn="just" rtl="0">
              <a:spcBef>
                <a:spcPts val="0"/>
              </a:spcBef>
              <a:spcAft>
                <a:spcPts val="0"/>
              </a:spcAft>
              <a:buNone/>
            </a:pPr>
            <a:r>
              <a:rPr lang="el-GR" sz="800">
                <a:solidFill>
                  <a:srgbClr val="0F55F5"/>
                </a:solidFill>
                <a:latin typeface="+mj-lt"/>
                <a:ea typeface="Calibri"/>
                <a:cs typeface="Calibri"/>
                <a:sym typeface="Calibri"/>
              </a:rPr>
              <a:t>Δέσμη </a:t>
            </a:r>
            <a:r>
              <a:rPr lang="el-GR" sz="800" err="1">
                <a:solidFill>
                  <a:srgbClr val="0F55F5"/>
                </a:solidFill>
                <a:latin typeface="+mj-lt"/>
                <a:ea typeface="Calibri"/>
                <a:cs typeface="Calibri"/>
                <a:sym typeface="Calibri"/>
              </a:rPr>
              <a:t>Fit</a:t>
            </a:r>
            <a:r>
              <a:rPr lang="el-GR" sz="800">
                <a:solidFill>
                  <a:srgbClr val="0F55F5"/>
                </a:solidFill>
                <a:latin typeface="+mj-lt"/>
                <a:ea typeface="Calibri"/>
                <a:cs typeface="Calibri"/>
                <a:sym typeface="Calibri"/>
              </a:rPr>
              <a:t> for 55: Απολογισμός της προόδου από τους Υπουργούς Περιβάλλοντος</a:t>
            </a:r>
          </a:p>
        </p:txBody>
      </p:sp>
      <p:sp>
        <p:nvSpPr>
          <p:cNvPr id="8" name="Rectangle: Rounded Corners 7">
            <a:extLst>
              <a:ext uri="{FF2B5EF4-FFF2-40B4-BE49-F238E27FC236}">
                <a16:creationId xmlns:a16="http://schemas.microsoft.com/office/drawing/2014/main" id="{E3B69353-0502-2750-B263-5F06FEE0BF1D}"/>
              </a:ext>
            </a:extLst>
          </p:cNvPr>
          <p:cNvSpPr/>
          <p:nvPr/>
        </p:nvSpPr>
        <p:spPr>
          <a:xfrm>
            <a:off x="1531272" y="3505801"/>
            <a:ext cx="2574702"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Μάρτιος 2022</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Μηχανισμός συνοριακής προσαρμογής άνθρακα (ΜΣΠΑ): Το Συμβούλιο καθορίζει τη διαπραγματευτική του εντολή</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Βιώσιμες μπαταρίες: έτοιμα τα κράτη μέλη να αρχίσουν διαπραγματεύσεις με το Κοινοβούλιο</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Οι υπουργοί Περιβάλλοντος συζητούν τη δέσμη μέτρων «Fit for 55» και την πρόταση για την αποψίλωση των δασών σε παγκόσμια κλίμακα</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9" name="Rectangle: Rounded Corners 8">
            <a:extLst>
              <a:ext uri="{FF2B5EF4-FFF2-40B4-BE49-F238E27FC236}">
                <a16:creationId xmlns:a16="http://schemas.microsoft.com/office/drawing/2014/main" id="{FE8F0D2B-EDDB-9D0B-C0F2-6809993AC879}"/>
              </a:ext>
            </a:extLst>
          </p:cNvPr>
          <p:cNvSpPr/>
          <p:nvPr/>
        </p:nvSpPr>
        <p:spPr>
          <a:xfrm>
            <a:off x="5482405" y="3505801"/>
            <a:ext cx="5373437"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Ιούνιος 2022</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Fit for 55: Το Συμβούλιο εγκρίνει τη θέση του για τρία κείμενα που αφορούν τον τομέα των μεταφορών</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Συστάσεις του Συμβουλίου σχετικά με τη δίκαιη μετάβαση προς την κλιματική ουδετερότητα και την τόνωση της μάθησης</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Αναθεώρηση της οδηγίας φορολόγησης της ενέργειας: Το Συμβούλιο σημειώνει σχετική έκθεση προόδου</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Fit for 55: Οι υπουργοί της ΕΕ συμφωνούν νέους στόχους για το 2030 για την ενεργειακή απόδοση και τις ανανεώσιμες πηγές ενέργειας</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συμφώνησε νέους κανόνες για τον περιορισμό της αποψίλωσης και της υποβάθμισης των δασών σε παγκόσμιο επίπεδο</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Fit for 55: Γενικές προσεγγίσεις του Συμβουλίου σχετικά με τις μειώσεις των εκπομπών και τον κοινωνικό τους αντίκτυπο</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0" name="Content Placeholder 8">
            <a:extLst>
              <a:ext uri="{FF2B5EF4-FFF2-40B4-BE49-F238E27FC236}">
                <a16:creationId xmlns:a16="http://schemas.microsoft.com/office/drawing/2014/main" id="{6FEB0F14-0A04-2426-A5B1-4224C936F916}"/>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European Council</a:t>
            </a:r>
          </a:p>
        </p:txBody>
      </p:sp>
    </p:spTree>
    <p:extLst>
      <p:ext uri="{BB962C8B-B14F-4D97-AF65-F5344CB8AC3E}">
        <p14:creationId xmlns:p14="http://schemas.microsoft.com/office/powerpoint/2010/main" val="1266089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981BE6-5AFC-F7A3-5250-96922B587DB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6E0230A-8DA3-2C0E-C3C8-BAE9D6F6BF72}"/>
              </a:ext>
            </a:extLst>
          </p:cNvPr>
          <p:cNvSpPr>
            <a:spLocks noGrp="1"/>
          </p:cNvSpPr>
          <p:nvPr>
            <p:ph type="title"/>
          </p:nvPr>
        </p:nvSpPr>
        <p:spPr>
          <a:xfrm>
            <a:off x="443372" y="379660"/>
            <a:ext cx="11305716" cy="492443"/>
          </a:xfrm>
        </p:spPr>
        <p:txBody>
          <a:bodyPr/>
          <a:lstStyle/>
          <a:p>
            <a:r>
              <a:rPr lang="el-GR">
                <a:solidFill>
                  <a:srgbClr val="0F55F5"/>
                </a:solidFill>
              </a:rPr>
              <a:t>Ευρωπαϊκή Πράσινη Συμφωνία – Χρονοδιάγραμμα</a:t>
            </a:r>
            <a:r>
              <a:rPr lang="en-US">
                <a:solidFill>
                  <a:srgbClr val="0F55F5"/>
                </a:solidFill>
              </a:rPr>
              <a:t> (</a:t>
            </a:r>
            <a:r>
              <a:rPr lang="el-GR">
                <a:solidFill>
                  <a:srgbClr val="0F55F5"/>
                </a:solidFill>
              </a:rPr>
              <a:t>3</a:t>
            </a:r>
            <a:r>
              <a:rPr lang="en-US">
                <a:solidFill>
                  <a:srgbClr val="0F55F5"/>
                </a:solidFill>
              </a:rPr>
              <a:t>/</a:t>
            </a:r>
            <a:r>
              <a:rPr lang="el-GR">
                <a:solidFill>
                  <a:srgbClr val="0F55F5"/>
                </a:solidFill>
              </a:rPr>
              <a:t>5</a:t>
            </a:r>
            <a:r>
              <a:rPr lang="en-US">
                <a:solidFill>
                  <a:srgbClr val="0F55F5"/>
                </a:solidFill>
              </a:rPr>
              <a:t>)</a:t>
            </a:r>
            <a:endParaRPr lang="en-US"/>
          </a:p>
        </p:txBody>
      </p:sp>
      <p:sp>
        <p:nvSpPr>
          <p:cNvPr id="5" name="Slide Number Placeholder 4">
            <a:extLst>
              <a:ext uri="{FF2B5EF4-FFF2-40B4-BE49-F238E27FC236}">
                <a16:creationId xmlns:a16="http://schemas.microsoft.com/office/drawing/2014/main" id="{ED83192D-A36D-458B-F56B-3A09D221B227}"/>
              </a:ext>
            </a:extLst>
          </p:cNvPr>
          <p:cNvSpPr>
            <a:spLocks noGrp="1"/>
          </p:cNvSpPr>
          <p:nvPr>
            <p:ph type="sldNum" sz="quarter" idx="16"/>
          </p:nvPr>
        </p:nvSpPr>
        <p:spPr/>
        <p:txBody>
          <a:bodyPr/>
          <a:lstStyle/>
          <a:p>
            <a:fld id="{4531D9DC-ADF0-4D0A-8902-0133E3C6D94B}" type="slidenum">
              <a:rPr lang="en-US" smtClean="0"/>
              <a:pPr/>
              <a:t>46</a:t>
            </a:fld>
            <a:endParaRPr lang="en-US"/>
          </a:p>
        </p:txBody>
      </p:sp>
      <p:sp>
        <p:nvSpPr>
          <p:cNvPr id="107" name="Rectangle: Rounded Corners 106">
            <a:extLst>
              <a:ext uri="{FF2B5EF4-FFF2-40B4-BE49-F238E27FC236}">
                <a16:creationId xmlns:a16="http://schemas.microsoft.com/office/drawing/2014/main" id="{A5440775-97DB-8FED-C577-8778BCB5A184}"/>
              </a:ext>
            </a:extLst>
          </p:cNvPr>
          <p:cNvSpPr/>
          <p:nvPr/>
        </p:nvSpPr>
        <p:spPr>
          <a:xfrm>
            <a:off x="1532332" y="1057813"/>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dirty="0">
                <a:solidFill>
                  <a:srgbClr val="0F55F5"/>
                </a:solidFill>
                <a:latin typeface="+mj-lt"/>
                <a:ea typeface="Calibri"/>
                <a:cs typeface="Calibri"/>
                <a:sym typeface="Calibri"/>
              </a:rPr>
              <a:t>Νοέμβριος 2022</a:t>
            </a:r>
          </a:p>
          <a:p>
            <a:pPr marL="0" marR="0" lvl="0" indent="0"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Fit for 55: Η ΕΕ ενισχύει τους στόχους μείωσης των εκπομπών για τα κράτη μέλη</a:t>
            </a:r>
          </a:p>
          <a:p>
            <a:pPr marL="0" marR="0" lvl="0" indent="0" rtl="0">
              <a:spcBef>
                <a:spcPts val="0"/>
              </a:spcBef>
              <a:spcAft>
                <a:spcPts val="0"/>
              </a:spcAft>
              <a:buNone/>
            </a:pPr>
            <a:endParaRPr lang="en-US"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Fit for 55: Συμφωνία για φιλόδοξους στόχους απορρόφησης άνθρακα στους τομείς της χρήσης γης και της δασοπονίας</a:t>
            </a:r>
          </a:p>
          <a:p>
            <a:pPr marL="0" marR="0" lvl="0" indent="0" algn="just" rtl="0">
              <a:spcBef>
                <a:spcPts val="0"/>
              </a:spcBef>
              <a:spcAft>
                <a:spcPts val="0"/>
              </a:spcAft>
              <a:buNone/>
            </a:pPr>
            <a:endParaRPr lang="en-US"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n-US"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09" name="Rectangle: Rounded Corners 108">
            <a:extLst>
              <a:ext uri="{FF2B5EF4-FFF2-40B4-BE49-F238E27FC236}">
                <a16:creationId xmlns:a16="http://schemas.microsoft.com/office/drawing/2014/main" id="{BC700DBB-EB1B-872C-FDE3-45CDC3A23C70}"/>
              </a:ext>
            </a:extLst>
          </p:cNvPr>
          <p:cNvSpPr/>
          <p:nvPr/>
        </p:nvSpPr>
        <p:spPr>
          <a:xfrm>
            <a:off x="2843830" y="1057813"/>
            <a:ext cx="3910678"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dirty="0">
                <a:solidFill>
                  <a:srgbClr val="0F55F5"/>
                </a:solidFill>
                <a:latin typeface="+mj-lt"/>
                <a:ea typeface="Calibri"/>
                <a:cs typeface="Calibri"/>
                <a:sym typeface="Calibri"/>
              </a:rPr>
              <a:t>Δεκέμβριος 2022</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Συμφωνία για τη μείωση της αποψίλωσης των δασών παγκοσμίως</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Σύστημα εμπορίας εκπομπών / αεροπορικές μεταφορές: Προσωρινή συμφωνία Συμβουλίου και Κοινοβουλίου για τη μείωση των εκπομπών πτήσεων</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Προσωρινή συμφωνία για το σύστημα εμπορίας δικαιωμάτων εκπομπών της ΕΕ και το Κοινωνικό Ταμείο για το Κλίμα</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Έκδοση απόφασης του Συμβουλίου σχετικά με τις απαιτήσεις αντιστάθμισης για τις εκπομπές από τις αεροπορικές μεταφορές (CORSIA)</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Συμφωνία των κρατών μελών για νέους κανόνες κατά των εκπομπών μεθανίου</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11" name="Rectangle: Rounded Corners 110">
            <a:extLst>
              <a:ext uri="{FF2B5EF4-FFF2-40B4-BE49-F238E27FC236}">
                <a16:creationId xmlns:a16="http://schemas.microsoft.com/office/drawing/2014/main" id="{5B2D974B-01B2-8381-D031-9518CBF515B5}"/>
              </a:ext>
            </a:extLst>
          </p:cNvPr>
          <p:cNvSpPr/>
          <p:nvPr/>
        </p:nvSpPr>
        <p:spPr>
          <a:xfrm>
            <a:off x="6802804" y="1045570"/>
            <a:ext cx="4053038"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dirty="0">
                <a:solidFill>
                  <a:srgbClr val="0F55F5"/>
                </a:solidFill>
                <a:latin typeface="+mj-lt"/>
                <a:ea typeface="Calibri"/>
                <a:cs typeface="Calibri"/>
                <a:sym typeface="Calibri"/>
              </a:rPr>
              <a:t>Μάρτιος 2023</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Συμφωνία του Συμβουλίου και του Κοινοβουλίου σχετικά με την οδηγία για την ενεργειακή απόδοση</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n-US" sz="800" dirty="0">
                <a:solidFill>
                  <a:srgbClr val="0F55F5"/>
                </a:solidFill>
                <a:latin typeface="+mj-lt"/>
                <a:ea typeface="Calibri"/>
                <a:cs typeface="Calibri"/>
                <a:sym typeface="Calibri"/>
              </a:rPr>
              <a:t>Council reaches agreement on amendments to industrial emissions directive</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Προσωρινή συμφωνία για τις υποδομές εναλλακτικών καυσίμων</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Τυπική έγκριση του πρώτου μέρους της δέσμης Fit for 55</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Τα κράτη μέλη καθορίζουν τη θέση τους για τη μελλοντική αγορά αερίου και υδρογόνου</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Προσωρινή συμφωνία σχετικά με την οδηγία για την ενέργεια από ανανεώσιμες πηγές</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12" name="Rectangle: Rounded Corners 111">
            <a:extLst>
              <a:ext uri="{FF2B5EF4-FFF2-40B4-BE49-F238E27FC236}">
                <a16:creationId xmlns:a16="http://schemas.microsoft.com/office/drawing/2014/main" id="{378926C8-3390-22D9-E31B-490174EB3C77}"/>
              </a:ext>
            </a:extLst>
          </p:cNvPr>
          <p:cNvSpPr/>
          <p:nvPr/>
        </p:nvSpPr>
        <p:spPr>
          <a:xfrm>
            <a:off x="219773" y="3493560"/>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Απρίλιος 2023</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εκδίδει καίρια νομοθετήματα για την επίτευξη των κλιματικών στόχων για το 2030</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Συμφωνία Συμβουλίου και Κοινοβουλίου για την απαλλαγή του τομέα των αερομεταφορών από τις ανθρακούχες εκπομπές</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13" name="Rectangle: Rounded Corners 112">
            <a:extLst>
              <a:ext uri="{FF2B5EF4-FFF2-40B4-BE49-F238E27FC236}">
                <a16:creationId xmlns:a16="http://schemas.microsoft.com/office/drawing/2014/main" id="{AC823657-5030-BDD7-FA86-39B10E51EC8D}"/>
              </a:ext>
            </a:extLst>
          </p:cNvPr>
          <p:cNvSpPr/>
          <p:nvPr/>
        </p:nvSpPr>
        <p:spPr>
          <a:xfrm>
            <a:off x="2842771" y="3505801"/>
            <a:ext cx="1227189"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Ιούνιος 2023</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καθορίζει τη θέση του σχετικά με τον κανονισμό για τα δομικά προϊόντα</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εγκρίνει τη θέση του σχετικά με τον κανονισμό για την ταξινόμηση, την επισήμανση και τη συσκευασία των χημικών ουσιών</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3" name="Rectangle: Rounded Corners 2">
            <a:extLst>
              <a:ext uri="{FF2B5EF4-FFF2-40B4-BE49-F238E27FC236}">
                <a16:creationId xmlns:a16="http://schemas.microsoft.com/office/drawing/2014/main" id="{9F297160-F697-111D-4971-64E92189C798}"/>
              </a:ext>
            </a:extLst>
          </p:cNvPr>
          <p:cNvSpPr/>
          <p:nvPr/>
        </p:nvSpPr>
        <p:spPr>
          <a:xfrm>
            <a:off x="220833" y="1045570"/>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Οκτώβριος 2022</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Fit for 55: Το Συμβούλιο εγκρίνει αυστηρότερους κανόνες για την ενεργειακή απόδοση των κτιρίων</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Συμφωνήθηκε η πρώτη πρόταση «Fit for 55»: Η ΕΕ αναβαθμίζει τους στόχους για τις εκπομπές CO2 από καινούργια αυτοκίνητα και ημιφορτηγά</a:t>
            </a:r>
          </a:p>
        </p:txBody>
      </p:sp>
      <p:sp>
        <p:nvSpPr>
          <p:cNvPr id="8" name="Rectangle: Rounded Corners 7">
            <a:extLst>
              <a:ext uri="{FF2B5EF4-FFF2-40B4-BE49-F238E27FC236}">
                <a16:creationId xmlns:a16="http://schemas.microsoft.com/office/drawing/2014/main" id="{F35EC7B7-954D-00B3-F719-1977D6FE72DA}"/>
              </a:ext>
            </a:extLst>
          </p:cNvPr>
          <p:cNvSpPr/>
          <p:nvPr/>
        </p:nvSpPr>
        <p:spPr>
          <a:xfrm>
            <a:off x="1531272" y="3505801"/>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Μάϊος 2023</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καθόρισε τη θέση του σχετικά με την ενδυνάμωση των καταναλωτών για την πράσινη μετάβαση</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9" name="Rectangle: Rounded Corners 8">
            <a:extLst>
              <a:ext uri="{FF2B5EF4-FFF2-40B4-BE49-F238E27FC236}">
                <a16:creationId xmlns:a16="http://schemas.microsoft.com/office/drawing/2014/main" id="{6CDC63A4-8619-B7BC-75DB-887AF03E7B6D}"/>
              </a:ext>
            </a:extLst>
          </p:cNvPr>
          <p:cNvSpPr/>
          <p:nvPr/>
        </p:nvSpPr>
        <p:spPr>
          <a:xfrm>
            <a:off x="6922243" y="3505801"/>
            <a:ext cx="1466845"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Σεπτέμβριος 2023</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Προσωρινή συμφωνία Συμβουλίου και Κοινοβουλίου για την ενδυνάμωση των καταναλωτών για την πράσινη μετάβαση</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Euro 7: Θέση του Συμβουλίου για τις εκπομπές από αυτοκίνητα, ημιφορτηγά, λεωφορεία και φορτηγά</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0" name="Rectangle: Rounded Corners 9">
            <a:extLst>
              <a:ext uri="{FF2B5EF4-FFF2-40B4-BE49-F238E27FC236}">
                <a16:creationId xmlns:a16="http://schemas.microsoft.com/office/drawing/2014/main" id="{79EB1206-AA07-32D0-E3C3-24D3EE96CD38}"/>
              </a:ext>
            </a:extLst>
          </p:cNvPr>
          <p:cNvSpPr/>
          <p:nvPr/>
        </p:nvSpPr>
        <p:spPr>
          <a:xfrm>
            <a:off x="4118255" y="3505801"/>
            <a:ext cx="275569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Ιούλιος 2023</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Έκδοση νέου κανονισμού από το Συμβούλιο σχετικά με τις μπαταρίες και τα απόβλητα μπαταριών</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Υποδομές εναλλακτικών καυσίμων: Το Συμβούλιο θεσπίζει νέο νομοθέτημα για περισσότερους σταθμούς επαναφόρτισης και ανεφοδιασμού σε ολόκληρη την Ευρώπη</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Έκδοση οδηγίας του Συμβουλίου για την ενεργειακή απόδοση</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Πρωτοβουλία FuelEU Maritime: Το Συμβούλιο θεσπίζει νέο νομοθέτημα για την απαλλαγή του τομέα της ναυτιλίας από τις ανθρακούχες εκπομπές</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1" name="Rectangle: Rounded Corners 10">
            <a:extLst>
              <a:ext uri="{FF2B5EF4-FFF2-40B4-BE49-F238E27FC236}">
                <a16:creationId xmlns:a16="http://schemas.microsoft.com/office/drawing/2014/main" id="{90FC45EF-BCEE-1E8A-584D-A78A98F84301}"/>
              </a:ext>
            </a:extLst>
          </p:cNvPr>
          <p:cNvSpPr/>
          <p:nvPr/>
        </p:nvSpPr>
        <p:spPr>
          <a:xfrm>
            <a:off x="8437383" y="3505801"/>
            <a:ext cx="2418459"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Οκτώβριος 2023</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Φθοριούχα αέρια και ουσίες που καταστρέφουν τη στιβάδα του όζοντος: Συμφωνία Συμβουλίου και Κοινοβουλίου</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Βιολογικές τροφές για ζώα συντροφιάς: Έγκριση νέων κανόνων επισήμανσης από το Συμβούλιο</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θεσπίζει νέο νομοθέτημα για την απαλλαγή του τομέα των αερομεταφορών από τις ανθρακούχες εκπομπές</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Ανανεώσιμες πηγές ενέργειας: έγκριση νέων κανόνων από το Συμβούλιο</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2" name="Content Placeholder 8">
            <a:extLst>
              <a:ext uri="{FF2B5EF4-FFF2-40B4-BE49-F238E27FC236}">
                <a16:creationId xmlns:a16="http://schemas.microsoft.com/office/drawing/2014/main" id="{E4B02E0D-87F0-DB9D-FB4D-6F438931CE34}"/>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European Council</a:t>
            </a:r>
          </a:p>
        </p:txBody>
      </p:sp>
    </p:spTree>
    <p:extLst>
      <p:ext uri="{BB962C8B-B14F-4D97-AF65-F5344CB8AC3E}">
        <p14:creationId xmlns:p14="http://schemas.microsoft.com/office/powerpoint/2010/main" val="3330854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381D93B-C86A-B399-5DF8-63CF8770F9D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A4C2CDB-B0B8-15F0-6FDF-D8946D195F83}"/>
              </a:ext>
            </a:extLst>
          </p:cNvPr>
          <p:cNvSpPr>
            <a:spLocks noGrp="1"/>
          </p:cNvSpPr>
          <p:nvPr>
            <p:ph type="title"/>
          </p:nvPr>
        </p:nvSpPr>
        <p:spPr>
          <a:xfrm>
            <a:off x="443372" y="379660"/>
            <a:ext cx="11305716" cy="492443"/>
          </a:xfrm>
        </p:spPr>
        <p:txBody>
          <a:bodyPr/>
          <a:lstStyle/>
          <a:p>
            <a:r>
              <a:rPr lang="el-GR">
                <a:solidFill>
                  <a:srgbClr val="0F55F5"/>
                </a:solidFill>
              </a:rPr>
              <a:t>Ευρωπαϊκή Πράσινη Συμφωνία – Χρονοδιάγραμμα</a:t>
            </a:r>
            <a:r>
              <a:rPr lang="en-US">
                <a:solidFill>
                  <a:srgbClr val="0F55F5"/>
                </a:solidFill>
              </a:rPr>
              <a:t> (</a:t>
            </a:r>
            <a:r>
              <a:rPr lang="el-GR">
                <a:solidFill>
                  <a:srgbClr val="0F55F5"/>
                </a:solidFill>
              </a:rPr>
              <a:t>4</a:t>
            </a:r>
            <a:r>
              <a:rPr lang="en-US">
                <a:solidFill>
                  <a:srgbClr val="0F55F5"/>
                </a:solidFill>
              </a:rPr>
              <a:t>/</a:t>
            </a:r>
            <a:r>
              <a:rPr lang="el-GR">
                <a:solidFill>
                  <a:srgbClr val="0F55F5"/>
                </a:solidFill>
              </a:rPr>
              <a:t>5</a:t>
            </a:r>
            <a:r>
              <a:rPr lang="en-US">
                <a:solidFill>
                  <a:srgbClr val="0F55F5"/>
                </a:solidFill>
              </a:rPr>
              <a:t>)</a:t>
            </a:r>
            <a:endParaRPr lang="en-US"/>
          </a:p>
        </p:txBody>
      </p:sp>
      <p:sp>
        <p:nvSpPr>
          <p:cNvPr id="5" name="Slide Number Placeholder 4">
            <a:extLst>
              <a:ext uri="{FF2B5EF4-FFF2-40B4-BE49-F238E27FC236}">
                <a16:creationId xmlns:a16="http://schemas.microsoft.com/office/drawing/2014/main" id="{7DB7CA67-DAD5-F3FC-C362-05C9115A50A6}"/>
              </a:ext>
            </a:extLst>
          </p:cNvPr>
          <p:cNvSpPr>
            <a:spLocks noGrp="1"/>
          </p:cNvSpPr>
          <p:nvPr>
            <p:ph type="sldNum" sz="quarter" idx="16"/>
          </p:nvPr>
        </p:nvSpPr>
        <p:spPr/>
        <p:txBody>
          <a:bodyPr/>
          <a:lstStyle/>
          <a:p>
            <a:fld id="{4531D9DC-ADF0-4D0A-8902-0133E3C6D94B}" type="slidenum">
              <a:rPr lang="en-US" smtClean="0"/>
              <a:pPr/>
              <a:t>47</a:t>
            </a:fld>
            <a:endParaRPr lang="en-US"/>
          </a:p>
        </p:txBody>
      </p:sp>
      <p:sp>
        <p:nvSpPr>
          <p:cNvPr id="109" name="Rectangle: Rounded Corners 108">
            <a:extLst>
              <a:ext uri="{FF2B5EF4-FFF2-40B4-BE49-F238E27FC236}">
                <a16:creationId xmlns:a16="http://schemas.microsoft.com/office/drawing/2014/main" id="{9DF06D99-4F75-6AB7-857D-2A4238A0BC28}"/>
              </a:ext>
            </a:extLst>
          </p:cNvPr>
          <p:cNvSpPr/>
          <p:nvPr/>
        </p:nvSpPr>
        <p:spPr>
          <a:xfrm>
            <a:off x="2843829" y="1057813"/>
            <a:ext cx="53056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dirty="0">
                <a:solidFill>
                  <a:srgbClr val="0F55F5"/>
                </a:solidFill>
                <a:latin typeface="+mj-lt"/>
                <a:ea typeface="Calibri"/>
                <a:cs typeface="Calibri"/>
                <a:sym typeface="Calibri"/>
              </a:rPr>
              <a:t>Δεκέμβριος 2023</a:t>
            </a:r>
          </a:p>
          <a:p>
            <a:pPr marL="0" marR="0" lvl="0" indent="0"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Προϊόντα κατάλληλα για την πράσινη μετάβαση: Προσωρινή συμφωνία Συμβουλίου και Κοινοβουλίου σχετικά με τον κανονισμό για τον οικολογικό σχεδιασμό</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Πράξη για τη βιομηχανία των μηδενικών καθαρών εκπομπών: Καθορισμός της θέσης του Συμβουλίου σχετικά με την ενίσχυση των τεχνολογιών για την πράσινη μετάβαση</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Fit for 55: Συμφωνία Συμβουλίου και Κοινοβουλίου σχετικά με την πρόταση αναθεώρησης της οδηγίας για την ενεργειακή απόδοση των κτιρίων</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Δέσμη μέτρων για το αέριο: Συμφωνία Συμβουλίου και Κοινοβουλίου για τις μελλοντικές αγορές υδρογόνου και αερίου</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Εταιρική δέουσα επιμέλεια όσον αφορά τη βιωσιμότητα: Συμφωνία Συμβουλίου και Κοινοβουλίου για την προστασία του περιβάλλοντος και των ανθρωπίνων δικαιωμάτων</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11" name="Rectangle: Rounded Corners 110">
            <a:extLst>
              <a:ext uri="{FF2B5EF4-FFF2-40B4-BE49-F238E27FC236}">
                <a16:creationId xmlns:a16="http://schemas.microsoft.com/office/drawing/2014/main" id="{452FB476-F96A-71C0-51B6-4659385FB542}"/>
              </a:ext>
            </a:extLst>
          </p:cNvPr>
          <p:cNvSpPr/>
          <p:nvPr/>
        </p:nvSpPr>
        <p:spPr>
          <a:xfrm>
            <a:off x="8198786" y="1057813"/>
            <a:ext cx="3114256"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R="0" lvl="0" indent="0" algn="just">
              <a:spcBef>
                <a:spcPts val="0"/>
              </a:spcBef>
              <a:spcAft>
                <a:spcPts val="0"/>
              </a:spcAft>
              <a:buNone/>
            </a:pPr>
            <a:r>
              <a:rPr lang="el-GR" sz="900" b="1" dirty="0">
                <a:solidFill>
                  <a:srgbClr val="0F55F5"/>
                </a:solidFill>
                <a:latin typeface="+mj-lt"/>
                <a:ea typeface="Calibri"/>
                <a:cs typeface="Calibri"/>
                <a:sym typeface="Calibri"/>
              </a:rPr>
              <a:t>Ιανουάριος 2024</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Συμφωνία για χαμηλότερες εκπομπές CO2 από φορτηγά, λεωφορεία και ρυμουλκούμενα</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Φθοριούχα αέρια και ουσίες που καταστρέφουν τη στιβάδα του όζοντος: Πράσινο φως από το Συμβούλιο για νέους κανόνες με σκοπό τη μείωση των επιβλαβών εκπομπών</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Αστικά λύματα: Συμφωνία Συμβουλίου και Κοινοβουλίου σχετικά με νέους κανόνες για αποτελεσματικότερη επεξεργασία και παρακολούθηση</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Το Συμβούλιο έτοιμο να ξεκινήσει συνομιλίες με το Κοινοβούλιο για πλήρη κατάργηση της χρήσης υδραργύρου στην ΕΕ</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12" name="Rectangle: Rounded Corners 111">
            <a:extLst>
              <a:ext uri="{FF2B5EF4-FFF2-40B4-BE49-F238E27FC236}">
                <a16:creationId xmlns:a16="http://schemas.microsoft.com/office/drawing/2014/main" id="{D86F9C40-EBD4-9E4E-6BDE-BA8F86FB303E}"/>
              </a:ext>
            </a:extLst>
          </p:cNvPr>
          <p:cNvSpPr/>
          <p:nvPr/>
        </p:nvSpPr>
        <p:spPr>
          <a:xfrm>
            <a:off x="219773" y="3493560"/>
            <a:ext cx="2573642"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Φεβρουάριος 2024</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Κυκλική οικονομία: Προσωρινή συμφωνία Συμβουλίου και Κοινοβουλίου σχετικά με την οδηγία για το δικαίωμα επισκευής</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Κανονισμός για τη βιομηχανία των μηδενικών καθαρών εκπομπών: Συμφωνία του Συμβουλίου και του Κοινοβουλίου για την τόνωση της πράσινης βιομηχανίας της ΕΕ</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Δικαιώματα των καταναλωτών: Τελική έγκριση της οδηγίας σχετικά με την ενδυνάμωση των καταναλωτών για την πράσινη μετάβαση</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13" name="Rectangle: Rounded Corners 112">
            <a:extLst>
              <a:ext uri="{FF2B5EF4-FFF2-40B4-BE49-F238E27FC236}">
                <a16:creationId xmlns:a16="http://schemas.microsoft.com/office/drawing/2014/main" id="{858DE607-5F74-F5AC-0A4B-68FD61941650}"/>
              </a:ext>
            </a:extLst>
          </p:cNvPr>
          <p:cNvSpPr/>
          <p:nvPr/>
        </p:nvSpPr>
        <p:spPr>
          <a:xfrm>
            <a:off x="2842771" y="3505801"/>
            <a:ext cx="1227189"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Μάρτιος 2024</a:t>
            </a:r>
          </a:p>
          <a:p>
            <a:pPr marL="0" marR="0" lvl="0" indent="0"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Συσκευασίες: Συμφωνία Συμβουλίου και Κοινοβουλίου για πιο βιώσιμες συσκευασίες και μείωση των απορριμμάτων συσκευασίας στην ΕΕ</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3" name="Rectangle: Rounded Corners 2">
            <a:extLst>
              <a:ext uri="{FF2B5EF4-FFF2-40B4-BE49-F238E27FC236}">
                <a16:creationId xmlns:a16="http://schemas.microsoft.com/office/drawing/2014/main" id="{1FBFEADA-ED15-683B-6CDC-9C981C25DFA0}"/>
              </a:ext>
            </a:extLst>
          </p:cNvPr>
          <p:cNvSpPr/>
          <p:nvPr/>
        </p:nvSpPr>
        <p:spPr>
          <a:xfrm>
            <a:off x="220833" y="1045570"/>
            <a:ext cx="2573642"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Νοέμβριος 2023</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Συμφωνία Συμβουλίου και Κοινοβουλίου επί νέων κανόνων για τη μείωση των εκπομπών μεθανίου στον τομέα της ενέργειας</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Κυκλική οικονομία: Καθορισμός της θέσης του Συμβουλίου σχετικά με οδηγία που κατοχυρώνει το δικαίωμα των καταναλωτών στην επισκευή</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Βιομηχανικές εκπομπές: Συμφωνία για νέους κανόνες</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p:txBody>
      </p:sp>
      <p:sp>
        <p:nvSpPr>
          <p:cNvPr id="10" name="Rectangle: Rounded Corners 9">
            <a:extLst>
              <a:ext uri="{FF2B5EF4-FFF2-40B4-BE49-F238E27FC236}">
                <a16:creationId xmlns:a16="http://schemas.microsoft.com/office/drawing/2014/main" id="{BD1D9069-B012-7AF5-D3EC-D6F75265DB71}"/>
              </a:ext>
            </a:extLst>
          </p:cNvPr>
          <p:cNvSpPr/>
          <p:nvPr/>
        </p:nvSpPr>
        <p:spPr>
          <a:xfrm>
            <a:off x="4118255" y="3505801"/>
            <a:ext cx="254156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Απρίλιος 2024</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Βιομηχανικές εκπομπές: Έγκριση επικαιροποιημένων κανόνων από το Συμβούλιο για την καλύτερη προστασία του περιβάλλοντος</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Προς κτίρια μηδενικών εκπομπών έως το 2050: Το Συμβούλιο θεσπίζει κανόνες για τη βελτίωση της ενεργειακής απόδοσης</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n-US" sz="800" dirty="0">
                <a:solidFill>
                  <a:srgbClr val="0F55F5"/>
                </a:solidFill>
                <a:latin typeface="+mj-lt"/>
                <a:ea typeface="Calibri"/>
                <a:cs typeface="Calibri"/>
                <a:sym typeface="Calibri"/>
              </a:rPr>
              <a:t>Euro 7: Council adopts new rules on emission limits for cars, vans and trucks</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4" name="Rectangle: Rounded Corners 3">
            <a:extLst>
              <a:ext uri="{FF2B5EF4-FFF2-40B4-BE49-F238E27FC236}">
                <a16:creationId xmlns:a16="http://schemas.microsoft.com/office/drawing/2014/main" id="{75A74DAB-5BBC-46B0-C63E-7EA1005D194B}"/>
              </a:ext>
            </a:extLst>
          </p:cNvPr>
          <p:cNvSpPr/>
          <p:nvPr/>
        </p:nvSpPr>
        <p:spPr>
          <a:xfrm>
            <a:off x="6708113" y="3493560"/>
            <a:ext cx="250267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Μάϊος 2024</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Εταιρική δέουσα επιμέλεια όσον αφορά τη βιωσιμότητα: Τελική έγκριση του Συμβουλίου</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Τελική έγκριση του κανονισμού για τη βιομηχανία των μηδενικών καθαρών εκπομπών από το Συμβούλιο</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Τελική έγκριση του Συμβουλίου για τον κανονισμό για τον οικολογικό σχεδιασμό</a:t>
            </a:r>
          </a:p>
          <a:p>
            <a:pPr marL="0" marR="0" lvl="0" indent="0" rtl="0">
              <a:spcBef>
                <a:spcPts val="0"/>
              </a:spcBef>
              <a:spcAft>
                <a:spcPts val="0"/>
              </a:spcAft>
              <a:buNone/>
            </a:pPr>
            <a:endParaRPr lang="el-GR" sz="8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Κυκλική οικονομία: Τελική έγκριση από το Συμβούλιο για την οδηγία για το δικαίωμα επισκευής</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7" name="Rectangle: Rounded Corners 6">
            <a:extLst>
              <a:ext uri="{FF2B5EF4-FFF2-40B4-BE49-F238E27FC236}">
                <a16:creationId xmlns:a16="http://schemas.microsoft.com/office/drawing/2014/main" id="{EE25281B-A478-ED6E-3F56-FF5F7E9EC5BA}"/>
              </a:ext>
            </a:extLst>
          </p:cNvPr>
          <p:cNvSpPr/>
          <p:nvPr/>
        </p:nvSpPr>
        <p:spPr>
          <a:xfrm>
            <a:off x="9259081" y="3505801"/>
            <a:ext cx="1227189"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Ιούνιος 2024</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Τελικό πράσινο φως από το Συμβούλιο στον κανονισμό για την αποκατάσταση της φύσης</a:t>
            </a:r>
          </a:p>
          <a:p>
            <a:pPr marL="0" marR="0" lvl="0" indent="0" algn="just" rtl="0">
              <a:spcBef>
                <a:spcPts val="0"/>
              </a:spcBef>
              <a:spcAft>
                <a:spcPts val="0"/>
              </a:spcAft>
              <a:buNone/>
            </a:pPr>
            <a:endParaRPr lang="el-GR" sz="800" dirty="0">
              <a:solidFill>
                <a:srgbClr val="0F55F5"/>
              </a:solidFill>
              <a:latin typeface="+mj-lt"/>
              <a:ea typeface="Calibri"/>
              <a:cs typeface="Calibri"/>
              <a:sym typeface="Calibri"/>
            </a:endParaRPr>
          </a:p>
        </p:txBody>
      </p:sp>
      <p:sp>
        <p:nvSpPr>
          <p:cNvPr id="12" name="Content Placeholder 8">
            <a:extLst>
              <a:ext uri="{FF2B5EF4-FFF2-40B4-BE49-F238E27FC236}">
                <a16:creationId xmlns:a16="http://schemas.microsoft.com/office/drawing/2014/main" id="{BD13CB04-CD8F-3918-2015-89A234D38B9F}"/>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European Council</a:t>
            </a:r>
          </a:p>
        </p:txBody>
      </p:sp>
    </p:spTree>
    <p:extLst>
      <p:ext uri="{BB962C8B-B14F-4D97-AF65-F5344CB8AC3E}">
        <p14:creationId xmlns:p14="http://schemas.microsoft.com/office/powerpoint/2010/main" val="1595798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D9A0121-EB65-7AFA-F58B-0F4233C19FB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AEE8E1-F36E-0060-D96A-85B675247C18}"/>
              </a:ext>
            </a:extLst>
          </p:cNvPr>
          <p:cNvSpPr>
            <a:spLocks noGrp="1"/>
          </p:cNvSpPr>
          <p:nvPr>
            <p:ph type="title"/>
          </p:nvPr>
        </p:nvSpPr>
        <p:spPr>
          <a:xfrm>
            <a:off x="443372" y="379660"/>
            <a:ext cx="11305716" cy="492443"/>
          </a:xfrm>
        </p:spPr>
        <p:txBody>
          <a:bodyPr/>
          <a:lstStyle/>
          <a:p>
            <a:r>
              <a:rPr lang="el-GR">
                <a:solidFill>
                  <a:srgbClr val="0F55F5"/>
                </a:solidFill>
              </a:rPr>
              <a:t>Ευρωπαϊκή Πράσινη Συμφωνία – Χρονοδιάγραμμα</a:t>
            </a:r>
            <a:r>
              <a:rPr lang="en-US">
                <a:solidFill>
                  <a:srgbClr val="0F55F5"/>
                </a:solidFill>
              </a:rPr>
              <a:t> (</a:t>
            </a:r>
            <a:r>
              <a:rPr lang="el-GR">
                <a:solidFill>
                  <a:srgbClr val="0F55F5"/>
                </a:solidFill>
              </a:rPr>
              <a:t>5</a:t>
            </a:r>
            <a:r>
              <a:rPr lang="en-US">
                <a:solidFill>
                  <a:srgbClr val="0F55F5"/>
                </a:solidFill>
              </a:rPr>
              <a:t>/</a:t>
            </a:r>
            <a:r>
              <a:rPr lang="el-GR">
                <a:solidFill>
                  <a:srgbClr val="0F55F5"/>
                </a:solidFill>
              </a:rPr>
              <a:t>5</a:t>
            </a:r>
            <a:r>
              <a:rPr lang="en-US">
                <a:solidFill>
                  <a:srgbClr val="0F55F5"/>
                </a:solidFill>
              </a:rPr>
              <a:t>)</a:t>
            </a:r>
            <a:endParaRPr lang="en-US"/>
          </a:p>
        </p:txBody>
      </p:sp>
      <p:sp>
        <p:nvSpPr>
          <p:cNvPr id="5" name="Slide Number Placeholder 4">
            <a:extLst>
              <a:ext uri="{FF2B5EF4-FFF2-40B4-BE49-F238E27FC236}">
                <a16:creationId xmlns:a16="http://schemas.microsoft.com/office/drawing/2014/main" id="{04CEF3CA-89AC-0DB6-ADAB-6AA097D0C901}"/>
              </a:ext>
            </a:extLst>
          </p:cNvPr>
          <p:cNvSpPr>
            <a:spLocks noGrp="1"/>
          </p:cNvSpPr>
          <p:nvPr>
            <p:ph type="sldNum" sz="quarter" idx="16"/>
          </p:nvPr>
        </p:nvSpPr>
        <p:spPr/>
        <p:txBody>
          <a:bodyPr/>
          <a:lstStyle/>
          <a:p>
            <a:fld id="{4531D9DC-ADF0-4D0A-8902-0133E3C6D94B}" type="slidenum">
              <a:rPr lang="en-US" smtClean="0"/>
              <a:pPr/>
              <a:t>48</a:t>
            </a:fld>
            <a:endParaRPr lang="en-US"/>
          </a:p>
        </p:txBody>
      </p:sp>
      <p:sp>
        <p:nvSpPr>
          <p:cNvPr id="106" name="Rectangle: Rounded Corners 105">
            <a:extLst>
              <a:ext uri="{FF2B5EF4-FFF2-40B4-BE49-F238E27FC236}">
                <a16:creationId xmlns:a16="http://schemas.microsoft.com/office/drawing/2014/main" id="{6EC5E907-45F8-461C-ED5F-3D032AB621FD}"/>
              </a:ext>
            </a:extLst>
          </p:cNvPr>
          <p:cNvSpPr/>
          <p:nvPr/>
        </p:nvSpPr>
        <p:spPr>
          <a:xfrm>
            <a:off x="220833" y="1045572"/>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Ιούλιος 2024</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Χημικές ουσίες: Έγκριση κανονισμού από το Συμβούλιο για την επισήμανση των λιπασμάτων</a:t>
            </a:r>
          </a:p>
        </p:txBody>
      </p:sp>
      <p:sp>
        <p:nvSpPr>
          <p:cNvPr id="107" name="Rectangle: Rounded Corners 106">
            <a:extLst>
              <a:ext uri="{FF2B5EF4-FFF2-40B4-BE49-F238E27FC236}">
                <a16:creationId xmlns:a16="http://schemas.microsoft.com/office/drawing/2014/main" id="{B3486F9C-0CA2-9544-F774-3F302223FE7A}"/>
              </a:ext>
            </a:extLst>
          </p:cNvPr>
          <p:cNvSpPr/>
          <p:nvPr/>
        </p:nvSpPr>
        <p:spPr>
          <a:xfrm>
            <a:off x="1532332" y="1057813"/>
            <a:ext cx="1263203" cy="238343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just" rtl="0">
              <a:spcBef>
                <a:spcPts val="0"/>
              </a:spcBef>
              <a:spcAft>
                <a:spcPts val="0"/>
              </a:spcAft>
              <a:buNone/>
            </a:pPr>
            <a:r>
              <a:rPr lang="el-GR" sz="900" b="1" dirty="0">
                <a:solidFill>
                  <a:srgbClr val="0F55F5"/>
                </a:solidFill>
                <a:latin typeface="+mj-lt"/>
                <a:ea typeface="Calibri"/>
                <a:cs typeface="Calibri"/>
                <a:sym typeface="Calibri"/>
              </a:rPr>
              <a:t>Νοέμβριος 2024</a:t>
            </a:r>
          </a:p>
          <a:p>
            <a:pPr marL="0" marR="0" lvl="0" indent="0" algn="just" rtl="0">
              <a:spcBef>
                <a:spcPts val="0"/>
              </a:spcBef>
              <a:spcAft>
                <a:spcPts val="0"/>
              </a:spcAft>
              <a:buNone/>
            </a:pPr>
            <a:endParaRPr lang="el-GR" sz="1000" dirty="0">
              <a:solidFill>
                <a:srgbClr val="0F55F5"/>
              </a:solidFill>
              <a:latin typeface="+mj-lt"/>
              <a:ea typeface="Calibri"/>
              <a:cs typeface="Calibri"/>
              <a:sym typeface="Calibri"/>
            </a:endParaRPr>
          </a:p>
          <a:p>
            <a:pPr marL="0" marR="0" lvl="0" indent="0" rtl="0">
              <a:spcBef>
                <a:spcPts val="0"/>
              </a:spcBef>
              <a:spcAft>
                <a:spcPts val="0"/>
              </a:spcAft>
              <a:buNone/>
            </a:pPr>
            <a:r>
              <a:rPr lang="el-GR" sz="800" dirty="0">
                <a:solidFill>
                  <a:srgbClr val="0F55F5"/>
                </a:solidFill>
                <a:latin typeface="+mj-lt"/>
                <a:ea typeface="Calibri"/>
                <a:cs typeface="Calibri"/>
                <a:sym typeface="Calibri"/>
              </a:rPr>
              <a:t>Έκδοση κανονισμού για καθαρά και έξυπνα δομικά προϊόντα από το Συμβούλιο</a:t>
            </a:r>
          </a:p>
        </p:txBody>
      </p:sp>
      <p:pic>
        <p:nvPicPr>
          <p:cNvPr id="4" name="Picture 3">
            <a:extLst>
              <a:ext uri="{FF2B5EF4-FFF2-40B4-BE49-F238E27FC236}">
                <a16:creationId xmlns:a16="http://schemas.microsoft.com/office/drawing/2014/main" id="{D6CF9319-73BB-E97B-3184-81330DEDDE7B}"/>
              </a:ext>
            </a:extLst>
          </p:cNvPr>
          <p:cNvPicPr>
            <a:picLocks noChangeAspect="1"/>
          </p:cNvPicPr>
          <p:nvPr/>
        </p:nvPicPr>
        <p:blipFill>
          <a:blip r:embed="rId3"/>
          <a:stretch>
            <a:fillRect/>
          </a:stretch>
        </p:blipFill>
        <p:spPr>
          <a:xfrm>
            <a:off x="3064137" y="1542195"/>
            <a:ext cx="8426302" cy="1886805"/>
          </a:xfrm>
          <a:prstGeom prst="rect">
            <a:avLst/>
          </a:prstGeom>
        </p:spPr>
      </p:pic>
      <p:sp>
        <p:nvSpPr>
          <p:cNvPr id="7" name="TextBox 6">
            <a:extLst>
              <a:ext uri="{FF2B5EF4-FFF2-40B4-BE49-F238E27FC236}">
                <a16:creationId xmlns:a16="http://schemas.microsoft.com/office/drawing/2014/main" id="{5D4540EE-EE23-7202-1CA2-BA0EDBEEBD59}"/>
              </a:ext>
            </a:extLst>
          </p:cNvPr>
          <p:cNvSpPr txBox="1"/>
          <p:nvPr/>
        </p:nvSpPr>
        <p:spPr>
          <a:xfrm>
            <a:off x="4616656" y="1045572"/>
            <a:ext cx="4938824" cy="276999"/>
          </a:xfrm>
          <a:prstGeom prst="rect">
            <a:avLst/>
          </a:prstGeom>
          <a:noFill/>
        </p:spPr>
        <p:txBody>
          <a:bodyPr wrap="square" lIns="0" tIns="0" rIns="0" bIns="0" rtlCol="0">
            <a:spAutoFit/>
          </a:bodyPr>
          <a:lstStyle/>
          <a:p>
            <a:pPr algn="ctr">
              <a:lnSpc>
                <a:spcPct val="100000"/>
              </a:lnSpc>
              <a:spcBef>
                <a:spcPts val="600"/>
              </a:spcBef>
              <a:buClr>
                <a:schemeClr val="accent1"/>
              </a:buClr>
            </a:pPr>
            <a:r>
              <a:rPr lang="el-GR" dirty="0">
                <a:solidFill>
                  <a:srgbClr val="0F55F5"/>
                </a:solidFill>
              </a:rPr>
              <a:t>Βασικοί Στόχοι</a:t>
            </a:r>
            <a:endParaRPr lang="en-US" dirty="0">
              <a:solidFill>
                <a:srgbClr val="0F55F5"/>
              </a:solidFill>
            </a:endParaRPr>
          </a:p>
        </p:txBody>
      </p:sp>
      <p:sp>
        <p:nvSpPr>
          <p:cNvPr id="3" name="Content Placeholder 8">
            <a:extLst>
              <a:ext uri="{FF2B5EF4-FFF2-40B4-BE49-F238E27FC236}">
                <a16:creationId xmlns:a16="http://schemas.microsoft.com/office/drawing/2014/main" id="{A41D54EA-2610-88AB-4C2B-9423A7CB0738}"/>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European Council</a:t>
            </a:r>
          </a:p>
        </p:txBody>
      </p:sp>
      <p:pic>
        <p:nvPicPr>
          <p:cNvPr id="2" name="Picture 1">
            <a:extLst>
              <a:ext uri="{FF2B5EF4-FFF2-40B4-BE49-F238E27FC236}">
                <a16:creationId xmlns:a16="http://schemas.microsoft.com/office/drawing/2014/main" id="{EC251D2D-5CD1-8967-F8C0-2553DB273C79}"/>
              </a:ext>
            </a:extLst>
          </p:cNvPr>
          <p:cNvPicPr>
            <a:picLocks noChangeAspect="1"/>
          </p:cNvPicPr>
          <p:nvPr/>
        </p:nvPicPr>
        <p:blipFill>
          <a:blip r:embed="rId4"/>
          <a:stretch>
            <a:fillRect/>
          </a:stretch>
        </p:blipFill>
        <p:spPr>
          <a:xfrm>
            <a:off x="3488982" y="3441243"/>
            <a:ext cx="5214036" cy="3148902"/>
          </a:xfrm>
          <a:prstGeom prst="rect">
            <a:avLst/>
          </a:prstGeom>
        </p:spPr>
      </p:pic>
    </p:spTree>
    <p:extLst>
      <p:ext uri="{BB962C8B-B14F-4D97-AF65-F5344CB8AC3E}">
        <p14:creationId xmlns:p14="http://schemas.microsoft.com/office/powerpoint/2010/main" val="2041967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EA31DD3-DD4C-7682-C7A5-82408897BB0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239F605-434A-DCAC-A063-BBB57FC5A7A1}"/>
              </a:ext>
            </a:extLst>
          </p:cNvPr>
          <p:cNvSpPr>
            <a:spLocks noGrp="1"/>
          </p:cNvSpPr>
          <p:nvPr>
            <p:ph type="title"/>
          </p:nvPr>
        </p:nvSpPr>
        <p:spPr>
          <a:xfrm>
            <a:off x="443142" y="364122"/>
            <a:ext cx="11305716" cy="984885"/>
          </a:xfrm>
        </p:spPr>
        <p:txBody>
          <a:bodyPr/>
          <a:lstStyle/>
          <a:p>
            <a:r>
              <a:rPr lang="el-GR" dirty="0">
                <a:solidFill>
                  <a:srgbClr val="0F55F5"/>
                </a:solidFill>
              </a:rPr>
              <a:t>Τι ακριβώς ρυθμίζεται κάτω απο το </a:t>
            </a:r>
            <a:r>
              <a:rPr lang="en-US" dirty="0">
                <a:solidFill>
                  <a:srgbClr val="0F55F5"/>
                </a:solidFill>
              </a:rPr>
              <a:t>EU Sustainable Finance</a:t>
            </a:r>
            <a:r>
              <a:rPr lang="el-GR" dirty="0">
                <a:solidFill>
                  <a:srgbClr val="0F55F5"/>
                </a:solidFill>
              </a:rPr>
              <a:t> και ποια είναι η σκοπιμότητα των σχετικών ρυθμίσεων</a:t>
            </a:r>
            <a:endParaRPr lang="en-US" dirty="0"/>
          </a:p>
        </p:txBody>
      </p:sp>
      <p:sp>
        <p:nvSpPr>
          <p:cNvPr id="2" name="Content Placeholder 8">
            <a:extLst>
              <a:ext uri="{FF2B5EF4-FFF2-40B4-BE49-F238E27FC236}">
                <a16:creationId xmlns:a16="http://schemas.microsoft.com/office/drawing/2014/main" id="{CC757D5B-C00B-3150-6878-6C8E1CD42804}"/>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a:t>
            </a:r>
            <a:r>
              <a:rPr lang="en-US" sz="1400" b="0" dirty="0"/>
              <a:t>EFA EUROPE</a:t>
            </a:r>
          </a:p>
        </p:txBody>
      </p:sp>
      <p:pic>
        <p:nvPicPr>
          <p:cNvPr id="4" name="Picture 3">
            <a:extLst>
              <a:ext uri="{FF2B5EF4-FFF2-40B4-BE49-F238E27FC236}">
                <a16:creationId xmlns:a16="http://schemas.microsoft.com/office/drawing/2014/main" id="{9113C0FE-9F7D-1323-C193-78CD691E1995}"/>
              </a:ext>
            </a:extLst>
          </p:cNvPr>
          <p:cNvPicPr>
            <a:picLocks noChangeAspect="1"/>
          </p:cNvPicPr>
          <p:nvPr/>
        </p:nvPicPr>
        <p:blipFill>
          <a:blip r:embed="rId3"/>
          <a:stretch>
            <a:fillRect/>
          </a:stretch>
        </p:blipFill>
        <p:spPr>
          <a:xfrm>
            <a:off x="1883664" y="1499077"/>
            <a:ext cx="8110728" cy="4994801"/>
          </a:xfrm>
          <a:prstGeom prst="rect">
            <a:avLst/>
          </a:prstGeom>
        </p:spPr>
      </p:pic>
      <p:sp>
        <p:nvSpPr>
          <p:cNvPr id="5" name="TextBox 4">
            <a:extLst>
              <a:ext uri="{FF2B5EF4-FFF2-40B4-BE49-F238E27FC236}">
                <a16:creationId xmlns:a16="http://schemas.microsoft.com/office/drawing/2014/main" id="{0A15EABE-6EC0-2B0C-F794-78E74E31B283}"/>
              </a:ext>
            </a:extLst>
          </p:cNvPr>
          <p:cNvSpPr txBox="1"/>
          <p:nvPr/>
        </p:nvSpPr>
        <p:spPr>
          <a:xfrm>
            <a:off x="275483" y="2316782"/>
            <a:ext cx="1389888" cy="3070071"/>
          </a:xfrm>
          <a:prstGeom prst="rect">
            <a:avLst/>
          </a:prstGeom>
          <a:solidFill>
            <a:schemeClr val="accent2"/>
          </a:solidFill>
        </p:spPr>
        <p:txBody>
          <a:bodyPr wrap="square" lIns="0" tIns="0" rIns="0" bIns="0" rtlCol="0">
            <a:spAutoFit/>
          </a:bodyPr>
          <a:lstStyle/>
          <a:p>
            <a:pPr algn="ctr">
              <a:lnSpc>
                <a:spcPct val="100000"/>
              </a:lnSpc>
              <a:spcBef>
                <a:spcPts val="600"/>
              </a:spcBef>
              <a:buClr>
                <a:schemeClr val="accent1"/>
              </a:buClr>
            </a:pPr>
            <a:r>
              <a:rPr lang="el-GR" sz="1050" dirty="0">
                <a:solidFill>
                  <a:schemeClr val="bg1"/>
                </a:solidFill>
              </a:rPr>
              <a:t>Στο πλαίσιο της Πράσινης Συμφωνίας της Ευρωπαϊκής Ένωσης (EU Green Deal), η οποία στοχεύει να καταστήσει την Ευρώπη την πρώτη κλιματικά ουδέτερη ήπειρο, οι κανονιστικές μεταρρύθμισεις που άπτονται του τομέα </a:t>
            </a:r>
            <a:r>
              <a:rPr lang="en-US" sz="1050" dirty="0">
                <a:solidFill>
                  <a:schemeClr val="bg1"/>
                </a:solidFill>
              </a:rPr>
              <a:t>Sustainable Finance</a:t>
            </a:r>
            <a:r>
              <a:rPr lang="el-GR" sz="1050" dirty="0">
                <a:solidFill>
                  <a:schemeClr val="bg1"/>
                </a:solidFill>
              </a:rPr>
              <a:t> επιδιώκουν να επαναπροσανατολίσει την ιδιωτική χρηματοδότηση προς πιο «πράσινες» ή βιώσιμες οικονομικές δραστηριότητες.</a:t>
            </a:r>
            <a:endParaRPr lang="en-US" sz="1050" b="1" dirty="0" err="1">
              <a:solidFill>
                <a:schemeClr val="bg1"/>
              </a:solidFill>
            </a:endParaRPr>
          </a:p>
        </p:txBody>
      </p:sp>
      <p:sp>
        <p:nvSpPr>
          <p:cNvPr id="11" name="Oval 10">
            <a:extLst>
              <a:ext uri="{FF2B5EF4-FFF2-40B4-BE49-F238E27FC236}">
                <a16:creationId xmlns:a16="http://schemas.microsoft.com/office/drawing/2014/main" id="{55BF74F1-2691-35AF-BB21-2ECFEA9E7FC4}"/>
              </a:ext>
            </a:extLst>
          </p:cNvPr>
          <p:cNvSpPr/>
          <p:nvPr/>
        </p:nvSpPr>
        <p:spPr>
          <a:xfrm>
            <a:off x="1773936" y="4075330"/>
            <a:ext cx="1389888" cy="798421"/>
          </a:xfrm>
          <a:prstGeom prst="ellipse">
            <a:avLst/>
          </a:prstGeom>
          <a:solidFill>
            <a:srgbClr val="74B45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Βιώσιμες δραστηριότητες</a:t>
            </a:r>
            <a:endParaRPr lang="en-US" sz="900" b="1" dirty="0" err="1">
              <a:solidFill>
                <a:schemeClr val="tx1"/>
              </a:solidFill>
            </a:endParaRPr>
          </a:p>
        </p:txBody>
      </p:sp>
      <p:sp>
        <p:nvSpPr>
          <p:cNvPr id="12" name="Oval 11">
            <a:extLst>
              <a:ext uri="{FF2B5EF4-FFF2-40B4-BE49-F238E27FC236}">
                <a16:creationId xmlns:a16="http://schemas.microsoft.com/office/drawing/2014/main" id="{D673ACD4-31EF-DF34-852F-0F890B56AD67}"/>
              </a:ext>
            </a:extLst>
          </p:cNvPr>
          <p:cNvSpPr/>
          <p:nvPr/>
        </p:nvSpPr>
        <p:spPr>
          <a:xfrm>
            <a:off x="1773936" y="3276909"/>
            <a:ext cx="1389888" cy="798421"/>
          </a:xfrm>
          <a:prstGeom prst="ellipse">
            <a:avLst/>
          </a:prstGeom>
          <a:solidFill>
            <a:srgbClr val="D882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Μη Βιώσιμες δραστηριότητες</a:t>
            </a:r>
            <a:endParaRPr lang="en-US" sz="900" b="1" dirty="0" err="1">
              <a:solidFill>
                <a:schemeClr val="tx1"/>
              </a:solidFill>
            </a:endParaRPr>
          </a:p>
        </p:txBody>
      </p:sp>
      <p:sp>
        <p:nvSpPr>
          <p:cNvPr id="14" name="TextBox 13">
            <a:extLst>
              <a:ext uri="{FF2B5EF4-FFF2-40B4-BE49-F238E27FC236}">
                <a16:creationId xmlns:a16="http://schemas.microsoft.com/office/drawing/2014/main" id="{433E0B45-EF23-D216-5ABE-863CFD6083FA}"/>
              </a:ext>
            </a:extLst>
          </p:cNvPr>
          <p:cNvSpPr txBox="1"/>
          <p:nvPr/>
        </p:nvSpPr>
        <p:spPr>
          <a:xfrm>
            <a:off x="4953762" y="2166682"/>
            <a:ext cx="3440430" cy="707886"/>
          </a:xfrm>
          <a:prstGeom prst="rect">
            <a:avLst/>
          </a:prstGeom>
          <a:solidFill>
            <a:srgbClr val="E5EAFE"/>
          </a:solidFill>
        </p:spPr>
        <p:txBody>
          <a:bodyPr wrap="square">
            <a:spAutoFit/>
          </a:bodyPr>
          <a:lstStyle/>
          <a:p>
            <a:pPr algn="ctr"/>
            <a:r>
              <a:rPr lang="el-GR" sz="1000" b="1" dirty="0"/>
              <a:t>Συμμετέχοντες στις Χρηματοπιστωτικές Αγορές</a:t>
            </a:r>
            <a:br>
              <a:rPr lang="el-GR" sz="1000" dirty="0"/>
            </a:br>
            <a:r>
              <a:rPr lang="el-GR" sz="1000" dirty="0"/>
              <a:t>(π.χ. Τράπεζες, Ασφαλιστικές, Διαχειριστές Κεφαλαίων)</a:t>
            </a:r>
            <a:br>
              <a:rPr lang="el-GR" sz="1000" dirty="0"/>
            </a:br>
            <a:r>
              <a:rPr lang="el-GR" sz="1000" dirty="0"/>
              <a:t>λαμβάνουν πληροφορίες από τις εταιρείες και</a:t>
            </a:r>
            <a:br>
              <a:rPr lang="el-GR" sz="1000" dirty="0"/>
            </a:br>
            <a:r>
              <a:rPr lang="el-GR" sz="1000" b="1" dirty="0"/>
              <a:t>δομούν επενδυτικά προϊόντα με βάση αυτών</a:t>
            </a:r>
            <a:endParaRPr lang="en-US" sz="1000" dirty="0"/>
          </a:p>
        </p:txBody>
      </p:sp>
      <p:sp>
        <p:nvSpPr>
          <p:cNvPr id="16" name="TextBox 15">
            <a:extLst>
              <a:ext uri="{FF2B5EF4-FFF2-40B4-BE49-F238E27FC236}">
                <a16:creationId xmlns:a16="http://schemas.microsoft.com/office/drawing/2014/main" id="{D0C78A3D-32A1-A3A6-3607-1268BCB9944C}"/>
              </a:ext>
            </a:extLst>
          </p:cNvPr>
          <p:cNvSpPr txBox="1"/>
          <p:nvPr/>
        </p:nvSpPr>
        <p:spPr>
          <a:xfrm>
            <a:off x="6782543" y="4089819"/>
            <a:ext cx="2993556" cy="769441"/>
          </a:xfrm>
          <a:prstGeom prst="rect">
            <a:avLst/>
          </a:prstGeom>
          <a:solidFill>
            <a:srgbClr val="E5EAFE"/>
          </a:solidFill>
        </p:spPr>
        <p:txBody>
          <a:bodyPr wrap="square">
            <a:spAutoFit/>
          </a:bodyPr>
          <a:lstStyle/>
          <a:p>
            <a:pPr>
              <a:buNone/>
            </a:pPr>
            <a:r>
              <a:rPr lang="el-GR" sz="1100" dirty="0"/>
              <a:t>Αυτά τα </a:t>
            </a:r>
            <a:r>
              <a:rPr lang="el-GR" sz="1100" b="1" dirty="0"/>
              <a:t>προϊόντα</a:t>
            </a:r>
            <a:r>
              <a:rPr lang="el-GR" sz="1100" dirty="0"/>
              <a:t> προσφέρονται σε μελλοντικούς ή υφιστάμενους επενδυτές είτε </a:t>
            </a:r>
            <a:r>
              <a:rPr lang="el-GR" sz="1100" b="1" dirty="0"/>
              <a:t>άμεσα</a:t>
            </a:r>
            <a:r>
              <a:rPr lang="el-GR" sz="1100" dirty="0"/>
              <a:t> είτε μέσω </a:t>
            </a:r>
            <a:r>
              <a:rPr lang="el-GR" sz="1100" b="1" dirty="0"/>
              <a:t>Χρηματοοικονομικών Συμβούλων </a:t>
            </a:r>
          </a:p>
        </p:txBody>
      </p:sp>
    </p:spTree>
    <p:extLst>
      <p:ext uri="{BB962C8B-B14F-4D97-AF65-F5344CB8AC3E}">
        <p14:creationId xmlns:p14="http://schemas.microsoft.com/office/powerpoint/2010/main" val="577830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36CD8-F576-F33F-335C-D85F0CB470A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A9C5CD-DF6A-C7DC-98E1-EC594D9CD1B2}"/>
              </a:ext>
            </a:extLst>
          </p:cNvPr>
          <p:cNvSpPr>
            <a:spLocks noGrp="1"/>
          </p:cNvSpPr>
          <p:nvPr>
            <p:ph type="sldNum" sz="quarter" idx="16"/>
          </p:nvPr>
        </p:nvSpPr>
        <p:spPr/>
        <p:txBody>
          <a:bodyPr/>
          <a:lstStyle/>
          <a:p>
            <a:fld id="{4531D9DC-ADF0-4D0A-8902-0133E3C6D94B}" type="slidenum">
              <a:rPr lang="en-US" smtClean="0"/>
              <a:pPr/>
              <a:t>5</a:t>
            </a:fld>
            <a:endParaRPr lang="en-US"/>
          </a:p>
        </p:txBody>
      </p:sp>
      <p:sp>
        <p:nvSpPr>
          <p:cNvPr id="6" name="Title 5">
            <a:extLst>
              <a:ext uri="{FF2B5EF4-FFF2-40B4-BE49-F238E27FC236}">
                <a16:creationId xmlns:a16="http://schemas.microsoft.com/office/drawing/2014/main" id="{24994BA1-6C6E-D994-F652-17E5D6ADD8F8}"/>
              </a:ext>
            </a:extLst>
          </p:cNvPr>
          <p:cNvSpPr>
            <a:spLocks noGrp="1"/>
          </p:cNvSpPr>
          <p:nvPr>
            <p:ph type="title"/>
          </p:nvPr>
        </p:nvSpPr>
        <p:spPr>
          <a:xfrm>
            <a:off x="443372" y="379660"/>
            <a:ext cx="11305716" cy="2185214"/>
          </a:xfrm>
        </p:spPr>
        <p:txBody>
          <a:bodyPr/>
          <a:lstStyle/>
          <a:p>
            <a:r>
              <a:rPr lang="el-GR" sz="3200" dirty="0">
                <a:solidFill>
                  <a:srgbClr val="0F55F5"/>
                </a:solidFill>
              </a:rPr>
              <a:t>Εισηγητές</a:t>
            </a:r>
            <a:br>
              <a:rPr lang="el-GR" sz="3200" dirty="0">
                <a:solidFill>
                  <a:srgbClr val="0F55F5"/>
                </a:solidFill>
              </a:rPr>
            </a:br>
            <a:br>
              <a:rPr lang="el-GR" sz="3200" dirty="0">
                <a:solidFill>
                  <a:srgbClr val="0F55F5"/>
                </a:solidFill>
              </a:rPr>
            </a:br>
            <a:r>
              <a:rPr lang="el-GR" sz="1400" dirty="0">
                <a:solidFill>
                  <a:srgbClr val="0F55F5"/>
                </a:solidFill>
              </a:rPr>
              <a:t> Δρ. </a:t>
            </a:r>
            <a:r>
              <a:rPr lang="el-GR" sz="1400">
                <a:solidFill>
                  <a:srgbClr val="0F55F5"/>
                </a:solidFill>
              </a:rPr>
              <a:t>Αντώνης </a:t>
            </a:r>
            <a:r>
              <a:rPr lang="el-GR" sz="1400" dirty="0">
                <a:solidFill>
                  <a:srgbClr val="0F55F5"/>
                </a:solidFill>
              </a:rPr>
              <a:t>Μουντούρης</a:t>
            </a:r>
            <a:br>
              <a:rPr lang="el-GR" sz="3200" dirty="0"/>
            </a:br>
            <a:br>
              <a:rPr lang="en-US" sz="3200" b="1" dirty="0">
                <a:solidFill>
                  <a:srgbClr val="482066"/>
                </a:solidFill>
                <a:cs typeface="Arial" panose="020B0604020202020204" pitchFamily="34" charset="0"/>
              </a:rPr>
            </a:br>
            <a:endParaRPr lang="en-US" dirty="0"/>
          </a:p>
        </p:txBody>
      </p:sp>
      <p:sp>
        <p:nvSpPr>
          <p:cNvPr id="7" name="TextBox 6">
            <a:extLst>
              <a:ext uri="{FF2B5EF4-FFF2-40B4-BE49-F238E27FC236}">
                <a16:creationId xmlns:a16="http://schemas.microsoft.com/office/drawing/2014/main" id="{0882D7E3-575B-0BE8-5E9B-8E19CC7F3B6E}"/>
              </a:ext>
            </a:extLst>
          </p:cNvPr>
          <p:cNvSpPr txBox="1"/>
          <p:nvPr/>
        </p:nvSpPr>
        <p:spPr>
          <a:xfrm>
            <a:off x="3944680" y="4130751"/>
            <a:ext cx="7778987" cy="1367297"/>
          </a:xfrm>
          <a:prstGeom prst="rect">
            <a:avLst/>
          </a:prstGeom>
          <a:noFill/>
        </p:spPr>
        <p:txBody>
          <a:bodyPr wrap="square">
            <a:spAutoFit/>
          </a:bodyPr>
          <a:lstStyle/>
          <a:p>
            <a:pPr marR="0"/>
            <a:r>
              <a:rPr lang="el-GR" sz="1400" b="1" dirty="0"/>
              <a:t>Ακαδημαϊκό υπόβαθρο </a:t>
            </a:r>
          </a:p>
          <a:p>
            <a:pPr marR="0"/>
            <a:endParaRPr lang="el-GR" sz="1400" dirty="0"/>
          </a:p>
          <a:p>
            <a:pPr marL="171450" indent="-171450">
              <a:buFont typeface="Wingdings" panose="05000000000000000000" pitchFamily="2" charset="2"/>
              <a:buChar char="§"/>
            </a:pPr>
            <a:r>
              <a:rPr lang="en-US" sz="1400" dirty="0"/>
              <a:t>PhD</a:t>
            </a:r>
            <a:r>
              <a:rPr lang="el-GR" sz="1400" dirty="0"/>
              <a:t>,</a:t>
            </a:r>
            <a:r>
              <a:rPr lang="en-US" sz="1400" dirty="0"/>
              <a:t> </a:t>
            </a:r>
            <a:r>
              <a:rPr lang="el-GR" sz="1400" dirty="0"/>
              <a:t>Διαχείριση και Ενεργειακή Αξιοποίηση Αποβλήτων, ΕΜΠ</a:t>
            </a:r>
          </a:p>
          <a:p>
            <a:pPr marL="171450" marR="0" indent="-171450">
              <a:buFont typeface="Wingdings" panose="05000000000000000000" pitchFamily="2" charset="2"/>
              <a:buChar char="§"/>
            </a:pPr>
            <a:r>
              <a:rPr lang="en-US" sz="1400" dirty="0"/>
              <a:t>MBA, </a:t>
            </a:r>
            <a:r>
              <a:rPr lang="el-GR" sz="1400" dirty="0"/>
              <a:t>Ελληνικό Ανοικτό Πανεπιστήμιο </a:t>
            </a:r>
          </a:p>
          <a:p>
            <a:pPr marL="171450" marR="0" indent="-171450">
              <a:buFont typeface="Wingdings" panose="05000000000000000000" pitchFamily="2" charset="2"/>
              <a:buChar char="§"/>
            </a:pPr>
            <a:r>
              <a:rPr lang="el-GR" sz="1400" dirty="0"/>
              <a:t>Δίπλωμα Χημικού Μηχανικού από το Εθνικού Μετσόβιο Πολυτεχνείο (ΕΜΠ)</a:t>
            </a:r>
            <a:endParaRPr lang="en-US" sz="1400" dirty="0"/>
          </a:p>
          <a:p>
            <a:pPr marL="0" marR="0">
              <a:lnSpc>
                <a:spcPct val="115000"/>
              </a:lnSpc>
              <a:spcAft>
                <a:spcPts val="800"/>
              </a:spcAft>
              <a:buNone/>
            </a:pPr>
            <a:endParaRPr lang="en-US" sz="1200" dirty="0"/>
          </a:p>
        </p:txBody>
      </p:sp>
      <p:sp>
        <p:nvSpPr>
          <p:cNvPr id="9" name="TextBox 8">
            <a:extLst>
              <a:ext uri="{FF2B5EF4-FFF2-40B4-BE49-F238E27FC236}">
                <a16:creationId xmlns:a16="http://schemas.microsoft.com/office/drawing/2014/main" id="{CE8620DF-8D4B-BFC0-5507-61C6E5B6D8C6}"/>
              </a:ext>
            </a:extLst>
          </p:cNvPr>
          <p:cNvSpPr txBox="1"/>
          <p:nvPr/>
        </p:nvSpPr>
        <p:spPr>
          <a:xfrm>
            <a:off x="3944680" y="2051736"/>
            <a:ext cx="8256237" cy="1815882"/>
          </a:xfrm>
          <a:prstGeom prst="rect">
            <a:avLst/>
          </a:prstGeom>
          <a:noFill/>
        </p:spPr>
        <p:txBody>
          <a:bodyPr wrap="square">
            <a:spAutoFit/>
          </a:bodyPr>
          <a:lstStyle/>
          <a:p>
            <a:pPr marL="285750" indent="-285750">
              <a:buClr>
                <a:srgbClr val="0F55F5"/>
              </a:buClr>
              <a:buFont typeface="Wingdings" panose="05000000000000000000" pitchFamily="2" charset="2"/>
              <a:buChar char="§"/>
            </a:pPr>
            <a:r>
              <a:rPr lang="el-GR" sz="1400" dirty="0"/>
              <a:t>Διευθυντής Υγιεινής, Ασφάλειας, Περιβάλλοντος &amp; Βιώσιμης Ανάπτυξης Ομίλου </a:t>
            </a:r>
            <a:r>
              <a:rPr lang="en-US" sz="1400" dirty="0" err="1"/>
              <a:t>HELLENiQ</a:t>
            </a:r>
            <a:r>
              <a:rPr lang="en-US" sz="1400" dirty="0"/>
              <a:t> ENERGY</a:t>
            </a:r>
          </a:p>
          <a:p>
            <a:pPr marL="285750" indent="-285750">
              <a:buClr>
                <a:srgbClr val="0F55F5"/>
              </a:buClr>
              <a:buFont typeface="Wingdings" panose="05000000000000000000" pitchFamily="2" charset="2"/>
              <a:buChar char="§"/>
            </a:pPr>
            <a:r>
              <a:rPr lang="el-GR" sz="1400" dirty="0"/>
              <a:t>Μέλος της Εκτελεστικής Επιτροπής </a:t>
            </a:r>
            <a:r>
              <a:rPr lang="en-US" sz="1400" dirty="0" err="1"/>
              <a:t>HELLENiQ</a:t>
            </a:r>
            <a:r>
              <a:rPr lang="en-US" sz="1400" dirty="0"/>
              <a:t> ENERGY</a:t>
            </a:r>
          </a:p>
          <a:p>
            <a:pPr marL="285750" indent="-285750">
              <a:buClr>
                <a:srgbClr val="0F55F5"/>
              </a:buClr>
              <a:buFont typeface="Wingdings" panose="05000000000000000000" pitchFamily="2" charset="2"/>
              <a:buChar char="§"/>
            </a:pPr>
            <a:r>
              <a:rPr lang="el-GR" sz="1400" dirty="0"/>
              <a:t>Μέλος του </a:t>
            </a:r>
            <a:r>
              <a:rPr lang="en-US" sz="1400" dirty="0"/>
              <a:t>Scientific Council </a:t>
            </a:r>
            <a:r>
              <a:rPr lang="el-GR" sz="1400" dirty="0"/>
              <a:t>της </a:t>
            </a:r>
            <a:r>
              <a:rPr lang="en-US" sz="1400" dirty="0"/>
              <a:t>CONCAWE - </a:t>
            </a:r>
            <a:r>
              <a:rPr lang="en-US" sz="1400" dirty="0" err="1"/>
              <a:t>FuelsEurope</a:t>
            </a:r>
            <a:endParaRPr lang="en-US" sz="1400" dirty="0"/>
          </a:p>
          <a:p>
            <a:pPr marL="285750" indent="-285750">
              <a:buClr>
                <a:srgbClr val="0F55F5"/>
              </a:buClr>
              <a:buFont typeface="Wingdings" panose="05000000000000000000" pitchFamily="2" charset="2"/>
              <a:buChar char="§"/>
            </a:pPr>
            <a:r>
              <a:rPr lang="el-GR" sz="1400" dirty="0"/>
              <a:t>Μέλος του </a:t>
            </a:r>
            <a:r>
              <a:rPr lang="en-US" sz="1400" dirty="0"/>
              <a:t>Chief Sustainability Officers Network </a:t>
            </a:r>
            <a:r>
              <a:rPr lang="el-GR" sz="1400" dirty="0"/>
              <a:t>του </a:t>
            </a:r>
            <a:r>
              <a:rPr lang="en-US" sz="1400" dirty="0"/>
              <a:t>CSR Europe</a:t>
            </a:r>
          </a:p>
          <a:p>
            <a:pPr marL="285750" indent="-285750">
              <a:buClr>
                <a:srgbClr val="0F55F5"/>
              </a:buClr>
              <a:buFont typeface="Wingdings" panose="05000000000000000000" pitchFamily="2" charset="2"/>
              <a:buChar char="§"/>
            </a:pPr>
            <a:r>
              <a:rPr lang="el-GR" sz="1400" dirty="0"/>
              <a:t>Μέλος του </a:t>
            </a:r>
            <a:r>
              <a:rPr lang="en-US" sz="1400" dirty="0"/>
              <a:t>IFRS Sustainability Reference Group (SRG)</a:t>
            </a:r>
          </a:p>
          <a:p>
            <a:pPr marL="285750" indent="-285750">
              <a:buClr>
                <a:srgbClr val="0F55F5"/>
              </a:buClr>
              <a:buFont typeface="Wingdings" panose="05000000000000000000" pitchFamily="2" charset="2"/>
              <a:buChar char="§"/>
            </a:pPr>
            <a:r>
              <a:rPr lang="el-GR" sz="1400" dirty="0"/>
              <a:t>Εκπρόσωπος της </a:t>
            </a:r>
            <a:r>
              <a:rPr lang="en-US" sz="1400" dirty="0" err="1"/>
              <a:t>HELLENiQ</a:t>
            </a:r>
            <a:r>
              <a:rPr lang="en-US" sz="1400" dirty="0"/>
              <a:t> ENERGY </a:t>
            </a:r>
            <a:r>
              <a:rPr lang="el-GR" sz="1400" dirty="0"/>
              <a:t>στις σχετικές ομάδες εργασίες του ΣΕΒ και του Συμβουλίου Βιώσιμης Ανάπτυξης του ΣΕΒ</a:t>
            </a:r>
          </a:p>
        </p:txBody>
      </p:sp>
      <p:pic>
        <p:nvPicPr>
          <p:cNvPr id="2" name="Picture 1">
            <a:extLst>
              <a:ext uri="{FF2B5EF4-FFF2-40B4-BE49-F238E27FC236}">
                <a16:creationId xmlns:a16="http://schemas.microsoft.com/office/drawing/2014/main" id="{370E4297-7CBD-F235-05CA-89927741DADC}"/>
              </a:ext>
            </a:extLst>
          </p:cNvPr>
          <p:cNvPicPr>
            <a:picLocks noChangeAspect="1"/>
          </p:cNvPicPr>
          <p:nvPr/>
        </p:nvPicPr>
        <p:blipFill>
          <a:blip r:embed="rId3"/>
          <a:srcRect l="12824" r="5774"/>
          <a:stretch/>
        </p:blipFill>
        <p:spPr>
          <a:xfrm>
            <a:off x="442912" y="2091254"/>
            <a:ext cx="2773284" cy="2598203"/>
          </a:xfrm>
          <a:prstGeom prst="rect">
            <a:avLst/>
          </a:prstGeom>
        </p:spPr>
      </p:pic>
    </p:spTree>
    <p:extLst>
      <p:ext uri="{BB962C8B-B14F-4D97-AF65-F5344CB8AC3E}">
        <p14:creationId xmlns:p14="http://schemas.microsoft.com/office/powerpoint/2010/main" val="3546321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13EA0D-C1BD-9428-2748-06AE6376190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7649147-3FE9-E7C3-B96F-C6A4954DCC7E}"/>
              </a:ext>
            </a:extLst>
          </p:cNvPr>
          <p:cNvSpPr>
            <a:spLocks noGrp="1"/>
          </p:cNvSpPr>
          <p:nvPr>
            <p:ph type="title"/>
          </p:nvPr>
        </p:nvSpPr>
        <p:spPr>
          <a:xfrm>
            <a:off x="443142" y="364122"/>
            <a:ext cx="11305716" cy="984885"/>
          </a:xfrm>
        </p:spPr>
        <p:txBody>
          <a:bodyPr/>
          <a:lstStyle/>
          <a:p>
            <a:r>
              <a:rPr lang="el-GR" dirty="0">
                <a:solidFill>
                  <a:srgbClr val="0F55F5"/>
                </a:solidFill>
              </a:rPr>
              <a:t>Τι ακριβώς ρυθμίζεται κάτω απο το </a:t>
            </a:r>
            <a:r>
              <a:rPr lang="en-US" dirty="0">
                <a:solidFill>
                  <a:srgbClr val="0F55F5"/>
                </a:solidFill>
              </a:rPr>
              <a:t>EU Sustainable Finance</a:t>
            </a:r>
            <a:r>
              <a:rPr lang="el-GR" dirty="0">
                <a:solidFill>
                  <a:srgbClr val="0F55F5"/>
                </a:solidFill>
              </a:rPr>
              <a:t> και ποια είναι η σκοπιμότητα των σχετικών ρυθμίσεων</a:t>
            </a:r>
            <a:endParaRPr lang="en-US" dirty="0"/>
          </a:p>
        </p:txBody>
      </p:sp>
      <p:pic>
        <p:nvPicPr>
          <p:cNvPr id="4" name="Picture 3">
            <a:extLst>
              <a:ext uri="{FF2B5EF4-FFF2-40B4-BE49-F238E27FC236}">
                <a16:creationId xmlns:a16="http://schemas.microsoft.com/office/drawing/2014/main" id="{3F2D4767-DA77-BC4A-1CE1-0750D72CA158}"/>
              </a:ext>
            </a:extLst>
          </p:cNvPr>
          <p:cNvPicPr>
            <a:picLocks noChangeAspect="1"/>
          </p:cNvPicPr>
          <p:nvPr/>
        </p:nvPicPr>
        <p:blipFill>
          <a:blip r:embed="rId3"/>
          <a:stretch>
            <a:fillRect/>
          </a:stretch>
        </p:blipFill>
        <p:spPr>
          <a:xfrm>
            <a:off x="892260" y="1499077"/>
            <a:ext cx="8110728" cy="4994801"/>
          </a:xfrm>
          <a:prstGeom prst="rect">
            <a:avLst/>
          </a:prstGeom>
        </p:spPr>
      </p:pic>
      <p:sp>
        <p:nvSpPr>
          <p:cNvPr id="11" name="Oval 10">
            <a:extLst>
              <a:ext uri="{FF2B5EF4-FFF2-40B4-BE49-F238E27FC236}">
                <a16:creationId xmlns:a16="http://schemas.microsoft.com/office/drawing/2014/main" id="{635B6CC3-C0D1-A431-28A4-0B85194FBECE}"/>
              </a:ext>
            </a:extLst>
          </p:cNvPr>
          <p:cNvSpPr/>
          <p:nvPr/>
        </p:nvSpPr>
        <p:spPr>
          <a:xfrm>
            <a:off x="782532" y="4075330"/>
            <a:ext cx="1389888" cy="798421"/>
          </a:xfrm>
          <a:prstGeom prst="ellipse">
            <a:avLst/>
          </a:prstGeom>
          <a:solidFill>
            <a:srgbClr val="74B45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Βιώσιμες δραστηριότητες</a:t>
            </a:r>
            <a:endParaRPr lang="en-US" sz="900" b="1" dirty="0" err="1">
              <a:solidFill>
                <a:schemeClr val="tx1"/>
              </a:solidFill>
            </a:endParaRPr>
          </a:p>
        </p:txBody>
      </p:sp>
      <p:sp>
        <p:nvSpPr>
          <p:cNvPr id="12" name="Oval 11">
            <a:extLst>
              <a:ext uri="{FF2B5EF4-FFF2-40B4-BE49-F238E27FC236}">
                <a16:creationId xmlns:a16="http://schemas.microsoft.com/office/drawing/2014/main" id="{2F972393-921B-6AB1-9EE7-891727529A42}"/>
              </a:ext>
            </a:extLst>
          </p:cNvPr>
          <p:cNvSpPr/>
          <p:nvPr/>
        </p:nvSpPr>
        <p:spPr>
          <a:xfrm>
            <a:off x="782532" y="3276909"/>
            <a:ext cx="1389888" cy="798421"/>
          </a:xfrm>
          <a:prstGeom prst="ellipse">
            <a:avLst/>
          </a:prstGeom>
          <a:solidFill>
            <a:srgbClr val="D882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Μη Βιώσιμες δραστηριότητες</a:t>
            </a:r>
            <a:endParaRPr lang="en-US" sz="900" b="1" dirty="0" err="1">
              <a:solidFill>
                <a:schemeClr val="tx1"/>
              </a:solidFill>
            </a:endParaRPr>
          </a:p>
        </p:txBody>
      </p:sp>
      <p:sp>
        <p:nvSpPr>
          <p:cNvPr id="14" name="TextBox 13">
            <a:extLst>
              <a:ext uri="{FF2B5EF4-FFF2-40B4-BE49-F238E27FC236}">
                <a16:creationId xmlns:a16="http://schemas.microsoft.com/office/drawing/2014/main" id="{9421D8AE-ECEC-A9ED-4855-8CD83BF42023}"/>
              </a:ext>
            </a:extLst>
          </p:cNvPr>
          <p:cNvSpPr txBox="1"/>
          <p:nvPr/>
        </p:nvSpPr>
        <p:spPr>
          <a:xfrm>
            <a:off x="3962358" y="2166682"/>
            <a:ext cx="3440430" cy="707886"/>
          </a:xfrm>
          <a:prstGeom prst="rect">
            <a:avLst/>
          </a:prstGeom>
          <a:solidFill>
            <a:srgbClr val="E5EAFE"/>
          </a:solidFill>
        </p:spPr>
        <p:txBody>
          <a:bodyPr wrap="square">
            <a:spAutoFit/>
          </a:bodyPr>
          <a:lstStyle/>
          <a:p>
            <a:pPr algn="ctr"/>
            <a:r>
              <a:rPr lang="el-GR" sz="1000" b="1" dirty="0"/>
              <a:t>Συμμετέχοντες στις Χρηματοπιστωτικές Αγορές</a:t>
            </a:r>
            <a:br>
              <a:rPr lang="el-GR" sz="1000" dirty="0"/>
            </a:br>
            <a:r>
              <a:rPr lang="el-GR" sz="1000" dirty="0"/>
              <a:t>(π.χ. Τράπεζες, Ασφαλιστικές, Διαχειριστές Κεφαλαίων)</a:t>
            </a:r>
            <a:br>
              <a:rPr lang="el-GR" sz="1000" dirty="0"/>
            </a:br>
            <a:r>
              <a:rPr lang="el-GR" sz="1000" dirty="0"/>
              <a:t>λαμβάνουν πληροφορίες από τις εταιρείες και</a:t>
            </a:r>
            <a:br>
              <a:rPr lang="el-GR" sz="1000" dirty="0"/>
            </a:br>
            <a:r>
              <a:rPr lang="el-GR" sz="1000" b="1" dirty="0"/>
              <a:t>δομούν επενδυτικά προϊόντα με βάση αυτών</a:t>
            </a:r>
            <a:endParaRPr lang="en-US" sz="1000" dirty="0"/>
          </a:p>
        </p:txBody>
      </p:sp>
      <p:sp>
        <p:nvSpPr>
          <p:cNvPr id="16" name="TextBox 15">
            <a:extLst>
              <a:ext uri="{FF2B5EF4-FFF2-40B4-BE49-F238E27FC236}">
                <a16:creationId xmlns:a16="http://schemas.microsoft.com/office/drawing/2014/main" id="{499F568B-F535-9C80-A373-25AD65C099B4}"/>
              </a:ext>
            </a:extLst>
          </p:cNvPr>
          <p:cNvSpPr txBox="1"/>
          <p:nvPr/>
        </p:nvSpPr>
        <p:spPr>
          <a:xfrm>
            <a:off x="5791139" y="4089819"/>
            <a:ext cx="2993556" cy="769441"/>
          </a:xfrm>
          <a:prstGeom prst="rect">
            <a:avLst/>
          </a:prstGeom>
          <a:solidFill>
            <a:srgbClr val="E5EAFE"/>
          </a:solidFill>
        </p:spPr>
        <p:txBody>
          <a:bodyPr wrap="square">
            <a:spAutoFit/>
          </a:bodyPr>
          <a:lstStyle/>
          <a:p>
            <a:pPr>
              <a:buNone/>
            </a:pPr>
            <a:r>
              <a:rPr lang="el-GR" sz="1100" dirty="0"/>
              <a:t>Αυτά τα </a:t>
            </a:r>
            <a:r>
              <a:rPr lang="el-GR" sz="1100" b="1" dirty="0"/>
              <a:t>προϊόντα</a:t>
            </a:r>
            <a:r>
              <a:rPr lang="el-GR" sz="1100" dirty="0"/>
              <a:t> προσφέρονται σε μελλοντικούς ή υφιστάμενους επενδυτές είτε </a:t>
            </a:r>
            <a:r>
              <a:rPr lang="el-GR" sz="1100" b="1" dirty="0"/>
              <a:t>άμεσα</a:t>
            </a:r>
            <a:r>
              <a:rPr lang="el-GR" sz="1100" dirty="0"/>
              <a:t> είτε μέσω </a:t>
            </a:r>
            <a:r>
              <a:rPr lang="el-GR" sz="1100" b="1" dirty="0"/>
              <a:t>Χρηματοοικονομικών Συμβούλων </a:t>
            </a:r>
          </a:p>
        </p:txBody>
      </p:sp>
      <p:sp>
        <p:nvSpPr>
          <p:cNvPr id="3" name="Content Placeholder 8">
            <a:extLst>
              <a:ext uri="{FF2B5EF4-FFF2-40B4-BE49-F238E27FC236}">
                <a16:creationId xmlns:a16="http://schemas.microsoft.com/office/drawing/2014/main" id="{721CFEC0-946D-F3A6-3885-528F7DF8BE57}"/>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a:t>
            </a:r>
            <a:r>
              <a:rPr lang="en-US" sz="1400" b="0" dirty="0"/>
              <a:t>EFA EUROPE</a:t>
            </a:r>
          </a:p>
        </p:txBody>
      </p:sp>
      <p:sp>
        <p:nvSpPr>
          <p:cNvPr id="7" name="TextBox 6">
            <a:extLst>
              <a:ext uri="{FF2B5EF4-FFF2-40B4-BE49-F238E27FC236}">
                <a16:creationId xmlns:a16="http://schemas.microsoft.com/office/drawing/2014/main" id="{4053EE4C-9E60-0D09-D6B2-6AAAACE7BD3A}"/>
              </a:ext>
            </a:extLst>
          </p:cNvPr>
          <p:cNvSpPr txBox="1"/>
          <p:nvPr/>
        </p:nvSpPr>
        <p:spPr>
          <a:xfrm>
            <a:off x="9281147" y="2228670"/>
            <a:ext cx="2383477" cy="4247317"/>
          </a:xfrm>
          <a:prstGeom prst="rect">
            <a:avLst/>
          </a:prstGeom>
          <a:solidFill>
            <a:schemeClr val="accent2"/>
          </a:solidFill>
        </p:spPr>
        <p:txBody>
          <a:bodyPr wrap="square">
            <a:spAutoFit/>
          </a:bodyPr>
          <a:lstStyle/>
          <a:p>
            <a:r>
              <a:rPr lang="el-GR" dirty="0">
                <a:solidFill>
                  <a:schemeClr val="bg1"/>
                </a:solidFill>
              </a:rPr>
              <a:t>Ωστόσο, η παραδοσιακή λειτουργία της αγοράς δεν συμπεριλάμβανε κάποια ιδιαίτερη πρόβλεψη ώστε να διασφαλίσει διαφάνεια σε θέματα βιωσιμότητας και να διευκολυνθεί η κατεύθυνση κεφαλαίων προς πιο βιώσιμες οικονομικές δραστηριότητες</a:t>
            </a:r>
            <a:endParaRPr lang="en-US" dirty="0">
              <a:solidFill>
                <a:schemeClr val="bg1"/>
              </a:solidFill>
            </a:endParaRPr>
          </a:p>
        </p:txBody>
      </p:sp>
      <p:pic>
        <p:nvPicPr>
          <p:cNvPr id="13" name="Graphic 12" descr="Exclamation mark with solid fill">
            <a:extLst>
              <a:ext uri="{FF2B5EF4-FFF2-40B4-BE49-F238E27FC236}">
                <a16:creationId xmlns:a16="http://schemas.microsoft.com/office/drawing/2014/main" id="{9D52997A-3DA9-41AD-D383-72E0C21D26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84868" y="2151457"/>
            <a:ext cx="914400" cy="914400"/>
          </a:xfrm>
          <a:prstGeom prst="rect">
            <a:avLst/>
          </a:prstGeom>
        </p:spPr>
      </p:pic>
    </p:spTree>
    <p:extLst>
      <p:ext uri="{BB962C8B-B14F-4D97-AF65-F5344CB8AC3E}">
        <p14:creationId xmlns:p14="http://schemas.microsoft.com/office/powerpoint/2010/main" val="24553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546C7F9-9B24-0A48-A8DC-D469BBE3B87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3C79FB8-F445-CFD0-6264-68CDA4DB17EF}"/>
              </a:ext>
            </a:extLst>
          </p:cNvPr>
          <p:cNvSpPr>
            <a:spLocks noGrp="1"/>
          </p:cNvSpPr>
          <p:nvPr>
            <p:ph type="title"/>
          </p:nvPr>
        </p:nvSpPr>
        <p:spPr>
          <a:xfrm>
            <a:off x="443142" y="364122"/>
            <a:ext cx="11305716" cy="984885"/>
          </a:xfrm>
        </p:spPr>
        <p:txBody>
          <a:bodyPr/>
          <a:lstStyle/>
          <a:p>
            <a:r>
              <a:rPr lang="el-GR" dirty="0">
                <a:solidFill>
                  <a:srgbClr val="0F55F5"/>
                </a:solidFill>
              </a:rPr>
              <a:t>Τι ακριβώς ρυθμίζεται κάτω απο το </a:t>
            </a:r>
            <a:r>
              <a:rPr lang="en-US" dirty="0">
                <a:solidFill>
                  <a:srgbClr val="0F55F5"/>
                </a:solidFill>
              </a:rPr>
              <a:t>EU Sustainable Finance</a:t>
            </a:r>
            <a:r>
              <a:rPr lang="el-GR" dirty="0">
                <a:solidFill>
                  <a:srgbClr val="0F55F5"/>
                </a:solidFill>
              </a:rPr>
              <a:t> και ποια είναι η σκοπιμότητα των σχετικών ρυθμίσεων</a:t>
            </a:r>
            <a:endParaRPr lang="en-US" dirty="0"/>
          </a:p>
        </p:txBody>
      </p:sp>
      <p:pic>
        <p:nvPicPr>
          <p:cNvPr id="4" name="Picture 3">
            <a:extLst>
              <a:ext uri="{FF2B5EF4-FFF2-40B4-BE49-F238E27FC236}">
                <a16:creationId xmlns:a16="http://schemas.microsoft.com/office/drawing/2014/main" id="{406A33B1-1511-290D-4D39-CD38AB48371C}"/>
              </a:ext>
            </a:extLst>
          </p:cNvPr>
          <p:cNvPicPr>
            <a:picLocks noChangeAspect="1"/>
          </p:cNvPicPr>
          <p:nvPr/>
        </p:nvPicPr>
        <p:blipFill>
          <a:blip r:embed="rId3"/>
          <a:stretch>
            <a:fillRect/>
          </a:stretch>
        </p:blipFill>
        <p:spPr>
          <a:xfrm>
            <a:off x="1883664" y="1499077"/>
            <a:ext cx="8110728" cy="4994801"/>
          </a:xfrm>
          <a:prstGeom prst="rect">
            <a:avLst/>
          </a:prstGeom>
        </p:spPr>
      </p:pic>
      <p:sp>
        <p:nvSpPr>
          <p:cNvPr id="11" name="Oval 10">
            <a:extLst>
              <a:ext uri="{FF2B5EF4-FFF2-40B4-BE49-F238E27FC236}">
                <a16:creationId xmlns:a16="http://schemas.microsoft.com/office/drawing/2014/main" id="{D971BDD5-5D31-597B-5599-E7A4F9DD2090}"/>
              </a:ext>
            </a:extLst>
          </p:cNvPr>
          <p:cNvSpPr/>
          <p:nvPr/>
        </p:nvSpPr>
        <p:spPr>
          <a:xfrm>
            <a:off x="1773936" y="4075330"/>
            <a:ext cx="1389888" cy="798421"/>
          </a:xfrm>
          <a:prstGeom prst="ellipse">
            <a:avLst/>
          </a:prstGeom>
          <a:solidFill>
            <a:srgbClr val="74B45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Βιώσιμες δραστηριότητες</a:t>
            </a:r>
            <a:endParaRPr lang="en-US" sz="900" b="1" dirty="0" err="1">
              <a:solidFill>
                <a:schemeClr val="tx1"/>
              </a:solidFill>
            </a:endParaRPr>
          </a:p>
        </p:txBody>
      </p:sp>
      <p:sp>
        <p:nvSpPr>
          <p:cNvPr id="12" name="Oval 11">
            <a:extLst>
              <a:ext uri="{FF2B5EF4-FFF2-40B4-BE49-F238E27FC236}">
                <a16:creationId xmlns:a16="http://schemas.microsoft.com/office/drawing/2014/main" id="{70E2604B-71E9-6E65-423A-A1DEE3B929BC}"/>
              </a:ext>
            </a:extLst>
          </p:cNvPr>
          <p:cNvSpPr/>
          <p:nvPr/>
        </p:nvSpPr>
        <p:spPr>
          <a:xfrm>
            <a:off x="1773936" y="3276909"/>
            <a:ext cx="1389888" cy="798421"/>
          </a:xfrm>
          <a:prstGeom prst="ellipse">
            <a:avLst/>
          </a:prstGeom>
          <a:solidFill>
            <a:srgbClr val="D882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Μη Βιώσιμες δραστηριότητες</a:t>
            </a:r>
            <a:endParaRPr lang="en-US" sz="900" b="1" dirty="0" err="1">
              <a:solidFill>
                <a:schemeClr val="tx1"/>
              </a:solidFill>
            </a:endParaRPr>
          </a:p>
        </p:txBody>
      </p:sp>
      <p:sp>
        <p:nvSpPr>
          <p:cNvPr id="14" name="TextBox 13">
            <a:extLst>
              <a:ext uri="{FF2B5EF4-FFF2-40B4-BE49-F238E27FC236}">
                <a16:creationId xmlns:a16="http://schemas.microsoft.com/office/drawing/2014/main" id="{95CA7D2E-7541-D11E-FE00-F3CE12E5A844}"/>
              </a:ext>
            </a:extLst>
          </p:cNvPr>
          <p:cNvSpPr txBox="1"/>
          <p:nvPr/>
        </p:nvSpPr>
        <p:spPr>
          <a:xfrm>
            <a:off x="4953762" y="2166682"/>
            <a:ext cx="3440430" cy="707886"/>
          </a:xfrm>
          <a:prstGeom prst="rect">
            <a:avLst/>
          </a:prstGeom>
          <a:solidFill>
            <a:srgbClr val="E5EAFE"/>
          </a:solidFill>
        </p:spPr>
        <p:txBody>
          <a:bodyPr wrap="square">
            <a:spAutoFit/>
          </a:bodyPr>
          <a:lstStyle/>
          <a:p>
            <a:pPr algn="ctr"/>
            <a:r>
              <a:rPr lang="el-GR" sz="1000" b="1" dirty="0"/>
              <a:t>Συμμετέχοντες στις Χρηματοπιστωτικές Αγορές</a:t>
            </a:r>
            <a:br>
              <a:rPr lang="el-GR" sz="1000" dirty="0"/>
            </a:br>
            <a:r>
              <a:rPr lang="el-GR" sz="1000" dirty="0"/>
              <a:t>(π.χ. Τράπεζες, Ασφαλιστικές, Διαχειριστές Κεφαλαίων)</a:t>
            </a:r>
            <a:br>
              <a:rPr lang="el-GR" sz="1000" dirty="0"/>
            </a:br>
            <a:r>
              <a:rPr lang="el-GR" sz="1000" dirty="0"/>
              <a:t>λαμβάνουν πληροφορίες από τις εταιρείες και</a:t>
            </a:r>
            <a:br>
              <a:rPr lang="el-GR" sz="1000" dirty="0"/>
            </a:br>
            <a:r>
              <a:rPr lang="el-GR" sz="1000" b="1" dirty="0"/>
              <a:t>δομούν επενδυτικά προϊόντα με βάση αυτών</a:t>
            </a:r>
            <a:endParaRPr lang="en-US" sz="1000" dirty="0"/>
          </a:p>
        </p:txBody>
      </p:sp>
      <p:sp>
        <p:nvSpPr>
          <p:cNvPr id="16" name="TextBox 15">
            <a:extLst>
              <a:ext uri="{FF2B5EF4-FFF2-40B4-BE49-F238E27FC236}">
                <a16:creationId xmlns:a16="http://schemas.microsoft.com/office/drawing/2014/main" id="{BA572441-2F19-208E-D5AB-1F5617AF9094}"/>
              </a:ext>
            </a:extLst>
          </p:cNvPr>
          <p:cNvSpPr txBox="1"/>
          <p:nvPr/>
        </p:nvSpPr>
        <p:spPr>
          <a:xfrm>
            <a:off x="6782543" y="4089819"/>
            <a:ext cx="2993556" cy="769441"/>
          </a:xfrm>
          <a:prstGeom prst="rect">
            <a:avLst/>
          </a:prstGeom>
          <a:solidFill>
            <a:srgbClr val="E5EAFE"/>
          </a:solidFill>
        </p:spPr>
        <p:txBody>
          <a:bodyPr wrap="square">
            <a:spAutoFit/>
          </a:bodyPr>
          <a:lstStyle/>
          <a:p>
            <a:pPr>
              <a:buNone/>
            </a:pPr>
            <a:r>
              <a:rPr lang="el-GR" sz="1100" dirty="0"/>
              <a:t>Αυτά τα </a:t>
            </a:r>
            <a:r>
              <a:rPr lang="el-GR" sz="1100" b="1" dirty="0"/>
              <a:t>προϊόντα</a:t>
            </a:r>
            <a:r>
              <a:rPr lang="el-GR" sz="1100" dirty="0"/>
              <a:t> προσφέρονται σε μελλοντικούς ή υφιστάμενους επενδυτές είτε </a:t>
            </a:r>
            <a:r>
              <a:rPr lang="el-GR" sz="1100" b="1" dirty="0"/>
              <a:t>άμεσα</a:t>
            </a:r>
            <a:r>
              <a:rPr lang="el-GR" sz="1100" dirty="0"/>
              <a:t> είτε μέσω </a:t>
            </a:r>
            <a:r>
              <a:rPr lang="el-GR" sz="1100" b="1" dirty="0"/>
              <a:t>Χρηματοοικονομικών Συμβούλων </a:t>
            </a:r>
          </a:p>
        </p:txBody>
      </p:sp>
      <p:sp>
        <p:nvSpPr>
          <p:cNvPr id="22" name="TextBox 21">
            <a:extLst>
              <a:ext uri="{FF2B5EF4-FFF2-40B4-BE49-F238E27FC236}">
                <a16:creationId xmlns:a16="http://schemas.microsoft.com/office/drawing/2014/main" id="{CC5F7D2A-38AB-E0BE-E705-39D16FF98167}"/>
              </a:ext>
            </a:extLst>
          </p:cNvPr>
          <p:cNvSpPr txBox="1"/>
          <p:nvPr/>
        </p:nvSpPr>
        <p:spPr>
          <a:xfrm>
            <a:off x="2468880" y="4933073"/>
            <a:ext cx="2338578" cy="1446550"/>
          </a:xfrm>
          <a:prstGeom prst="rect">
            <a:avLst/>
          </a:prstGeom>
          <a:solidFill>
            <a:srgbClr val="FFF9E0"/>
          </a:solidFill>
        </p:spPr>
        <p:txBody>
          <a:bodyPr wrap="square">
            <a:spAutoFit/>
          </a:bodyPr>
          <a:lstStyle/>
          <a:p>
            <a:pPr algn="ctr"/>
            <a:r>
              <a:rPr lang="el-GR" sz="1100" dirty="0"/>
              <a:t>Η πραγματική οικονομία, που αποτελείται από εταιρείες οι οποίες κατέχουν και διαχειρίζονται περιουσιακά στοιχεία και δραστηριοποιούνται σε διάφορους τομείς οικονομικής δραστηριότητας, βρίσκεται στην αρχή της αλυσίδας.</a:t>
            </a:r>
            <a:endParaRPr lang="en-US" sz="1100" dirty="0"/>
          </a:p>
        </p:txBody>
      </p:sp>
      <p:sp>
        <p:nvSpPr>
          <p:cNvPr id="7" name="Content Placeholder 8">
            <a:extLst>
              <a:ext uri="{FF2B5EF4-FFF2-40B4-BE49-F238E27FC236}">
                <a16:creationId xmlns:a16="http://schemas.microsoft.com/office/drawing/2014/main" id="{D7D7C68B-95B7-69CF-BBAE-E65A1E4E87BD}"/>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a:t>
            </a:r>
            <a:r>
              <a:rPr lang="en-US" sz="1400" b="0" dirty="0"/>
              <a:t>EFA EUROPE</a:t>
            </a:r>
          </a:p>
        </p:txBody>
      </p:sp>
    </p:spTree>
    <p:extLst>
      <p:ext uri="{BB962C8B-B14F-4D97-AF65-F5344CB8AC3E}">
        <p14:creationId xmlns:p14="http://schemas.microsoft.com/office/powerpoint/2010/main" val="2296732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534B2A-4971-D0E5-F104-047C5AFE86E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8B0F300-0250-0F13-E2E2-9C99E7BD473E}"/>
              </a:ext>
            </a:extLst>
          </p:cNvPr>
          <p:cNvSpPr>
            <a:spLocks noGrp="1"/>
          </p:cNvSpPr>
          <p:nvPr>
            <p:ph type="title"/>
          </p:nvPr>
        </p:nvSpPr>
        <p:spPr>
          <a:xfrm>
            <a:off x="443142" y="364122"/>
            <a:ext cx="11305716" cy="984885"/>
          </a:xfrm>
        </p:spPr>
        <p:txBody>
          <a:bodyPr/>
          <a:lstStyle/>
          <a:p>
            <a:r>
              <a:rPr lang="el-GR" dirty="0">
                <a:solidFill>
                  <a:srgbClr val="0F55F5"/>
                </a:solidFill>
              </a:rPr>
              <a:t>Τι ακριβώς ρυθμίζεται κάτω απο το </a:t>
            </a:r>
            <a:r>
              <a:rPr lang="en-US" dirty="0">
                <a:solidFill>
                  <a:srgbClr val="0F55F5"/>
                </a:solidFill>
              </a:rPr>
              <a:t>EU Sustainable Finance</a:t>
            </a:r>
            <a:r>
              <a:rPr lang="el-GR" dirty="0">
                <a:solidFill>
                  <a:srgbClr val="0F55F5"/>
                </a:solidFill>
              </a:rPr>
              <a:t> και ποια είναι η σκοπιμότητα των σχετικών ρυθμίσεων</a:t>
            </a:r>
            <a:endParaRPr lang="en-US" dirty="0"/>
          </a:p>
        </p:txBody>
      </p:sp>
      <p:pic>
        <p:nvPicPr>
          <p:cNvPr id="4" name="Picture 3">
            <a:extLst>
              <a:ext uri="{FF2B5EF4-FFF2-40B4-BE49-F238E27FC236}">
                <a16:creationId xmlns:a16="http://schemas.microsoft.com/office/drawing/2014/main" id="{BB53DF2F-F25D-D8DD-199B-D4E6D55678AB}"/>
              </a:ext>
            </a:extLst>
          </p:cNvPr>
          <p:cNvPicPr>
            <a:picLocks noChangeAspect="1"/>
          </p:cNvPicPr>
          <p:nvPr/>
        </p:nvPicPr>
        <p:blipFill>
          <a:blip r:embed="rId3"/>
          <a:stretch>
            <a:fillRect/>
          </a:stretch>
        </p:blipFill>
        <p:spPr>
          <a:xfrm>
            <a:off x="1883664" y="1499077"/>
            <a:ext cx="8110728" cy="4994801"/>
          </a:xfrm>
          <a:prstGeom prst="rect">
            <a:avLst/>
          </a:prstGeom>
        </p:spPr>
      </p:pic>
      <p:sp>
        <p:nvSpPr>
          <p:cNvPr id="11" name="Oval 10">
            <a:extLst>
              <a:ext uri="{FF2B5EF4-FFF2-40B4-BE49-F238E27FC236}">
                <a16:creationId xmlns:a16="http://schemas.microsoft.com/office/drawing/2014/main" id="{9F72331C-CD84-EE00-5064-2C71C1FED0F7}"/>
              </a:ext>
            </a:extLst>
          </p:cNvPr>
          <p:cNvSpPr/>
          <p:nvPr/>
        </p:nvSpPr>
        <p:spPr>
          <a:xfrm>
            <a:off x="1773936" y="4075330"/>
            <a:ext cx="1389888" cy="798421"/>
          </a:xfrm>
          <a:prstGeom prst="ellipse">
            <a:avLst/>
          </a:prstGeom>
          <a:solidFill>
            <a:srgbClr val="74B45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Βιώσιμες δραστηριότητες</a:t>
            </a:r>
            <a:endParaRPr lang="en-US" sz="900" b="1" dirty="0" err="1">
              <a:solidFill>
                <a:schemeClr val="tx1"/>
              </a:solidFill>
            </a:endParaRPr>
          </a:p>
        </p:txBody>
      </p:sp>
      <p:sp>
        <p:nvSpPr>
          <p:cNvPr id="12" name="Oval 11">
            <a:extLst>
              <a:ext uri="{FF2B5EF4-FFF2-40B4-BE49-F238E27FC236}">
                <a16:creationId xmlns:a16="http://schemas.microsoft.com/office/drawing/2014/main" id="{2D8D55DC-30BB-B95D-F0B8-24B45879B9AE}"/>
              </a:ext>
            </a:extLst>
          </p:cNvPr>
          <p:cNvSpPr/>
          <p:nvPr/>
        </p:nvSpPr>
        <p:spPr>
          <a:xfrm>
            <a:off x="1773936" y="3276909"/>
            <a:ext cx="1389888" cy="798421"/>
          </a:xfrm>
          <a:prstGeom prst="ellipse">
            <a:avLst/>
          </a:prstGeom>
          <a:solidFill>
            <a:srgbClr val="D882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Μη Βιώσιμες δραστηριότητες</a:t>
            </a:r>
            <a:endParaRPr lang="en-US" sz="900" b="1" dirty="0" err="1">
              <a:solidFill>
                <a:schemeClr val="tx1"/>
              </a:solidFill>
            </a:endParaRPr>
          </a:p>
        </p:txBody>
      </p:sp>
      <p:sp>
        <p:nvSpPr>
          <p:cNvPr id="14" name="TextBox 13">
            <a:extLst>
              <a:ext uri="{FF2B5EF4-FFF2-40B4-BE49-F238E27FC236}">
                <a16:creationId xmlns:a16="http://schemas.microsoft.com/office/drawing/2014/main" id="{2F4ADE8C-8433-F375-B191-B812D32C5B79}"/>
              </a:ext>
            </a:extLst>
          </p:cNvPr>
          <p:cNvSpPr txBox="1"/>
          <p:nvPr/>
        </p:nvSpPr>
        <p:spPr>
          <a:xfrm>
            <a:off x="4953762" y="2166682"/>
            <a:ext cx="3440430" cy="707886"/>
          </a:xfrm>
          <a:prstGeom prst="rect">
            <a:avLst/>
          </a:prstGeom>
          <a:solidFill>
            <a:srgbClr val="E5EAFE"/>
          </a:solidFill>
        </p:spPr>
        <p:txBody>
          <a:bodyPr wrap="square">
            <a:spAutoFit/>
          </a:bodyPr>
          <a:lstStyle/>
          <a:p>
            <a:pPr algn="ctr"/>
            <a:r>
              <a:rPr lang="el-GR" sz="1000" b="1" dirty="0"/>
              <a:t>Συμμετέχοντες στις Χρηματοπιστωτικές Αγορές</a:t>
            </a:r>
            <a:br>
              <a:rPr lang="el-GR" sz="1000" dirty="0"/>
            </a:br>
            <a:r>
              <a:rPr lang="el-GR" sz="1000" dirty="0"/>
              <a:t>(π.χ. Τράπεζες, Ασφαλιστικές, Διαχειριστές Κεφαλαίων)</a:t>
            </a:r>
            <a:br>
              <a:rPr lang="el-GR" sz="1000" dirty="0"/>
            </a:br>
            <a:r>
              <a:rPr lang="el-GR" sz="1000" dirty="0"/>
              <a:t>λαμβάνουν πληροφορίες από τις εταιρείες και</a:t>
            </a:r>
            <a:br>
              <a:rPr lang="el-GR" sz="1000" dirty="0"/>
            </a:br>
            <a:r>
              <a:rPr lang="el-GR" sz="1000" b="1" dirty="0"/>
              <a:t>δομούν επενδυτικά προϊόντα με βάση αυτών</a:t>
            </a:r>
            <a:endParaRPr lang="en-US" sz="1000" dirty="0"/>
          </a:p>
        </p:txBody>
      </p:sp>
      <p:sp>
        <p:nvSpPr>
          <p:cNvPr id="16" name="TextBox 15">
            <a:extLst>
              <a:ext uri="{FF2B5EF4-FFF2-40B4-BE49-F238E27FC236}">
                <a16:creationId xmlns:a16="http://schemas.microsoft.com/office/drawing/2014/main" id="{A159F8BA-DC05-6BC1-77E0-20507B8DA5E7}"/>
              </a:ext>
            </a:extLst>
          </p:cNvPr>
          <p:cNvSpPr txBox="1"/>
          <p:nvPr/>
        </p:nvSpPr>
        <p:spPr>
          <a:xfrm>
            <a:off x="6782543" y="4089819"/>
            <a:ext cx="2993556" cy="769441"/>
          </a:xfrm>
          <a:prstGeom prst="rect">
            <a:avLst/>
          </a:prstGeom>
          <a:solidFill>
            <a:srgbClr val="E5EAFE"/>
          </a:solidFill>
        </p:spPr>
        <p:txBody>
          <a:bodyPr wrap="square">
            <a:spAutoFit/>
          </a:bodyPr>
          <a:lstStyle/>
          <a:p>
            <a:pPr>
              <a:buNone/>
            </a:pPr>
            <a:r>
              <a:rPr lang="el-GR" sz="1100" dirty="0"/>
              <a:t>Αυτά τα </a:t>
            </a:r>
            <a:r>
              <a:rPr lang="el-GR" sz="1100" b="1" dirty="0"/>
              <a:t>προϊόντα</a:t>
            </a:r>
            <a:r>
              <a:rPr lang="el-GR" sz="1100" dirty="0"/>
              <a:t> προσφέρονται σε μελλοντικούς ή υφιστάμενους επενδυτές είτε </a:t>
            </a:r>
            <a:r>
              <a:rPr lang="el-GR" sz="1100" b="1" dirty="0"/>
              <a:t>άμεσα</a:t>
            </a:r>
            <a:r>
              <a:rPr lang="el-GR" sz="1100" dirty="0"/>
              <a:t> είτε μέσω </a:t>
            </a:r>
            <a:r>
              <a:rPr lang="el-GR" sz="1100" b="1" dirty="0"/>
              <a:t>Χρηματοοικονομικών Συμβούλων </a:t>
            </a:r>
          </a:p>
        </p:txBody>
      </p:sp>
      <p:sp>
        <p:nvSpPr>
          <p:cNvPr id="3" name="Rectangle 2">
            <a:extLst>
              <a:ext uri="{FF2B5EF4-FFF2-40B4-BE49-F238E27FC236}">
                <a16:creationId xmlns:a16="http://schemas.microsoft.com/office/drawing/2014/main" id="{826C2661-FF13-F702-5F16-13EC81F6F57C}"/>
              </a:ext>
            </a:extLst>
          </p:cNvPr>
          <p:cNvSpPr/>
          <p:nvPr/>
        </p:nvSpPr>
        <p:spPr>
          <a:xfrm>
            <a:off x="3163824" y="2874569"/>
            <a:ext cx="3618719" cy="22917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dirty="0" err="1">
              <a:solidFill>
                <a:schemeClr val="tx1"/>
              </a:solidFill>
            </a:endParaRPr>
          </a:p>
        </p:txBody>
      </p:sp>
      <p:cxnSp>
        <p:nvCxnSpPr>
          <p:cNvPr id="7" name="Connector: Elbow 6">
            <a:extLst>
              <a:ext uri="{FF2B5EF4-FFF2-40B4-BE49-F238E27FC236}">
                <a16:creationId xmlns:a16="http://schemas.microsoft.com/office/drawing/2014/main" id="{0489D3E9-2A24-6CD5-9124-96212B1592CF}"/>
              </a:ext>
            </a:extLst>
          </p:cNvPr>
          <p:cNvCxnSpPr>
            <a:stCxn id="3" idx="1"/>
          </p:cNvCxnSpPr>
          <p:nvPr/>
        </p:nvCxnSpPr>
        <p:spPr>
          <a:xfrm rot="10800000" flipV="1">
            <a:off x="521208" y="4020464"/>
            <a:ext cx="2642616" cy="1392783"/>
          </a:xfrm>
          <a:prstGeom prst="bentConnector3">
            <a:avLst>
              <a:gd name="adj1" fmla="val 99827"/>
            </a:avLst>
          </a:prstGeom>
          <a:ln w="28575" cap="rnd">
            <a:solidFill>
              <a:srgbClr val="C00000"/>
            </a:solidFill>
            <a:round/>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41C54-F771-8D2C-E6DA-6FD6C10A2843}"/>
              </a:ext>
            </a:extLst>
          </p:cNvPr>
          <p:cNvSpPr txBox="1"/>
          <p:nvPr/>
        </p:nvSpPr>
        <p:spPr>
          <a:xfrm>
            <a:off x="564623" y="5413247"/>
            <a:ext cx="6439681" cy="1277273"/>
          </a:xfrm>
          <a:prstGeom prst="rect">
            <a:avLst/>
          </a:prstGeom>
          <a:solidFill>
            <a:srgbClr val="C00000"/>
          </a:solidFill>
        </p:spPr>
        <p:txBody>
          <a:bodyPr wrap="square">
            <a:spAutoFit/>
          </a:bodyPr>
          <a:lstStyle/>
          <a:p>
            <a:r>
              <a:rPr lang="el-GR" sz="1100" dirty="0">
                <a:solidFill>
                  <a:schemeClr val="bg1"/>
                </a:solidFill>
              </a:rPr>
              <a:t>Η ροή πληροφοριών σχετικά με τις εταιρείες και τις δραστηριότητές τους μεταφέρεται στους συμμετέχοντες των χρηματοοικονομικών αγορών (όπως ασφαλιστικές εταιρείες, τράπεζες και εταιρείες διαχείρισης κεφαλαίων).</a:t>
            </a:r>
            <a:br>
              <a:rPr lang="el-GR" sz="1100" dirty="0">
                <a:solidFill>
                  <a:schemeClr val="bg1"/>
                </a:solidFill>
              </a:rPr>
            </a:br>
            <a:r>
              <a:rPr lang="el-GR" sz="1100" dirty="0">
                <a:solidFill>
                  <a:schemeClr val="bg1"/>
                </a:solidFill>
              </a:rPr>
              <a:t>Όσον αφορά τη ροή κεφαλαίων, οι διαχειριστές κεφαλαίων χρησιμοποιούν τις πληροφορίες που συλλέγουν για να λαμβάνουν επενδυτικές αποφάσεις και να διαμορφώνουν χαρτοφυλάκια.</a:t>
            </a:r>
            <a:br>
              <a:rPr lang="el-GR" sz="1100" dirty="0">
                <a:solidFill>
                  <a:schemeClr val="bg1"/>
                </a:solidFill>
              </a:rPr>
            </a:br>
            <a:r>
              <a:rPr lang="el-GR" sz="1100" dirty="0">
                <a:solidFill>
                  <a:schemeClr val="bg1"/>
                </a:solidFill>
              </a:rPr>
              <a:t>Πριν από την εφαρμογή των υποχρεωτικών ρυθμίσεων για τη βιώσιμη χρηματοδότηση, οι αποφάσεις αυτές βασίζονταν σχεδόν αποκλειστικά σε χρηματοοικονομικά και οικονομικά δεδομένα.</a:t>
            </a:r>
            <a:endParaRPr lang="en-US" sz="1100" dirty="0">
              <a:solidFill>
                <a:schemeClr val="bg1"/>
              </a:solidFill>
            </a:endParaRPr>
          </a:p>
        </p:txBody>
      </p:sp>
      <p:sp>
        <p:nvSpPr>
          <p:cNvPr id="13" name="Content Placeholder 8">
            <a:extLst>
              <a:ext uri="{FF2B5EF4-FFF2-40B4-BE49-F238E27FC236}">
                <a16:creationId xmlns:a16="http://schemas.microsoft.com/office/drawing/2014/main" id="{8ABB25D4-8B29-0A2F-F514-0E175C20162A}"/>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a:t>
            </a:r>
            <a:r>
              <a:rPr lang="en-US" sz="1400" b="0" dirty="0"/>
              <a:t>EFA EUROPE</a:t>
            </a:r>
          </a:p>
        </p:txBody>
      </p:sp>
    </p:spTree>
    <p:extLst>
      <p:ext uri="{BB962C8B-B14F-4D97-AF65-F5344CB8AC3E}">
        <p14:creationId xmlns:p14="http://schemas.microsoft.com/office/powerpoint/2010/main" val="41506268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77CAABB-8750-DC3E-6B36-F5F04BCAFC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71779A0-D4D2-2F20-BE2C-C8276D281A0E}"/>
              </a:ext>
            </a:extLst>
          </p:cNvPr>
          <p:cNvSpPr>
            <a:spLocks noGrp="1"/>
          </p:cNvSpPr>
          <p:nvPr>
            <p:ph type="title"/>
          </p:nvPr>
        </p:nvSpPr>
        <p:spPr>
          <a:xfrm>
            <a:off x="443142" y="364122"/>
            <a:ext cx="11305716" cy="984885"/>
          </a:xfrm>
        </p:spPr>
        <p:txBody>
          <a:bodyPr/>
          <a:lstStyle/>
          <a:p>
            <a:r>
              <a:rPr lang="el-GR" dirty="0">
                <a:solidFill>
                  <a:srgbClr val="0F55F5"/>
                </a:solidFill>
              </a:rPr>
              <a:t>Τι ακριβώς ρυθμίζεται κάτω απο το </a:t>
            </a:r>
            <a:r>
              <a:rPr lang="en-US" dirty="0">
                <a:solidFill>
                  <a:srgbClr val="0F55F5"/>
                </a:solidFill>
              </a:rPr>
              <a:t>EU Sustainable Finance</a:t>
            </a:r>
            <a:r>
              <a:rPr lang="el-GR" dirty="0">
                <a:solidFill>
                  <a:srgbClr val="0F55F5"/>
                </a:solidFill>
              </a:rPr>
              <a:t> και ποια είναι η σκοπιμότητα των σχετικών ρυθμίσεων</a:t>
            </a:r>
            <a:endParaRPr lang="en-US" dirty="0"/>
          </a:p>
        </p:txBody>
      </p:sp>
      <p:pic>
        <p:nvPicPr>
          <p:cNvPr id="4" name="Picture 3">
            <a:extLst>
              <a:ext uri="{FF2B5EF4-FFF2-40B4-BE49-F238E27FC236}">
                <a16:creationId xmlns:a16="http://schemas.microsoft.com/office/drawing/2014/main" id="{87E903D2-81E1-106B-052F-539D427D2310}"/>
              </a:ext>
            </a:extLst>
          </p:cNvPr>
          <p:cNvPicPr>
            <a:picLocks noChangeAspect="1"/>
          </p:cNvPicPr>
          <p:nvPr/>
        </p:nvPicPr>
        <p:blipFill>
          <a:blip r:embed="rId3"/>
          <a:stretch>
            <a:fillRect/>
          </a:stretch>
        </p:blipFill>
        <p:spPr>
          <a:xfrm>
            <a:off x="1883664" y="1499077"/>
            <a:ext cx="8110728" cy="4994801"/>
          </a:xfrm>
          <a:prstGeom prst="rect">
            <a:avLst/>
          </a:prstGeom>
        </p:spPr>
      </p:pic>
      <p:sp>
        <p:nvSpPr>
          <p:cNvPr id="11" name="Oval 10">
            <a:extLst>
              <a:ext uri="{FF2B5EF4-FFF2-40B4-BE49-F238E27FC236}">
                <a16:creationId xmlns:a16="http://schemas.microsoft.com/office/drawing/2014/main" id="{194903DE-6220-D59C-D5E8-FA93790E6013}"/>
              </a:ext>
            </a:extLst>
          </p:cNvPr>
          <p:cNvSpPr/>
          <p:nvPr/>
        </p:nvSpPr>
        <p:spPr>
          <a:xfrm>
            <a:off x="1773936" y="4075330"/>
            <a:ext cx="1389888" cy="798421"/>
          </a:xfrm>
          <a:prstGeom prst="ellipse">
            <a:avLst/>
          </a:prstGeom>
          <a:solidFill>
            <a:srgbClr val="74B45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Βιώσιμες δραστηριότητες</a:t>
            </a:r>
            <a:endParaRPr lang="en-US" sz="900" b="1" dirty="0" err="1">
              <a:solidFill>
                <a:schemeClr val="tx1"/>
              </a:solidFill>
            </a:endParaRPr>
          </a:p>
        </p:txBody>
      </p:sp>
      <p:sp>
        <p:nvSpPr>
          <p:cNvPr id="12" name="Oval 11">
            <a:extLst>
              <a:ext uri="{FF2B5EF4-FFF2-40B4-BE49-F238E27FC236}">
                <a16:creationId xmlns:a16="http://schemas.microsoft.com/office/drawing/2014/main" id="{BC0F31E2-CDF3-362C-6596-756CE10AB2A4}"/>
              </a:ext>
            </a:extLst>
          </p:cNvPr>
          <p:cNvSpPr/>
          <p:nvPr/>
        </p:nvSpPr>
        <p:spPr>
          <a:xfrm>
            <a:off x="1773936" y="3276909"/>
            <a:ext cx="1389888" cy="798421"/>
          </a:xfrm>
          <a:prstGeom prst="ellipse">
            <a:avLst/>
          </a:prstGeom>
          <a:solidFill>
            <a:srgbClr val="D882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Μη Βιώσιμες δραστηριότητες</a:t>
            </a:r>
            <a:endParaRPr lang="en-US" sz="900" b="1" dirty="0" err="1">
              <a:solidFill>
                <a:schemeClr val="tx1"/>
              </a:solidFill>
            </a:endParaRPr>
          </a:p>
        </p:txBody>
      </p:sp>
      <p:sp>
        <p:nvSpPr>
          <p:cNvPr id="14" name="TextBox 13">
            <a:extLst>
              <a:ext uri="{FF2B5EF4-FFF2-40B4-BE49-F238E27FC236}">
                <a16:creationId xmlns:a16="http://schemas.microsoft.com/office/drawing/2014/main" id="{59EB9CBC-F087-39B5-9F39-5FD25BBFC54A}"/>
              </a:ext>
            </a:extLst>
          </p:cNvPr>
          <p:cNvSpPr txBox="1"/>
          <p:nvPr/>
        </p:nvSpPr>
        <p:spPr>
          <a:xfrm>
            <a:off x="4953762" y="2166682"/>
            <a:ext cx="3440430" cy="707886"/>
          </a:xfrm>
          <a:prstGeom prst="rect">
            <a:avLst/>
          </a:prstGeom>
          <a:solidFill>
            <a:srgbClr val="E5EAFE"/>
          </a:solidFill>
        </p:spPr>
        <p:txBody>
          <a:bodyPr wrap="square">
            <a:spAutoFit/>
          </a:bodyPr>
          <a:lstStyle/>
          <a:p>
            <a:pPr algn="ctr"/>
            <a:r>
              <a:rPr lang="el-GR" sz="1000" b="1" dirty="0"/>
              <a:t>Συμμετέχοντες στις Χρηματοπιστωτικές Αγορές</a:t>
            </a:r>
            <a:br>
              <a:rPr lang="el-GR" sz="1000" dirty="0"/>
            </a:br>
            <a:r>
              <a:rPr lang="el-GR" sz="1000" dirty="0"/>
              <a:t>(π.χ. Τράπεζες, Ασφαλιστικές, Διαχειριστές Κεφαλαίων)</a:t>
            </a:r>
            <a:br>
              <a:rPr lang="el-GR" sz="1000" dirty="0"/>
            </a:br>
            <a:r>
              <a:rPr lang="el-GR" sz="1000" dirty="0"/>
              <a:t>λαμβάνουν πληροφορίες από τις εταιρείες και</a:t>
            </a:r>
            <a:br>
              <a:rPr lang="el-GR" sz="1000" dirty="0"/>
            </a:br>
            <a:r>
              <a:rPr lang="el-GR" sz="1000" b="1" dirty="0"/>
              <a:t>δομούν επενδυτικά προϊόντα με βάση αυτών</a:t>
            </a:r>
            <a:endParaRPr lang="en-US" sz="1000" dirty="0"/>
          </a:p>
        </p:txBody>
      </p:sp>
      <p:sp>
        <p:nvSpPr>
          <p:cNvPr id="16" name="TextBox 15">
            <a:extLst>
              <a:ext uri="{FF2B5EF4-FFF2-40B4-BE49-F238E27FC236}">
                <a16:creationId xmlns:a16="http://schemas.microsoft.com/office/drawing/2014/main" id="{79FD47BD-E63D-3FDA-FCFD-BDA9E24A3719}"/>
              </a:ext>
            </a:extLst>
          </p:cNvPr>
          <p:cNvSpPr txBox="1"/>
          <p:nvPr/>
        </p:nvSpPr>
        <p:spPr>
          <a:xfrm>
            <a:off x="6782543" y="4089819"/>
            <a:ext cx="2993556" cy="769441"/>
          </a:xfrm>
          <a:prstGeom prst="rect">
            <a:avLst/>
          </a:prstGeom>
          <a:solidFill>
            <a:srgbClr val="E5EAFE"/>
          </a:solidFill>
        </p:spPr>
        <p:txBody>
          <a:bodyPr wrap="square">
            <a:spAutoFit/>
          </a:bodyPr>
          <a:lstStyle/>
          <a:p>
            <a:pPr>
              <a:buNone/>
            </a:pPr>
            <a:r>
              <a:rPr lang="el-GR" sz="1100" dirty="0"/>
              <a:t>Αυτά τα </a:t>
            </a:r>
            <a:r>
              <a:rPr lang="el-GR" sz="1100" b="1" dirty="0"/>
              <a:t>προϊόντα</a:t>
            </a:r>
            <a:r>
              <a:rPr lang="el-GR" sz="1100" dirty="0"/>
              <a:t> προσφέρονται σε μελλοντικούς ή υφιστάμενους επενδυτές είτε </a:t>
            </a:r>
            <a:r>
              <a:rPr lang="el-GR" sz="1100" b="1" dirty="0"/>
              <a:t>άμεσα</a:t>
            </a:r>
            <a:r>
              <a:rPr lang="el-GR" sz="1100" dirty="0"/>
              <a:t> είτε μέσω </a:t>
            </a:r>
            <a:r>
              <a:rPr lang="el-GR" sz="1100" b="1" dirty="0"/>
              <a:t>Χρηματοοικονομικών Συμβούλων </a:t>
            </a:r>
          </a:p>
        </p:txBody>
      </p:sp>
      <p:sp>
        <p:nvSpPr>
          <p:cNvPr id="5" name="Rectangle 4">
            <a:extLst>
              <a:ext uri="{FF2B5EF4-FFF2-40B4-BE49-F238E27FC236}">
                <a16:creationId xmlns:a16="http://schemas.microsoft.com/office/drawing/2014/main" id="{2B110242-D503-1F74-DD70-7A5DC66B9E23}"/>
              </a:ext>
            </a:extLst>
          </p:cNvPr>
          <p:cNvSpPr/>
          <p:nvPr/>
        </p:nvSpPr>
        <p:spPr>
          <a:xfrm>
            <a:off x="8277726" y="2310063"/>
            <a:ext cx="1617045" cy="1745736"/>
          </a:xfrm>
          <a:prstGeom prst="rect">
            <a:avLst/>
          </a:prstGeom>
          <a:no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dirty="0" err="1">
              <a:solidFill>
                <a:schemeClr val="tx1"/>
              </a:solidFill>
            </a:endParaRPr>
          </a:p>
        </p:txBody>
      </p:sp>
      <p:cxnSp>
        <p:nvCxnSpPr>
          <p:cNvPr id="9" name="Straight Connector 8">
            <a:extLst>
              <a:ext uri="{FF2B5EF4-FFF2-40B4-BE49-F238E27FC236}">
                <a16:creationId xmlns:a16="http://schemas.microsoft.com/office/drawing/2014/main" id="{08DB2FAF-4101-E89B-40B9-1E96CF143934}"/>
              </a:ext>
            </a:extLst>
          </p:cNvPr>
          <p:cNvCxnSpPr>
            <a:cxnSpLocks/>
          </p:cNvCxnSpPr>
          <p:nvPr/>
        </p:nvCxnSpPr>
        <p:spPr>
          <a:xfrm>
            <a:off x="9894771" y="3028927"/>
            <a:ext cx="1463040" cy="0"/>
          </a:xfrm>
          <a:prstGeom prst="line">
            <a:avLst/>
          </a:prstGeom>
          <a:ln w="28575"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1756724-4418-CDAF-F382-F796AF27FBCB}"/>
              </a:ext>
            </a:extLst>
          </p:cNvPr>
          <p:cNvSpPr/>
          <p:nvPr/>
        </p:nvSpPr>
        <p:spPr>
          <a:xfrm>
            <a:off x="10104120" y="3018831"/>
            <a:ext cx="1888958" cy="3073962"/>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dirty="0" err="1">
              <a:solidFill>
                <a:schemeClr val="tx1"/>
              </a:solidFill>
            </a:endParaRPr>
          </a:p>
        </p:txBody>
      </p:sp>
      <p:sp>
        <p:nvSpPr>
          <p:cNvPr id="19" name="TextBox 18">
            <a:extLst>
              <a:ext uri="{FF2B5EF4-FFF2-40B4-BE49-F238E27FC236}">
                <a16:creationId xmlns:a16="http://schemas.microsoft.com/office/drawing/2014/main" id="{FA0773AD-1BF1-5455-F47A-FABD440FC585}"/>
              </a:ext>
            </a:extLst>
          </p:cNvPr>
          <p:cNvSpPr txBox="1"/>
          <p:nvPr/>
        </p:nvSpPr>
        <p:spPr>
          <a:xfrm>
            <a:off x="10152247" y="3052126"/>
            <a:ext cx="1840831" cy="2970044"/>
          </a:xfrm>
          <a:prstGeom prst="rect">
            <a:avLst/>
          </a:prstGeom>
          <a:noFill/>
        </p:spPr>
        <p:txBody>
          <a:bodyPr wrap="square">
            <a:spAutoFit/>
          </a:bodyPr>
          <a:lstStyle/>
          <a:p>
            <a:r>
              <a:rPr lang="el-GR" sz="1100" dirty="0">
                <a:solidFill>
                  <a:schemeClr val="bg1"/>
                </a:solidFill>
              </a:rPr>
              <a:t>Οι πληροφορίες σχετικά με επενδυτικά προϊόντα μεταβιβάζονται σε χρηματοοικονομικούς και επενδυτικούς συμβούλους.</a:t>
            </a:r>
            <a:br>
              <a:rPr lang="el-GR" sz="1100" dirty="0">
                <a:solidFill>
                  <a:schemeClr val="bg1"/>
                </a:solidFill>
              </a:rPr>
            </a:br>
            <a:r>
              <a:rPr lang="el-GR" sz="1100" dirty="0">
                <a:solidFill>
                  <a:schemeClr val="bg1"/>
                </a:solidFill>
              </a:rPr>
              <a:t>Στη συνέχεια, οι τελευταίοι προτείνουν επενδύσεις σε δυνητικούς κατόχους κεφαλαίων, βασιζόμενοι στη διάθεση των τελευταίων για ανάληψη χρηματοοικονομικού κινδύνου και στις στρατηγικές τους προτιμήσεις.</a:t>
            </a:r>
            <a:endParaRPr lang="en-US" sz="1100" dirty="0">
              <a:solidFill>
                <a:schemeClr val="bg1"/>
              </a:solidFill>
            </a:endParaRPr>
          </a:p>
        </p:txBody>
      </p:sp>
      <p:sp>
        <p:nvSpPr>
          <p:cNvPr id="20" name="Content Placeholder 8">
            <a:extLst>
              <a:ext uri="{FF2B5EF4-FFF2-40B4-BE49-F238E27FC236}">
                <a16:creationId xmlns:a16="http://schemas.microsoft.com/office/drawing/2014/main" id="{214003E4-8787-44F1-78CE-B30F5FE4F5AA}"/>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a:t>
            </a:r>
            <a:r>
              <a:rPr lang="en-US" sz="1400" b="0" dirty="0"/>
              <a:t>EFA EUROPE</a:t>
            </a:r>
          </a:p>
        </p:txBody>
      </p:sp>
    </p:spTree>
    <p:extLst>
      <p:ext uri="{BB962C8B-B14F-4D97-AF65-F5344CB8AC3E}">
        <p14:creationId xmlns:p14="http://schemas.microsoft.com/office/powerpoint/2010/main" val="26353570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DBBD75D-4C13-F220-8259-3A1BE6943B2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39F3423-0EAC-BCF7-6FC9-6826D51BAADB}"/>
              </a:ext>
            </a:extLst>
          </p:cNvPr>
          <p:cNvSpPr>
            <a:spLocks noGrp="1"/>
          </p:cNvSpPr>
          <p:nvPr>
            <p:ph type="title"/>
          </p:nvPr>
        </p:nvSpPr>
        <p:spPr>
          <a:xfrm>
            <a:off x="443142" y="364122"/>
            <a:ext cx="11305716" cy="984885"/>
          </a:xfrm>
        </p:spPr>
        <p:txBody>
          <a:bodyPr/>
          <a:lstStyle/>
          <a:p>
            <a:r>
              <a:rPr lang="el-GR" dirty="0">
                <a:solidFill>
                  <a:srgbClr val="0F55F5"/>
                </a:solidFill>
              </a:rPr>
              <a:t>Τι ακριβώς ρυθμίζεται κάτω απο το </a:t>
            </a:r>
            <a:r>
              <a:rPr lang="en-US" dirty="0">
                <a:solidFill>
                  <a:srgbClr val="0F55F5"/>
                </a:solidFill>
              </a:rPr>
              <a:t>EU Sustainable Finance</a:t>
            </a:r>
            <a:r>
              <a:rPr lang="el-GR" dirty="0">
                <a:solidFill>
                  <a:srgbClr val="0F55F5"/>
                </a:solidFill>
              </a:rPr>
              <a:t> και ποια είναι η σκοπιμότητα των σχετικών ρυθμίσεων</a:t>
            </a:r>
            <a:endParaRPr lang="en-US" dirty="0"/>
          </a:p>
        </p:txBody>
      </p:sp>
      <p:pic>
        <p:nvPicPr>
          <p:cNvPr id="4" name="Picture 3">
            <a:extLst>
              <a:ext uri="{FF2B5EF4-FFF2-40B4-BE49-F238E27FC236}">
                <a16:creationId xmlns:a16="http://schemas.microsoft.com/office/drawing/2014/main" id="{0223DF43-D9F6-7626-A25A-1009D72ADE9B}"/>
              </a:ext>
            </a:extLst>
          </p:cNvPr>
          <p:cNvPicPr>
            <a:picLocks noChangeAspect="1"/>
          </p:cNvPicPr>
          <p:nvPr/>
        </p:nvPicPr>
        <p:blipFill>
          <a:blip r:embed="rId3"/>
          <a:stretch>
            <a:fillRect/>
          </a:stretch>
        </p:blipFill>
        <p:spPr>
          <a:xfrm>
            <a:off x="1883664" y="1499077"/>
            <a:ext cx="8110728" cy="4994801"/>
          </a:xfrm>
          <a:prstGeom prst="rect">
            <a:avLst/>
          </a:prstGeom>
        </p:spPr>
      </p:pic>
      <p:sp>
        <p:nvSpPr>
          <p:cNvPr id="11" name="Oval 10">
            <a:extLst>
              <a:ext uri="{FF2B5EF4-FFF2-40B4-BE49-F238E27FC236}">
                <a16:creationId xmlns:a16="http://schemas.microsoft.com/office/drawing/2014/main" id="{B7825EA0-F689-E5FB-3EA9-50D4B254F5C0}"/>
              </a:ext>
            </a:extLst>
          </p:cNvPr>
          <p:cNvSpPr/>
          <p:nvPr/>
        </p:nvSpPr>
        <p:spPr>
          <a:xfrm>
            <a:off x="1773936" y="4075330"/>
            <a:ext cx="1389888" cy="798421"/>
          </a:xfrm>
          <a:prstGeom prst="ellipse">
            <a:avLst/>
          </a:prstGeom>
          <a:solidFill>
            <a:srgbClr val="74B45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Βιώσιμες δραστηριότητες</a:t>
            </a:r>
            <a:endParaRPr lang="en-US" sz="900" b="1" dirty="0" err="1">
              <a:solidFill>
                <a:schemeClr val="tx1"/>
              </a:solidFill>
            </a:endParaRPr>
          </a:p>
        </p:txBody>
      </p:sp>
      <p:sp>
        <p:nvSpPr>
          <p:cNvPr id="12" name="Oval 11">
            <a:extLst>
              <a:ext uri="{FF2B5EF4-FFF2-40B4-BE49-F238E27FC236}">
                <a16:creationId xmlns:a16="http://schemas.microsoft.com/office/drawing/2014/main" id="{F64E3661-9916-A60C-E080-7F0F2D3CF200}"/>
              </a:ext>
            </a:extLst>
          </p:cNvPr>
          <p:cNvSpPr/>
          <p:nvPr/>
        </p:nvSpPr>
        <p:spPr>
          <a:xfrm>
            <a:off x="1773936" y="3276909"/>
            <a:ext cx="1389888" cy="798421"/>
          </a:xfrm>
          <a:prstGeom prst="ellipse">
            <a:avLst/>
          </a:prstGeom>
          <a:solidFill>
            <a:srgbClr val="D882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900" b="1" dirty="0">
                <a:solidFill>
                  <a:schemeClr val="tx1"/>
                </a:solidFill>
              </a:rPr>
              <a:t>Μη Βιώσιμες δραστηριότητες</a:t>
            </a:r>
            <a:endParaRPr lang="en-US" sz="900" b="1" dirty="0" err="1">
              <a:solidFill>
                <a:schemeClr val="tx1"/>
              </a:solidFill>
            </a:endParaRPr>
          </a:p>
        </p:txBody>
      </p:sp>
      <p:sp>
        <p:nvSpPr>
          <p:cNvPr id="14" name="TextBox 13">
            <a:extLst>
              <a:ext uri="{FF2B5EF4-FFF2-40B4-BE49-F238E27FC236}">
                <a16:creationId xmlns:a16="http://schemas.microsoft.com/office/drawing/2014/main" id="{34824FBB-DDB7-A324-97F0-35BF6F50D3BB}"/>
              </a:ext>
            </a:extLst>
          </p:cNvPr>
          <p:cNvSpPr txBox="1"/>
          <p:nvPr/>
        </p:nvSpPr>
        <p:spPr>
          <a:xfrm>
            <a:off x="4953762" y="2166682"/>
            <a:ext cx="3440430" cy="707886"/>
          </a:xfrm>
          <a:prstGeom prst="rect">
            <a:avLst/>
          </a:prstGeom>
          <a:solidFill>
            <a:srgbClr val="E5EAFE"/>
          </a:solidFill>
        </p:spPr>
        <p:txBody>
          <a:bodyPr wrap="square">
            <a:spAutoFit/>
          </a:bodyPr>
          <a:lstStyle/>
          <a:p>
            <a:pPr algn="ctr"/>
            <a:r>
              <a:rPr lang="el-GR" sz="1000" b="1" dirty="0"/>
              <a:t>Συμμετέχοντες στις Χρηματοπιστωτικές Αγορές</a:t>
            </a:r>
            <a:br>
              <a:rPr lang="el-GR" sz="1000" dirty="0"/>
            </a:br>
            <a:r>
              <a:rPr lang="el-GR" sz="1000" dirty="0"/>
              <a:t>(π.χ. Τράπεζες, Ασφαλιστικές, Διαχειριστές Κεφαλαίων)</a:t>
            </a:r>
            <a:br>
              <a:rPr lang="el-GR" sz="1000" dirty="0"/>
            </a:br>
            <a:r>
              <a:rPr lang="el-GR" sz="1000" dirty="0"/>
              <a:t>λαμβάνουν πληροφορίες από τις εταιρείες και</a:t>
            </a:r>
            <a:br>
              <a:rPr lang="el-GR" sz="1000" dirty="0"/>
            </a:br>
            <a:r>
              <a:rPr lang="el-GR" sz="1000" b="1" dirty="0"/>
              <a:t>δομούν επενδυτικά προϊόντα με βάση αυτών</a:t>
            </a:r>
            <a:endParaRPr lang="en-US" sz="1000" dirty="0"/>
          </a:p>
        </p:txBody>
      </p:sp>
      <p:sp>
        <p:nvSpPr>
          <p:cNvPr id="16" name="TextBox 15">
            <a:extLst>
              <a:ext uri="{FF2B5EF4-FFF2-40B4-BE49-F238E27FC236}">
                <a16:creationId xmlns:a16="http://schemas.microsoft.com/office/drawing/2014/main" id="{2A39A200-02CD-0F95-DAA3-127FC76A57A1}"/>
              </a:ext>
            </a:extLst>
          </p:cNvPr>
          <p:cNvSpPr txBox="1"/>
          <p:nvPr/>
        </p:nvSpPr>
        <p:spPr>
          <a:xfrm>
            <a:off x="6782543" y="4089819"/>
            <a:ext cx="2993556" cy="769441"/>
          </a:xfrm>
          <a:prstGeom prst="rect">
            <a:avLst/>
          </a:prstGeom>
          <a:solidFill>
            <a:srgbClr val="E5EAFE"/>
          </a:solidFill>
        </p:spPr>
        <p:txBody>
          <a:bodyPr wrap="square">
            <a:spAutoFit/>
          </a:bodyPr>
          <a:lstStyle/>
          <a:p>
            <a:pPr>
              <a:buNone/>
            </a:pPr>
            <a:r>
              <a:rPr lang="el-GR" sz="1100" dirty="0"/>
              <a:t>Αυτά τα </a:t>
            </a:r>
            <a:r>
              <a:rPr lang="el-GR" sz="1100" b="1" dirty="0"/>
              <a:t>προϊόντα</a:t>
            </a:r>
            <a:r>
              <a:rPr lang="el-GR" sz="1100" dirty="0"/>
              <a:t> προσφέρονται σε μελλοντικούς ή υφιστάμενους επενδυτές είτε </a:t>
            </a:r>
            <a:r>
              <a:rPr lang="el-GR" sz="1100" b="1" dirty="0"/>
              <a:t>άμεσα</a:t>
            </a:r>
            <a:r>
              <a:rPr lang="el-GR" sz="1100" dirty="0"/>
              <a:t> είτε μέσω </a:t>
            </a:r>
            <a:r>
              <a:rPr lang="el-GR" sz="1100" b="1" dirty="0"/>
              <a:t>Χρηματοοικονομικών Συμβούλων </a:t>
            </a:r>
          </a:p>
        </p:txBody>
      </p:sp>
      <p:sp>
        <p:nvSpPr>
          <p:cNvPr id="5" name="Rectangle 4">
            <a:extLst>
              <a:ext uri="{FF2B5EF4-FFF2-40B4-BE49-F238E27FC236}">
                <a16:creationId xmlns:a16="http://schemas.microsoft.com/office/drawing/2014/main" id="{317FDAE6-62DF-9DF8-2540-55D4CAE8072B}"/>
              </a:ext>
            </a:extLst>
          </p:cNvPr>
          <p:cNvSpPr/>
          <p:nvPr/>
        </p:nvSpPr>
        <p:spPr>
          <a:xfrm>
            <a:off x="8152598" y="4764504"/>
            <a:ext cx="1520792" cy="1634336"/>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dirty="0" err="1">
              <a:solidFill>
                <a:schemeClr val="tx1"/>
              </a:solidFill>
            </a:endParaRPr>
          </a:p>
        </p:txBody>
      </p:sp>
      <p:cxnSp>
        <p:nvCxnSpPr>
          <p:cNvPr id="9" name="Straight Connector 8">
            <a:extLst>
              <a:ext uri="{FF2B5EF4-FFF2-40B4-BE49-F238E27FC236}">
                <a16:creationId xmlns:a16="http://schemas.microsoft.com/office/drawing/2014/main" id="{EFFC7501-1E21-7AE9-878E-662E3535668A}"/>
              </a:ext>
            </a:extLst>
          </p:cNvPr>
          <p:cNvCxnSpPr>
            <a:cxnSpLocks/>
          </p:cNvCxnSpPr>
          <p:nvPr/>
        </p:nvCxnSpPr>
        <p:spPr>
          <a:xfrm>
            <a:off x="6689558" y="5858755"/>
            <a:ext cx="1463040" cy="0"/>
          </a:xfrm>
          <a:prstGeom prst="line">
            <a:avLst/>
          </a:prstGeom>
          <a:ln w="28575" cap="rnd">
            <a:solidFill>
              <a:srgbClr val="008000"/>
            </a:solidFill>
            <a:roun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B032912-1BC5-F6A0-3FFD-53550674B600}"/>
              </a:ext>
            </a:extLst>
          </p:cNvPr>
          <p:cNvSpPr/>
          <p:nvPr/>
        </p:nvSpPr>
        <p:spPr>
          <a:xfrm rot="16200000">
            <a:off x="5227025" y="4048522"/>
            <a:ext cx="1218335" cy="35935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dirty="0" err="1">
              <a:solidFill>
                <a:schemeClr val="tx1"/>
              </a:solidFill>
            </a:endParaRPr>
          </a:p>
        </p:txBody>
      </p:sp>
      <p:sp>
        <p:nvSpPr>
          <p:cNvPr id="3" name="Content Placeholder 8">
            <a:extLst>
              <a:ext uri="{FF2B5EF4-FFF2-40B4-BE49-F238E27FC236}">
                <a16:creationId xmlns:a16="http://schemas.microsoft.com/office/drawing/2014/main" id="{8C7F5750-27D1-9953-C6D4-410770A5D7CB}"/>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a:t>
            </a:r>
            <a:r>
              <a:rPr lang="en-US" sz="1400" b="0" dirty="0"/>
              <a:t>EFA EUROPE</a:t>
            </a:r>
          </a:p>
        </p:txBody>
      </p:sp>
      <p:sp>
        <p:nvSpPr>
          <p:cNvPr id="8" name="TextBox 7">
            <a:extLst>
              <a:ext uri="{FF2B5EF4-FFF2-40B4-BE49-F238E27FC236}">
                <a16:creationId xmlns:a16="http://schemas.microsoft.com/office/drawing/2014/main" id="{EA7F2FB9-BA32-CD00-E74C-4666CADB5590}"/>
              </a:ext>
            </a:extLst>
          </p:cNvPr>
          <p:cNvSpPr txBox="1"/>
          <p:nvPr/>
        </p:nvSpPr>
        <p:spPr>
          <a:xfrm>
            <a:off x="4006005" y="5238914"/>
            <a:ext cx="3660373" cy="1169551"/>
          </a:xfrm>
          <a:prstGeom prst="rect">
            <a:avLst/>
          </a:prstGeom>
          <a:noFill/>
        </p:spPr>
        <p:txBody>
          <a:bodyPr wrap="square">
            <a:spAutoFit/>
          </a:bodyPr>
          <a:lstStyle/>
          <a:p>
            <a:r>
              <a:rPr lang="el-GR" sz="1000" dirty="0">
                <a:solidFill>
                  <a:schemeClr val="bg1"/>
                </a:solidFill>
              </a:rPr>
              <a:t>Οι κάτοχοι κεφαλαίων, από μεμονωμένους ιδιώτες επενδυτές έως και τα μεγαλύτερα συνταξιοδοτικά </a:t>
            </a:r>
            <a:r>
              <a:rPr lang="en-US" sz="1000" dirty="0">
                <a:solidFill>
                  <a:schemeClr val="bg1"/>
                </a:solidFill>
              </a:rPr>
              <a:t>funds</a:t>
            </a:r>
            <a:r>
              <a:rPr lang="el-GR" sz="1000" dirty="0">
                <a:solidFill>
                  <a:schemeClr val="bg1"/>
                </a:solidFill>
              </a:rPr>
              <a:t> του κόσμου, βρίσκονται στο τέλος της αλυσίδας. Κατανέμουν κεφάλαια είτε βάσει συμβουλών είτε μέσω δικών τους διαδικασιών λήψης αποφάσεων.</a:t>
            </a:r>
            <a:br>
              <a:rPr lang="el-GR" sz="1000" dirty="0">
                <a:solidFill>
                  <a:schemeClr val="bg1"/>
                </a:solidFill>
              </a:rPr>
            </a:br>
            <a:r>
              <a:rPr lang="el-GR" sz="1000" dirty="0">
                <a:solidFill>
                  <a:schemeClr val="bg1"/>
                </a:solidFill>
              </a:rPr>
              <a:t>Παραδοσιακά, αυτό γινόταν με ελάχιστη ή και καθόλου μέριμνα για δραστηριότητες σχετικές με τη βιωσιμότητα.</a:t>
            </a:r>
            <a:endParaRPr lang="en-US" sz="1000" dirty="0">
              <a:solidFill>
                <a:schemeClr val="bg1"/>
              </a:solidFill>
            </a:endParaRPr>
          </a:p>
        </p:txBody>
      </p:sp>
    </p:spTree>
    <p:extLst>
      <p:ext uri="{BB962C8B-B14F-4D97-AF65-F5344CB8AC3E}">
        <p14:creationId xmlns:p14="http://schemas.microsoft.com/office/powerpoint/2010/main" val="1954429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BFDCE5-F45B-9C19-BBEF-8652EF94DDF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A309010-8631-6885-89A5-92374D4D07D9}"/>
              </a:ext>
            </a:extLst>
          </p:cNvPr>
          <p:cNvSpPr>
            <a:spLocks noGrp="1"/>
          </p:cNvSpPr>
          <p:nvPr>
            <p:ph type="title"/>
          </p:nvPr>
        </p:nvSpPr>
        <p:spPr>
          <a:xfrm>
            <a:off x="443142" y="364122"/>
            <a:ext cx="11305716" cy="984885"/>
          </a:xfrm>
        </p:spPr>
        <p:txBody>
          <a:bodyPr/>
          <a:lstStyle/>
          <a:p>
            <a:r>
              <a:rPr lang="el-GR" dirty="0">
                <a:solidFill>
                  <a:srgbClr val="0F55F5"/>
                </a:solidFill>
              </a:rPr>
              <a:t>Κατανόηση των βασικών νομοθετημάτων του Οικοσυστήματος</a:t>
            </a:r>
            <a:endParaRPr lang="en-US" dirty="0"/>
          </a:p>
        </p:txBody>
      </p:sp>
      <p:sp>
        <p:nvSpPr>
          <p:cNvPr id="3" name="Content Placeholder 8">
            <a:extLst>
              <a:ext uri="{FF2B5EF4-FFF2-40B4-BE49-F238E27FC236}">
                <a16:creationId xmlns:a16="http://schemas.microsoft.com/office/drawing/2014/main" id="{9CB7CE38-0107-08A6-B3FA-FBEB9886FB58}"/>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a:t>
            </a:r>
            <a:r>
              <a:rPr lang="en-US" sz="1400" b="0" dirty="0"/>
              <a:t>EFA EUROPE</a:t>
            </a:r>
          </a:p>
        </p:txBody>
      </p:sp>
      <p:pic>
        <p:nvPicPr>
          <p:cNvPr id="4" name="Picture 3">
            <a:extLst>
              <a:ext uri="{FF2B5EF4-FFF2-40B4-BE49-F238E27FC236}">
                <a16:creationId xmlns:a16="http://schemas.microsoft.com/office/drawing/2014/main" id="{19D5CFA1-50AD-670D-E971-2A86E3C987BF}"/>
              </a:ext>
            </a:extLst>
          </p:cNvPr>
          <p:cNvPicPr>
            <a:picLocks noChangeAspect="1"/>
          </p:cNvPicPr>
          <p:nvPr/>
        </p:nvPicPr>
        <p:blipFill>
          <a:blip r:embed="rId3"/>
          <a:stretch>
            <a:fillRect/>
          </a:stretch>
        </p:blipFill>
        <p:spPr>
          <a:xfrm>
            <a:off x="578711" y="1730113"/>
            <a:ext cx="2838846" cy="3753374"/>
          </a:xfrm>
          <a:prstGeom prst="rect">
            <a:avLst/>
          </a:prstGeom>
        </p:spPr>
      </p:pic>
      <p:sp>
        <p:nvSpPr>
          <p:cNvPr id="8" name="TextBox 7">
            <a:extLst>
              <a:ext uri="{FF2B5EF4-FFF2-40B4-BE49-F238E27FC236}">
                <a16:creationId xmlns:a16="http://schemas.microsoft.com/office/drawing/2014/main" id="{F6D008DC-DC27-804A-A912-9A201F46EFEC}"/>
              </a:ext>
            </a:extLst>
          </p:cNvPr>
          <p:cNvSpPr txBox="1"/>
          <p:nvPr/>
        </p:nvSpPr>
        <p:spPr>
          <a:xfrm>
            <a:off x="3545894" y="1349007"/>
            <a:ext cx="8067395" cy="4847481"/>
          </a:xfrm>
          <a:prstGeom prst="rect">
            <a:avLst/>
          </a:prstGeom>
          <a:noFill/>
        </p:spPr>
        <p:txBody>
          <a:bodyPr wrap="square">
            <a:spAutoFit/>
          </a:bodyPr>
          <a:lstStyle/>
          <a:p>
            <a:pPr>
              <a:buNone/>
            </a:pPr>
            <a:r>
              <a:rPr lang="el-GR" sz="1400" b="1" dirty="0">
                <a:solidFill>
                  <a:schemeClr val="accent2"/>
                </a:solidFill>
              </a:rPr>
              <a:t>Οδηγία για τις Εταιρικές Εκθέσεις Βιωσιμότητας (C</a:t>
            </a:r>
            <a:r>
              <a:rPr lang="en-US" sz="1400" b="1" dirty="0" err="1">
                <a:solidFill>
                  <a:schemeClr val="accent2"/>
                </a:solidFill>
              </a:rPr>
              <a:t>orporate</a:t>
            </a:r>
            <a:r>
              <a:rPr lang="en-US" sz="1400" b="1" dirty="0">
                <a:solidFill>
                  <a:schemeClr val="accent2"/>
                </a:solidFill>
              </a:rPr>
              <a:t> </a:t>
            </a:r>
            <a:r>
              <a:rPr lang="el-GR" sz="1400" b="1" dirty="0">
                <a:solidFill>
                  <a:schemeClr val="accent2"/>
                </a:solidFill>
              </a:rPr>
              <a:t>S</a:t>
            </a:r>
            <a:r>
              <a:rPr lang="en-US" sz="1400" b="1" dirty="0" err="1">
                <a:solidFill>
                  <a:schemeClr val="accent2"/>
                </a:solidFill>
              </a:rPr>
              <a:t>ustainability</a:t>
            </a:r>
            <a:r>
              <a:rPr lang="en-US" sz="1400" b="1" dirty="0">
                <a:solidFill>
                  <a:schemeClr val="accent2"/>
                </a:solidFill>
              </a:rPr>
              <a:t> </a:t>
            </a:r>
            <a:r>
              <a:rPr lang="el-GR" sz="1400" b="1" dirty="0">
                <a:solidFill>
                  <a:schemeClr val="accent2"/>
                </a:solidFill>
              </a:rPr>
              <a:t>R</a:t>
            </a:r>
            <a:r>
              <a:rPr lang="en-US" sz="1400" b="1" dirty="0" err="1">
                <a:solidFill>
                  <a:schemeClr val="accent2"/>
                </a:solidFill>
              </a:rPr>
              <a:t>eporting</a:t>
            </a:r>
            <a:r>
              <a:rPr lang="en-US" sz="1400" b="1" dirty="0">
                <a:solidFill>
                  <a:schemeClr val="accent2"/>
                </a:solidFill>
              </a:rPr>
              <a:t> </a:t>
            </a:r>
            <a:r>
              <a:rPr lang="el-GR" sz="1400" b="1" dirty="0">
                <a:solidFill>
                  <a:schemeClr val="accent2"/>
                </a:solidFill>
              </a:rPr>
              <a:t>D</a:t>
            </a:r>
            <a:r>
              <a:rPr lang="en-US" sz="1400" b="1" dirty="0" err="1">
                <a:solidFill>
                  <a:schemeClr val="accent2"/>
                </a:solidFill>
              </a:rPr>
              <a:t>irective</a:t>
            </a:r>
            <a:r>
              <a:rPr lang="el-GR" sz="1400" b="1" dirty="0">
                <a:solidFill>
                  <a:schemeClr val="accent2"/>
                </a:solidFill>
              </a:rPr>
              <a:t>)</a:t>
            </a:r>
          </a:p>
          <a:p>
            <a:pPr marL="285750" indent="-285750">
              <a:buClr>
                <a:schemeClr val="accent2"/>
              </a:buClr>
              <a:buFont typeface="Wingdings" panose="05000000000000000000" pitchFamily="2" charset="2"/>
              <a:buChar char="§"/>
            </a:pPr>
            <a:r>
              <a:rPr lang="el-GR" sz="1300" dirty="0"/>
              <a:t>Πριν από το 2014, η Οδηγία ήταν προαιρετική. </a:t>
            </a:r>
          </a:p>
          <a:p>
            <a:pPr marL="285750" indent="-285750">
              <a:buClr>
                <a:schemeClr val="accent2"/>
              </a:buClr>
              <a:buFont typeface="Wingdings" panose="05000000000000000000" pitchFamily="2" charset="2"/>
              <a:buChar char="§"/>
            </a:pPr>
            <a:r>
              <a:rPr lang="el-GR" sz="1300" dirty="0"/>
              <a:t>Αυτό άλλαξε με την υιοθέτηση της Οδηγίας </a:t>
            </a:r>
            <a:r>
              <a:rPr lang="en-US" sz="1300" dirty="0"/>
              <a:t>Non Financial Reporting Directive</a:t>
            </a:r>
            <a:r>
              <a:rPr lang="el-GR" sz="1300" dirty="0"/>
              <a:t> (</a:t>
            </a:r>
            <a:r>
              <a:rPr lang="en-US" sz="1300" dirty="0"/>
              <a:t>NFRD)</a:t>
            </a:r>
            <a:r>
              <a:rPr lang="el-GR" sz="1300" dirty="0"/>
              <a:t>, η οποία υποχρέωσε όλα τα κράτη-μέλη της ΕΕ να απαιτούν από τις μεγαλύτερες εταιρείες «δημοσίου ενδιαφέροντος» να δημοσιοποιούν ν μη χρηματοοικονομικά στοιχεία. Η υποχρέωση αυτή επηρέασε περίπου 12.000 επιχειρήσεις.</a:t>
            </a:r>
          </a:p>
          <a:p>
            <a:pPr marL="285750" indent="-285750">
              <a:buClr>
                <a:schemeClr val="accent2"/>
              </a:buClr>
              <a:buFont typeface="Wingdings" panose="05000000000000000000" pitchFamily="2" charset="2"/>
              <a:buChar char="§"/>
            </a:pPr>
            <a:r>
              <a:rPr lang="el-GR" sz="1300" dirty="0"/>
              <a:t>Με την υιοθέτηση της NFRD, η πληροφόρηση για θέματα βιωσιμότητας ενσωματώθηκε επίσημα στις εκθέσεις των εταιρειών, έστω και περιορισμένα, καθώς αφορούσε μόνο τις μεγαλύτερες εταιρείες.</a:t>
            </a:r>
          </a:p>
          <a:p>
            <a:pPr marL="285750" indent="-285750">
              <a:buClr>
                <a:schemeClr val="accent2"/>
              </a:buClr>
              <a:buFont typeface="Wingdings" panose="05000000000000000000" pitchFamily="2" charset="2"/>
              <a:buChar char="§"/>
            </a:pPr>
            <a:r>
              <a:rPr lang="el-GR" sz="1300" dirty="0"/>
              <a:t>Η CSRD μπορεί να θεωρηθεί ως η φυσική συνέχεια της NFRD αλλά και θεμέλιος λίθος του νέου πλαισίου διαφάνειας της ΕΕ. Επεκτείνει σημαντικά το πεδίο εφαρμογής της NFRD, καθώς καθιστά υποχρεωτική τη δημοσίευση τυποποιημένων δεικτών Περιβαλλοντικής, Κοινωνικής και Εταιρικής Διακυβέρνησης (ESG) σε επίπεδο επιχείρησης. Οι δείκτες αυτοί βασίζονται στις πραγματικές δραστηριότητες της εταιρείας και εφαρμόζονται με βάση την αρχή της διπλής ουσιαστικότητας (double materiality), ενώ καλύπτουν πλέον πολύ μεγαλύτερο αριθμό εταιρειών.</a:t>
            </a:r>
          </a:p>
          <a:p>
            <a:pPr marL="285750" indent="-285750">
              <a:buClr>
                <a:schemeClr val="accent2"/>
              </a:buClr>
              <a:buFont typeface="Wingdings" panose="05000000000000000000" pitchFamily="2" charset="2"/>
              <a:buChar char="§"/>
            </a:pPr>
            <a:r>
              <a:rPr lang="el-GR" sz="1300" dirty="0"/>
              <a:t>Η </a:t>
            </a:r>
            <a:r>
              <a:rPr lang="el-GR" sz="1400" dirty="0"/>
              <a:t>πλειονότητα των μεγάλων και/ή εισηγμένων εταιρειών υποχρεούται να εξετάζει και να </a:t>
            </a:r>
            <a:r>
              <a:rPr lang="en-US" sz="1400" dirty="0"/>
              <a:t>report</a:t>
            </a:r>
            <a:r>
              <a:rPr lang="el-GR" sz="1400" dirty="0"/>
              <a:t>άρει όχι μόνο τον αντίκτυπο των θεμάτων βιωσιμότητας στους χρηματοοικονομικούς δείκτες της ίδιας της εταιρείας, αλλά και τον αντίκτυπο που αυτά ασκούν στο περιβάλλον και την κοινωνία. Οι εκτιμήσεις δείχνουν ότι όταν η οδηγία τεθεί πλήρως σε εφαρμογή, θα αφορά περίπου 50.000 εταιρείες.</a:t>
            </a:r>
          </a:p>
          <a:p>
            <a:pPr marL="285750" indent="-285750">
              <a:buClr>
                <a:schemeClr val="accent2"/>
              </a:buClr>
              <a:buFont typeface="Wingdings" panose="05000000000000000000" pitchFamily="2" charset="2"/>
              <a:buChar char="§"/>
            </a:pPr>
            <a:r>
              <a:rPr lang="el-GR" sz="1400" dirty="0"/>
              <a:t>Όπως επισημαίνεται και παρακάτω, η Ταξινομία της ΕΕ ενσωματώνεται στο πλαίσιο της CSRD και διαδραματίζει καθοριστικό ρόλο στη διαμόρφωση των στοιχείων που απαιτείται να δημοσιεύουν οι επιχειρήσεις, προσφέροντας ένα χαρακτηριστικό παράδειγμα αλληλεξάρτησης μεταξύ κανονισμών.</a:t>
            </a:r>
          </a:p>
        </p:txBody>
      </p:sp>
    </p:spTree>
    <p:extLst>
      <p:ext uri="{BB962C8B-B14F-4D97-AF65-F5344CB8AC3E}">
        <p14:creationId xmlns:p14="http://schemas.microsoft.com/office/powerpoint/2010/main" val="926885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101C7E6-F7D3-6C08-97A4-C6E92DE65AF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7DDC085-8AAB-55F4-93A4-7850FDB1969B}"/>
              </a:ext>
            </a:extLst>
          </p:cNvPr>
          <p:cNvSpPr>
            <a:spLocks noGrp="1"/>
          </p:cNvSpPr>
          <p:nvPr>
            <p:ph type="title"/>
          </p:nvPr>
        </p:nvSpPr>
        <p:spPr>
          <a:xfrm>
            <a:off x="443142" y="364122"/>
            <a:ext cx="11305716" cy="984885"/>
          </a:xfrm>
        </p:spPr>
        <p:txBody>
          <a:bodyPr/>
          <a:lstStyle/>
          <a:p>
            <a:r>
              <a:rPr lang="el-GR" dirty="0">
                <a:solidFill>
                  <a:srgbClr val="0F55F5"/>
                </a:solidFill>
              </a:rPr>
              <a:t>Κατανόηση των βασικών νομοθετημάτων του Οικοσυστήματος</a:t>
            </a:r>
            <a:endParaRPr lang="en-US" dirty="0"/>
          </a:p>
        </p:txBody>
      </p:sp>
      <p:sp>
        <p:nvSpPr>
          <p:cNvPr id="3" name="Content Placeholder 8">
            <a:extLst>
              <a:ext uri="{FF2B5EF4-FFF2-40B4-BE49-F238E27FC236}">
                <a16:creationId xmlns:a16="http://schemas.microsoft.com/office/drawing/2014/main" id="{A904285F-45AC-A6EE-781C-1B1B09BF710B}"/>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a:t>
            </a:r>
            <a:r>
              <a:rPr lang="en-US" sz="1400" b="0" dirty="0"/>
              <a:t>EFA EUROPE</a:t>
            </a:r>
          </a:p>
        </p:txBody>
      </p:sp>
      <p:sp>
        <p:nvSpPr>
          <p:cNvPr id="8" name="TextBox 7">
            <a:extLst>
              <a:ext uri="{FF2B5EF4-FFF2-40B4-BE49-F238E27FC236}">
                <a16:creationId xmlns:a16="http://schemas.microsoft.com/office/drawing/2014/main" id="{ABC5BB22-BE1D-83B1-8D6C-31510FD31D6B}"/>
              </a:ext>
            </a:extLst>
          </p:cNvPr>
          <p:cNvSpPr txBox="1"/>
          <p:nvPr/>
        </p:nvSpPr>
        <p:spPr>
          <a:xfrm>
            <a:off x="3545894" y="1349007"/>
            <a:ext cx="8067395" cy="3970318"/>
          </a:xfrm>
          <a:prstGeom prst="rect">
            <a:avLst/>
          </a:prstGeom>
          <a:noFill/>
        </p:spPr>
        <p:txBody>
          <a:bodyPr wrap="square">
            <a:spAutoFit/>
          </a:bodyPr>
          <a:lstStyle/>
          <a:p>
            <a:pPr>
              <a:buNone/>
            </a:pPr>
            <a:r>
              <a:rPr lang="el-GR" sz="1400" b="1" dirty="0">
                <a:solidFill>
                  <a:schemeClr val="accent2"/>
                </a:solidFill>
              </a:rPr>
              <a:t>Η Ταξινομία της ΕΕ</a:t>
            </a:r>
          </a:p>
          <a:p>
            <a:pPr>
              <a:buNone/>
            </a:pPr>
            <a:r>
              <a:rPr lang="el-GR" sz="1400" dirty="0"/>
              <a:t>Η Ταξινομία της ΕΕ αποτελεί τον θεμέλιο λίθο του πλαισίου βιώσιμης χρηματοδότησης της Ένωσης, καθώς και ένα σημαντικό εργαλείο διαφάνειας για τις αγορές. Με απλά λόγια, είναι ένα σύστημα ταξινόμησης που ορίζει κριτήρια για οικονομικές δραστηριότητες ευθυγραμμισμένες με την πορεία προς την κλιματική ουδετερότητα έως το 2050, καθώς και με ευρύτερους περιβαλλοντικούς στόχους της ΕΕ. Παρέχει σαφείς κατευθυντήριες γραμμές ως προς το ποιες δραστηριότητες μπορούν να χαρακτηριστούν ως βιώσιμες και σε ποιο βαθμό (δραστηριότητες υποστήριξης ή μεταβατικές).</a:t>
            </a:r>
          </a:p>
          <a:p>
            <a:pPr>
              <a:buNone/>
            </a:pPr>
            <a:r>
              <a:rPr lang="el-GR" sz="1400" b="1" dirty="0">
                <a:solidFill>
                  <a:schemeClr val="accent2"/>
                </a:solidFill>
              </a:rPr>
              <a:t>Πώς εντάσσεται στο ευρύτερο ρυθμιστικό πλαίσιο;</a:t>
            </a:r>
          </a:p>
          <a:p>
            <a:pPr>
              <a:buNone/>
            </a:pPr>
            <a:r>
              <a:rPr lang="el-GR" sz="1400" dirty="0"/>
              <a:t>Η Ταξινομία λειτουργεί ως εργαλείο για όλους τους εμπλεκόμενους φορείς, προκειμένου να λαμβάνουν τεκμηριωμένες αποφάσεις — με συνέπεια οι εφαρμογές της να είναι πολλαπλές. </a:t>
            </a:r>
            <a:br>
              <a:rPr lang="el-GR" sz="1400" dirty="0"/>
            </a:br>
            <a:br>
              <a:rPr lang="el-GR" sz="1400" dirty="0"/>
            </a:br>
            <a:r>
              <a:rPr lang="el-GR" sz="1400" dirty="0"/>
              <a:t>Η σημασία της για την CSRD έχει ήδη επισημανθεί, ωστόσο και άλλες νομοθεσίες βασίζονται σε μεγάλο βαθμό στην Ταξινομία της ΕΕ. Ένα χαρακτηριστικό παράδειγμα είναι ο Κανονισμός για τα Ευρωπαϊκά Πράσινα Ομόλογα (European Green Bond Regulation), ο οποίος θέτει </a:t>
            </a:r>
            <a:r>
              <a:rPr lang="en-US" sz="1400" dirty="0"/>
              <a:t>standards</a:t>
            </a:r>
            <a:r>
              <a:rPr lang="el-GR" sz="1400" dirty="0"/>
              <a:t> ώστε τα ομόλογα να μπορούν να φέρουν την επισήμανση «πράσινα», μειώνοντας δυνητικά το κόστος κεφαλαίου και ανοίγοντας νέες δυνατότητες χρηματοδότησης για τις επιχειρήσεις. Επιπλέον, και ο Κανονισμός SFDR στηρίζεται στις κατηγοριοποιήσεις που θέτει η Ταξινομία της ΕΕ.</a:t>
            </a:r>
          </a:p>
        </p:txBody>
      </p:sp>
      <p:pic>
        <p:nvPicPr>
          <p:cNvPr id="5" name="Picture 4">
            <a:extLst>
              <a:ext uri="{FF2B5EF4-FFF2-40B4-BE49-F238E27FC236}">
                <a16:creationId xmlns:a16="http://schemas.microsoft.com/office/drawing/2014/main" id="{2A56EC56-5E9E-6A3D-2CED-BD8D3C440670}"/>
              </a:ext>
            </a:extLst>
          </p:cNvPr>
          <p:cNvPicPr>
            <a:picLocks noChangeAspect="1"/>
          </p:cNvPicPr>
          <p:nvPr/>
        </p:nvPicPr>
        <p:blipFill>
          <a:blip r:embed="rId3"/>
          <a:stretch>
            <a:fillRect/>
          </a:stretch>
        </p:blipFill>
        <p:spPr>
          <a:xfrm>
            <a:off x="1608349" y="1721540"/>
            <a:ext cx="1801976" cy="4459126"/>
          </a:xfrm>
          <a:prstGeom prst="rect">
            <a:avLst/>
          </a:prstGeom>
        </p:spPr>
      </p:pic>
      <p:pic>
        <p:nvPicPr>
          <p:cNvPr id="9" name="Picture 8">
            <a:extLst>
              <a:ext uri="{FF2B5EF4-FFF2-40B4-BE49-F238E27FC236}">
                <a16:creationId xmlns:a16="http://schemas.microsoft.com/office/drawing/2014/main" id="{D5A473A9-E7FE-0C41-DC0B-6D3004BC2F94}"/>
              </a:ext>
            </a:extLst>
          </p:cNvPr>
          <p:cNvPicPr>
            <a:picLocks noChangeAspect="1"/>
          </p:cNvPicPr>
          <p:nvPr/>
        </p:nvPicPr>
        <p:blipFill>
          <a:blip r:embed="rId4"/>
          <a:stretch>
            <a:fillRect/>
          </a:stretch>
        </p:blipFill>
        <p:spPr>
          <a:xfrm>
            <a:off x="12618" y="5253080"/>
            <a:ext cx="1460162" cy="737712"/>
          </a:xfrm>
          <a:prstGeom prst="rect">
            <a:avLst/>
          </a:prstGeom>
        </p:spPr>
      </p:pic>
    </p:spTree>
    <p:extLst>
      <p:ext uri="{BB962C8B-B14F-4D97-AF65-F5344CB8AC3E}">
        <p14:creationId xmlns:p14="http://schemas.microsoft.com/office/powerpoint/2010/main" val="3620404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4CCB89-801F-7F03-018D-E116E99FC53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A32283A-9DCA-E183-8C74-536DAA897DBD}"/>
              </a:ext>
            </a:extLst>
          </p:cNvPr>
          <p:cNvSpPr>
            <a:spLocks noGrp="1"/>
          </p:cNvSpPr>
          <p:nvPr>
            <p:ph type="title"/>
          </p:nvPr>
        </p:nvSpPr>
        <p:spPr>
          <a:xfrm>
            <a:off x="443142" y="364122"/>
            <a:ext cx="11305716" cy="984885"/>
          </a:xfrm>
        </p:spPr>
        <p:txBody>
          <a:bodyPr/>
          <a:lstStyle/>
          <a:p>
            <a:r>
              <a:rPr lang="el-GR" dirty="0">
                <a:solidFill>
                  <a:srgbClr val="0F55F5"/>
                </a:solidFill>
              </a:rPr>
              <a:t>Κατανόηση των βασικών νομοθετημάτων του Οικοσυστήματος</a:t>
            </a:r>
            <a:endParaRPr lang="en-US" dirty="0"/>
          </a:p>
        </p:txBody>
      </p:sp>
      <p:sp>
        <p:nvSpPr>
          <p:cNvPr id="3" name="Content Placeholder 8">
            <a:extLst>
              <a:ext uri="{FF2B5EF4-FFF2-40B4-BE49-F238E27FC236}">
                <a16:creationId xmlns:a16="http://schemas.microsoft.com/office/drawing/2014/main" id="{E67033DC-EC37-B997-5A4B-3C89C7C09E2B}"/>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a:t>
            </a:r>
            <a:r>
              <a:rPr lang="en-US" sz="1400" b="0" dirty="0"/>
              <a:t>EFA EUROPE</a:t>
            </a:r>
          </a:p>
        </p:txBody>
      </p:sp>
      <p:sp>
        <p:nvSpPr>
          <p:cNvPr id="8" name="TextBox 7">
            <a:extLst>
              <a:ext uri="{FF2B5EF4-FFF2-40B4-BE49-F238E27FC236}">
                <a16:creationId xmlns:a16="http://schemas.microsoft.com/office/drawing/2014/main" id="{64B8AC0C-3E63-92B1-059B-615434E6B3DD}"/>
              </a:ext>
            </a:extLst>
          </p:cNvPr>
          <p:cNvSpPr txBox="1"/>
          <p:nvPr/>
        </p:nvSpPr>
        <p:spPr>
          <a:xfrm>
            <a:off x="5137455" y="1312157"/>
            <a:ext cx="6475834" cy="4832092"/>
          </a:xfrm>
          <a:prstGeom prst="rect">
            <a:avLst/>
          </a:prstGeom>
          <a:noFill/>
        </p:spPr>
        <p:txBody>
          <a:bodyPr wrap="square">
            <a:spAutoFit/>
          </a:bodyPr>
          <a:lstStyle/>
          <a:p>
            <a:pPr>
              <a:buNone/>
            </a:pPr>
            <a:r>
              <a:rPr lang="en-US" sz="1400" b="1" dirty="0">
                <a:solidFill>
                  <a:schemeClr val="accent2"/>
                </a:solidFill>
              </a:rPr>
              <a:t>K</a:t>
            </a:r>
            <a:r>
              <a:rPr lang="el-GR" sz="1400" b="1" dirty="0">
                <a:solidFill>
                  <a:schemeClr val="accent2"/>
                </a:solidFill>
              </a:rPr>
              <a:t>ανονισμός για τη Δημοσιοποίηση Πληροφοριών σχετικά με τη Βιώσιμη Χρηματοδότηση</a:t>
            </a:r>
            <a:r>
              <a:rPr lang="en-US" sz="1400" b="1" dirty="0">
                <a:solidFill>
                  <a:schemeClr val="accent2"/>
                </a:solidFill>
              </a:rPr>
              <a:t> (SFDR)</a:t>
            </a:r>
            <a:br>
              <a:rPr lang="en-US" sz="1400" b="1" dirty="0">
                <a:solidFill>
                  <a:schemeClr val="accent2"/>
                </a:solidFill>
              </a:rPr>
            </a:br>
            <a:r>
              <a:rPr lang="el-GR" sz="1400" dirty="0"/>
              <a:t>Αν και συχνά χρησιμοποιείται λανθασμένα ως σύστημα ESG </a:t>
            </a:r>
            <a:r>
              <a:rPr lang="en-US" sz="1400" dirty="0"/>
              <a:t>labelling</a:t>
            </a:r>
            <a:r>
              <a:rPr lang="el-GR" sz="1400" dirty="0"/>
              <a:t>, </a:t>
            </a:r>
            <a:r>
              <a:rPr lang="en-US" sz="1400" dirty="0"/>
              <a:t>o</a:t>
            </a:r>
            <a:r>
              <a:rPr lang="el-GR" sz="1400" dirty="0"/>
              <a:t> SFDR έχει σχεδιαστεί ως ένα πλαίσιο διαφάνειας, μέσω του οποίου οι διαχειριστές κεφαλαίων μπορούν να προσδιορίσουν το κατάλληλο επίπεδο δημοσιοποίησης στοιχείων βιωσιμότητας για τα επενδυτικά τους προϊόντα. Ο Κανονισμός επιβάλλει την τυποποιημένη δημοσιοποίηση δεικτών ESG τόσο σε επίπεδο προϊόντος όσο και σε επίπεδο φορέα.</a:t>
            </a:r>
          </a:p>
          <a:p>
            <a:pPr>
              <a:buNone/>
            </a:pPr>
            <a:r>
              <a:rPr lang="en-US" sz="1400" dirty="0"/>
              <a:t>O</a:t>
            </a:r>
            <a:r>
              <a:rPr lang="el-GR" sz="1400" dirty="0"/>
              <a:t>SFDR παρέχει μετρήσιμους δείκτες που αποτυπώνουν το επίπεδο φιλοδοξίας ενός επενδυτικού προϊόντος ως προς τη βιωσιμότητα, καθώς και πληροφορίες για το προφίλ βιωσιμότητας του διαχειριστή που το προσφέρει.</a:t>
            </a:r>
          </a:p>
          <a:p>
            <a:pPr>
              <a:buNone/>
            </a:pPr>
            <a:r>
              <a:rPr lang="en-US" sz="1400" dirty="0"/>
              <a:t>O</a:t>
            </a:r>
            <a:r>
              <a:rPr lang="el-GR" sz="1400" dirty="0"/>
              <a:t> SFDR προσφέρει στους ιδιοκτήτες κεφαλαίων (asset owners) τις πληροφορίες που χρειάζονται για να λαμβάνουν επενδυτικές αποφάσεις, όχι μόνο βάσει χρηματοοικονομικών δεδομένων, αλλά και βάσει παραμέτρων βιωσιμότητας, αξιοποιώντας το υπόβαθρο που προσφέρουν άλλες κανονιστικές πρωτοβουλίες όπως η CSRD και η Ταξινομία της ΕΕ.</a:t>
            </a:r>
          </a:p>
          <a:p>
            <a:pPr>
              <a:buNone/>
            </a:pPr>
            <a:r>
              <a:rPr lang="el-GR" sz="1400" dirty="0"/>
              <a:t>Όπως φαίνεται και ανωτέρω, στον πυρήνα του SFDR βρίσκεται ένα σύστημα κατηγοριοποίησης, σύμφωνα με το οποίο ένα χρηματοοικονομικό προϊόν πρέπει να χαρακτηριστεί από τον διαχειριστή του ως Άρθρο 9, 8 ή 6. Όσο υψηλότερη είναι η δέσμευση ενός </a:t>
            </a:r>
            <a:r>
              <a:rPr lang="en-US" sz="1400" dirty="0"/>
              <a:t>Fund</a:t>
            </a:r>
            <a:r>
              <a:rPr lang="el-GR" sz="1400" dirty="0"/>
              <a:t> στη βιωσιμότητα, τόσο υψηλότερη είναι η κατηγορία του – κάτι που καθορίζει και το επίπεδο δημοσιοποίησης ESG στοιχείων που απαιτείται.</a:t>
            </a:r>
          </a:p>
        </p:txBody>
      </p:sp>
      <p:pic>
        <p:nvPicPr>
          <p:cNvPr id="4" name="Picture 3">
            <a:extLst>
              <a:ext uri="{FF2B5EF4-FFF2-40B4-BE49-F238E27FC236}">
                <a16:creationId xmlns:a16="http://schemas.microsoft.com/office/drawing/2014/main" id="{736BD872-CB7A-2F06-2940-BEDE24BCEBC7}"/>
              </a:ext>
            </a:extLst>
          </p:cNvPr>
          <p:cNvPicPr>
            <a:picLocks noChangeAspect="1"/>
          </p:cNvPicPr>
          <p:nvPr/>
        </p:nvPicPr>
        <p:blipFill>
          <a:blip r:embed="rId3"/>
          <a:stretch>
            <a:fillRect/>
          </a:stretch>
        </p:blipFill>
        <p:spPr>
          <a:xfrm>
            <a:off x="443142" y="1589683"/>
            <a:ext cx="4694313" cy="4277040"/>
          </a:xfrm>
          <a:prstGeom prst="rect">
            <a:avLst/>
          </a:prstGeom>
        </p:spPr>
      </p:pic>
    </p:spTree>
    <p:extLst>
      <p:ext uri="{BB962C8B-B14F-4D97-AF65-F5344CB8AC3E}">
        <p14:creationId xmlns:p14="http://schemas.microsoft.com/office/powerpoint/2010/main" val="2341609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18D9A05-3F2D-36E9-F2B5-5041E2C920E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D1A3956-A129-8E0C-B5C7-3FE1F574AC35}"/>
              </a:ext>
            </a:extLst>
          </p:cNvPr>
          <p:cNvSpPr>
            <a:spLocks noGrp="1"/>
          </p:cNvSpPr>
          <p:nvPr>
            <p:ph type="title"/>
          </p:nvPr>
        </p:nvSpPr>
        <p:spPr>
          <a:xfrm>
            <a:off x="443142" y="364122"/>
            <a:ext cx="11305716" cy="984885"/>
          </a:xfrm>
        </p:spPr>
        <p:txBody>
          <a:bodyPr/>
          <a:lstStyle/>
          <a:p>
            <a:r>
              <a:rPr lang="el-GR" dirty="0">
                <a:solidFill>
                  <a:srgbClr val="0F55F5"/>
                </a:solidFill>
              </a:rPr>
              <a:t>Κατανόηση των βασικών νομοθετημάτων του Οικοσυστήματος</a:t>
            </a:r>
            <a:endParaRPr lang="en-US" dirty="0"/>
          </a:p>
        </p:txBody>
      </p:sp>
      <p:sp>
        <p:nvSpPr>
          <p:cNvPr id="3" name="Content Placeholder 8">
            <a:extLst>
              <a:ext uri="{FF2B5EF4-FFF2-40B4-BE49-F238E27FC236}">
                <a16:creationId xmlns:a16="http://schemas.microsoft.com/office/drawing/2014/main" id="{08A2E425-4F41-57BA-A39D-7FD8F4D95591}"/>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a:t>
            </a:r>
            <a:r>
              <a:rPr lang="en-US" sz="1400" b="0" dirty="0"/>
              <a:t>EFA EUROPE</a:t>
            </a:r>
          </a:p>
        </p:txBody>
      </p:sp>
      <p:sp>
        <p:nvSpPr>
          <p:cNvPr id="8" name="TextBox 7">
            <a:extLst>
              <a:ext uri="{FF2B5EF4-FFF2-40B4-BE49-F238E27FC236}">
                <a16:creationId xmlns:a16="http://schemas.microsoft.com/office/drawing/2014/main" id="{1A1238D0-6E8E-D9F0-1A31-2EE8828C3EA4}"/>
              </a:ext>
            </a:extLst>
          </p:cNvPr>
          <p:cNvSpPr txBox="1"/>
          <p:nvPr/>
        </p:nvSpPr>
        <p:spPr>
          <a:xfrm>
            <a:off x="443142" y="1710090"/>
            <a:ext cx="4873925" cy="3754874"/>
          </a:xfrm>
          <a:prstGeom prst="rect">
            <a:avLst/>
          </a:prstGeom>
          <a:noFill/>
        </p:spPr>
        <p:txBody>
          <a:bodyPr wrap="square">
            <a:spAutoFit/>
          </a:bodyPr>
          <a:lstStyle/>
          <a:p>
            <a:pPr>
              <a:buNone/>
            </a:pPr>
            <a:r>
              <a:rPr lang="el-GR" sz="1400" b="1" dirty="0">
                <a:solidFill>
                  <a:schemeClr val="accent2"/>
                </a:solidFill>
              </a:rPr>
              <a:t>Οδηγία για τη Δέουσα Επιμέλεια Εταιρικής Βιωσιμότητας (CSDDD)</a:t>
            </a:r>
            <a:br>
              <a:rPr lang="en-US" sz="1400" b="1" dirty="0">
                <a:solidFill>
                  <a:schemeClr val="accent2"/>
                </a:solidFill>
              </a:rPr>
            </a:br>
            <a:r>
              <a:rPr lang="el-GR" sz="1400" dirty="0"/>
              <a:t>Η Οδηγία CSDDD στοχεύει πιο άμεσα στη συμπεριφορά των επιχειρήσεων και στις αρνητικές εξωτερικότητες που προκύπτουν από τις δραστηριότητές τους. Απαιτεί από τις εταιρείες να θεσπίσουν σχέδια για την αναγνώριση, μετρίαση και τελικά εξάλειψη των αρνητικών τους επιπτώσεων στους ανθρώπους και τον πλανήτη.</a:t>
            </a:r>
          </a:p>
          <a:p>
            <a:r>
              <a:rPr lang="el-GR" sz="1400" dirty="0"/>
              <a:t>Η CSDDD αποσκοπεί στην προώθηση υπεύθυνης και βιώσιμης εταιρικής συμπεριφοράς και στην ενσωμάτωση θεμάτων ανθρωπίνων δικαιωμάτων και περιβαλλοντικής προστασίας στις λειτουργίες και την εταιρική διακυβέρνηση των επιχειρήσεων. Οι νέοι κανόνες θα διασφαλίζουν ότι οι εταιρείες θα αντιμετωπίζουν τις αρνητικές επιπτώσεις των δραστηριοτήτων τους, περιλαμβανομένων αυτών που προκύπτουν κατά μήκος των αλυσίδων αξίας τους.</a:t>
            </a:r>
          </a:p>
        </p:txBody>
      </p:sp>
      <p:pic>
        <p:nvPicPr>
          <p:cNvPr id="5" name="Picture 4">
            <a:extLst>
              <a:ext uri="{FF2B5EF4-FFF2-40B4-BE49-F238E27FC236}">
                <a16:creationId xmlns:a16="http://schemas.microsoft.com/office/drawing/2014/main" id="{E69385CC-BB6A-A5FC-38A1-199E6FC3E47A}"/>
              </a:ext>
            </a:extLst>
          </p:cNvPr>
          <p:cNvPicPr>
            <a:picLocks noChangeAspect="1"/>
          </p:cNvPicPr>
          <p:nvPr/>
        </p:nvPicPr>
        <p:blipFill>
          <a:blip r:embed="rId3"/>
          <a:stretch>
            <a:fillRect/>
          </a:stretch>
        </p:blipFill>
        <p:spPr>
          <a:xfrm>
            <a:off x="5652858" y="2377270"/>
            <a:ext cx="6096000" cy="2421208"/>
          </a:xfrm>
          <a:prstGeom prst="rect">
            <a:avLst/>
          </a:prstGeom>
        </p:spPr>
      </p:pic>
    </p:spTree>
    <p:extLst>
      <p:ext uri="{BB962C8B-B14F-4D97-AF65-F5344CB8AC3E}">
        <p14:creationId xmlns:p14="http://schemas.microsoft.com/office/powerpoint/2010/main" val="3313127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D8EE4C0-7CE4-625A-319D-B25ECF291E3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E96B7E6-8C3D-5DD8-582C-E8A0454DAFA2}"/>
              </a:ext>
            </a:extLst>
          </p:cNvPr>
          <p:cNvSpPr>
            <a:spLocks noGrp="1"/>
          </p:cNvSpPr>
          <p:nvPr>
            <p:ph type="title"/>
          </p:nvPr>
        </p:nvSpPr>
        <p:spPr>
          <a:xfrm>
            <a:off x="232830" y="373266"/>
            <a:ext cx="11910402" cy="492443"/>
          </a:xfrm>
        </p:spPr>
        <p:txBody>
          <a:bodyPr/>
          <a:lstStyle/>
          <a:p>
            <a:r>
              <a:rPr lang="el-GR" dirty="0">
                <a:solidFill>
                  <a:schemeClr val="accent2"/>
                </a:solidFill>
              </a:rPr>
              <a:t>Τα βασικά σημεία του ESG και της βιώσιμης ανάπτυξης</a:t>
            </a:r>
            <a:endParaRPr lang="en-US" dirty="0">
              <a:solidFill>
                <a:schemeClr val="accent2"/>
              </a:solidFill>
            </a:endParaRPr>
          </a:p>
        </p:txBody>
      </p:sp>
      <p:sp>
        <p:nvSpPr>
          <p:cNvPr id="2" name="Content Placeholder 8">
            <a:extLst>
              <a:ext uri="{FF2B5EF4-FFF2-40B4-BE49-F238E27FC236}">
                <a16:creationId xmlns:a16="http://schemas.microsoft.com/office/drawing/2014/main" id="{C2365999-4B7A-72CB-5ADA-3511EA336968}"/>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ESMA EU</a:t>
            </a:r>
          </a:p>
        </p:txBody>
      </p:sp>
      <p:sp>
        <p:nvSpPr>
          <p:cNvPr id="4" name="TextBox 3">
            <a:extLst>
              <a:ext uri="{FF2B5EF4-FFF2-40B4-BE49-F238E27FC236}">
                <a16:creationId xmlns:a16="http://schemas.microsoft.com/office/drawing/2014/main" id="{C1A89BB2-3960-5297-96B2-897CD2C3109F}"/>
              </a:ext>
            </a:extLst>
          </p:cNvPr>
          <p:cNvSpPr txBox="1"/>
          <p:nvPr/>
        </p:nvSpPr>
        <p:spPr>
          <a:xfrm>
            <a:off x="629444" y="1264761"/>
            <a:ext cx="4596606" cy="2062103"/>
          </a:xfrm>
          <a:prstGeom prst="rect">
            <a:avLst/>
          </a:prstGeom>
          <a:noFill/>
        </p:spPr>
        <p:txBody>
          <a:bodyPr wrap="square">
            <a:spAutoFit/>
          </a:bodyPr>
          <a:lstStyle/>
          <a:p>
            <a:r>
              <a:rPr lang="el-GR" sz="1600" dirty="0"/>
              <a:t>Ορισμένα προβεβλημένα παραδείγματα περιστατικών που σχετίονται με το ESG, επέφεραν σημαντικές οικονομικές επιπτώσεις, </a:t>
            </a:r>
            <a:r>
              <a:rPr lang="el-GR" sz="1600" b="1" dirty="0">
                <a:solidFill>
                  <a:schemeClr val="accent2"/>
                </a:solidFill>
              </a:rPr>
              <a:t>και ενίσχυσαν τη ζήτηση για διαφάνεια εκ μέρους των τελικών καταναλωτών και την απαίτηση των εποπτικών αρχών να αναγνωριστεί το ESG ως ρυθμιστική υποχρέωση</a:t>
            </a:r>
            <a:r>
              <a:rPr lang="el-GR" sz="1600" dirty="0"/>
              <a:t>, περιλαμβάνουν:</a:t>
            </a:r>
            <a:endParaRPr lang="en-US" sz="1600" dirty="0"/>
          </a:p>
        </p:txBody>
      </p:sp>
      <p:pic>
        <p:nvPicPr>
          <p:cNvPr id="8" name="Picture 7" descr="A screenshot of a graph&#10;&#10;AI-generated content may be incorrect.">
            <a:extLst>
              <a:ext uri="{FF2B5EF4-FFF2-40B4-BE49-F238E27FC236}">
                <a16:creationId xmlns:a16="http://schemas.microsoft.com/office/drawing/2014/main" id="{9D6FE432-B646-335F-9F16-8AA82898CB9C}"/>
              </a:ext>
            </a:extLst>
          </p:cNvPr>
          <p:cNvPicPr>
            <a:picLocks noChangeAspect="1"/>
          </p:cNvPicPr>
          <p:nvPr/>
        </p:nvPicPr>
        <p:blipFill>
          <a:blip r:embed="rId3" cstate="screen">
            <a:extLst>
              <a:ext uri="{28A0092B-C50C-407E-A947-70E740481C1C}">
                <a14:useLocalDpi xmlns:a14="http://schemas.microsoft.com/office/drawing/2010/main" val="0"/>
              </a:ext>
            </a:extLst>
          </a:blip>
          <a:srcRect l="9636" t="27018" r="7292" b="7099"/>
          <a:stretch/>
        </p:blipFill>
        <p:spPr>
          <a:xfrm>
            <a:off x="477043" y="3613687"/>
            <a:ext cx="5317027" cy="2202913"/>
          </a:xfrm>
          <a:prstGeom prst="rect">
            <a:avLst/>
          </a:prstGeom>
        </p:spPr>
      </p:pic>
      <p:pic>
        <p:nvPicPr>
          <p:cNvPr id="10" name="Picture 9" descr="A graph of stock prices&#10;&#10;AI-generated content may be incorrect.">
            <a:extLst>
              <a:ext uri="{FF2B5EF4-FFF2-40B4-BE49-F238E27FC236}">
                <a16:creationId xmlns:a16="http://schemas.microsoft.com/office/drawing/2014/main" id="{CFC5BD0F-2D25-B455-6F19-31B7D94A434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94070" y="1519414"/>
            <a:ext cx="3067803" cy="4518743"/>
          </a:xfrm>
          <a:prstGeom prst="rect">
            <a:avLst/>
          </a:prstGeom>
        </p:spPr>
      </p:pic>
      <p:sp>
        <p:nvSpPr>
          <p:cNvPr id="12" name="TextBox 11">
            <a:extLst>
              <a:ext uri="{FF2B5EF4-FFF2-40B4-BE49-F238E27FC236}">
                <a16:creationId xmlns:a16="http://schemas.microsoft.com/office/drawing/2014/main" id="{8C2D3558-BF90-F8D9-E51B-219CAE046E3E}"/>
              </a:ext>
            </a:extLst>
          </p:cNvPr>
          <p:cNvSpPr txBox="1"/>
          <p:nvPr/>
        </p:nvSpPr>
        <p:spPr>
          <a:xfrm>
            <a:off x="9245600" y="1816628"/>
            <a:ext cx="2469357" cy="3785652"/>
          </a:xfrm>
          <a:prstGeom prst="rect">
            <a:avLst/>
          </a:prstGeom>
          <a:solidFill>
            <a:schemeClr val="accent2"/>
          </a:solidFill>
        </p:spPr>
        <p:txBody>
          <a:bodyPr wrap="square">
            <a:spAutoFit/>
          </a:bodyPr>
          <a:lstStyle/>
          <a:p>
            <a:r>
              <a:rPr lang="el-GR" sz="1200" dirty="0">
                <a:solidFill>
                  <a:schemeClr val="bg1"/>
                </a:solidFill>
              </a:rPr>
              <a:t>Οι δύο εταιρείες είχαν σχετικά κοντινές κεφαλαιοποιήσεις μέχρι περίπου το 2010, όταν σημειώθηκε η πετρελαιοκηλίδα της BP στο Deepwater Horizon. Μετά από αυτό το γεγονός, η χρηματιστηριακή αξία της BP κατέγραψε απότομη πτώση και δεν ανέκαμψε ποτέ πλήρως, ενώ η ExxonMobil επανήλθε και συνέχισε την αναπτυξιακή της πορεία. </a:t>
            </a:r>
            <a:br>
              <a:rPr lang="en-US" sz="1200" dirty="0">
                <a:solidFill>
                  <a:schemeClr val="bg1"/>
                </a:solidFill>
              </a:rPr>
            </a:br>
            <a:r>
              <a:rPr lang="el-GR" sz="1200" dirty="0">
                <a:solidFill>
                  <a:schemeClr val="bg1"/>
                </a:solidFill>
              </a:rPr>
              <a:t>Η μακροπρόθεσμη επίδραση της καταστροφής, σε συνδυασμό με τις ισχυρότερες οικονομικές επιδόσεις και στρατηγικές αποφάσεις της ExxonMobil, οδήγησε σε αυξανόμενη απόκλιση στην αγοραία αξία των δύο πετρελαϊκών κολοσσών</a:t>
            </a:r>
            <a:r>
              <a:rPr lang="en-US" sz="1200" dirty="0">
                <a:solidFill>
                  <a:schemeClr val="bg1"/>
                </a:solidFill>
              </a:rPr>
              <a:t>.</a:t>
            </a:r>
          </a:p>
        </p:txBody>
      </p:sp>
    </p:spTree>
    <p:extLst>
      <p:ext uri="{BB962C8B-B14F-4D97-AF65-F5344CB8AC3E}">
        <p14:creationId xmlns:p14="http://schemas.microsoft.com/office/powerpoint/2010/main" val="226453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4455E-6C26-CF8D-6637-3C7F7606FD3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AD2D43F-B32E-027C-7F2B-8833D6113ACB}"/>
              </a:ext>
            </a:extLst>
          </p:cNvPr>
          <p:cNvSpPr>
            <a:spLocks noGrp="1"/>
          </p:cNvSpPr>
          <p:nvPr>
            <p:ph type="title"/>
          </p:nvPr>
        </p:nvSpPr>
        <p:spPr>
          <a:xfrm>
            <a:off x="443142" y="373266"/>
            <a:ext cx="11305716" cy="492443"/>
          </a:xfrm>
        </p:spPr>
        <p:txBody>
          <a:bodyPr/>
          <a:lstStyle/>
          <a:p>
            <a:r>
              <a:rPr lang="el-GR" dirty="0">
                <a:solidFill>
                  <a:srgbClr val="0F55F5"/>
                </a:solidFill>
              </a:rPr>
              <a:t>Ευρωπαϊκή Πράσινη Συμφωνία - Στόχοι</a:t>
            </a:r>
            <a:endParaRPr lang="en-US" dirty="0"/>
          </a:p>
        </p:txBody>
      </p:sp>
      <p:sp>
        <p:nvSpPr>
          <p:cNvPr id="2" name="Content Placeholder 8">
            <a:extLst>
              <a:ext uri="{FF2B5EF4-FFF2-40B4-BE49-F238E27FC236}">
                <a16:creationId xmlns:a16="http://schemas.microsoft.com/office/drawing/2014/main" id="{41784DD0-213F-74D6-B084-B3E82C083713}"/>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EU Commission</a:t>
            </a:r>
            <a:r>
              <a:rPr lang="el-GR" sz="1400" b="0" dirty="0"/>
              <a:t>, </a:t>
            </a:r>
            <a:r>
              <a:rPr lang="el-GR" sz="1400" b="0" dirty="0">
                <a:hlinkClick r:id="rId3"/>
              </a:rPr>
              <a:t>Προτάσεις</a:t>
            </a:r>
            <a:r>
              <a:rPr lang="en-US" sz="1400" b="0" dirty="0"/>
              <a:t> </a:t>
            </a:r>
          </a:p>
        </p:txBody>
      </p:sp>
      <p:pic>
        <p:nvPicPr>
          <p:cNvPr id="1026" name="Picture 2" descr="e0e7c6c7 c625 419d 1c74 ed300563f95c1">
            <a:extLst>
              <a:ext uri="{FF2B5EF4-FFF2-40B4-BE49-F238E27FC236}">
                <a16:creationId xmlns:a16="http://schemas.microsoft.com/office/drawing/2014/main" id="{D903FA95-FF1B-AFF5-4C89-EE199DAC3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514" y="1027627"/>
            <a:ext cx="7925486" cy="552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426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B7B59F-F0CC-DE9B-6E01-65023BAE0B2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E7A0786-DE0D-B7C7-6419-3229D35D43F3}"/>
              </a:ext>
            </a:extLst>
          </p:cNvPr>
          <p:cNvSpPr>
            <a:spLocks noGrp="1"/>
          </p:cNvSpPr>
          <p:nvPr>
            <p:ph type="title"/>
          </p:nvPr>
        </p:nvSpPr>
        <p:spPr>
          <a:xfrm>
            <a:off x="443142" y="373266"/>
            <a:ext cx="11305716" cy="984885"/>
          </a:xfrm>
        </p:spPr>
        <p:txBody>
          <a:bodyPr/>
          <a:lstStyle/>
          <a:p>
            <a:r>
              <a:rPr lang="el-GR" dirty="0">
                <a:solidFill>
                  <a:srgbClr val="0F55F5"/>
                </a:solidFill>
              </a:rPr>
              <a:t>Παγκόσμιες Ενεργειακές Επενδύσεις σε σύγκριση με Κινεζικές και Ευρωπαϊκές Επενδύσεις (δισ. $), [2015–2024]</a:t>
            </a:r>
            <a:endParaRPr lang="en-US" dirty="0"/>
          </a:p>
        </p:txBody>
      </p:sp>
      <p:sp>
        <p:nvSpPr>
          <p:cNvPr id="2" name="Content Placeholder 8">
            <a:extLst>
              <a:ext uri="{FF2B5EF4-FFF2-40B4-BE49-F238E27FC236}">
                <a16:creationId xmlns:a16="http://schemas.microsoft.com/office/drawing/2014/main" id="{FB50974A-7369-5122-0F30-01D269ED0DB9}"/>
              </a:ext>
            </a:extLst>
          </p:cNvPr>
          <p:cNvSpPr txBox="1">
            <a:spLocks/>
          </p:cNvSpPr>
          <p:nvPr/>
        </p:nvSpPr>
        <p:spPr>
          <a:xfrm>
            <a:off x="1387206" y="6553200"/>
            <a:ext cx="934558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ΙΕΑ</a:t>
            </a:r>
            <a:r>
              <a:rPr lang="en-US" sz="1400" b="0" dirty="0"/>
              <a:t>, HAEE analysis</a:t>
            </a:r>
          </a:p>
        </p:txBody>
      </p:sp>
      <p:grpSp>
        <p:nvGrpSpPr>
          <p:cNvPr id="5" name="Group 4">
            <a:extLst>
              <a:ext uri="{FF2B5EF4-FFF2-40B4-BE49-F238E27FC236}">
                <a16:creationId xmlns:a16="http://schemas.microsoft.com/office/drawing/2014/main" id="{E024E69B-601D-C58A-CB0D-D2A9C1DCCE77}"/>
              </a:ext>
            </a:extLst>
          </p:cNvPr>
          <p:cNvGrpSpPr/>
          <p:nvPr/>
        </p:nvGrpSpPr>
        <p:grpSpPr>
          <a:xfrm>
            <a:off x="579248" y="1566560"/>
            <a:ext cx="7980552" cy="4242414"/>
            <a:chOff x="401448" y="2414827"/>
            <a:chExt cx="6756779" cy="3719887"/>
          </a:xfrm>
        </p:grpSpPr>
        <p:graphicFrame>
          <p:nvGraphicFramePr>
            <p:cNvPr id="7" name="Chart 6">
              <a:extLst>
                <a:ext uri="{FF2B5EF4-FFF2-40B4-BE49-F238E27FC236}">
                  <a16:creationId xmlns:a16="http://schemas.microsoft.com/office/drawing/2014/main" id="{560C7906-C49D-835B-4D84-CE3BF0882B6E}"/>
                </a:ext>
              </a:extLst>
            </p:cNvPr>
            <p:cNvGraphicFramePr>
              <a:graphicFrameLocks/>
            </p:cNvGraphicFramePr>
            <p:nvPr>
              <p:extLst>
                <p:ext uri="{D42A27DB-BD31-4B8C-83A1-F6EECF244321}">
                  <p14:modId xmlns:p14="http://schemas.microsoft.com/office/powerpoint/2010/main" val="3616478754"/>
                </p:ext>
              </p:extLst>
            </p:nvPr>
          </p:nvGraphicFramePr>
          <p:xfrm>
            <a:off x="401448" y="2623053"/>
            <a:ext cx="2339341" cy="350444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84674C1-51B6-F2A2-9C6E-C420420726CD}"/>
                </a:ext>
              </a:extLst>
            </p:cNvPr>
            <p:cNvSpPr txBox="1"/>
            <p:nvPr/>
          </p:nvSpPr>
          <p:spPr>
            <a:xfrm>
              <a:off x="765046" y="2426102"/>
              <a:ext cx="1625600" cy="400110"/>
            </a:xfrm>
            <a:prstGeom prst="rect">
              <a:avLst/>
            </a:prstGeom>
            <a:noFill/>
          </p:spPr>
          <p:txBody>
            <a:bodyPr wrap="square" rtlCol="0">
              <a:spAutoFit/>
            </a:bodyPr>
            <a:lstStyle/>
            <a:p>
              <a:pPr algn="ctr"/>
              <a:r>
                <a:rPr lang="en-US" sz="1000">
                  <a:solidFill>
                    <a:schemeClr val="accent1"/>
                  </a:solidFill>
                  <a:latin typeface="Verdana" panose="020B0604030504040204" pitchFamily="34" charset="0"/>
                  <a:ea typeface="Verdana" panose="020B0604030504040204" pitchFamily="34" charset="0"/>
                  <a:cs typeface="Vrinda" panose="020B0502040204020203" pitchFamily="34" charset="0"/>
                </a:rPr>
                <a:t>Energy Efficiency &amp; End-use</a:t>
              </a:r>
            </a:p>
          </p:txBody>
        </p:sp>
        <p:sp>
          <p:nvSpPr>
            <p:cNvPr id="9" name="TextBox 8">
              <a:extLst>
                <a:ext uri="{FF2B5EF4-FFF2-40B4-BE49-F238E27FC236}">
                  <a16:creationId xmlns:a16="http://schemas.microsoft.com/office/drawing/2014/main" id="{13631C09-5230-5DFF-24B0-06F0EBB9D660}"/>
                </a:ext>
              </a:extLst>
            </p:cNvPr>
            <p:cNvSpPr txBox="1"/>
            <p:nvPr/>
          </p:nvSpPr>
          <p:spPr>
            <a:xfrm>
              <a:off x="2013331" y="3337843"/>
              <a:ext cx="613410" cy="215444"/>
            </a:xfrm>
            <a:prstGeom prst="rect">
              <a:avLst/>
            </a:prstGeom>
            <a:noFill/>
          </p:spPr>
          <p:txBody>
            <a:bodyPr wrap="square" rtlCol="0">
              <a:spAutoFit/>
            </a:bodyPr>
            <a:lstStyle/>
            <a:p>
              <a:pPr algn="ctr"/>
              <a:r>
                <a:rPr lang="en-US" sz="800">
                  <a:latin typeface="Verdana" panose="020B0604030504040204" pitchFamily="34" charset="0"/>
                  <a:ea typeface="Verdana" panose="020B0604030504040204" pitchFamily="34" charset="0"/>
                </a:rPr>
                <a:t>World</a:t>
              </a:r>
            </a:p>
          </p:txBody>
        </p:sp>
        <p:sp>
          <p:nvSpPr>
            <p:cNvPr id="11" name="TextBox 10">
              <a:extLst>
                <a:ext uri="{FF2B5EF4-FFF2-40B4-BE49-F238E27FC236}">
                  <a16:creationId xmlns:a16="http://schemas.microsoft.com/office/drawing/2014/main" id="{6D5512EE-A71B-FC1A-781C-AAB3E671DEA8}"/>
                </a:ext>
              </a:extLst>
            </p:cNvPr>
            <p:cNvSpPr txBox="1"/>
            <p:nvPr/>
          </p:nvSpPr>
          <p:spPr>
            <a:xfrm>
              <a:off x="1963165" y="4616994"/>
              <a:ext cx="613410" cy="215444"/>
            </a:xfrm>
            <a:prstGeom prst="rect">
              <a:avLst/>
            </a:prstGeom>
            <a:noFill/>
          </p:spPr>
          <p:txBody>
            <a:bodyPr wrap="square" rtlCol="0">
              <a:spAutoFit/>
            </a:bodyPr>
            <a:lstStyle/>
            <a:p>
              <a:pPr algn="ctr"/>
              <a:r>
                <a:rPr lang="en-US" sz="800">
                  <a:latin typeface="Verdana" panose="020B0604030504040204" pitchFamily="34" charset="0"/>
                  <a:ea typeface="Verdana" panose="020B0604030504040204" pitchFamily="34" charset="0"/>
                </a:rPr>
                <a:t>EU</a:t>
              </a:r>
            </a:p>
          </p:txBody>
        </p:sp>
        <p:sp>
          <p:nvSpPr>
            <p:cNvPr id="12" name="TextBox 11">
              <a:extLst>
                <a:ext uri="{FF2B5EF4-FFF2-40B4-BE49-F238E27FC236}">
                  <a16:creationId xmlns:a16="http://schemas.microsoft.com/office/drawing/2014/main" id="{B159B1A5-5B88-EF12-BAC9-613487BDACDE}"/>
                </a:ext>
              </a:extLst>
            </p:cNvPr>
            <p:cNvSpPr txBox="1"/>
            <p:nvPr/>
          </p:nvSpPr>
          <p:spPr>
            <a:xfrm>
              <a:off x="1963165" y="5123352"/>
              <a:ext cx="613410" cy="215444"/>
            </a:xfrm>
            <a:prstGeom prst="rect">
              <a:avLst/>
            </a:prstGeom>
            <a:noFill/>
          </p:spPr>
          <p:txBody>
            <a:bodyPr wrap="square" rtlCol="0">
              <a:spAutoFit/>
            </a:bodyPr>
            <a:lstStyle/>
            <a:p>
              <a:pPr algn="ctr"/>
              <a:r>
                <a:rPr lang="en-US" sz="800">
                  <a:latin typeface="Verdana" panose="020B0604030504040204" pitchFamily="34" charset="0"/>
                  <a:ea typeface="Verdana" panose="020B0604030504040204" pitchFamily="34" charset="0"/>
                </a:rPr>
                <a:t>China</a:t>
              </a:r>
            </a:p>
          </p:txBody>
        </p:sp>
        <p:graphicFrame>
          <p:nvGraphicFramePr>
            <p:cNvPr id="13" name="Chart 12">
              <a:extLst>
                <a:ext uri="{FF2B5EF4-FFF2-40B4-BE49-F238E27FC236}">
                  <a16:creationId xmlns:a16="http://schemas.microsoft.com/office/drawing/2014/main" id="{1FFF62FF-FFE7-C63B-AB04-536BE0B79E84}"/>
                </a:ext>
              </a:extLst>
            </p:cNvPr>
            <p:cNvGraphicFramePr>
              <a:graphicFrameLocks/>
            </p:cNvGraphicFramePr>
            <p:nvPr>
              <p:extLst>
                <p:ext uri="{D42A27DB-BD31-4B8C-83A1-F6EECF244321}">
                  <p14:modId xmlns:p14="http://schemas.microsoft.com/office/powerpoint/2010/main" val="3609652814"/>
                </p:ext>
              </p:extLst>
            </p:nvPr>
          </p:nvGraphicFramePr>
          <p:xfrm>
            <a:off x="2701987" y="2536860"/>
            <a:ext cx="2224218" cy="359785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CCDCB4D3-66D7-60AB-63BD-3DF2A9CA393E}"/>
                </a:ext>
              </a:extLst>
            </p:cNvPr>
            <p:cNvSpPr txBox="1"/>
            <p:nvPr/>
          </p:nvSpPr>
          <p:spPr>
            <a:xfrm>
              <a:off x="2967037" y="2414827"/>
              <a:ext cx="1625600" cy="246221"/>
            </a:xfrm>
            <a:prstGeom prst="rect">
              <a:avLst/>
            </a:prstGeom>
            <a:noFill/>
          </p:spPr>
          <p:txBody>
            <a:bodyPr wrap="square" rtlCol="0">
              <a:spAutoFit/>
            </a:bodyPr>
            <a:lstStyle/>
            <a:p>
              <a:pPr algn="ctr"/>
              <a:r>
                <a:rPr lang="en-US" sz="1000">
                  <a:solidFill>
                    <a:schemeClr val="accent1"/>
                  </a:solidFill>
                  <a:latin typeface="Verdana" panose="020B0604030504040204" pitchFamily="34" charset="0"/>
                  <a:ea typeface="Verdana" panose="020B0604030504040204" pitchFamily="34" charset="0"/>
                  <a:cs typeface="Vrinda" panose="020B0502040204020203" pitchFamily="34" charset="0"/>
                </a:rPr>
                <a:t>Fuels</a:t>
              </a:r>
            </a:p>
          </p:txBody>
        </p:sp>
        <p:graphicFrame>
          <p:nvGraphicFramePr>
            <p:cNvPr id="15" name="Chart 14">
              <a:extLst>
                <a:ext uri="{FF2B5EF4-FFF2-40B4-BE49-F238E27FC236}">
                  <a16:creationId xmlns:a16="http://schemas.microsoft.com/office/drawing/2014/main" id="{11DF03B4-972B-D4AD-A68A-2FF95FBB680A}"/>
                </a:ext>
              </a:extLst>
            </p:cNvPr>
            <p:cNvGraphicFramePr>
              <a:graphicFrameLocks/>
            </p:cNvGraphicFramePr>
            <p:nvPr>
              <p:extLst>
                <p:ext uri="{D42A27DB-BD31-4B8C-83A1-F6EECF244321}">
                  <p14:modId xmlns:p14="http://schemas.microsoft.com/office/powerpoint/2010/main" val="1200583909"/>
                </p:ext>
              </p:extLst>
            </p:nvPr>
          </p:nvGraphicFramePr>
          <p:xfrm>
            <a:off x="5000687" y="2565400"/>
            <a:ext cx="2157540" cy="3569314"/>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7AC24525-AE52-16DE-C94F-D35078F95F20}"/>
                </a:ext>
              </a:extLst>
            </p:cNvPr>
            <p:cNvSpPr txBox="1"/>
            <p:nvPr/>
          </p:nvSpPr>
          <p:spPr>
            <a:xfrm>
              <a:off x="5289805" y="2414827"/>
              <a:ext cx="1625600" cy="246221"/>
            </a:xfrm>
            <a:prstGeom prst="rect">
              <a:avLst/>
            </a:prstGeom>
            <a:noFill/>
          </p:spPr>
          <p:txBody>
            <a:bodyPr wrap="square" rtlCol="0">
              <a:spAutoFit/>
            </a:bodyPr>
            <a:lstStyle/>
            <a:p>
              <a:pPr algn="ctr"/>
              <a:r>
                <a:rPr lang="en-US" sz="1000">
                  <a:solidFill>
                    <a:schemeClr val="accent1"/>
                  </a:solidFill>
                  <a:latin typeface="Verdana" panose="020B0604030504040204" pitchFamily="34" charset="0"/>
                  <a:ea typeface="Verdana" panose="020B0604030504040204" pitchFamily="34" charset="0"/>
                  <a:cs typeface="Vrinda" panose="020B0502040204020203" pitchFamily="34" charset="0"/>
                </a:rPr>
                <a:t>Power</a:t>
              </a:r>
            </a:p>
          </p:txBody>
        </p:sp>
        <p:cxnSp>
          <p:nvCxnSpPr>
            <p:cNvPr id="17" name="Ευθεία γραμμή σύνδεσης 18">
              <a:extLst>
                <a:ext uri="{FF2B5EF4-FFF2-40B4-BE49-F238E27FC236}">
                  <a16:creationId xmlns:a16="http://schemas.microsoft.com/office/drawing/2014/main" id="{6744DC3E-176A-5D24-AB3B-404CB56D9C49}"/>
                </a:ext>
              </a:extLst>
            </p:cNvPr>
            <p:cNvCxnSpPr>
              <a:cxnSpLocks/>
            </p:cNvCxnSpPr>
            <p:nvPr/>
          </p:nvCxnSpPr>
          <p:spPr>
            <a:xfrm flipV="1">
              <a:off x="4875274" y="2758031"/>
              <a:ext cx="0" cy="257813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8">
              <a:extLst>
                <a:ext uri="{FF2B5EF4-FFF2-40B4-BE49-F238E27FC236}">
                  <a16:creationId xmlns:a16="http://schemas.microsoft.com/office/drawing/2014/main" id="{D8171593-60C1-4C9F-589F-B4C12250731D}"/>
                </a:ext>
              </a:extLst>
            </p:cNvPr>
            <p:cNvCxnSpPr>
              <a:cxnSpLocks/>
            </p:cNvCxnSpPr>
            <p:nvPr/>
          </p:nvCxnSpPr>
          <p:spPr>
            <a:xfrm flipV="1">
              <a:off x="2624963" y="2826212"/>
              <a:ext cx="0" cy="257813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AC903D60-88ED-6ED6-DB47-0BD0C9FE85C3}"/>
              </a:ext>
            </a:extLst>
          </p:cNvPr>
          <p:cNvSpPr txBox="1"/>
          <p:nvPr/>
        </p:nvSpPr>
        <p:spPr>
          <a:xfrm>
            <a:off x="8779045" y="1957973"/>
            <a:ext cx="2969813" cy="3416320"/>
          </a:xfrm>
          <a:prstGeom prst="rect">
            <a:avLst/>
          </a:prstGeom>
          <a:solidFill>
            <a:schemeClr val="accent2"/>
          </a:solidFill>
        </p:spPr>
        <p:txBody>
          <a:bodyPr wrap="square">
            <a:spAutoFit/>
          </a:bodyPr>
          <a:lstStyle/>
          <a:p>
            <a:r>
              <a:rPr lang="el-GR" dirty="0">
                <a:solidFill>
                  <a:schemeClr val="bg1"/>
                </a:solidFill>
              </a:rPr>
              <a:t>Το 2024 καταγράφεται έντονη παγκόσμια αύξηση των επενδύσεων στην ηλεκτροπαραγωγή και στην ενεργειακή αποδοτικότητα, με την Κίνα να επικεντρώνεται κυρίως στα καύσιμα, ενώ η Ευρωπαϊκή Ένωση εστιάζει στην αποδοτικότητα στην τελική χρήση.</a:t>
            </a:r>
            <a:endParaRPr lang="en-US" dirty="0">
              <a:solidFill>
                <a:schemeClr val="bg1"/>
              </a:solidFill>
            </a:endParaRPr>
          </a:p>
        </p:txBody>
      </p:sp>
    </p:spTree>
    <p:extLst>
      <p:ext uri="{BB962C8B-B14F-4D97-AF65-F5344CB8AC3E}">
        <p14:creationId xmlns:p14="http://schemas.microsoft.com/office/powerpoint/2010/main" val="2328881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C15794-8D8B-A7CB-B64C-67A283D1778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BEC3A1E-74B2-DCCF-A785-E048C6096B42}"/>
              </a:ext>
            </a:extLst>
          </p:cNvPr>
          <p:cNvSpPr>
            <a:spLocks noGrp="1"/>
          </p:cNvSpPr>
          <p:nvPr>
            <p:ph type="title"/>
          </p:nvPr>
        </p:nvSpPr>
        <p:spPr>
          <a:xfrm>
            <a:off x="443142" y="373266"/>
            <a:ext cx="11305716" cy="984885"/>
          </a:xfrm>
        </p:spPr>
        <p:txBody>
          <a:bodyPr/>
          <a:lstStyle/>
          <a:p>
            <a:r>
              <a:rPr lang="el-GR" dirty="0">
                <a:solidFill>
                  <a:srgbClr val="0F55F5"/>
                </a:solidFill>
              </a:rPr>
              <a:t>Το 2024 καταγράφεται πρωτοφανής αύξηση των επενδύσεων σε ανανεώσιμη ενέργεια και αποθήκευση</a:t>
            </a:r>
            <a:endParaRPr lang="en-US" dirty="0"/>
          </a:p>
        </p:txBody>
      </p:sp>
      <p:sp>
        <p:nvSpPr>
          <p:cNvPr id="2" name="Content Placeholder 8">
            <a:extLst>
              <a:ext uri="{FF2B5EF4-FFF2-40B4-BE49-F238E27FC236}">
                <a16:creationId xmlns:a16="http://schemas.microsoft.com/office/drawing/2014/main" id="{CEA01325-6947-9291-00BB-4000A2C1E1D6}"/>
              </a:ext>
            </a:extLst>
          </p:cNvPr>
          <p:cNvSpPr txBox="1">
            <a:spLocks/>
          </p:cNvSpPr>
          <p:nvPr/>
        </p:nvSpPr>
        <p:spPr>
          <a:xfrm>
            <a:off x="1387206" y="6553200"/>
            <a:ext cx="934558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ΙΕΑ</a:t>
            </a:r>
            <a:r>
              <a:rPr lang="en-US" sz="1400" b="0" dirty="0"/>
              <a:t>, HAEE analysis</a:t>
            </a:r>
          </a:p>
        </p:txBody>
      </p:sp>
      <p:graphicFrame>
        <p:nvGraphicFramePr>
          <p:cNvPr id="3" name="Chart 2">
            <a:extLst>
              <a:ext uri="{FF2B5EF4-FFF2-40B4-BE49-F238E27FC236}">
                <a16:creationId xmlns:a16="http://schemas.microsoft.com/office/drawing/2014/main" id="{F9EC5383-E554-18E9-C2F6-CF2A19A11183}"/>
              </a:ext>
            </a:extLst>
          </p:cNvPr>
          <p:cNvGraphicFramePr>
            <a:graphicFrameLocks/>
          </p:cNvGraphicFramePr>
          <p:nvPr>
            <p:extLst>
              <p:ext uri="{D42A27DB-BD31-4B8C-83A1-F6EECF244321}">
                <p14:modId xmlns:p14="http://schemas.microsoft.com/office/powerpoint/2010/main" val="3708951374"/>
              </p:ext>
            </p:extLst>
          </p:nvPr>
        </p:nvGraphicFramePr>
        <p:xfrm>
          <a:off x="693255" y="1358151"/>
          <a:ext cx="10546245" cy="489060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0354CDF9-7AAA-3F3D-477D-22195A1F4D3D}"/>
              </a:ext>
            </a:extLst>
          </p:cNvPr>
          <p:cNvSpPr txBox="1"/>
          <p:nvPr/>
        </p:nvSpPr>
        <p:spPr>
          <a:xfrm>
            <a:off x="2111375" y="1575157"/>
            <a:ext cx="9128125" cy="338554"/>
          </a:xfrm>
          <a:prstGeom prst="rect">
            <a:avLst/>
          </a:prstGeom>
          <a:noFill/>
        </p:spPr>
        <p:txBody>
          <a:bodyPr wrap="square">
            <a:spAutoFit/>
          </a:bodyPr>
          <a:lstStyle/>
          <a:p>
            <a:r>
              <a:rPr lang="el-GR" sz="1600" dirty="0">
                <a:solidFill>
                  <a:srgbClr val="0F55F5"/>
                </a:solidFill>
              </a:rPr>
              <a:t>Παγκόσμιες Επενδύσεις στον Τομέα Ηλεκτρικής Ενέργειας (δισ. $, [2015–2024])</a:t>
            </a:r>
            <a:endParaRPr lang="en-US" sz="1600" dirty="0">
              <a:solidFill>
                <a:srgbClr val="0F55F5"/>
              </a:solidFill>
            </a:endParaRPr>
          </a:p>
        </p:txBody>
      </p:sp>
    </p:spTree>
    <p:extLst>
      <p:ext uri="{BB962C8B-B14F-4D97-AF65-F5344CB8AC3E}">
        <p14:creationId xmlns:p14="http://schemas.microsoft.com/office/powerpoint/2010/main" val="4195495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6DCE71-A5B0-503E-9925-A57B8F4DFDA6}"/>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31B97CA-AC69-5213-4AFD-F7EF065899EA}"/>
              </a:ext>
            </a:extLst>
          </p:cNvPr>
          <p:cNvGraphicFramePr>
            <a:graphicFrameLocks/>
          </p:cNvGraphicFramePr>
          <p:nvPr>
            <p:extLst>
              <p:ext uri="{D42A27DB-BD31-4B8C-83A1-F6EECF244321}">
                <p14:modId xmlns:p14="http://schemas.microsoft.com/office/powerpoint/2010/main" val="3109694755"/>
              </p:ext>
            </p:extLst>
          </p:nvPr>
        </p:nvGraphicFramePr>
        <p:xfrm>
          <a:off x="342900" y="1953681"/>
          <a:ext cx="10897631" cy="198429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03736D50-6271-C247-D385-1852A31BDFCB}"/>
              </a:ext>
            </a:extLst>
          </p:cNvPr>
          <p:cNvSpPr>
            <a:spLocks noGrp="1"/>
          </p:cNvSpPr>
          <p:nvPr>
            <p:ph type="title"/>
          </p:nvPr>
        </p:nvSpPr>
        <p:spPr>
          <a:xfrm>
            <a:off x="443142" y="373266"/>
            <a:ext cx="11305716" cy="1969770"/>
          </a:xfrm>
        </p:spPr>
        <p:txBody>
          <a:bodyPr/>
          <a:lstStyle/>
          <a:p>
            <a:r>
              <a:rPr lang="el-GR" dirty="0">
                <a:solidFill>
                  <a:schemeClr val="accent2"/>
                </a:solidFill>
              </a:rPr>
              <a:t>Το 2024 καταγράφεται ρεκόρ επενδύσεων ύψους 2,1 τρισ. δολαρίων σε τεχνολογίες μετάβασης με την </a:t>
            </a:r>
            <a:r>
              <a:rPr lang="el-GR" b="1" dirty="0">
                <a:solidFill>
                  <a:schemeClr val="accent2"/>
                </a:solidFill>
              </a:rPr>
              <a:t>ΕΕ να διατηρεί στρατηγικά πλεονεκτήματα σε εξειδικευμένες τεχνολογίες</a:t>
            </a:r>
            <a:r>
              <a:rPr lang="el-GR" dirty="0">
                <a:solidFill>
                  <a:schemeClr val="accent2"/>
                </a:solidFill>
              </a:rPr>
              <a:t>.</a:t>
            </a:r>
            <a:br>
              <a:rPr lang="el-GR" dirty="0"/>
            </a:br>
            <a:endParaRPr lang="en-US" dirty="0"/>
          </a:p>
        </p:txBody>
      </p:sp>
      <p:sp>
        <p:nvSpPr>
          <p:cNvPr id="2" name="Content Placeholder 8">
            <a:extLst>
              <a:ext uri="{FF2B5EF4-FFF2-40B4-BE49-F238E27FC236}">
                <a16:creationId xmlns:a16="http://schemas.microsoft.com/office/drawing/2014/main" id="{153EB8DC-3E88-A764-CB98-8819E590E8B7}"/>
              </a:ext>
            </a:extLst>
          </p:cNvPr>
          <p:cNvSpPr txBox="1">
            <a:spLocks/>
          </p:cNvSpPr>
          <p:nvPr/>
        </p:nvSpPr>
        <p:spPr>
          <a:xfrm>
            <a:off x="1387206" y="6553200"/>
            <a:ext cx="934558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ΙΕΑ</a:t>
            </a:r>
            <a:r>
              <a:rPr lang="en-US" sz="1400" b="0" dirty="0"/>
              <a:t>, HAEE analysis</a:t>
            </a:r>
          </a:p>
        </p:txBody>
      </p:sp>
      <p:sp>
        <p:nvSpPr>
          <p:cNvPr id="10" name="TextBox 9">
            <a:extLst>
              <a:ext uri="{FF2B5EF4-FFF2-40B4-BE49-F238E27FC236}">
                <a16:creationId xmlns:a16="http://schemas.microsoft.com/office/drawing/2014/main" id="{18ABA645-8078-08CE-FD07-9CC1EF445A5B}"/>
              </a:ext>
            </a:extLst>
          </p:cNvPr>
          <p:cNvSpPr txBox="1"/>
          <p:nvPr/>
        </p:nvSpPr>
        <p:spPr>
          <a:xfrm>
            <a:off x="2112406" y="1928281"/>
            <a:ext cx="9128125" cy="338554"/>
          </a:xfrm>
          <a:prstGeom prst="rect">
            <a:avLst/>
          </a:prstGeom>
          <a:noFill/>
        </p:spPr>
        <p:txBody>
          <a:bodyPr wrap="square">
            <a:spAutoFit/>
          </a:bodyPr>
          <a:lstStyle/>
          <a:p>
            <a:r>
              <a:rPr lang="el-GR" sz="1600" dirty="0">
                <a:solidFill>
                  <a:srgbClr val="0F55F5"/>
                </a:solidFill>
              </a:rPr>
              <a:t>Παγκόσμιες Επενδύσεις σε Τεχνολογίες Ενεργειακής Μετάβασης (δισ. $, [2004–2024])</a:t>
            </a:r>
            <a:endParaRPr lang="en-US" sz="1600" dirty="0">
              <a:solidFill>
                <a:srgbClr val="0F55F5"/>
              </a:solidFill>
            </a:endParaRPr>
          </a:p>
        </p:txBody>
      </p:sp>
      <p:sp>
        <p:nvSpPr>
          <p:cNvPr id="7" name="TextBox 6">
            <a:extLst>
              <a:ext uri="{FF2B5EF4-FFF2-40B4-BE49-F238E27FC236}">
                <a16:creationId xmlns:a16="http://schemas.microsoft.com/office/drawing/2014/main" id="{434DD927-E0EF-E527-5B0B-97036486390D}"/>
              </a:ext>
            </a:extLst>
          </p:cNvPr>
          <p:cNvSpPr txBox="1"/>
          <p:nvPr/>
        </p:nvSpPr>
        <p:spPr>
          <a:xfrm>
            <a:off x="1716087" y="4001946"/>
            <a:ext cx="8759825" cy="338554"/>
          </a:xfrm>
          <a:prstGeom prst="rect">
            <a:avLst/>
          </a:prstGeom>
          <a:noFill/>
        </p:spPr>
        <p:txBody>
          <a:bodyPr wrap="square">
            <a:spAutoFit/>
          </a:bodyPr>
          <a:lstStyle/>
          <a:p>
            <a:pPr algn="ctr"/>
            <a:r>
              <a:rPr lang="el-GR" sz="1600" dirty="0">
                <a:solidFill>
                  <a:srgbClr val="0F55F5"/>
                </a:solidFill>
              </a:rPr>
              <a:t>Επενδύσεις σε Τεχνολογίες Ενεργειακής Μετάβασης ανά Κορυφαία Χώρα (δισ. $, [2024])</a:t>
            </a:r>
            <a:endParaRPr lang="en-US" sz="1600" dirty="0">
              <a:solidFill>
                <a:srgbClr val="0F55F5"/>
              </a:solidFill>
            </a:endParaRPr>
          </a:p>
        </p:txBody>
      </p:sp>
      <p:grpSp>
        <p:nvGrpSpPr>
          <p:cNvPr id="35" name="Group 34">
            <a:extLst>
              <a:ext uri="{FF2B5EF4-FFF2-40B4-BE49-F238E27FC236}">
                <a16:creationId xmlns:a16="http://schemas.microsoft.com/office/drawing/2014/main" id="{F2A02A08-0027-CA60-D597-A42CFA178B7F}"/>
              </a:ext>
            </a:extLst>
          </p:cNvPr>
          <p:cNvGrpSpPr/>
          <p:nvPr/>
        </p:nvGrpSpPr>
        <p:grpSpPr>
          <a:xfrm>
            <a:off x="2326288" y="4340500"/>
            <a:ext cx="7147912" cy="2129557"/>
            <a:chOff x="637188" y="4150302"/>
            <a:chExt cx="6360378" cy="2129557"/>
          </a:xfrm>
        </p:grpSpPr>
        <p:graphicFrame>
          <p:nvGraphicFramePr>
            <p:cNvPr id="36" name="Chart 35">
              <a:extLst>
                <a:ext uri="{FF2B5EF4-FFF2-40B4-BE49-F238E27FC236}">
                  <a16:creationId xmlns:a16="http://schemas.microsoft.com/office/drawing/2014/main" id="{624BF234-E0A7-E38C-C4F4-0A83A52A0C41}"/>
                </a:ext>
              </a:extLst>
            </p:cNvPr>
            <p:cNvGraphicFramePr>
              <a:graphicFrameLocks/>
            </p:cNvGraphicFramePr>
            <p:nvPr>
              <p:extLst>
                <p:ext uri="{D42A27DB-BD31-4B8C-83A1-F6EECF244321}">
                  <p14:modId xmlns:p14="http://schemas.microsoft.com/office/powerpoint/2010/main" val="1158398656"/>
                </p:ext>
              </p:extLst>
            </p:nvPr>
          </p:nvGraphicFramePr>
          <p:xfrm>
            <a:off x="637188" y="4150302"/>
            <a:ext cx="6360378" cy="2129557"/>
          </p:xfrm>
          <a:graphic>
            <a:graphicData uri="http://schemas.openxmlformats.org/drawingml/2006/chart">
              <c:chart xmlns:c="http://schemas.openxmlformats.org/drawingml/2006/chart" xmlns:r="http://schemas.openxmlformats.org/officeDocument/2006/relationships" r:id="rId4"/>
            </a:graphicData>
          </a:graphic>
        </p:graphicFrame>
        <p:pic>
          <p:nvPicPr>
            <p:cNvPr id="38" name="Picture 6" descr="🇨🇳 Flag: China on JoyPixels 3.1">
              <a:extLst>
                <a:ext uri="{FF2B5EF4-FFF2-40B4-BE49-F238E27FC236}">
                  <a16:creationId xmlns:a16="http://schemas.microsoft.com/office/drawing/2014/main" id="{286C270E-158B-A2FD-0C59-D8AD3A47F9D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74663" y="5833861"/>
              <a:ext cx="161578" cy="16157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The United States flag emoji - Country flags">
              <a:extLst>
                <a:ext uri="{FF2B5EF4-FFF2-40B4-BE49-F238E27FC236}">
                  <a16:creationId xmlns:a16="http://schemas.microsoft.com/office/drawing/2014/main" id="{AFFD93F5-AA13-E97C-423E-35B239230123}"/>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736588" y="5634638"/>
              <a:ext cx="161578" cy="16157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Germany Flag Emoji 🇩🇪 – Flags Web">
              <a:extLst>
                <a:ext uri="{FF2B5EF4-FFF2-40B4-BE49-F238E27FC236}">
                  <a16:creationId xmlns:a16="http://schemas.microsoft.com/office/drawing/2014/main" id="{B78854DD-AF82-A17F-D1C0-57AB30E6BC2C}"/>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405941" y="5453036"/>
              <a:ext cx="152596" cy="15259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United Kingdom (UK) Flag Emoji 🇬🇧 – Flags Web">
              <a:extLst>
                <a:ext uri="{FF2B5EF4-FFF2-40B4-BE49-F238E27FC236}">
                  <a16:creationId xmlns:a16="http://schemas.microsoft.com/office/drawing/2014/main" id="{A19A01E5-6080-C7C6-ADE8-5E6CD2E5F8CC}"/>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153348" y="5260342"/>
              <a:ext cx="156126" cy="1561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France flag icon - Country flags">
              <a:extLst>
                <a:ext uri="{FF2B5EF4-FFF2-40B4-BE49-F238E27FC236}">
                  <a16:creationId xmlns:a16="http://schemas.microsoft.com/office/drawing/2014/main" id="{3B547056-7E01-ABBF-C4E7-A1D73129E55C}"/>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079478" y="5066248"/>
              <a:ext cx="156126" cy="1561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india&quot; Emoji - Download for free – Iconduck">
              <a:extLst>
                <a:ext uri="{FF2B5EF4-FFF2-40B4-BE49-F238E27FC236}">
                  <a16:creationId xmlns:a16="http://schemas.microsoft.com/office/drawing/2014/main" id="{4621A6A2-E068-4E33-1C0B-940F18F10E1C}"/>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071093" y="4869251"/>
              <a:ext cx="164511" cy="1651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6" descr="Brazil flag emoji - Country flags">
              <a:extLst>
                <a:ext uri="{FF2B5EF4-FFF2-40B4-BE49-F238E27FC236}">
                  <a16:creationId xmlns:a16="http://schemas.microsoft.com/office/drawing/2014/main" id="{E5B12E86-3423-B743-A227-83139B19B24F}"/>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991770" y="4668165"/>
              <a:ext cx="165156" cy="16515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0" descr="Italy flag emoji - Country flags">
              <a:extLst>
                <a:ext uri="{FF2B5EF4-FFF2-40B4-BE49-F238E27FC236}">
                  <a16:creationId xmlns:a16="http://schemas.microsoft.com/office/drawing/2014/main" id="{EC9F8ABA-AB80-DD1C-0477-CEB2AC420D25}"/>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1968910" y="4267834"/>
              <a:ext cx="161578" cy="16157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Printable Country Flag of Canada - Circle | Vector Country Flags of the  World">
              <a:extLst>
                <a:ext uri="{FF2B5EF4-FFF2-40B4-BE49-F238E27FC236}">
                  <a16:creationId xmlns:a16="http://schemas.microsoft.com/office/drawing/2014/main" id="{65A06014-A71B-4994-1E90-9BCD109650B3}"/>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991770" y="4480235"/>
              <a:ext cx="161579" cy="1615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3748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E4A5A1-23A1-012F-D774-A364BE7D7DF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C31833A-E61A-7382-1105-26DF75EF0258}"/>
              </a:ext>
            </a:extLst>
          </p:cNvPr>
          <p:cNvSpPr>
            <a:spLocks noGrp="1"/>
          </p:cNvSpPr>
          <p:nvPr>
            <p:ph type="title"/>
          </p:nvPr>
        </p:nvSpPr>
        <p:spPr>
          <a:xfrm>
            <a:off x="443142" y="373266"/>
            <a:ext cx="11305716" cy="492443"/>
          </a:xfrm>
        </p:spPr>
        <p:txBody>
          <a:bodyPr/>
          <a:lstStyle/>
          <a:p>
            <a:r>
              <a:rPr lang="el-GR">
                <a:solidFill>
                  <a:srgbClr val="0F55F5"/>
                </a:solidFill>
              </a:rPr>
              <a:t>Παγκόσμια Βιώσιμη Χρηματοδότηση</a:t>
            </a:r>
            <a:endParaRPr lang="en-US"/>
          </a:p>
        </p:txBody>
      </p:sp>
      <p:sp>
        <p:nvSpPr>
          <p:cNvPr id="2" name="Content Placeholder 8">
            <a:extLst>
              <a:ext uri="{FF2B5EF4-FFF2-40B4-BE49-F238E27FC236}">
                <a16:creationId xmlns:a16="http://schemas.microsoft.com/office/drawing/2014/main" id="{9B837AE5-E9CB-B383-873E-0E3679468B26}"/>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a:t>
            </a:r>
            <a:r>
              <a:rPr lang="el-GR" sz="1400" b="0"/>
              <a:t>: </a:t>
            </a:r>
            <a:r>
              <a:rPr lang="en-US" sz="1400" b="0"/>
              <a:t>IEA, HAEE’s Analysis</a:t>
            </a:r>
          </a:p>
        </p:txBody>
      </p:sp>
      <p:graphicFrame>
        <p:nvGraphicFramePr>
          <p:cNvPr id="4" name="Chart 3">
            <a:extLst>
              <a:ext uri="{FF2B5EF4-FFF2-40B4-BE49-F238E27FC236}">
                <a16:creationId xmlns:a16="http://schemas.microsoft.com/office/drawing/2014/main" id="{048367E6-1563-8431-2703-BD79A739BD4F}"/>
              </a:ext>
            </a:extLst>
          </p:cNvPr>
          <p:cNvGraphicFramePr>
            <a:graphicFrameLocks/>
          </p:cNvGraphicFramePr>
          <p:nvPr>
            <p:extLst>
              <p:ext uri="{D42A27DB-BD31-4B8C-83A1-F6EECF244321}">
                <p14:modId xmlns:p14="http://schemas.microsoft.com/office/powerpoint/2010/main" val="3480203513"/>
              </p:ext>
            </p:extLst>
          </p:nvPr>
        </p:nvGraphicFramePr>
        <p:xfrm>
          <a:off x="443142" y="1446988"/>
          <a:ext cx="10862929" cy="208271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53B53C7-089E-86B8-1DB0-E4DCD3B7D9DB}"/>
              </a:ext>
            </a:extLst>
          </p:cNvPr>
          <p:cNvSpPr txBox="1"/>
          <p:nvPr/>
        </p:nvSpPr>
        <p:spPr>
          <a:xfrm>
            <a:off x="3278401" y="1200767"/>
            <a:ext cx="5635197" cy="246221"/>
          </a:xfrm>
          <a:prstGeom prst="rect">
            <a:avLst/>
          </a:prstGeom>
          <a:noFill/>
        </p:spPr>
        <p:txBody>
          <a:bodyPr wrap="square" lIns="0" tIns="0" rIns="0" bIns="0" rtlCol="0">
            <a:spAutoFit/>
          </a:bodyPr>
          <a:lstStyle/>
          <a:p>
            <a:pPr algn="ctr">
              <a:lnSpc>
                <a:spcPct val="100000"/>
              </a:lnSpc>
              <a:spcBef>
                <a:spcPts val="600"/>
              </a:spcBef>
              <a:buClr>
                <a:schemeClr val="accent1"/>
              </a:buClr>
            </a:pPr>
            <a:r>
              <a:rPr lang="el-GR" sz="1600" dirty="0">
                <a:solidFill>
                  <a:srgbClr val="0F55F5"/>
                </a:solidFill>
              </a:rPr>
              <a:t>Βιώσιμες Εκδόσεις Τίτλων Χρέους (δισ. $), [2020–2023]</a:t>
            </a:r>
            <a:endParaRPr lang="en-US" sz="1600" dirty="0">
              <a:solidFill>
                <a:srgbClr val="0F55F5"/>
              </a:solidFill>
            </a:endParaRPr>
          </a:p>
        </p:txBody>
      </p:sp>
      <p:graphicFrame>
        <p:nvGraphicFramePr>
          <p:cNvPr id="25" name="Chart 24">
            <a:extLst>
              <a:ext uri="{FF2B5EF4-FFF2-40B4-BE49-F238E27FC236}">
                <a16:creationId xmlns:a16="http://schemas.microsoft.com/office/drawing/2014/main" id="{618980D3-BF76-05CF-5815-5A027229302A}"/>
              </a:ext>
            </a:extLst>
          </p:cNvPr>
          <p:cNvGraphicFramePr>
            <a:graphicFrameLocks/>
          </p:cNvGraphicFramePr>
          <p:nvPr>
            <p:extLst>
              <p:ext uri="{D42A27DB-BD31-4B8C-83A1-F6EECF244321}">
                <p14:modId xmlns:p14="http://schemas.microsoft.com/office/powerpoint/2010/main" val="3053031128"/>
              </p:ext>
            </p:extLst>
          </p:nvPr>
        </p:nvGraphicFramePr>
        <p:xfrm>
          <a:off x="342901" y="3834175"/>
          <a:ext cx="11104820" cy="2527713"/>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54D8F289-D0FA-CE5E-8A19-51752FC9B16E}"/>
              </a:ext>
            </a:extLst>
          </p:cNvPr>
          <p:cNvSpPr txBox="1"/>
          <p:nvPr/>
        </p:nvSpPr>
        <p:spPr>
          <a:xfrm>
            <a:off x="744279" y="3758348"/>
            <a:ext cx="10466645" cy="246221"/>
          </a:xfrm>
          <a:prstGeom prst="rect">
            <a:avLst/>
          </a:prstGeom>
          <a:noFill/>
        </p:spPr>
        <p:txBody>
          <a:bodyPr wrap="square" lIns="0" tIns="0" rIns="0" bIns="0" rtlCol="0">
            <a:spAutoFit/>
          </a:bodyPr>
          <a:lstStyle/>
          <a:p>
            <a:pPr algn="ctr">
              <a:lnSpc>
                <a:spcPct val="100000"/>
              </a:lnSpc>
              <a:spcBef>
                <a:spcPts val="600"/>
              </a:spcBef>
              <a:buClr>
                <a:schemeClr val="accent1"/>
              </a:buClr>
            </a:pPr>
            <a:r>
              <a:rPr lang="el-GR" sz="1600" dirty="0">
                <a:solidFill>
                  <a:srgbClr val="0F55F5"/>
                </a:solidFill>
              </a:rPr>
              <a:t> Αξία παγκόσμιας αγοράς πράσινων ομολόγων ανά χώρα ($ δις), [2023]</a:t>
            </a:r>
            <a:endParaRPr lang="en-US" sz="1600" dirty="0">
              <a:solidFill>
                <a:srgbClr val="0F55F5"/>
              </a:solidFill>
            </a:endParaRPr>
          </a:p>
        </p:txBody>
      </p:sp>
    </p:spTree>
    <p:extLst>
      <p:ext uri="{BB962C8B-B14F-4D97-AF65-F5344CB8AC3E}">
        <p14:creationId xmlns:p14="http://schemas.microsoft.com/office/powerpoint/2010/main" val="2078927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63971A-4ED0-1710-2A89-4D8D5FB3416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B4ECD5E-5269-957A-432E-2B54904236FC}"/>
              </a:ext>
            </a:extLst>
          </p:cNvPr>
          <p:cNvSpPr>
            <a:spLocks noGrp="1"/>
          </p:cNvSpPr>
          <p:nvPr>
            <p:ph type="title"/>
          </p:nvPr>
        </p:nvSpPr>
        <p:spPr>
          <a:xfrm>
            <a:off x="443142" y="373266"/>
            <a:ext cx="11305716" cy="492443"/>
          </a:xfrm>
        </p:spPr>
        <p:txBody>
          <a:bodyPr/>
          <a:lstStyle/>
          <a:p>
            <a:r>
              <a:rPr lang="el-GR">
                <a:solidFill>
                  <a:srgbClr val="0F55F5"/>
                </a:solidFill>
              </a:rPr>
              <a:t>Συναλλαγές στην ΕΕ ανά τομέα δραστηριότητας, 2023-2024</a:t>
            </a:r>
            <a:endParaRPr lang="en-US"/>
          </a:p>
        </p:txBody>
      </p:sp>
      <p:sp>
        <p:nvSpPr>
          <p:cNvPr id="2" name="Content Placeholder 8">
            <a:extLst>
              <a:ext uri="{FF2B5EF4-FFF2-40B4-BE49-F238E27FC236}">
                <a16:creationId xmlns:a16="http://schemas.microsoft.com/office/drawing/2014/main" id="{9FF3ED77-9B4D-89E1-E3DF-F3688CCC22B9}"/>
              </a:ext>
            </a:extLst>
          </p:cNvPr>
          <p:cNvSpPr txBox="1">
            <a:spLocks/>
          </p:cNvSpPr>
          <p:nvPr/>
        </p:nvSpPr>
        <p:spPr>
          <a:xfrm>
            <a:off x="1387206" y="6553200"/>
            <a:ext cx="934558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a:t>
            </a:r>
            <a:r>
              <a:rPr lang="el-GR" sz="1400" b="0"/>
              <a:t>:</a:t>
            </a:r>
            <a:r>
              <a:rPr lang="en-US" sz="1400" b="0"/>
              <a:t> European Commission, HAEE analysis</a:t>
            </a:r>
          </a:p>
        </p:txBody>
      </p:sp>
      <p:graphicFrame>
        <p:nvGraphicFramePr>
          <p:cNvPr id="3" name="Table 2">
            <a:extLst>
              <a:ext uri="{FF2B5EF4-FFF2-40B4-BE49-F238E27FC236}">
                <a16:creationId xmlns:a16="http://schemas.microsoft.com/office/drawing/2014/main" id="{6289613C-8F2C-3F8D-16E4-A350F3C8FD25}"/>
              </a:ext>
            </a:extLst>
          </p:cNvPr>
          <p:cNvGraphicFramePr>
            <a:graphicFrameLocks noGrp="1"/>
          </p:cNvGraphicFramePr>
          <p:nvPr>
            <p:extLst>
              <p:ext uri="{D42A27DB-BD31-4B8C-83A1-F6EECF244321}">
                <p14:modId xmlns:p14="http://schemas.microsoft.com/office/powerpoint/2010/main" val="3670917943"/>
              </p:ext>
            </p:extLst>
          </p:nvPr>
        </p:nvGraphicFramePr>
        <p:xfrm>
          <a:off x="499925" y="1111516"/>
          <a:ext cx="4984999" cy="4396266"/>
        </p:xfrm>
        <a:graphic>
          <a:graphicData uri="http://schemas.openxmlformats.org/drawingml/2006/table">
            <a:tbl>
              <a:tblPr/>
              <a:tblGrid>
                <a:gridCol w="1312867">
                  <a:extLst>
                    <a:ext uri="{9D8B030D-6E8A-4147-A177-3AD203B41FA5}">
                      <a16:colId xmlns:a16="http://schemas.microsoft.com/office/drawing/2014/main" val="1048843308"/>
                    </a:ext>
                  </a:extLst>
                </a:gridCol>
                <a:gridCol w="1184308">
                  <a:extLst>
                    <a:ext uri="{9D8B030D-6E8A-4147-A177-3AD203B41FA5}">
                      <a16:colId xmlns:a16="http://schemas.microsoft.com/office/drawing/2014/main" val="4236641069"/>
                    </a:ext>
                  </a:extLst>
                </a:gridCol>
                <a:gridCol w="1178442">
                  <a:extLst>
                    <a:ext uri="{9D8B030D-6E8A-4147-A177-3AD203B41FA5}">
                      <a16:colId xmlns:a16="http://schemas.microsoft.com/office/drawing/2014/main" val="2868211148"/>
                    </a:ext>
                  </a:extLst>
                </a:gridCol>
                <a:gridCol w="1309382">
                  <a:extLst>
                    <a:ext uri="{9D8B030D-6E8A-4147-A177-3AD203B41FA5}">
                      <a16:colId xmlns:a16="http://schemas.microsoft.com/office/drawing/2014/main" val="1734379906"/>
                    </a:ext>
                  </a:extLst>
                </a:gridCol>
              </a:tblGrid>
              <a:tr h="488474">
                <a:tc>
                  <a:txBody>
                    <a:bodyPr/>
                    <a:lstStyle/>
                    <a:p>
                      <a:pPr algn="l" fontAlgn="b"/>
                      <a:endParaRPr lang="en-US" sz="900" b="1" i="0" u="none" strike="noStrike">
                        <a:solidFill>
                          <a:srgbClr val="FFFFFF"/>
                        </a:solidFill>
                        <a:effectLst/>
                        <a:latin typeface="Verdana" panose="020B0604030504040204" pitchFamily="34" charset="0"/>
                        <a:ea typeface="Verdana" panose="020B0604030504040204" pitchFamily="34" charset="0"/>
                      </a:endParaRPr>
                    </a:p>
                  </a:txBody>
                  <a:tcPr marL="4016" marR="4016" marT="4016"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900" b="1" i="0" u="none" strike="noStrike">
                          <a:solidFill>
                            <a:srgbClr val="FFFFFF"/>
                          </a:solidFill>
                          <a:effectLst/>
                          <a:latin typeface="Verdana" panose="020B0604030504040204" pitchFamily="34" charset="0"/>
                          <a:ea typeface="Verdana" panose="020B0604030504040204" pitchFamily="34" charset="0"/>
                        </a:rPr>
                        <a:t>Percentage of Total Value</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900" b="1" i="0" u="none" strike="noStrike">
                          <a:solidFill>
                            <a:srgbClr val="FFFFFF"/>
                          </a:solidFill>
                          <a:effectLst/>
                          <a:latin typeface="Verdana" panose="020B0604030504040204" pitchFamily="34" charset="0"/>
                          <a:ea typeface="Verdana" panose="020B0604030504040204" pitchFamily="34" charset="0"/>
                        </a:rPr>
                        <a:t>Number of Transactions</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900" b="1" i="0" u="none" strike="noStrike">
                          <a:solidFill>
                            <a:srgbClr val="FFFFFF"/>
                          </a:solidFill>
                          <a:effectLst/>
                          <a:latin typeface="Verdana" panose="020B0604030504040204" pitchFamily="34" charset="0"/>
                          <a:ea typeface="Verdana" panose="020B0604030504040204" pitchFamily="34" charset="0"/>
                        </a:rPr>
                        <a:t>Percentage of Transactions</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410285029"/>
                  </a:ext>
                </a:extLst>
              </a:tr>
              <a:tr h="488474">
                <a:tc>
                  <a:txBody>
                    <a:bodyPr/>
                    <a:lstStyle/>
                    <a:p>
                      <a:pPr algn="r" fontAlgn="b"/>
                      <a:r>
                        <a:rPr lang="el-GR" sz="900" b="1" i="0" u="none" strike="noStrike">
                          <a:solidFill>
                            <a:srgbClr val="000000"/>
                          </a:solidFill>
                          <a:effectLst/>
                          <a:latin typeface="Verdana" panose="020B0604030504040204" pitchFamily="34" charset="0"/>
                          <a:ea typeface="Verdana" panose="020B0604030504040204" pitchFamily="34" charset="0"/>
                        </a:rPr>
                        <a:t>Τεχνολογία, ΜΜΕ, Τηλεπικοινωνίες</a:t>
                      </a:r>
                    </a:p>
                  </a:txBody>
                  <a:tcPr marL="4016" marR="4016" marT="4016"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050" b="0" i="0" u="none" strike="noStrike" dirty="0">
                          <a:solidFill>
                            <a:srgbClr val="000000"/>
                          </a:solidFill>
                          <a:effectLst/>
                          <a:latin typeface="Verdana" panose="020B0604030504040204" pitchFamily="34" charset="0"/>
                          <a:ea typeface="Verdana" panose="020B0604030504040204" pitchFamily="34" charset="0"/>
                        </a:rPr>
                        <a:t>44,3%</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9</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45,0%</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999314009"/>
                  </a:ext>
                </a:extLst>
              </a:tr>
              <a:tr h="488474">
                <a:tc>
                  <a:txBody>
                    <a:bodyPr/>
                    <a:lstStyle/>
                    <a:p>
                      <a:pPr algn="r" fontAlgn="b"/>
                      <a:r>
                        <a:rPr lang="el-GR" sz="900" b="1" i="0" u="none" strike="noStrike">
                          <a:solidFill>
                            <a:srgbClr val="000000"/>
                          </a:solidFill>
                          <a:effectLst/>
                          <a:latin typeface="Verdana" panose="020B0604030504040204" pitchFamily="34" charset="0"/>
                          <a:ea typeface="Verdana" panose="020B0604030504040204" pitchFamily="34" charset="0"/>
                        </a:rPr>
                        <a:t>Βιομηχανία</a:t>
                      </a:r>
                    </a:p>
                  </a:txBody>
                  <a:tcPr marL="4016" marR="4016" marT="4016"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dirty="0">
                          <a:solidFill>
                            <a:srgbClr val="000000"/>
                          </a:solidFill>
                          <a:effectLst/>
                          <a:latin typeface="Verdana" panose="020B0604030504040204" pitchFamily="34" charset="0"/>
                          <a:ea typeface="Verdana" panose="020B0604030504040204" pitchFamily="34" charset="0"/>
                        </a:rPr>
                        <a:t>28,1%</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5</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25,0%</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344098409"/>
                  </a:ext>
                </a:extLst>
              </a:tr>
              <a:tr h="488474">
                <a:tc>
                  <a:txBody>
                    <a:bodyPr/>
                    <a:lstStyle/>
                    <a:p>
                      <a:pPr algn="r" fontAlgn="b"/>
                      <a:r>
                        <a:rPr lang="el-GR" sz="900" b="1" i="0" u="none" strike="noStrike">
                          <a:solidFill>
                            <a:srgbClr val="000000"/>
                          </a:solidFill>
                          <a:effectLst/>
                          <a:latin typeface="Verdana" panose="020B0604030504040204" pitchFamily="34" charset="0"/>
                          <a:ea typeface="Verdana" panose="020B0604030504040204" pitchFamily="34" charset="0"/>
                        </a:rPr>
                        <a:t>Τομέας Υγείας</a:t>
                      </a:r>
                    </a:p>
                  </a:txBody>
                  <a:tcPr marL="4016" marR="4016" marT="4016"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8,4%</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1</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5,0%</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905674852"/>
                  </a:ext>
                </a:extLst>
              </a:tr>
              <a:tr h="488474">
                <a:tc>
                  <a:txBody>
                    <a:bodyPr/>
                    <a:lstStyle/>
                    <a:p>
                      <a:pPr algn="r" fontAlgn="b"/>
                      <a:r>
                        <a:rPr lang="el-GR" sz="900" b="1" i="0" u="none" strike="noStrike">
                          <a:solidFill>
                            <a:srgbClr val="000000"/>
                          </a:solidFill>
                          <a:effectLst/>
                          <a:latin typeface="Verdana" panose="020B0604030504040204" pitchFamily="34" charset="0"/>
                          <a:ea typeface="Verdana" panose="020B0604030504040204" pitchFamily="34" charset="0"/>
                        </a:rPr>
                        <a:t>Χρηματοοικονομικές Υπηρεσίες</a:t>
                      </a:r>
                    </a:p>
                  </a:txBody>
                  <a:tcPr marL="4016" marR="4016" marT="4016"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dirty="0">
                          <a:solidFill>
                            <a:srgbClr val="000000"/>
                          </a:solidFill>
                          <a:effectLst/>
                          <a:latin typeface="Verdana" panose="020B0604030504040204" pitchFamily="34" charset="0"/>
                          <a:ea typeface="Verdana" panose="020B0604030504040204" pitchFamily="34" charset="0"/>
                        </a:rPr>
                        <a:t>5,0%</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1</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5,0%</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139101572"/>
                  </a:ext>
                </a:extLst>
              </a:tr>
              <a:tr h="488474">
                <a:tc>
                  <a:txBody>
                    <a:bodyPr/>
                    <a:lstStyle/>
                    <a:p>
                      <a:pPr algn="r" fontAlgn="b"/>
                      <a:r>
                        <a:rPr lang="el-GR" sz="900" b="1" i="0" u="none" strike="noStrike" dirty="0">
                          <a:solidFill>
                            <a:srgbClr val="000000"/>
                          </a:solidFill>
                          <a:effectLst/>
                          <a:latin typeface="Verdana" panose="020B0604030504040204" pitchFamily="34" charset="0"/>
                          <a:ea typeface="Verdana" panose="020B0604030504040204" pitchFamily="34" charset="0"/>
                        </a:rPr>
                        <a:t>Ενέργεια</a:t>
                      </a:r>
                    </a:p>
                  </a:txBody>
                  <a:tcPr marL="4016" marR="4016" marT="4016"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DFB7"/>
                    </a:solid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5,0%</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DFB7"/>
                    </a:solid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1</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DFB7"/>
                    </a:solidFill>
                  </a:tcPr>
                </a:tc>
                <a:tc>
                  <a:txBody>
                    <a:bodyPr/>
                    <a:lstStyle/>
                    <a:p>
                      <a:pPr algn="ctr" fontAlgn="b"/>
                      <a:r>
                        <a:rPr lang="en-US" sz="1050" b="0" i="0" u="none" strike="noStrike" dirty="0">
                          <a:solidFill>
                            <a:srgbClr val="000000"/>
                          </a:solidFill>
                          <a:effectLst/>
                          <a:latin typeface="Verdana" panose="020B0604030504040204" pitchFamily="34" charset="0"/>
                          <a:ea typeface="Verdana" panose="020B0604030504040204" pitchFamily="34" charset="0"/>
                        </a:rPr>
                        <a:t>5,0%</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DFB7"/>
                    </a:solidFill>
                  </a:tcPr>
                </a:tc>
                <a:extLst>
                  <a:ext uri="{0D108BD9-81ED-4DB2-BD59-A6C34878D82A}">
                    <a16:rowId xmlns:a16="http://schemas.microsoft.com/office/drawing/2014/main" val="3702392846"/>
                  </a:ext>
                </a:extLst>
              </a:tr>
              <a:tr h="488474">
                <a:tc>
                  <a:txBody>
                    <a:bodyPr/>
                    <a:lstStyle/>
                    <a:p>
                      <a:pPr algn="r" fontAlgn="b"/>
                      <a:r>
                        <a:rPr lang="el-GR" sz="900" b="1" i="0" u="none" strike="noStrike">
                          <a:solidFill>
                            <a:srgbClr val="000000"/>
                          </a:solidFill>
                          <a:effectLst/>
                          <a:latin typeface="Verdana" panose="020B0604030504040204" pitchFamily="34" charset="0"/>
                          <a:ea typeface="Verdana" panose="020B0604030504040204" pitchFamily="34" charset="0"/>
                        </a:rPr>
                        <a:t>Τομέας Υποδομών</a:t>
                      </a:r>
                    </a:p>
                  </a:txBody>
                  <a:tcPr marL="4016" marR="4016" marT="4016"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dirty="0">
                          <a:solidFill>
                            <a:srgbClr val="000000"/>
                          </a:solidFill>
                          <a:effectLst/>
                          <a:latin typeface="Verdana" panose="020B0604030504040204" pitchFamily="34" charset="0"/>
                          <a:ea typeface="Verdana" panose="020B0604030504040204" pitchFamily="34" charset="0"/>
                        </a:rPr>
                        <a:t>3,7%</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dirty="0">
                          <a:solidFill>
                            <a:srgbClr val="000000"/>
                          </a:solidFill>
                          <a:effectLst/>
                          <a:latin typeface="Verdana" panose="020B0604030504040204" pitchFamily="34" charset="0"/>
                          <a:ea typeface="Verdana" panose="020B0604030504040204" pitchFamily="34" charset="0"/>
                        </a:rPr>
                        <a:t>1</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dirty="0">
                          <a:solidFill>
                            <a:srgbClr val="000000"/>
                          </a:solidFill>
                          <a:effectLst/>
                          <a:latin typeface="Verdana" panose="020B0604030504040204" pitchFamily="34" charset="0"/>
                          <a:ea typeface="Verdana" panose="020B0604030504040204" pitchFamily="34" charset="0"/>
                        </a:rPr>
                        <a:t>5,0%</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489436578"/>
                  </a:ext>
                </a:extLst>
              </a:tr>
              <a:tr h="488474">
                <a:tc>
                  <a:txBody>
                    <a:bodyPr/>
                    <a:lstStyle/>
                    <a:p>
                      <a:pPr algn="r" fontAlgn="b"/>
                      <a:r>
                        <a:rPr lang="el-GR" sz="900" b="1" i="0" u="none" strike="noStrike">
                          <a:solidFill>
                            <a:srgbClr val="000000"/>
                          </a:solidFill>
                          <a:effectLst/>
                          <a:latin typeface="Verdana" panose="020B0604030504040204" pitchFamily="34" charset="0"/>
                          <a:ea typeface="Verdana" panose="020B0604030504040204" pitchFamily="34" charset="0"/>
                        </a:rPr>
                        <a:t>Φαρμακευτικά</a:t>
                      </a:r>
                    </a:p>
                  </a:txBody>
                  <a:tcPr marL="4016" marR="4016" marT="4016"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050" b="0" i="0" u="none" strike="noStrike" dirty="0">
                          <a:solidFill>
                            <a:srgbClr val="000000"/>
                          </a:solidFill>
                          <a:effectLst/>
                          <a:latin typeface="Verdana" panose="020B0604030504040204" pitchFamily="34" charset="0"/>
                          <a:ea typeface="Verdana" panose="020B0604030504040204" pitchFamily="34" charset="0"/>
                        </a:rPr>
                        <a:t>2,9%</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050" b="0" i="0" u="none" strike="noStrike" dirty="0">
                          <a:solidFill>
                            <a:srgbClr val="000000"/>
                          </a:solidFill>
                          <a:effectLst/>
                          <a:latin typeface="Verdana" panose="020B0604030504040204" pitchFamily="34" charset="0"/>
                          <a:ea typeface="Verdana" panose="020B0604030504040204" pitchFamily="34" charset="0"/>
                        </a:rPr>
                        <a:t>1</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5,0%</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008969816"/>
                  </a:ext>
                </a:extLst>
              </a:tr>
              <a:tr h="488474">
                <a:tc>
                  <a:txBody>
                    <a:bodyPr/>
                    <a:lstStyle/>
                    <a:p>
                      <a:pPr algn="r" fontAlgn="b"/>
                      <a:r>
                        <a:rPr lang="el-GR" sz="900" b="1" i="0" u="none" strike="noStrike">
                          <a:solidFill>
                            <a:srgbClr val="000000"/>
                          </a:solidFill>
                          <a:effectLst/>
                          <a:latin typeface="Verdana" panose="020B0604030504040204" pitchFamily="34" charset="0"/>
                          <a:ea typeface="Verdana" panose="020B0604030504040204" pitchFamily="34" charset="0"/>
                        </a:rPr>
                        <a:t>Μεταφορές</a:t>
                      </a:r>
                    </a:p>
                  </a:txBody>
                  <a:tcPr marL="4016" marR="4016" marT="4016"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a:solidFill>
                            <a:srgbClr val="000000"/>
                          </a:solidFill>
                          <a:effectLst/>
                          <a:latin typeface="Verdana" panose="020B0604030504040204" pitchFamily="34" charset="0"/>
                          <a:ea typeface="Verdana" panose="020B0604030504040204" pitchFamily="34" charset="0"/>
                        </a:rPr>
                        <a:t>2,6%</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dirty="0">
                          <a:solidFill>
                            <a:srgbClr val="000000"/>
                          </a:solidFill>
                          <a:effectLst/>
                          <a:latin typeface="Verdana" panose="020B0604030504040204" pitchFamily="34" charset="0"/>
                          <a:ea typeface="Verdana" panose="020B0604030504040204" pitchFamily="34" charset="0"/>
                        </a:rPr>
                        <a:t>1</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050" b="0" i="0" u="none" strike="noStrike" dirty="0">
                          <a:solidFill>
                            <a:srgbClr val="000000"/>
                          </a:solidFill>
                          <a:effectLst/>
                          <a:latin typeface="Verdana" panose="020B0604030504040204" pitchFamily="34" charset="0"/>
                          <a:ea typeface="Verdana" panose="020B0604030504040204" pitchFamily="34" charset="0"/>
                        </a:rPr>
                        <a:t>5,0%</a:t>
                      </a:r>
                    </a:p>
                  </a:txBody>
                  <a:tcPr marL="4016" marR="4016" marT="4016"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695967806"/>
                  </a:ext>
                </a:extLst>
              </a:tr>
            </a:tbl>
          </a:graphicData>
        </a:graphic>
      </p:graphicFrame>
      <p:graphicFrame>
        <p:nvGraphicFramePr>
          <p:cNvPr id="5" name="Chart 4">
            <a:extLst>
              <a:ext uri="{FF2B5EF4-FFF2-40B4-BE49-F238E27FC236}">
                <a16:creationId xmlns:a16="http://schemas.microsoft.com/office/drawing/2014/main" id="{FC1ABA0E-21E7-CE93-F777-591F2CFA062E}"/>
              </a:ext>
            </a:extLst>
          </p:cNvPr>
          <p:cNvGraphicFramePr>
            <a:graphicFrameLocks/>
          </p:cNvGraphicFramePr>
          <p:nvPr>
            <p:extLst>
              <p:ext uri="{D42A27DB-BD31-4B8C-83A1-F6EECF244321}">
                <p14:modId xmlns:p14="http://schemas.microsoft.com/office/powerpoint/2010/main" val="3654508490"/>
              </p:ext>
            </p:extLst>
          </p:nvPr>
        </p:nvGraphicFramePr>
        <p:xfrm>
          <a:off x="5484925" y="1072270"/>
          <a:ext cx="6362518" cy="5373214"/>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2A288CDF-AB6C-31E2-2F81-D9B686BF729D}"/>
              </a:ext>
            </a:extLst>
          </p:cNvPr>
          <p:cNvSpPr/>
          <p:nvPr/>
        </p:nvSpPr>
        <p:spPr>
          <a:xfrm>
            <a:off x="8547652" y="1884631"/>
            <a:ext cx="2862470" cy="1216549"/>
          </a:xfrm>
          <a:prstGeom prst="ellipse">
            <a:avLst/>
          </a:prstGeom>
          <a:solidFill>
            <a:srgbClr val="0F55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1600" b="1" dirty="0">
                <a:solidFill>
                  <a:schemeClr val="bg1"/>
                </a:solidFill>
              </a:rPr>
              <a:t>Σύνολο για το 2024</a:t>
            </a:r>
          </a:p>
          <a:p>
            <a:pPr algn="ctr">
              <a:lnSpc>
                <a:spcPct val="100000"/>
              </a:lnSpc>
              <a:spcBef>
                <a:spcPts val="600"/>
              </a:spcBef>
              <a:buClr>
                <a:schemeClr val="accent1"/>
              </a:buClr>
            </a:pPr>
            <a:r>
              <a:rPr lang="el-GR" sz="1600" b="1" dirty="0">
                <a:solidFill>
                  <a:schemeClr val="bg1"/>
                </a:solidFill>
              </a:rPr>
              <a:t>€ 191.696 εκ.</a:t>
            </a:r>
            <a:endParaRPr lang="en-US" sz="1600" b="1" dirty="0">
              <a:solidFill>
                <a:schemeClr val="bg1"/>
              </a:solidFill>
            </a:endParaRPr>
          </a:p>
        </p:txBody>
      </p:sp>
    </p:spTree>
    <p:extLst>
      <p:ext uri="{BB962C8B-B14F-4D97-AF65-F5344CB8AC3E}">
        <p14:creationId xmlns:p14="http://schemas.microsoft.com/office/powerpoint/2010/main" val="14052683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FC469D-B453-7573-3472-3541C29F7B8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522B94E-5228-5F47-1B19-08275539DD75}"/>
              </a:ext>
            </a:extLst>
          </p:cNvPr>
          <p:cNvSpPr>
            <a:spLocks noGrp="1"/>
          </p:cNvSpPr>
          <p:nvPr>
            <p:ph type="title"/>
          </p:nvPr>
        </p:nvSpPr>
        <p:spPr>
          <a:xfrm>
            <a:off x="443142" y="373266"/>
            <a:ext cx="11305716" cy="1969770"/>
          </a:xfrm>
        </p:spPr>
        <p:txBody>
          <a:bodyPr/>
          <a:lstStyle/>
          <a:p>
            <a:r>
              <a:rPr lang="el-GR" dirty="0">
                <a:solidFill>
                  <a:srgbClr val="0F55F5"/>
                </a:solidFill>
              </a:rPr>
              <a:t>Με επενδύσεις που υπερβαίνουν τα $400 δισ., το 2024 σηματοδοτεί τη μεγαλύτερη δέσμευση της ΕΕ έως σήμερα για ηλεκτροπαραγωγή χαμηλών εκπομπών και εκσυγχρονισμό των δικτύων.</a:t>
            </a:r>
            <a:endParaRPr lang="en-US" dirty="0"/>
          </a:p>
        </p:txBody>
      </p:sp>
      <p:sp>
        <p:nvSpPr>
          <p:cNvPr id="2" name="Content Placeholder 8">
            <a:extLst>
              <a:ext uri="{FF2B5EF4-FFF2-40B4-BE49-F238E27FC236}">
                <a16:creationId xmlns:a16="http://schemas.microsoft.com/office/drawing/2014/main" id="{6954B2CD-B1A0-8CE1-5020-D7DB956B63FE}"/>
              </a:ext>
            </a:extLst>
          </p:cNvPr>
          <p:cNvSpPr txBox="1">
            <a:spLocks/>
          </p:cNvSpPr>
          <p:nvPr/>
        </p:nvSpPr>
        <p:spPr>
          <a:xfrm>
            <a:off x="1387206" y="6553200"/>
            <a:ext cx="934558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 BNEF, HAEE analysis</a:t>
            </a:r>
          </a:p>
        </p:txBody>
      </p:sp>
      <p:graphicFrame>
        <p:nvGraphicFramePr>
          <p:cNvPr id="4" name="Chart 3">
            <a:extLst>
              <a:ext uri="{FF2B5EF4-FFF2-40B4-BE49-F238E27FC236}">
                <a16:creationId xmlns:a16="http://schemas.microsoft.com/office/drawing/2014/main" id="{5E60AF14-9B32-DB17-B718-10DB7E7D28CD}"/>
              </a:ext>
            </a:extLst>
          </p:cNvPr>
          <p:cNvGraphicFramePr>
            <a:graphicFrameLocks/>
          </p:cNvGraphicFramePr>
          <p:nvPr>
            <p:extLst>
              <p:ext uri="{D42A27DB-BD31-4B8C-83A1-F6EECF244321}">
                <p14:modId xmlns:p14="http://schemas.microsoft.com/office/powerpoint/2010/main" val="2351160278"/>
              </p:ext>
            </p:extLst>
          </p:nvPr>
        </p:nvGraphicFramePr>
        <p:xfrm>
          <a:off x="912336" y="2669597"/>
          <a:ext cx="10111264" cy="36907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45D8EE6-504B-1795-787B-1ED7A28351AB}"/>
              </a:ext>
            </a:extLst>
          </p:cNvPr>
          <p:cNvSpPr txBox="1"/>
          <p:nvPr/>
        </p:nvSpPr>
        <p:spPr>
          <a:xfrm>
            <a:off x="2949575" y="2294317"/>
            <a:ext cx="6559550" cy="584775"/>
          </a:xfrm>
          <a:prstGeom prst="rect">
            <a:avLst/>
          </a:prstGeom>
          <a:noFill/>
        </p:spPr>
        <p:txBody>
          <a:bodyPr wrap="square">
            <a:spAutoFit/>
          </a:bodyPr>
          <a:lstStyle/>
          <a:p>
            <a:pPr algn="ctr"/>
            <a:r>
              <a:rPr lang="el-GR" sz="1600" dirty="0">
                <a:solidFill>
                  <a:srgbClr val="0F55F5"/>
                </a:solidFill>
                <a:latin typeface="+mj-lt"/>
                <a:ea typeface="Verdana" panose="020B0604030504040204" pitchFamily="34" charset="0"/>
              </a:rPr>
              <a:t>Επενδύσεις στον Ενεργειακό Τομέα της Ευρωπαϊκής Ένωσης ανά κατηγορία δραστηριότητας (δισ. $), [2016–2024]</a:t>
            </a:r>
            <a:endParaRPr lang="en-US" sz="1600" dirty="0">
              <a:solidFill>
                <a:srgbClr val="0F55F5"/>
              </a:solidFill>
              <a:latin typeface="+mj-lt"/>
              <a:ea typeface="Verdana" panose="020B0604030504040204" pitchFamily="34" charset="0"/>
            </a:endParaRPr>
          </a:p>
        </p:txBody>
      </p:sp>
    </p:spTree>
    <p:extLst>
      <p:ext uri="{BB962C8B-B14F-4D97-AF65-F5344CB8AC3E}">
        <p14:creationId xmlns:p14="http://schemas.microsoft.com/office/powerpoint/2010/main" val="2191497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7CD66BF-8A41-4383-1D5A-12F38775F27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F4337B-F0E0-DA8A-0D07-7FA9F8EE02AD}"/>
              </a:ext>
            </a:extLst>
          </p:cNvPr>
          <p:cNvSpPr>
            <a:spLocks noGrp="1"/>
          </p:cNvSpPr>
          <p:nvPr>
            <p:ph type="title"/>
          </p:nvPr>
        </p:nvSpPr>
        <p:spPr>
          <a:xfrm>
            <a:off x="443142" y="373266"/>
            <a:ext cx="11305716" cy="492443"/>
          </a:xfrm>
        </p:spPr>
        <p:txBody>
          <a:bodyPr/>
          <a:lstStyle/>
          <a:p>
            <a:r>
              <a:rPr lang="el-GR">
                <a:solidFill>
                  <a:srgbClr val="0F55F5"/>
                </a:solidFill>
              </a:rPr>
              <a:t>Εκτιμήσεις Επενδύσεων στην Ελλάδα</a:t>
            </a:r>
            <a:endParaRPr lang="en-US"/>
          </a:p>
        </p:txBody>
      </p:sp>
      <p:sp>
        <p:nvSpPr>
          <p:cNvPr id="3" name="Ορθογώνιο 8">
            <a:extLst>
              <a:ext uri="{FF2B5EF4-FFF2-40B4-BE49-F238E27FC236}">
                <a16:creationId xmlns:a16="http://schemas.microsoft.com/office/drawing/2014/main" id="{4AB60BD2-7507-15B8-20B9-A563596D919E}"/>
              </a:ext>
            </a:extLst>
          </p:cNvPr>
          <p:cNvSpPr/>
          <p:nvPr/>
        </p:nvSpPr>
        <p:spPr>
          <a:xfrm>
            <a:off x="62650" y="919191"/>
            <a:ext cx="5928908" cy="276999"/>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200" dirty="0">
                <a:solidFill>
                  <a:srgbClr val="0F55F5"/>
                </a:solidFill>
                <a:latin typeface="+mj-lt"/>
                <a:ea typeface="Verdana" panose="020B0604030504040204" pitchFamily="34" charset="0"/>
              </a:rPr>
              <a:t>Σύνολο εκτιμώμενων επενδύσεων, Αναθεωρημένο ΕΣΕΚ</a:t>
            </a:r>
            <a:r>
              <a:rPr lang="en-US" sz="1200" dirty="0">
                <a:solidFill>
                  <a:srgbClr val="0F55F5"/>
                </a:solidFill>
                <a:latin typeface="+mj-lt"/>
                <a:ea typeface="Verdana" panose="020B0604030504040204" pitchFamily="34" charset="0"/>
              </a:rPr>
              <a:t>,</a:t>
            </a:r>
            <a:r>
              <a:rPr lang="en-US" sz="1200" dirty="0">
                <a:solidFill>
                  <a:srgbClr val="0F55F5"/>
                </a:solidFill>
                <a:latin typeface="+mj-lt"/>
                <a:ea typeface="Verdana" panose="020B0604030504040204" pitchFamily="34" charset="0"/>
                <a:cs typeface="Verdana" panose="020B0604030504040204" pitchFamily="34" charset="0"/>
              </a:rPr>
              <a:t> [2025-2050]</a:t>
            </a:r>
            <a:endParaRPr kumimoji="0" lang="en-US" sz="1200" b="0" i="0" u="none" strike="noStrike" kern="1200" cap="none" spc="0" normalizeH="0" baseline="0" noProof="0" dirty="0">
              <a:ln>
                <a:noFill/>
              </a:ln>
              <a:solidFill>
                <a:srgbClr val="0F55F5"/>
              </a:solidFill>
              <a:effectLst/>
              <a:uLnTx/>
              <a:uFillTx/>
              <a:latin typeface="+mj-lt"/>
              <a:ea typeface="Verdana" panose="020B0604030504040204" pitchFamily="34" charset="0"/>
            </a:endParaRPr>
          </a:p>
        </p:txBody>
      </p:sp>
      <p:sp>
        <p:nvSpPr>
          <p:cNvPr id="5" name="TextBox 4">
            <a:extLst>
              <a:ext uri="{FF2B5EF4-FFF2-40B4-BE49-F238E27FC236}">
                <a16:creationId xmlns:a16="http://schemas.microsoft.com/office/drawing/2014/main" id="{22C7B040-193C-88A7-825D-8AD6A74C51C6}"/>
              </a:ext>
            </a:extLst>
          </p:cNvPr>
          <p:cNvSpPr txBox="1"/>
          <p:nvPr/>
        </p:nvSpPr>
        <p:spPr>
          <a:xfrm>
            <a:off x="4493005" y="5879146"/>
            <a:ext cx="1897944" cy="553998"/>
          </a:xfrm>
          <a:prstGeom prst="rect">
            <a:avLst/>
          </a:prstGeom>
          <a:noFill/>
        </p:spPr>
        <p:txBody>
          <a:bodyPr wrap="square" rtlCol="0">
            <a:spAutoFit/>
          </a:bodyPr>
          <a:lstStyle/>
          <a:p>
            <a:r>
              <a:rPr lang="en-US" sz="1000">
                <a:solidFill>
                  <a:schemeClr val="bg1"/>
                </a:solidFill>
                <a:latin typeface="+mj-lt"/>
                <a:ea typeface="Verdana" panose="020B0604030504040204" pitchFamily="34" charset="0"/>
              </a:rPr>
              <a:t>RRF – Greece 2.0: </a:t>
            </a:r>
          </a:p>
          <a:p>
            <a:r>
              <a:rPr lang="en-US" sz="1000" b="1">
                <a:solidFill>
                  <a:schemeClr val="bg1"/>
                </a:solidFill>
                <a:latin typeface="+mj-lt"/>
                <a:ea typeface="Verdana" panose="020B0604030504040204" pitchFamily="34" charset="0"/>
              </a:rPr>
              <a:t>€36 billion</a:t>
            </a:r>
          </a:p>
          <a:p>
            <a:r>
              <a:rPr lang="en-US" sz="1000">
                <a:solidFill>
                  <a:schemeClr val="bg1"/>
                </a:solidFill>
                <a:latin typeface="+mj-lt"/>
                <a:ea typeface="Verdana" panose="020B0604030504040204" pitchFamily="34" charset="0"/>
              </a:rPr>
              <a:t>REPowerEU: </a:t>
            </a:r>
            <a:r>
              <a:rPr lang="en-US" sz="1000" b="1">
                <a:solidFill>
                  <a:schemeClr val="bg1"/>
                </a:solidFill>
                <a:latin typeface="+mj-lt"/>
                <a:ea typeface="Verdana" panose="020B0604030504040204" pitchFamily="34" charset="0"/>
              </a:rPr>
              <a:t>€795 million</a:t>
            </a:r>
            <a:endParaRPr lang="en-US" sz="1000">
              <a:solidFill>
                <a:schemeClr val="bg1"/>
              </a:solidFill>
              <a:latin typeface="+mj-lt"/>
              <a:ea typeface="Verdana" panose="020B0604030504040204" pitchFamily="34" charset="0"/>
            </a:endParaRPr>
          </a:p>
        </p:txBody>
      </p:sp>
      <p:graphicFrame>
        <p:nvGraphicFramePr>
          <p:cNvPr id="45" name="Table 44">
            <a:extLst>
              <a:ext uri="{FF2B5EF4-FFF2-40B4-BE49-F238E27FC236}">
                <a16:creationId xmlns:a16="http://schemas.microsoft.com/office/drawing/2014/main" id="{E11323A0-499E-ADDB-C123-CAAACAE580EF}"/>
              </a:ext>
            </a:extLst>
          </p:cNvPr>
          <p:cNvGraphicFramePr>
            <a:graphicFrameLocks noGrp="1"/>
          </p:cNvGraphicFramePr>
          <p:nvPr>
            <p:extLst>
              <p:ext uri="{D42A27DB-BD31-4B8C-83A1-F6EECF244321}">
                <p14:modId xmlns:p14="http://schemas.microsoft.com/office/powerpoint/2010/main" val="2447854978"/>
              </p:ext>
            </p:extLst>
          </p:nvPr>
        </p:nvGraphicFramePr>
        <p:xfrm>
          <a:off x="443142" y="1272636"/>
          <a:ext cx="5652858" cy="1385085"/>
        </p:xfrm>
        <a:graphic>
          <a:graphicData uri="http://schemas.openxmlformats.org/drawingml/2006/table">
            <a:tbl>
              <a:tblPr firstRow="1" bandRow="1">
                <a:tableStyleId>{18603FDC-E32A-4AB5-989C-0864C3EAD2B8}</a:tableStyleId>
              </a:tblPr>
              <a:tblGrid>
                <a:gridCol w="1884286">
                  <a:extLst>
                    <a:ext uri="{9D8B030D-6E8A-4147-A177-3AD203B41FA5}">
                      <a16:colId xmlns:a16="http://schemas.microsoft.com/office/drawing/2014/main" val="3459224920"/>
                    </a:ext>
                  </a:extLst>
                </a:gridCol>
                <a:gridCol w="1884286">
                  <a:extLst>
                    <a:ext uri="{9D8B030D-6E8A-4147-A177-3AD203B41FA5}">
                      <a16:colId xmlns:a16="http://schemas.microsoft.com/office/drawing/2014/main" val="3039515649"/>
                    </a:ext>
                  </a:extLst>
                </a:gridCol>
                <a:gridCol w="1884286">
                  <a:extLst>
                    <a:ext uri="{9D8B030D-6E8A-4147-A177-3AD203B41FA5}">
                      <a16:colId xmlns:a16="http://schemas.microsoft.com/office/drawing/2014/main" val="3554739103"/>
                    </a:ext>
                  </a:extLst>
                </a:gridCol>
              </a:tblGrid>
              <a:tr h="356222">
                <a:tc>
                  <a:txBody>
                    <a:bodyPr/>
                    <a:lstStyle/>
                    <a:p>
                      <a:endParaRPr lang="en-US" sz="1100">
                        <a:latin typeface="+mj-lt"/>
                        <a:ea typeface="Verdana" panose="020B0604030504040204" pitchFamily="34" charset="0"/>
                      </a:endParaRPr>
                    </a:p>
                  </a:txBody>
                  <a:tcPr>
                    <a:solidFill>
                      <a:schemeClr val="accent2">
                        <a:lumMod val="50000"/>
                      </a:schemeClr>
                    </a:solidFill>
                  </a:tcPr>
                </a:tc>
                <a:tc>
                  <a:txBody>
                    <a:bodyPr/>
                    <a:lstStyle/>
                    <a:p>
                      <a:r>
                        <a:rPr lang="en-US" sz="1100" b="1" dirty="0">
                          <a:latin typeface="+mj-lt"/>
                          <a:ea typeface="Verdana" panose="020B0604030504040204" pitchFamily="34" charset="0"/>
                        </a:rPr>
                        <a:t>2025–2030</a:t>
                      </a:r>
                      <a:r>
                        <a:rPr lang="en-US" sz="1100" dirty="0">
                          <a:latin typeface="+mj-lt"/>
                          <a:ea typeface="Verdana" panose="020B0604030504040204" pitchFamily="34" charset="0"/>
                        </a:rPr>
                        <a:t> (</a:t>
                      </a:r>
                      <a:r>
                        <a:rPr lang="el-GR" sz="1100" dirty="0">
                          <a:latin typeface="+mj-lt"/>
                          <a:ea typeface="Verdana" panose="020B0604030504040204" pitchFamily="34" charset="0"/>
                        </a:rPr>
                        <a:t>εκ.</a:t>
                      </a:r>
                      <a:r>
                        <a:rPr lang="en-US" sz="1100" dirty="0">
                          <a:latin typeface="+mj-lt"/>
                          <a:ea typeface="Verdana" panose="020B0604030504040204" pitchFamily="34" charset="0"/>
                        </a:rPr>
                        <a:t> €)</a:t>
                      </a:r>
                      <a:endParaRPr lang="en-US" sz="1100" b="0" dirty="0">
                        <a:latin typeface="+mj-lt"/>
                        <a:ea typeface="Verdana" panose="020B0604030504040204" pitchFamily="34" charset="0"/>
                      </a:endParaRPr>
                    </a:p>
                  </a:txBody>
                  <a:tcPr anchor="ctr">
                    <a:solidFill>
                      <a:schemeClr val="accent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mj-lt"/>
                          <a:ea typeface="Verdana" panose="020B0604030504040204" pitchFamily="34" charset="0"/>
                        </a:rPr>
                        <a:t>2031–2050</a:t>
                      </a:r>
                      <a:r>
                        <a:rPr lang="en-US" sz="1100">
                          <a:latin typeface="+mj-lt"/>
                          <a:ea typeface="Verdana" panose="020B0604030504040204" pitchFamily="34" charset="0"/>
                        </a:rPr>
                        <a:t> (</a:t>
                      </a:r>
                      <a:r>
                        <a:rPr lang="el-GR" sz="1100">
                          <a:latin typeface="+mj-lt"/>
                          <a:ea typeface="Verdana" panose="020B0604030504040204" pitchFamily="34" charset="0"/>
                        </a:rPr>
                        <a:t>εκ.</a:t>
                      </a:r>
                      <a:r>
                        <a:rPr lang="en-US" sz="1100">
                          <a:latin typeface="+mj-lt"/>
                          <a:ea typeface="Verdana" panose="020B0604030504040204" pitchFamily="34" charset="0"/>
                        </a:rPr>
                        <a:t> €)</a:t>
                      </a:r>
                    </a:p>
                  </a:txBody>
                  <a:tcPr anchor="ctr">
                    <a:solidFill>
                      <a:schemeClr val="accent2">
                        <a:lumMod val="50000"/>
                      </a:schemeClr>
                    </a:solidFill>
                  </a:tcPr>
                </a:tc>
                <a:extLst>
                  <a:ext uri="{0D108BD9-81ED-4DB2-BD59-A6C34878D82A}">
                    <a16:rowId xmlns:a16="http://schemas.microsoft.com/office/drawing/2014/main" val="4217844831"/>
                  </a:ext>
                </a:extLst>
              </a:tr>
              <a:tr h="343932">
                <a:tc>
                  <a:txBody>
                    <a:bodyPr/>
                    <a:lstStyle/>
                    <a:p>
                      <a:r>
                        <a:rPr lang="el-GR" sz="1100" b="1">
                          <a:latin typeface="+mj-lt"/>
                          <a:ea typeface="Verdana" panose="020B0604030504040204" pitchFamily="34" charset="0"/>
                        </a:rPr>
                        <a:t>Ενεργειακή Ζήτηση</a:t>
                      </a:r>
                    </a:p>
                  </a:txBody>
                  <a:tcPr anchor="ctr">
                    <a:solidFill>
                      <a:schemeClr val="accent1">
                        <a:alpha val="20000"/>
                      </a:schemeClr>
                    </a:solidFill>
                  </a:tcPr>
                </a:tc>
                <a:tc>
                  <a:txBody>
                    <a:bodyPr/>
                    <a:lstStyle/>
                    <a:p>
                      <a:pPr algn="ctr"/>
                      <a:r>
                        <a:rPr lang="el-GR" sz="1100">
                          <a:latin typeface="+mj-lt"/>
                          <a:ea typeface="Verdana" panose="020B0604030504040204" pitchFamily="34" charset="0"/>
                        </a:rPr>
                        <a:t>65,</a:t>
                      </a:r>
                      <a:r>
                        <a:rPr lang="en-US" sz="1100">
                          <a:latin typeface="+mj-lt"/>
                          <a:ea typeface="Verdana" panose="020B0604030504040204" pitchFamily="34" charset="0"/>
                        </a:rPr>
                        <a:t>106</a:t>
                      </a:r>
                    </a:p>
                  </a:txBody>
                  <a:tcPr anchor="ctr">
                    <a:solidFill>
                      <a:schemeClr val="accent1">
                        <a:alpha val="20000"/>
                      </a:schemeClr>
                    </a:solidFill>
                  </a:tcPr>
                </a:tc>
                <a:tc>
                  <a:txBody>
                    <a:bodyPr/>
                    <a:lstStyle/>
                    <a:p>
                      <a:pPr algn="ctr"/>
                      <a:r>
                        <a:rPr lang="el-GR" sz="1100">
                          <a:latin typeface="+mj-lt"/>
                          <a:ea typeface="Verdana" panose="020B0604030504040204" pitchFamily="34" charset="0"/>
                        </a:rPr>
                        <a:t>242</a:t>
                      </a:r>
                      <a:r>
                        <a:rPr lang="en-US" sz="1100">
                          <a:latin typeface="+mj-lt"/>
                          <a:ea typeface="Verdana" panose="020B0604030504040204" pitchFamily="34" charset="0"/>
                        </a:rPr>
                        <a:t>,</a:t>
                      </a:r>
                      <a:r>
                        <a:rPr lang="el-GR" sz="1100">
                          <a:latin typeface="+mj-lt"/>
                          <a:ea typeface="Verdana" panose="020B0604030504040204" pitchFamily="34" charset="0"/>
                        </a:rPr>
                        <a:t>105 </a:t>
                      </a:r>
                      <a:endParaRPr lang="en-US" sz="1100">
                        <a:latin typeface="+mj-lt"/>
                        <a:ea typeface="Verdana" panose="020B0604030504040204" pitchFamily="34" charset="0"/>
                      </a:endParaRPr>
                    </a:p>
                  </a:txBody>
                  <a:tcPr anchor="ctr">
                    <a:solidFill>
                      <a:schemeClr val="accent1">
                        <a:alpha val="20000"/>
                      </a:schemeClr>
                    </a:solidFill>
                  </a:tcPr>
                </a:tc>
                <a:extLst>
                  <a:ext uri="{0D108BD9-81ED-4DB2-BD59-A6C34878D82A}">
                    <a16:rowId xmlns:a16="http://schemas.microsoft.com/office/drawing/2014/main" val="3453525830"/>
                  </a:ext>
                </a:extLst>
              </a:tr>
              <a:tr h="425851">
                <a:tc>
                  <a:txBody>
                    <a:bodyPr/>
                    <a:lstStyle/>
                    <a:p>
                      <a:r>
                        <a:rPr lang="el-GR" sz="1100" b="1">
                          <a:latin typeface="+mj-lt"/>
                          <a:ea typeface="Verdana" panose="020B0604030504040204" pitchFamily="34" charset="0"/>
                        </a:rPr>
                        <a:t>Παραγωγή Ενέργειας</a:t>
                      </a:r>
                    </a:p>
                  </a:txBody>
                  <a:tcPr anchor="ctr"/>
                </a:tc>
                <a:tc>
                  <a:txBody>
                    <a:bodyPr/>
                    <a:lstStyle/>
                    <a:p>
                      <a:pPr algn="ctr"/>
                      <a:r>
                        <a:rPr lang="en-US" sz="1100">
                          <a:latin typeface="+mj-lt"/>
                          <a:ea typeface="Verdana" panose="020B0604030504040204" pitchFamily="34" charset="0"/>
                        </a:rPr>
                        <a:t>30,829</a:t>
                      </a:r>
                    </a:p>
                  </a:txBody>
                  <a:tcPr anchor="ctr"/>
                </a:tc>
                <a:tc>
                  <a:txBody>
                    <a:bodyPr/>
                    <a:lstStyle/>
                    <a:p>
                      <a:pPr algn="ctr"/>
                      <a:r>
                        <a:rPr lang="el-GR" sz="1100">
                          <a:latin typeface="+mj-lt"/>
                          <a:ea typeface="Verdana" panose="020B0604030504040204" pitchFamily="34" charset="0"/>
                        </a:rPr>
                        <a:t>9</a:t>
                      </a:r>
                      <a:r>
                        <a:rPr lang="en-US" sz="1100">
                          <a:latin typeface="+mj-lt"/>
                          <a:ea typeface="Verdana" panose="020B0604030504040204" pitchFamily="34" charset="0"/>
                        </a:rPr>
                        <a:t>8</a:t>
                      </a:r>
                      <a:r>
                        <a:rPr lang="el-GR" sz="1100">
                          <a:latin typeface="+mj-lt"/>
                          <a:ea typeface="Verdana" panose="020B0604030504040204" pitchFamily="34" charset="0"/>
                        </a:rPr>
                        <a:t>,</a:t>
                      </a:r>
                      <a:r>
                        <a:rPr lang="en-US" sz="1100">
                          <a:latin typeface="+mj-lt"/>
                          <a:ea typeface="Verdana" panose="020B0604030504040204" pitchFamily="34" charset="0"/>
                        </a:rPr>
                        <a:t>354</a:t>
                      </a:r>
                    </a:p>
                  </a:txBody>
                  <a:tcPr anchor="ctr"/>
                </a:tc>
                <a:extLst>
                  <a:ext uri="{0D108BD9-81ED-4DB2-BD59-A6C34878D82A}">
                    <a16:rowId xmlns:a16="http://schemas.microsoft.com/office/drawing/2014/main" val="4208823051"/>
                  </a:ext>
                </a:extLst>
              </a:tr>
              <a:tr h="246723">
                <a:tc>
                  <a:txBody>
                    <a:bodyPr/>
                    <a:lstStyle/>
                    <a:p>
                      <a:r>
                        <a:rPr lang="el-GR" sz="1100" b="1" dirty="0">
                          <a:latin typeface="+mj-lt"/>
                          <a:ea typeface="Verdana" panose="020B0604030504040204" pitchFamily="34" charset="0"/>
                        </a:rPr>
                        <a:t>Σύνολο</a:t>
                      </a:r>
                      <a:endParaRPr lang="en-US" sz="1100" b="1" dirty="0">
                        <a:latin typeface="+mj-lt"/>
                        <a:ea typeface="Verdana" panose="020B0604030504040204" pitchFamily="34" charset="0"/>
                      </a:endParaRPr>
                    </a:p>
                  </a:txBody>
                  <a:tcPr anchor="ctr"/>
                </a:tc>
                <a:tc>
                  <a:txBody>
                    <a:bodyPr/>
                    <a:lstStyle/>
                    <a:p>
                      <a:pPr algn="ctr"/>
                      <a:r>
                        <a:rPr lang="el-GR" sz="1100">
                          <a:latin typeface="+mj-lt"/>
                          <a:ea typeface="Verdana" panose="020B0604030504040204" pitchFamily="34" charset="0"/>
                        </a:rPr>
                        <a:t>95</a:t>
                      </a:r>
                      <a:r>
                        <a:rPr lang="en-US" sz="1100">
                          <a:latin typeface="+mj-lt"/>
                          <a:ea typeface="Verdana" panose="020B0604030504040204" pitchFamily="34" charset="0"/>
                        </a:rPr>
                        <a:t>,</a:t>
                      </a:r>
                      <a:r>
                        <a:rPr lang="el-GR" sz="1100">
                          <a:latin typeface="+mj-lt"/>
                          <a:ea typeface="Verdana" panose="020B0604030504040204" pitchFamily="34" charset="0"/>
                        </a:rPr>
                        <a:t>935 </a:t>
                      </a:r>
                      <a:endParaRPr lang="en-US" sz="1100">
                        <a:latin typeface="+mj-lt"/>
                        <a:ea typeface="Verdana" panose="020B0604030504040204" pitchFamily="34" charset="0"/>
                      </a:endParaRPr>
                    </a:p>
                  </a:txBody>
                  <a:tcPr anchor="ctr"/>
                </a:tc>
                <a:tc>
                  <a:txBody>
                    <a:bodyPr/>
                    <a:lstStyle/>
                    <a:p>
                      <a:pPr algn="ctr"/>
                      <a:r>
                        <a:rPr lang="el-GR" sz="1100" dirty="0">
                          <a:latin typeface="+mj-lt"/>
                          <a:ea typeface="Verdana" panose="020B0604030504040204" pitchFamily="34" charset="0"/>
                        </a:rPr>
                        <a:t>340</a:t>
                      </a:r>
                      <a:r>
                        <a:rPr lang="en-US" sz="1100" dirty="0">
                          <a:latin typeface="+mj-lt"/>
                          <a:ea typeface="Verdana" panose="020B0604030504040204" pitchFamily="34" charset="0"/>
                        </a:rPr>
                        <a:t>,</a:t>
                      </a:r>
                      <a:r>
                        <a:rPr lang="el-GR" sz="1100" dirty="0">
                          <a:latin typeface="+mj-lt"/>
                          <a:ea typeface="Verdana" panose="020B0604030504040204" pitchFamily="34" charset="0"/>
                        </a:rPr>
                        <a:t>460 </a:t>
                      </a:r>
                      <a:endParaRPr lang="en-US" sz="1100" dirty="0">
                        <a:latin typeface="+mj-lt"/>
                        <a:ea typeface="Verdana" panose="020B0604030504040204" pitchFamily="34" charset="0"/>
                      </a:endParaRPr>
                    </a:p>
                  </a:txBody>
                  <a:tcPr anchor="ctr"/>
                </a:tc>
                <a:extLst>
                  <a:ext uri="{0D108BD9-81ED-4DB2-BD59-A6C34878D82A}">
                    <a16:rowId xmlns:a16="http://schemas.microsoft.com/office/drawing/2014/main" val="3864281599"/>
                  </a:ext>
                </a:extLst>
              </a:tr>
            </a:tbl>
          </a:graphicData>
        </a:graphic>
      </p:graphicFrame>
      <p:sp>
        <p:nvSpPr>
          <p:cNvPr id="58" name="TextBox 57">
            <a:extLst>
              <a:ext uri="{FF2B5EF4-FFF2-40B4-BE49-F238E27FC236}">
                <a16:creationId xmlns:a16="http://schemas.microsoft.com/office/drawing/2014/main" id="{C181E3D6-382B-F72F-C14D-747DD1228F3D}"/>
              </a:ext>
            </a:extLst>
          </p:cNvPr>
          <p:cNvSpPr txBox="1"/>
          <p:nvPr/>
        </p:nvSpPr>
        <p:spPr>
          <a:xfrm>
            <a:off x="122409" y="2823680"/>
            <a:ext cx="6033351" cy="276999"/>
          </a:xfrm>
          <a:prstGeom prst="rect">
            <a:avLst/>
          </a:prstGeom>
          <a:noFill/>
        </p:spPr>
        <p:txBody>
          <a:bodyPr wrap="square">
            <a:spAutoFit/>
          </a:bodyPr>
          <a:lstStyle/>
          <a:p>
            <a:pPr algn="ctr"/>
            <a:r>
              <a:rPr lang="el-GR" sz="1200" dirty="0">
                <a:solidFill>
                  <a:srgbClr val="0F55F5"/>
                </a:solidFill>
                <a:latin typeface="+mj-lt"/>
                <a:ea typeface="Verdana" panose="020B0604030504040204" pitchFamily="34" charset="0"/>
              </a:rPr>
              <a:t>Εκτίμηση της εξέλιξης του μέσου κόστους ηλεκτρικής ενέργειας</a:t>
            </a:r>
            <a:r>
              <a:rPr lang="en-US" sz="1200" dirty="0">
                <a:solidFill>
                  <a:srgbClr val="0F55F5"/>
                </a:solidFill>
                <a:latin typeface="+mj-lt"/>
                <a:ea typeface="Verdana" panose="020B0604030504040204" pitchFamily="34" charset="0"/>
              </a:rPr>
              <a:t> (€/MWh), 2025-2050</a:t>
            </a:r>
          </a:p>
        </p:txBody>
      </p:sp>
      <p:graphicFrame>
        <p:nvGraphicFramePr>
          <p:cNvPr id="59" name="Chart 58">
            <a:extLst>
              <a:ext uri="{FF2B5EF4-FFF2-40B4-BE49-F238E27FC236}">
                <a16:creationId xmlns:a16="http://schemas.microsoft.com/office/drawing/2014/main" id="{12691C13-ABED-30B6-A76B-743DACA8D7F4}"/>
              </a:ext>
            </a:extLst>
          </p:cNvPr>
          <p:cNvGraphicFramePr>
            <a:graphicFrameLocks/>
          </p:cNvGraphicFramePr>
          <p:nvPr>
            <p:extLst>
              <p:ext uri="{D42A27DB-BD31-4B8C-83A1-F6EECF244321}">
                <p14:modId xmlns:p14="http://schemas.microsoft.com/office/powerpoint/2010/main" val="4074406229"/>
              </p:ext>
            </p:extLst>
          </p:nvPr>
        </p:nvGraphicFramePr>
        <p:xfrm>
          <a:off x="241301" y="2968301"/>
          <a:ext cx="6131646" cy="3889700"/>
        </p:xfrm>
        <a:graphic>
          <a:graphicData uri="http://schemas.openxmlformats.org/drawingml/2006/chart">
            <c:chart xmlns:c="http://schemas.openxmlformats.org/drawingml/2006/chart" xmlns:r="http://schemas.openxmlformats.org/officeDocument/2006/relationships" r:id="rId3"/>
          </a:graphicData>
        </a:graphic>
      </p:graphicFrame>
      <p:sp>
        <p:nvSpPr>
          <p:cNvPr id="60" name="TextBox 59">
            <a:extLst>
              <a:ext uri="{FF2B5EF4-FFF2-40B4-BE49-F238E27FC236}">
                <a16:creationId xmlns:a16="http://schemas.microsoft.com/office/drawing/2014/main" id="{C1FD5E68-E2C4-C038-7408-B5876A494807}"/>
              </a:ext>
            </a:extLst>
          </p:cNvPr>
          <p:cNvSpPr txBox="1"/>
          <p:nvPr/>
        </p:nvSpPr>
        <p:spPr>
          <a:xfrm>
            <a:off x="504392" y="3030415"/>
            <a:ext cx="800837" cy="246221"/>
          </a:xfrm>
          <a:prstGeom prst="rect">
            <a:avLst/>
          </a:prstGeom>
          <a:noFill/>
        </p:spPr>
        <p:txBody>
          <a:bodyPr wrap="square" rtlCol="0">
            <a:spAutoFit/>
          </a:bodyPr>
          <a:lstStyle/>
          <a:p>
            <a:pPr algn="ctr"/>
            <a:r>
              <a:rPr lang="en-US" sz="1000" b="1">
                <a:latin typeface="+mj-lt"/>
                <a:ea typeface="Verdana" panose="020B0604030504040204" pitchFamily="34" charset="0"/>
              </a:rPr>
              <a:t>145</a:t>
            </a:r>
          </a:p>
        </p:txBody>
      </p:sp>
      <p:sp>
        <p:nvSpPr>
          <p:cNvPr id="63" name="TextBox 62">
            <a:extLst>
              <a:ext uri="{FF2B5EF4-FFF2-40B4-BE49-F238E27FC236}">
                <a16:creationId xmlns:a16="http://schemas.microsoft.com/office/drawing/2014/main" id="{258158BF-38C7-70E9-C8C9-6388B599D00C}"/>
              </a:ext>
            </a:extLst>
          </p:cNvPr>
          <p:cNvSpPr txBox="1"/>
          <p:nvPr/>
        </p:nvSpPr>
        <p:spPr>
          <a:xfrm>
            <a:off x="1514261" y="3127139"/>
            <a:ext cx="800837" cy="246221"/>
          </a:xfrm>
          <a:prstGeom prst="rect">
            <a:avLst/>
          </a:prstGeom>
          <a:noFill/>
        </p:spPr>
        <p:txBody>
          <a:bodyPr wrap="square" rtlCol="0">
            <a:spAutoFit/>
          </a:bodyPr>
          <a:lstStyle/>
          <a:p>
            <a:pPr algn="ctr"/>
            <a:r>
              <a:rPr lang="en-US" sz="1000" b="1">
                <a:latin typeface="+mj-lt"/>
                <a:ea typeface="Verdana" panose="020B0604030504040204" pitchFamily="34" charset="0"/>
              </a:rPr>
              <a:t>139</a:t>
            </a:r>
          </a:p>
        </p:txBody>
      </p:sp>
      <p:sp>
        <p:nvSpPr>
          <p:cNvPr id="64" name="TextBox 63">
            <a:extLst>
              <a:ext uri="{FF2B5EF4-FFF2-40B4-BE49-F238E27FC236}">
                <a16:creationId xmlns:a16="http://schemas.microsoft.com/office/drawing/2014/main" id="{BC538BDD-F1DC-0BD9-E00C-20056178A3A3}"/>
              </a:ext>
            </a:extLst>
          </p:cNvPr>
          <p:cNvSpPr txBox="1"/>
          <p:nvPr/>
        </p:nvSpPr>
        <p:spPr>
          <a:xfrm>
            <a:off x="2528676" y="3366295"/>
            <a:ext cx="800837" cy="246221"/>
          </a:xfrm>
          <a:prstGeom prst="rect">
            <a:avLst/>
          </a:prstGeom>
          <a:noFill/>
        </p:spPr>
        <p:txBody>
          <a:bodyPr wrap="square" rtlCol="0">
            <a:spAutoFit/>
          </a:bodyPr>
          <a:lstStyle/>
          <a:p>
            <a:pPr algn="ctr"/>
            <a:r>
              <a:rPr lang="en-US" sz="1000" b="1">
                <a:latin typeface="+mj-lt"/>
                <a:ea typeface="Verdana" panose="020B0604030504040204" pitchFamily="34" charset="0"/>
              </a:rPr>
              <a:t>125</a:t>
            </a:r>
          </a:p>
        </p:txBody>
      </p:sp>
      <p:sp>
        <p:nvSpPr>
          <p:cNvPr id="65" name="TextBox 64">
            <a:extLst>
              <a:ext uri="{FF2B5EF4-FFF2-40B4-BE49-F238E27FC236}">
                <a16:creationId xmlns:a16="http://schemas.microsoft.com/office/drawing/2014/main" id="{92134AE5-F306-24C4-B7A5-EBA9D082B598}"/>
              </a:ext>
            </a:extLst>
          </p:cNvPr>
          <p:cNvSpPr txBox="1"/>
          <p:nvPr/>
        </p:nvSpPr>
        <p:spPr>
          <a:xfrm>
            <a:off x="3540318" y="3450829"/>
            <a:ext cx="800837" cy="246221"/>
          </a:xfrm>
          <a:prstGeom prst="rect">
            <a:avLst/>
          </a:prstGeom>
          <a:noFill/>
        </p:spPr>
        <p:txBody>
          <a:bodyPr wrap="square" rtlCol="0">
            <a:spAutoFit/>
          </a:bodyPr>
          <a:lstStyle/>
          <a:p>
            <a:pPr algn="ctr"/>
            <a:r>
              <a:rPr lang="en-US" sz="1000" b="1">
                <a:latin typeface="+mj-lt"/>
                <a:ea typeface="Verdana" panose="020B0604030504040204" pitchFamily="34" charset="0"/>
              </a:rPr>
              <a:t>117</a:t>
            </a:r>
          </a:p>
        </p:txBody>
      </p:sp>
      <p:sp>
        <p:nvSpPr>
          <p:cNvPr id="66" name="TextBox 65">
            <a:extLst>
              <a:ext uri="{FF2B5EF4-FFF2-40B4-BE49-F238E27FC236}">
                <a16:creationId xmlns:a16="http://schemas.microsoft.com/office/drawing/2014/main" id="{04AEF27B-B9AA-DD80-C100-7FF598DA3D37}"/>
              </a:ext>
            </a:extLst>
          </p:cNvPr>
          <p:cNvSpPr txBox="1"/>
          <p:nvPr/>
        </p:nvSpPr>
        <p:spPr>
          <a:xfrm>
            <a:off x="4554922" y="3586548"/>
            <a:ext cx="800837" cy="246221"/>
          </a:xfrm>
          <a:prstGeom prst="rect">
            <a:avLst/>
          </a:prstGeom>
          <a:noFill/>
        </p:spPr>
        <p:txBody>
          <a:bodyPr wrap="square" rtlCol="0">
            <a:spAutoFit/>
          </a:bodyPr>
          <a:lstStyle/>
          <a:p>
            <a:pPr algn="ctr"/>
            <a:r>
              <a:rPr lang="en-US" sz="1000" b="1">
                <a:latin typeface="+mj-lt"/>
                <a:ea typeface="Verdana" panose="020B0604030504040204" pitchFamily="34" charset="0"/>
              </a:rPr>
              <a:t>108</a:t>
            </a:r>
          </a:p>
        </p:txBody>
      </p:sp>
      <p:sp>
        <p:nvSpPr>
          <p:cNvPr id="67" name="TextBox 66">
            <a:extLst>
              <a:ext uri="{FF2B5EF4-FFF2-40B4-BE49-F238E27FC236}">
                <a16:creationId xmlns:a16="http://schemas.microsoft.com/office/drawing/2014/main" id="{D91AF6F8-A58B-9C9B-9A3A-67205D3C4961}"/>
              </a:ext>
            </a:extLst>
          </p:cNvPr>
          <p:cNvSpPr txBox="1"/>
          <p:nvPr/>
        </p:nvSpPr>
        <p:spPr>
          <a:xfrm>
            <a:off x="5589502" y="3786792"/>
            <a:ext cx="800837" cy="246221"/>
          </a:xfrm>
          <a:prstGeom prst="rect">
            <a:avLst/>
          </a:prstGeom>
          <a:noFill/>
        </p:spPr>
        <p:txBody>
          <a:bodyPr wrap="square" rtlCol="0">
            <a:spAutoFit/>
          </a:bodyPr>
          <a:lstStyle/>
          <a:p>
            <a:pPr algn="ctr"/>
            <a:r>
              <a:rPr lang="en-US" sz="1000" b="1">
                <a:latin typeface="+mj-lt"/>
                <a:ea typeface="Verdana" panose="020B0604030504040204" pitchFamily="34" charset="0"/>
              </a:rPr>
              <a:t>95</a:t>
            </a:r>
          </a:p>
        </p:txBody>
      </p:sp>
      <p:sp>
        <p:nvSpPr>
          <p:cNvPr id="68" name="TextBox 67">
            <a:extLst>
              <a:ext uri="{FF2B5EF4-FFF2-40B4-BE49-F238E27FC236}">
                <a16:creationId xmlns:a16="http://schemas.microsoft.com/office/drawing/2014/main" id="{C80C23B1-CCA0-F43B-EA90-DD13DF0B2D70}"/>
              </a:ext>
            </a:extLst>
          </p:cNvPr>
          <p:cNvSpPr txBox="1"/>
          <p:nvPr/>
        </p:nvSpPr>
        <p:spPr>
          <a:xfrm>
            <a:off x="6529972" y="1041803"/>
            <a:ext cx="5662028" cy="461665"/>
          </a:xfrm>
          <a:prstGeom prst="rect">
            <a:avLst/>
          </a:prstGeom>
          <a:noFill/>
        </p:spPr>
        <p:txBody>
          <a:bodyPr wrap="square">
            <a:spAutoFit/>
          </a:bodyPr>
          <a:lstStyle/>
          <a:p>
            <a:pPr algn="ctr"/>
            <a:r>
              <a:rPr lang="el-GR" sz="1200" dirty="0">
                <a:solidFill>
                  <a:srgbClr val="0F55F5"/>
                </a:solidFill>
                <a:latin typeface="+mj-lt"/>
                <a:ea typeface="Verdana" panose="020B0604030504040204" pitchFamily="34" charset="0"/>
              </a:rPr>
              <a:t>Εκτιμήσεις Επενδύσεων </a:t>
            </a:r>
            <a:br>
              <a:rPr lang="en-US" sz="1200" dirty="0">
                <a:solidFill>
                  <a:srgbClr val="0F55F5"/>
                </a:solidFill>
                <a:latin typeface="+mj-lt"/>
                <a:ea typeface="Verdana" panose="020B0604030504040204" pitchFamily="34" charset="0"/>
              </a:rPr>
            </a:br>
            <a:r>
              <a:rPr lang="el-GR" sz="1200" dirty="0">
                <a:solidFill>
                  <a:srgbClr val="0F55F5"/>
                </a:solidFill>
                <a:latin typeface="+mj-lt"/>
                <a:ea typeface="Verdana" panose="020B0604030504040204" pitchFamily="34" charset="0"/>
              </a:rPr>
              <a:t>ανά τομέα δραστηριότητας, ΕΣΕΚ</a:t>
            </a:r>
            <a:r>
              <a:rPr lang="en-US" sz="1200" dirty="0">
                <a:solidFill>
                  <a:srgbClr val="0F55F5"/>
                </a:solidFill>
                <a:latin typeface="+mj-lt"/>
                <a:ea typeface="Verdana" panose="020B0604030504040204" pitchFamily="34" charset="0"/>
              </a:rPr>
              <a:t> (%), 2030-2050</a:t>
            </a:r>
          </a:p>
        </p:txBody>
      </p:sp>
      <p:graphicFrame>
        <p:nvGraphicFramePr>
          <p:cNvPr id="69" name="Chart 68">
            <a:extLst>
              <a:ext uri="{FF2B5EF4-FFF2-40B4-BE49-F238E27FC236}">
                <a16:creationId xmlns:a16="http://schemas.microsoft.com/office/drawing/2014/main" id="{55D194EF-A247-A178-EB7D-88FF6D86E12A}"/>
              </a:ext>
            </a:extLst>
          </p:cNvPr>
          <p:cNvGraphicFramePr>
            <a:graphicFrameLocks/>
          </p:cNvGraphicFramePr>
          <p:nvPr>
            <p:extLst>
              <p:ext uri="{D42A27DB-BD31-4B8C-83A1-F6EECF244321}">
                <p14:modId xmlns:p14="http://schemas.microsoft.com/office/powerpoint/2010/main" val="1746406420"/>
              </p:ext>
            </p:extLst>
          </p:nvPr>
        </p:nvGraphicFramePr>
        <p:xfrm>
          <a:off x="6807200" y="1590619"/>
          <a:ext cx="5275090" cy="4894114"/>
        </p:xfrm>
        <a:graphic>
          <a:graphicData uri="http://schemas.openxmlformats.org/drawingml/2006/chart">
            <c:chart xmlns:c="http://schemas.openxmlformats.org/drawingml/2006/chart" xmlns:r="http://schemas.openxmlformats.org/officeDocument/2006/relationships" r:id="rId4"/>
          </a:graphicData>
        </a:graphic>
      </p:graphicFrame>
      <p:sp>
        <p:nvSpPr>
          <p:cNvPr id="4" name="Content Placeholder 8">
            <a:extLst>
              <a:ext uri="{FF2B5EF4-FFF2-40B4-BE49-F238E27FC236}">
                <a16:creationId xmlns:a16="http://schemas.microsoft.com/office/drawing/2014/main" id="{503063FD-7A9F-C70B-1F4F-2DC970B678BC}"/>
              </a:ext>
            </a:extLst>
          </p:cNvPr>
          <p:cNvSpPr txBox="1">
            <a:spLocks/>
          </p:cNvSpPr>
          <p:nvPr/>
        </p:nvSpPr>
        <p:spPr>
          <a:xfrm>
            <a:off x="5151474" y="6553200"/>
            <a:ext cx="5581312"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latin typeface="+mj-lt"/>
              </a:rPr>
              <a:t>Source</a:t>
            </a:r>
            <a:r>
              <a:rPr lang="el-GR" sz="1400" b="0" dirty="0">
                <a:latin typeface="+mj-lt"/>
              </a:rPr>
              <a:t>:</a:t>
            </a:r>
            <a:r>
              <a:rPr lang="en-US" sz="1400" b="0" dirty="0">
                <a:latin typeface="+mj-lt"/>
              </a:rPr>
              <a:t> </a:t>
            </a:r>
            <a:r>
              <a:rPr lang="el-GR" sz="1400" b="0" dirty="0">
                <a:latin typeface="+mj-lt"/>
              </a:rPr>
              <a:t>Ν</a:t>
            </a:r>
            <a:r>
              <a:rPr lang="en-US" sz="1400" b="0" dirty="0">
                <a:latin typeface="+mj-lt"/>
              </a:rPr>
              <a:t>ECP, HAEE’s analysis</a:t>
            </a:r>
          </a:p>
        </p:txBody>
      </p:sp>
    </p:spTree>
    <p:extLst>
      <p:ext uri="{BB962C8B-B14F-4D97-AF65-F5344CB8AC3E}">
        <p14:creationId xmlns:p14="http://schemas.microsoft.com/office/powerpoint/2010/main" val="24341584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C4B1561-9E3F-6E74-D1F2-98759A688CD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9AECB9-14ED-B88A-400F-6DA645DE79BA}"/>
              </a:ext>
            </a:extLst>
          </p:cNvPr>
          <p:cNvSpPr>
            <a:spLocks noGrp="1"/>
          </p:cNvSpPr>
          <p:nvPr>
            <p:ph type="sldNum" sz="quarter" idx="16"/>
          </p:nvPr>
        </p:nvSpPr>
        <p:spPr/>
        <p:txBody>
          <a:bodyPr/>
          <a:lstStyle/>
          <a:p>
            <a:fld id="{4531D9DC-ADF0-4D0A-8902-0133E3C6D94B}" type="slidenum">
              <a:rPr lang="en-US" smtClean="0"/>
              <a:pPr/>
              <a:t>67</a:t>
            </a:fld>
            <a:endParaRPr lang="en-US"/>
          </a:p>
        </p:txBody>
      </p:sp>
      <p:sp>
        <p:nvSpPr>
          <p:cNvPr id="6" name="Title 5">
            <a:extLst>
              <a:ext uri="{FF2B5EF4-FFF2-40B4-BE49-F238E27FC236}">
                <a16:creationId xmlns:a16="http://schemas.microsoft.com/office/drawing/2014/main" id="{AF50CD75-992C-0271-8B0C-B639EF687593}"/>
              </a:ext>
            </a:extLst>
          </p:cNvPr>
          <p:cNvSpPr>
            <a:spLocks noGrp="1"/>
          </p:cNvSpPr>
          <p:nvPr>
            <p:ph type="title"/>
          </p:nvPr>
        </p:nvSpPr>
        <p:spPr>
          <a:xfrm>
            <a:off x="443372" y="379660"/>
            <a:ext cx="11305716" cy="984885"/>
          </a:xfrm>
        </p:spPr>
        <p:txBody>
          <a:bodyPr/>
          <a:lstStyle/>
          <a:p>
            <a:r>
              <a:rPr lang="el-GR" dirty="0">
                <a:solidFill>
                  <a:schemeClr val="accent2"/>
                </a:solidFill>
              </a:rPr>
              <a:t>Μακροχρόνιες Συμφωνίες Αγοράς Ηλεκτρικής Ενέργειας (</a:t>
            </a:r>
            <a:r>
              <a:rPr lang="en-US" dirty="0">
                <a:solidFill>
                  <a:schemeClr val="accent2"/>
                </a:solidFill>
              </a:rPr>
              <a:t>PPAs)</a:t>
            </a:r>
          </a:p>
        </p:txBody>
      </p:sp>
      <p:pic>
        <p:nvPicPr>
          <p:cNvPr id="7" name="Picture 6">
            <a:extLst>
              <a:ext uri="{FF2B5EF4-FFF2-40B4-BE49-F238E27FC236}">
                <a16:creationId xmlns:a16="http://schemas.microsoft.com/office/drawing/2014/main" id="{72ACBBD9-ADF3-00E0-6825-FCC73E3D9B33}"/>
              </a:ext>
            </a:extLst>
          </p:cNvPr>
          <p:cNvPicPr>
            <a:picLocks noChangeAspect="1"/>
          </p:cNvPicPr>
          <p:nvPr/>
        </p:nvPicPr>
        <p:blipFill>
          <a:blip r:embed="rId3"/>
          <a:stretch>
            <a:fillRect/>
          </a:stretch>
        </p:blipFill>
        <p:spPr>
          <a:xfrm>
            <a:off x="6359949" y="4051005"/>
            <a:ext cx="5640895" cy="2042716"/>
          </a:xfrm>
          <a:prstGeom prst="rect">
            <a:avLst/>
          </a:prstGeom>
        </p:spPr>
      </p:pic>
      <p:sp>
        <p:nvSpPr>
          <p:cNvPr id="13" name="TextBox 12">
            <a:extLst>
              <a:ext uri="{FF2B5EF4-FFF2-40B4-BE49-F238E27FC236}">
                <a16:creationId xmlns:a16="http://schemas.microsoft.com/office/drawing/2014/main" id="{A4AA9D51-286B-8FF2-D91A-2092827CD3F9}"/>
              </a:ext>
            </a:extLst>
          </p:cNvPr>
          <p:cNvSpPr txBox="1"/>
          <p:nvPr/>
        </p:nvSpPr>
        <p:spPr>
          <a:xfrm>
            <a:off x="299041" y="1149871"/>
            <a:ext cx="5747359" cy="5078313"/>
          </a:xfrm>
          <a:prstGeom prst="rect">
            <a:avLst/>
          </a:prstGeom>
          <a:noFill/>
        </p:spPr>
        <p:txBody>
          <a:bodyPr wrap="square">
            <a:spAutoFit/>
          </a:bodyPr>
          <a:lstStyle/>
          <a:p>
            <a:pPr algn="just"/>
            <a:br>
              <a:rPr lang="el-GR" b="1" dirty="0"/>
            </a:br>
            <a:r>
              <a:rPr lang="en-US" b="1" dirty="0"/>
              <a:t>Για</a:t>
            </a:r>
            <a:r>
              <a:rPr lang="en-US" b="1" dirty="0" err="1"/>
              <a:t>τί</a:t>
            </a:r>
            <a:r>
              <a:rPr lang="en-US" b="1" dirty="0"/>
              <a:t> </a:t>
            </a:r>
            <a:r>
              <a:rPr lang="en-US" b="1" dirty="0" err="1"/>
              <a:t>χρησιμο</a:t>
            </a:r>
            <a:r>
              <a:rPr lang="en-US" b="1" dirty="0"/>
              <a:t>ποιούμε PPAs σε έργα </a:t>
            </a:r>
            <a:r>
              <a:rPr lang="el-GR" b="1" dirty="0"/>
              <a:t>ΑΠΕ</a:t>
            </a:r>
            <a:r>
              <a:rPr lang="en-US" dirty="0"/>
              <a:t>;</a:t>
            </a:r>
            <a:endParaRPr lang="el-GR" dirty="0"/>
          </a:p>
          <a:p>
            <a:pPr marL="285750" indent="-285750">
              <a:buClr>
                <a:srgbClr val="0F55F5"/>
              </a:buClr>
              <a:buFont typeface="Wingdings" panose="05000000000000000000" pitchFamily="2" charset="2"/>
              <a:buChar char="§"/>
            </a:pPr>
            <a:r>
              <a:rPr lang="el-GR" dirty="0"/>
              <a:t>Βοηθούν στην</a:t>
            </a:r>
            <a:r>
              <a:rPr lang="en-US" dirty="0"/>
              <a:t> π</a:t>
            </a:r>
            <a:r>
              <a:rPr lang="en-US" dirty="0" err="1"/>
              <a:t>ροώθηση</a:t>
            </a:r>
            <a:r>
              <a:rPr lang="en-US" dirty="0"/>
              <a:t> </a:t>
            </a:r>
            <a:r>
              <a:rPr lang="en-US" dirty="0" err="1"/>
              <a:t>των</a:t>
            </a:r>
            <a:r>
              <a:rPr lang="en-US" dirty="0"/>
              <a:t> </a:t>
            </a:r>
            <a:r>
              <a:rPr lang="el-GR" dirty="0"/>
              <a:t>ΑΠΕ</a:t>
            </a:r>
            <a:r>
              <a:rPr lang="en-US" dirty="0"/>
              <a:t>, </a:t>
            </a:r>
            <a:r>
              <a:rPr lang="en-US" dirty="0" err="1"/>
              <a:t>οι</a:t>
            </a:r>
            <a:r>
              <a:rPr lang="en-US" dirty="0"/>
              <a:t> </a:t>
            </a:r>
            <a:r>
              <a:rPr lang="en-US" dirty="0" err="1"/>
              <a:t>κυ</a:t>
            </a:r>
            <a:r>
              <a:rPr lang="en-US" dirty="0"/>
              <a:t>βερνήσεις παρέχουν αρχικά </a:t>
            </a:r>
            <a:r>
              <a:rPr lang="el-GR" dirty="0"/>
              <a:t>έδιναν </a:t>
            </a:r>
            <a:r>
              <a:rPr lang="en-US" dirty="0" err="1"/>
              <a:t>οικονομικά</a:t>
            </a:r>
            <a:r>
              <a:rPr lang="en-US" dirty="0"/>
              <a:t> </a:t>
            </a:r>
            <a:r>
              <a:rPr lang="en-US" dirty="0" err="1"/>
              <a:t>κίνητρ</a:t>
            </a:r>
            <a:r>
              <a:rPr lang="en-US" dirty="0"/>
              <a:t>α για επενδύσεις, όπως επιδοτήσεις (feed-in-tariffs, feed-in-premiums).</a:t>
            </a:r>
            <a:r>
              <a:rPr lang="el-GR" dirty="0"/>
              <a:t> </a:t>
            </a:r>
          </a:p>
          <a:p>
            <a:pPr marL="285750" indent="-285750">
              <a:buClr>
                <a:srgbClr val="0F55F5"/>
              </a:buClr>
              <a:buFont typeface="Wingdings" panose="05000000000000000000" pitchFamily="2" charset="2"/>
              <a:buChar char="§"/>
            </a:pPr>
            <a:endParaRPr lang="el-GR" dirty="0"/>
          </a:p>
          <a:p>
            <a:pPr marL="285750" indent="-285750">
              <a:buClr>
                <a:srgbClr val="0F55F5"/>
              </a:buClr>
              <a:buFont typeface="Wingdings" panose="05000000000000000000" pitchFamily="2" charset="2"/>
              <a:buChar char="§"/>
            </a:pPr>
            <a:r>
              <a:rPr lang="en-US" dirty="0" err="1"/>
              <a:t>Με</a:t>
            </a:r>
            <a:r>
              <a:rPr lang="en-US" dirty="0"/>
              <a:t> </a:t>
            </a:r>
            <a:r>
              <a:rPr lang="en-US" dirty="0" err="1"/>
              <a:t>τη</a:t>
            </a:r>
            <a:r>
              <a:rPr lang="en-US" dirty="0"/>
              <a:t> β</a:t>
            </a:r>
            <a:r>
              <a:rPr lang="en-US" dirty="0" err="1"/>
              <a:t>ελτίωση</a:t>
            </a:r>
            <a:r>
              <a:rPr lang="en-US" dirty="0"/>
              <a:t> </a:t>
            </a:r>
            <a:r>
              <a:rPr lang="en-US" dirty="0" err="1"/>
              <a:t>της</a:t>
            </a:r>
            <a:r>
              <a:rPr lang="en-US" dirty="0"/>
              <a:t> </a:t>
            </a:r>
            <a:r>
              <a:rPr lang="en-US" dirty="0" err="1"/>
              <a:t>τεχνολογί</a:t>
            </a:r>
            <a:r>
              <a:rPr lang="en-US" dirty="0"/>
              <a:t>ας, η κατασκευή ανανεώσιμων assets</a:t>
            </a:r>
            <a:r>
              <a:rPr lang="el-GR" dirty="0"/>
              <a:t> </a:t>
            </a:r>
            <a:r>
              <a:rPr lang="en-US" dirty="0" err="1"/>
              <a:t>έχει</a:t>
            </a:r>
            <a:r>
              <a:rPr lang="en-US" dirty="0"/>
              <a:t> </a:t>
            </a:r>
            <a:r>
              <a:rPr lang="en-US" dirty="0" err="1"/>
              <a:t>γίνει</a:t>
            </a:r>
            <a:r>
              <a:rPr lang="en-US" dirty="0"/>
              <a:t> </a:t>
            </a:r>
            <a:r>
              <a:rPr lang="en-US" dirty="0" err="1"/>
              <a:t>φθηνότερη</a:t>
            </a:r>
            <a:r>
              <a:rPr lang="en-US" dirty="0"/>
              <a:t>. </a:t>
            </a:r>
            <a:r>
              <a:rPr lang="el-GR" dirty="0"/>
              <a:t>Αποτέλεσμα είναι η</a:t>
            </a:r>
            <a:r>
              <a:rPr lang="en-US" dirty="0"/>
              <a:t> </a:t>
            </a:r>
            <a:r>
              <a:rPr lang="en-US" dirty="0" err="1"/>
              <a:t>έξ</a:t>
            </a:r>
            <a:r>
              <a:rPr lang="en-US" dirty="0"/>
              <a:t>αρση της ανάπτυξής τους.</a:t>
            </a:r>
            <a:r>
              <a:rPr lang="el-GR" dirty="0"/>
              <a:t> </a:t>
            </a:r>
          </a:p>
          <a:p>
            <a:pPr marL="285750" indent="-285750">
              <a:buClr>
                <a:srgbClr val="0F55F5"/>
              </a:buClr>
              <a:buFont typeface="Wingdings" panose="05000000000000000000" pitchFamily="2" charset="2"/>
              <a:buChar char="§"/>
            </a:pPr>
            <a:endParaRPr lang="el-GR" dirty="0"/>
          </a:p>
          <a:p>
            <a:pPr marL="285750" indent="-285750">
              <a:buClr>
                <a:srgbClr val="0F55F5"/>
              </a:buClr>
              <a:buFont typeface="Wingdings" panose="05000000000000000000" pitchFamily="2" charset="2"/>
              <a:buChar char="§"/>
            </a:pPr>
            <a:r>
              <a:rPr lang="el-GR" dirty="0"/>
              <a:t>Οι </a:t>
            </a:r>
            <a:r>
              <a:rPr lang="en-US" dirty="0" err="1"/>
              <a:t>κυ</a:t>
            </a:r>
            <a:r>
              <a:rPr lang="en-US" dirty="0"/>
              <a:t>βερνήσεις αρχίζουν να απομακρύνονται από τα συστήματα επιδοτήσεων. </a:t>
            </a:r>
            <a:endParaRPr lang="el-GR" dirty="0"/>
          </a:p>
          <a:p>
            <a:pPr marL="285750" indent="-285750">
              <a:buClr>
                <a:srgbClr val="0F55F5"/>
              </a:buClr>
              <a:buFont typeface="Wingdings" panose="05000000000000000000" pitchFamily="2" charset="2"/>
              <a:buChar char="§"/>
            </a:pPr>
            <a:endParaRPr lang="el-GR" dirty="0"/>
          </a:p>
          <a:p>
            <a:pPr marL="285750" indent="-285750">
              <a:buClr>
                <a:srgbClr val="0F55F5"/>
              </a:buClr>
              <a:buFont typeface="Wingdings" panose="05000000000000000000" pitchFamily="2" charset="2"/>
              <a:buChar char="§"/>
            </a:pPr>
            <a:r>
              <a:rPr lang="en-US" dirty="0" err="1"/>
              <a:t>Είτε</a:t>
            </a:r>
            <a:r>
              <a:rPr lang="en-US" dirty="0"/>
              <a:t> </a:t>
            </a:r>
            <a:r>
              <a:rPr lang="en-US" dirty="0" err="1"/>
              <a:t>δεν</a:t>
            </a:r>
            <a:r>
              <a:rPr lang="en-US" dirty="0"/>
              <a:t> μπ</a:t>
            </a:r>
            <a:r>
              <a:rPr lang="en-US" dirty="0" err="1"/>
              <a:t>ορούν</a:t>
            </a:r>
            <a:r>
              <a:rPr lang="en-US" dirty="0"/>
              <a:t> να </a:t>
            </a:r>
            <a:r>
              <a:rPr lang="el-GR" dirty="0"/>
              <a:t> υποστηρίξουν </a:t>
            </a:r>
            <a:r>
              <a:rPr lang="en-US" dirty="0" err="1"/>
              <a:t>τη</a:t>
            </a:r>
            <a:r>
              <a:rPr lang="en-US" dirty="0"/>
              <a:t> χρηματοδότηση είτε δεν βλέπουν πλέον την ανάγκη παροχής κινήτρων.</a:t>
            </a:r>
            <a:r>
              <a:rPr lang="el-GR" dirty="0"/>
              <a:t> </a:t>
            </a:r>
          </a:p>
          <a:p>
            <a:pPr algn="just"/>
            <a:endParaRPr lang="el-GR" dirty="0"/>
          </a:p>
        </p:txBody>
      </p:sp>
      <p:sp>
        <p:nvSpPr>
          <p:cNvPr id="15" name="TextBox 14">
            <a:extLst>
              <a:ext uri="{FF2B5EF4-FFF2-40B4-BE49-F238E27FC236}">
                <a16:creationId xmlns:a16="http://schemas.microsoft.com/office/drawing/2014/main" id="{FDF72FA1-C59A-74B5-F42A-EEBDD3041E50}"/>
              </a:ext>
            </a:extLst>
          </p:cNvPr>
          <p:cNvSpPr txBox="1"/>
          <p:nvPr/>
        </p:nvSpPr>
        <p:spPr>
          <a:xfrm>
            <a:off x="7234434" y="3632975"/>
            <a:ext cx="4246378" cy="369332"/>
          </a:xfrm>
          <a:prstGeom prst="rect">
            <a:avLst/>
          </a:prstGeom>
          <a:noFill/>
        </p:spPr>
        <p:txBody>
          <a:bodyPr wrap="square">
            <a:spAutoFit/>
          </a:bodyPr>
          <a:lstStyle/>
          <a:p>
            <a:r>
              <a:rPr lang="en-US" err="1">
                <a:solidFill>
                  <a:srgbClr val="0F55F5"/>
                </a:solidFill>
              </a:rPr>
              <a:t>Το</a:t>
            </a:r>
            <a:r>
              <a:rPr lang="en-US">
                <a:solidFill>
                  <a:srgbClr val="0F55F5"/>
                </a:solidFill>
              </a:rPr>
              <a:t> </a:t>
            </a:r>
            <a:r>
              <a:rPr lang="en-US" err="1">
                <a:solidFill>
                  <a:srgbClr val="0F55F5"/>
                </a:solidFill>
              </a:rPr>
              <a:t>τιμολόγιο</a:t>
            </a:r>
            <a:r>
              <a:rPr lang="en-US">
                <a:solidFill>
                  <a:srgbClr val="0F55F5"/>
                </a:solidFill>
              </a:rPr>
              <a:t> </a:t>
            </a:r>
            <a:r>
              <a:rPr lang="en-US" err="1">
                <a:solidFill>
                  <a:srgbClr val="0F55F5"/>
                </a:solidFill>
              </a:rPr>
              <a:t>τροφοδότησης</a:t>
            </a:r>
            <a:r>
              <a:rPr lang="en-US">
                <a:solidFill>
                  <a:srgbClr val="0F55F5"/>
                </a:solidFill>
              </a:rPr>
              <a:t> </a:t>
            </a:r>
            <a:r>
              <a:rPr lang="en-US" err="1">
                <a:solidFill>
                  <a:srgbClr val="0F55F5"/>
                </a:solidFill>
              </a:rPr>
              <a:t>τελειώνει</a:t>
            </a:r>
            <a:endParaRPr lang="en-US">
              <a:solidFill>
                <a:srgbClr val="0F55F5"/>
              </a:solidFill>
            </a:endParaRPr>
          </a:p>
        </p:txBody>
      </p:sp>
      <p:sp>
        <p:nvSpPr>
          <p:cNvPr id="17" name="TextBox 16">
            <a:extLst>
              <a:ext uri="{FF2B5EF4-FFF2-40B4-BE49-F238E27FC236}">
                <a16:creationId xmlns:a16="http://schemas.microsoft.com/office/drawing/2014/main" id="{8D97EFE0-681A-2289-2AE0-9DAC223A0B3D}"/>
              </a:ext>
            </a:extLst>
          </p:cNvPr>
          <p:cNvSpPr txBox="1"/>
          <p:nvPr/>
        </p:nvSpPr>
        <p:spPr>
          <a:xfrm>
            <a:off x="6046400" y="1647749"/>
            <a:ext cx="5954444" cy="1477328"/>
          </a:xfrm>
          <a:prstGeom prst="rect">
            <a:avLst/>
          </a:prstGeom>
          <a:noFill/>
        </p:spPr>
        <p:txBody>
          <a:bodyPr wrap="square">
            <a:spAutoFit/>
          </a:bodyPr>
          <a:lstStyle/>
          <a:p>
            <a:pPr marL="285750" indent="-285750">
              <a:buClr>
                <a:srgbClr val="0F55F5"/>
              </a:buClr>
              <a:buFont typeface="Wingdings" panose="05000000000000000000" pitchFamily="2" charset="2"/>
              <a:buChar char="§"/>
            </a:pPr>
            <a:r>
              <a:rPr lang="en-US" dirty="0"/>
              <a:t>Επ</a:t>
            </a:r>
            <a:r>
              <a:rPr lang="en-US" dirty="0" err="1"/>
              <a:t>ειδή</a:t>
            </a:r>
            <a:r>
              <a:rPr lang="en-US" dirty="0"/>
              <a:t> η μετα</a:t>
            </a:r>
            <a:r>
              <a:rPr lang="en-US" dirty="0" err="1"/>
              <a:t>τό</a:t>
            </a:r>
            <a:r>
              <a:rPr lang="en-US" dirty="0"/>
              <a:t>πιση της αγοράς από τα επιδοτούμενα έργα στις ανοικτές αγορές έχει επηρεάσει δραστικά τους επενδυτές </a:t>
            </a:r>
            <a:r>
              <a:rPr lang="el-GR" dirty="0"/>
              <a:t>ΑΠΕ</a:t>
            </a:r>
            <a:r>
              <a:rPr lang="en-US" dirty="0"/>
              <a:t>, π</a:t>
            </a:r>
            <a:r>
              <a:rPr lang="en-US" dirty="0" err="1"/>
              <a:t>ρέ</a:t>
            </a:r>
            <a:r>
              <a:rPr lang="en-US" dirty="0"/>
              <a:t>πει τώρα να βρουν εναλλακτικούς τίτλους για να αντικαταστήσουν τις κρατικές επιδοτήσεις.</a:t>
            </a:r>
            <a:r>
              <a:rPr lang="el-GR" dirty="0"/>
              <a:t> </a:t>
            </a:r>
            <a:endParaRPr lang="en-US" dirty="0"/>
          </a:p>
        </p:txBody>
      </p:sp>
      <p:sp>
        <p:nvSpPr>
          <p:cNvPr id="3" name="Content Placeholder 8">
            <a:extLst>
              <a:ext uri="{FF2B5EF4-FFF2-40B4-BE49-F238E27FC236}">
                <a16:creationId xmlns:a16="http://schemas.microsoft.com/office/drawing/2014/main" id="{74A8712E-EE32-DCB9-7E11-E3F577A69B27}"/>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err="1"/>
              <a:t>PexaPark</a:t>
            </a:r>
            <a:r>
              <a:rPr lang="en-US" sz="1400" b="0" dirty="0"/>
              <a:t>, HAEE’s analysis</a:t>
            </a:r>
          </a:p>
        </p:txBody>
      </p:sp>
    </p:spTree>
    <p:extLst>
      <p:ext uri="{BB962C8B-B14F-4D97-AF65-F5344CB8AC3E}">
        <p14:creationId xmlns:p14="http://schemas.microsoft.com/office/powerpoint/2010/main" val="23674037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D85A7F-3360-0065-82E1-106579C7546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E41579-E1D3-C7E1-182E-7190AA5979F1}"/>
              </a:ext>
            </a:extLst>
          </p:cNvPr>
          <p:cNvSpPr>
            <a:spLocks noGrp="1"/>
          </p:cNvSpPr>
          <p:nvPr>
            <p:ph type="sldNum" sz="quarter" idx="16"/>
          </p:nvPr>
        </p:nvSpPr>
        <p:spPr/>
        <p:txBody>
          <a:bodyPr/>
          <a:lstStyle/>
          <a:p>
            <a:fld id="{4531D9DC-ADF0-4D0A-8902-0133E3C6D94B}" type="slidenum">
              <a:rPr lang="en-US" smtClean="0"/>
              <a:pPr/>
              <a:t>68</a:t>
            </a:fld>
            <a:endParaRPr lang="en-US"/>
          </a:p>
        </p:txBody>
      </p:sp>
      <p:sp>
        <p:nvSpPr>
          <p:cNvPr id="6" name="Title 5">
            <a:extLst>
              <a:ext uri="{FF2B5EF4-FFF2-40B4-BE49-F238E27FC236}">
                <a16:creationId xmlns:a16="http://schemas.microsoft.com/office/drawing/2014/main" id="{B8FE5676-1494-5139-6DFD-C7DDD9325D89}"/>
              </a:ext>
            </a:extLst>
          </p:cNvPr>
          <p:cNvSpPr>
            <a:spLocks noGrp="1"/>
          </p:cNvSpPr>
          <p:nvPr>
            <p:ph type="title"/>
          </p:nvPr>
        </p:nvSpPr>
        <p:spPr>
          <a:xfrm>
            <a:off x="443372" y="379660"/>
            <a:ext cx="11305716" cy="492443"/>
          </a:xfrm>
        </p:spPr>
        <p:txBody>
          <a:bodyPr/>
          <a:lstStyle/>
          <a:p>
            <a:r>
              <a:rPr lang="el-GR">
                <a:solidFill>
                  <a:schemeClr val="accent2"/>
                </a:solidFill>
              </a:rPr>
              <a:t>Λόγος Ύπαρξης των </a:t>
            </a:r>
            <a:r>
              <a:rPr lang="en-US">
                <a:solidFill>
                  <a:schemeClr val="accent2"/>
                </a:solidFill>
              </a:rPr>
              <a:t>PPAs</a:t>
            </a:r>
          </a:p>
        </p:txBody>
      </p:sp>
      <p:sp>
        <p:nvSpPr>
          <p:cNvPr id="13" name="TextBox 12">
            <a:extLst>
              <a:ext uri="{FF2B5EF4-FFF2-40B4-BE49-F238E27FC236}">
                <a16:creationId xmlns:a16="http://schemas.microsoft.com/office/drawing/2014/main" id="{A3ABD6B2-C8CA-4478-4F49-C0AE1F17A9EA}"/>
              </a:ext>
            </a:extLst>
          </p:cNvPr>
          <p:cNvSpPr txBox="1"/>
          <p:nvPr/>
        </p:nvSpPr>
        <p:spPr>
          <a:xfrm>
            <a:off x="299041" y="1278485"/>
            <a:ext cx="5747359" cy="5262979"/>
          </a:xfrm>
          <a:prstGeom prst="rect">
            <a:avLst/>
          </a:prstGeom>
          <a:noFill/>
        </p:spPr>
        <p:txBody>
          <a:bodyPr wrap="square">
            <a:spAutoFit/>
          </a:bodyPr>
          <a:lstStyle/>
          <a:p>
            <a:pPr algn="just"/>
            <a:r>
              <a:rPr lang="el-GR" sz="1600" b="1" dirty="0">
                <a:solidFill>
                  <a:schemeClr val="accent2"/>
                </a:solidFill>
              </a:rPr>
              <a:t>Χρηματοδότηση Έργων:</a:t>
            </a:r>
            <a:endParaRPr lang="el-GR" sz="1600" dirty="0">
              <a:solidFill>
                <a:schemeClr val="accent2"/>
              </a:solidFill>
            </a:endParaRPr>
          </a:p>
          <a:p>
            <a:pPr algn="just"/>
            <a:endParaRPr lang="el-GR" sz="1600" dirty="0"/>
          </a:p>
          <a:p>
            <a:r>
              <a:rPr lang="el-GR" sz="1600" dirty="0"/>
              <a:t>Οι ΑΠΕ συχνά χρειάζονται μια τρίτη πηγή χρηματοδότησης, όπως μια τράπεζα. </a:t>
            </a:r>
          </a:p>
          <a:p>
            <a:r>
              <a:rPr lang="el-GR" sz="1600" dirty="0"/>
              <a:t>Είναι, ωστόσο, απίθανο να δανείσει ένας τρίτος χωρίς εγγύηση.</a:t>
            </a:r>
          </a:p>
          <a:p>
            <a:r>
              <a:rPr lang="el-GR" sz="1600" dirty="0"/>
              <a:t>Ελλείψει κυβερνητικής επιδότησης, ένα αιολικό ή ηλιακό </a:t>
            </a:r>
            <a:r>
              <a:rPr lang="en-US" sz="1600" dirty="0"/>
              <a:t>PPA</a:t>
            </a:r>
            <a:r>
              <a:rPr lang="el-GR" sz="1600" dirty="0"/>
              <a:t> παρέχει αυτή την εξασφάλιση.</a:t>
            </a:r>
            <a:endParaRPr lang="en-US" sz="1600" dirty="0"/>
          </a:p>
          <a:p>
            <a:pPr algn="just"/>
            <a:endParaRPr lang="en-US" sz="1600" dirty="0"/>
          </a:p>
          <a:p>
            <a:pPr algn="just"/>
            <a:r>
              <a:rPr lang="en-US" sz="1600" b="1" dirty="0">
                <a:solidFill>
                  <a:schemeClr val="accent2"/>
                </a:solidFill>
              </a:rPr>
              <a:t>COD Project Finance:</a:t>
            </a:r>
          </a:p>
          <a:p>
            <a:pPr algn="just"/>
            <a:endParaRPr lang="en-US" sz="1600" b="1" dirty="0"/>
          </a:p>
          <a:p>
            <a:pPr algn="just"/>
            <a:r>
              <a:rPr lang="en-US" sz="1600" b="1" dirty="0">
                <a:solidFill>
                  <a:schemeClr val="accent2"/>
                </a:solidFill>
              </a:rPr>
              <a:t>Commercial Operation Date (COD) </a:t>
            </a:r>
            <a:r>
              <a:rPr lang="el-GR" sz="1600" dirty="0"/>
              <a:t>αναφέρεται στα </a:t>
            </a:r>
            <a:r>
              <a:rPr lang="en-US" sz="1600" dirty="0"/>
              <a:t>assets</a:t>
            </a:r>
            <a:r>
              <a:rPr lang="el-GR" sz="1600" dirty="0"/>
              <a:t> ανανεώσιμων πηγών ενέργειας τα οποία</a:t>
            </a:r>
          </a:p>
          <a:p>
            <a:pPr marL="342900" indent="-342900" algn="just">
              <a:buAutoNum type="arabicParenR"/>
            </a:pPr>
            <a:r>
              <a:rPr lang="el-GR" sz="1600" dirty="0"/>
              <a:t>Είναι πλήρως λειτουργίκά</a:t>
            </a:r>
          </a:p>
          <a:p>
            <a:pPr marL="342900" indent="-342900" algn="just">
              <a:buAutoNum type="arabicParenR"/>
            </a:pPr>
            <a:r>
              <a:rPr lang="el-GR" sz="1600" dirty="0"/>
              <a:t>Έχουν σύνδεση στο δίκτυο </a:t>
            </a:r>
          </a:p>
          <a:p>
            <a:pPr marL="342900" indent="-342900" algn="just">
              <a:buAutoNum type="arabicParenR"/>
            </a:pPr>
            <a:r>
              <a:rPr lang="el-GR" sz="1600" dirty="0"/>
              <a:t>Έχουν ξεκινήσει να παράγουν ενέργεια</a:t>
            </a:r>
            <a:endParaRPr lang="en-US" sz="1600" dirty="0"/>
          </a:p>
          <a:p>
            <a:endParaRPr lang="en-US" sz="1600" dirty="0"/>
          </a:p>
          <a:p>
            <a:r>
              <a:rPr lang="el-GR" sz="1600" dirty="0"/>
              <a:t>Στο πλαίσιο ενός </a:t>
            </a:r>
            <a:r>
              <a:rPr lang="en-US" sz="1600" dirty="0"/>
              <a:t>PPA</a:t>
            </a:r>
            <a:r>
              <a:rPr lang="el-GR" sz="1600" dirty="0"/>
              <a:t>, το COD υποδηλώνει επίσης ένα σημείο, από το οποίο αρχίζει η υποχρέωση ενός εκχωρητή να αγοράζει την ενέργεια. </a:t>
            </a:r>
          </a:p>
          <a:p>
            <a:pPr algn="just"/>
            <a:endParaRPr lang="en-US" sz="1600" dirty="0"/>
          </a:p>
        </p:txBody>
      </p:sp>
      <p:sp>
        <p:nvSpPr>
          <p:cNvPr id="17" name="TextBox 16">
            <a:extLst>
              <a:ext uri="{FF2B5EF4-FFF2-40B4-BE49-F238E27FC236}">
                <a16:creationId xmlns:a16="http://schemas.microsoft.com/office/drawing/2014/main" id="{73128E1C-8F07-1928-58AA-5A0E143A0BFE}"/>
              </a:ext>
            </a:extLst>
          </p:cNvPr>
          <p:cNvSpPr txBox="1"/>
          <p:nvPr/>
        </p:nvSpPr>
        <p:spPr>
          <a:xfrm>
            <a:off x="6190731" y="1319148"/>
            <a:ext cx="5871906" cy="5016758"/>
          </a:xfrm>
          <a:prstGeom prst="rect">
            <a:avLst/>
          </a:prstGeom>
          <a:noFill/>
        </p:spPr>
        <p:txBody>
          <a:bodyPr wrap="square">
            <a:spAutoFit/>
          </a:bodyPr>
          <a:lstStyle/>
          <a:p>
            <a:pPr algn="just"/>
            <a:r>
              <a:rPr lang="en-US" sz="1600" b="1" dirty="0">
                <a:solidFill>
                  <a:schemeClr val="accent2"/>
                </a:solidFill>
              </a:rPr>
              <a:t>Hedging</a:t>
            </a:r>
            <a:r>
              <a:rPr lang="el-GR" sz="1600" b="1" dirty="0">
                <a:solidFill>
                  <a:schemeClr val="accent2"/>
                </a:solidFill>
              </a:rPr>
              <a:t>:</a:t>
            </a:r>
          </a:p>
          <a:p>
            <a:pPr algn="just"/>
            <a:endParaRPr lang="en-US" sz="1600" dirty="0"/>
          </a:p>
          <a:p>
            <a:r>
              <a:rPr lang="el-GR" sz="1600" dirty="0"/>
              <a:t>Τα </a:t>
            </a:r>
            <a:r>
              <a:rPr lang="en-US" sz="1600" dirty="0"/>
              <a:t>PPAs </a:t>
            </a:r>
            <a:r>
              <a:rPr lang="el-GR" sz="1600" dirty="0"/>
              <a:t>παρέχουν την ασφάλεια ότι το έργο θα αποδώσει την επένδυση κεφαλαίου τους κατά την ολοκλήρωση, μειώνοντας την αβεβαιότητα των ταμειακών ροών.</a:t>
            </a:r>
            <a:endParaRPr lang="en-US" sz="1600" dirty="0"/>
          </a:p>
          <a:p>
            <a:r>
              <a:rPr lang="el-GR" sz="1600" dirty="0"/>
              <a:t>Τα </a:t>
            </a:r>
            <a:r>
              <a:rPr lang="en-US" sz="1600" dirty="0"/>
              <a:t>PPAs </a:t>
            </a:r>
            <a:r>
              <a:rPr lang="el-GR" sz="1600" dirty="0"/>
              <a:t>επιτρέπουν την πώληση μέρους της μελλοντικής παραγωγής ενέργειας ενός έργου μακροπρόθεσμα (από 3 έως και 30 έτη) σε έναν αγοραστή ενέργειας.  Συνήθως, τα μέρη συχνά συμφωνούν και υπογράφουν σύμβαση </a:t>
            </a:r>
            <a:r>
              <a:rPr lang="en-US" sz="1600" dirty="0"/>
              <a:t>PPA</a:t>
            </a:r>
            <a:r>
              <a:rPr lang="el-GR" sz="1600" dirty="0"/>
              <a:t> πριν από την έναρξη ενός έργου.</a:t>
            </a:r>
            <a:endParaRPr lang="en-US" sz="1600" dirty="0"/>
          </a:p>
          <a:p>
            <a:pPr algn="just"/>
            <a:endParaRPr lang="en-US" sz="1600" dirty="0"/>
          </a:p>
          <a:p>
            <a:pPr algn="just"/>
            <a:r>
              <a:rPr lang="el-GR" sz="1600" b="1" dirty="0">
                <a:solidFill>
                  <a:schemeClr val="accent2"/>
                </a:solidFill>
              </a:rPr>
              <a:t>Μακροπρόθεσμη προβλεψιμότητα των τιμών</a:t>
            </a:r>
            <a:r>
              <a:rPr lang="el-GR" sz="1600" dirty="0">
                <a:solidFill>
                  <a:schemeClr val="accent2"/>
                </a:solidFill>
              </a:rPr>
              <a:t>:</a:t>
            </a:r>
            <a:endParaRPr lang="en-US" sz="1600" dirty="0">
              <a:solidFill>
                <a:schemeClr val="accent2"/>
              </a:solidFill>
            </a:endParaRPr>
          </a:p>
          <a:p>
            <a:pPr algn="just"/>
            <a:endParaRPr lang="en-US" sz="1600" dirty="0"/>
          </a:p>
          <a:p>
            <a:r>
              <a:rPr lang="el-GR" sz="1600" dirty="0"/>
              <a:t>Οι τιμές της ηλεκτρικής ενέργειας μπορεί να παρουσιάζουν μεγάλες και συχνές διακυμάνσεις. Το κύριο χαρακτηριστικό ενός </a:t>
            </a:r>
            <a:r>
              <a:rPr lang="en-US" sz="1600" dirty="0"/>
              <a:t>PPA </a:t>
            </a:r>
            <a:r>
              <a:rPr lang="el-GR" sz="1600" dirty="0"/>
              <a:t>είναι η συμφωνία πώλησης Χ ποσότητας MWh από ένα έργο ΑΠΕ σε έναν αγοραστή ενέργειας σε σταθερή τιμή. Ενώ αυτό επιτρέπει μια ασφαλή μελλοντική ροή εσόδων από την πλευρά του πωλητή, ο αγοραστής εξασφαλίζει επίσης μια ορισμένη ποσότητα ενέργειας σε σταθερό κόστος.</a:t>
            </a:r>
            <a:endParaRPr lang="en-US" sz="1600" dirty="0"/>
          </a:p>
        </p:txBody>
      </p:sp>
      <p:sp>
        <p:nvSpPr>
          <p:cNvPr id="3" name="Content Placeholder 8">
            <a:extLst>
              <a:ext uri="{FF2B5EF4-FFF2-40B4-BE49-F238E27FC236}">
                <a16:creationId xmlns:a16="http://schemas.microsoft.com/office/drawing/2014/main" id="{E8E78043-1917-8C9E-799B-C4F4EF45C82D}"/>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err="1"/>
              <a:t>PexaPark</a:t>
            </a:r>
            <a:r>
              <a:rPr lang="en-US" sz="1400" b="0" dirty="0"/>
              <a:t>, HAEE’s analysis</a:t>
            </a:r>
          </a:p>
        </p:txBody>
      </p:sp>
    </p:spTree>
    <p:extLst>
      <p:ext uri="{BB962C8B-B14F-4D97-AF65-F5344CB8AC3E}">
        <p14:creationId xmlns:p14="http://schemas.microsoft.com/office/powerpoint/2010/main" val="25486253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508DA39-77DF-5E7F-E251-821C2CA817B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2F1C74-7DF3-AF7A-A4B9-EAA609E6FF3E}"/>
              </a:ext>
            </a:extLst>
          </p:cNvPr>
          <p:cNvSpPr>
            <a:spLocks noGrp="1"/>
          </p:cNvSpPr>
          <p:nvPr>
            <p:ph type="sldNum" sz="quarter" idx="16"/>
          </p:nvPr>
        </p:nvSpPr>
        <p:spPr/>
        <p:txBody>
          <a:bodyPr/>
          <a:lstStyle/>
          <a:p>
            <a:fld id="{4531D9DC-ADF0-4D0A-8902-0133E3C6D94B}" type="slidenum">
              <a:rPr lang="en-US" smtClean="0"/>
              <a:pPr/>
              <a:t>69</a:t>
            </a:fld>
            <a:endParaRPr lang="en-US"/>
          </a:p>
        </p:txBody>
      </p:sp>
      <p:sp>
        <p:nvSpPr>
          <p:cNvPr id="6" name="Title 5">
            <a:extLst>
              <a:ext uri="{FF2B5EF4-FFF2-40B4-BE49-F238E27FC236}">
                <a16:creationId xmlns:a16="http://schemas.microsoft.com/office/drawing/2014/main" id="{BB0BB483-01B6-1522-A153-02E6E48211B5}"/>
              </a:ext>
            </a:extLst>
          </p:cNvPr>
          <p:cNvSpPr>
            <a:spLocks noGrp="1"/>
          </p:cNvSpPr>
          <p:nvPr>
            <p:ph type="title"/>
          </p:nvPr>
        </p:nvSpPr>
        <p:spPr>
          <a:xfrm>
            <a:off x="443372" y="379660"/>
            <a:ext cx="11305716" cy="492443"/>
          </a:xfrm>
        </p:spPr>
        <p:txBody>
          <a:bodyPr/>
          <a:lstStyle/>
          <a:p>
            <a:r>
              <a:rPr lang="el-GR">
                <a:solidFill>
                  <a:schemeClr val="accent2"/>
                </a:solidFill>
              </a:rPr>
              <a:t>Οφέλη των </a:t>
            </a:r>
            <a:r>
              <a:rPr lang="en-US">
                <a:solidFill>
                  <a:schemeClr val="accent2"/>
                </a:solidFill>
              </a:rPr>
              <a:t>PPAs</a:t>
            </a:r>
          </a:p>
        </p:txBody>
      </p:sp>
      <p:sp>
        <p:nvSpPr>
          <p:cNvPr id="13" name="TextBox 12">
            <a:extLst>
              <a:ext uri="{FF2B5EF4-FFF2-40B4-BE49-F238E27FC236}">
                <a16:creationId xmlns:a16="http://schemas.microsoft.com/office/drawing/2014/main" id="{4FB2442B-72FB-91D6-A4D7-0C50FD303949}"/>
              </a:ext>
            </a:extLst>
          </p:cNvPr>
          <p:cNvSpPr txBox="1"/>
          <p:nvPr/>
        </p:nvSpPr>
        <p:spPr>
          <a:xfrm>
            <a:off x="299041" y="831918"/>
            <a:ext cx="5747359" cy="5509200"/>
          </a:xfrm>
          <a:prstGeom prst="rect">
            <a:avLst/>
          </a:prstGeom>
          <a:noFill/>
        </p:spPr>
        <p:txBody>
          <a:bodyPr wrap="square">
            <a:spAutoFit/>
          </a:bodyPr>
          <a:lstStyle/>
          <a:p>
            <a:pPr algn="just"/>
            <a:r>
              <a:rPr lang="el-GR" sz="1600" b="1" dirty="0">
                <a:solidFill>
                  <a:schemeClr val="accent2"/>
                </a:solidFill>
              </a:rPr>
              <a:t>Για τον ιδιοκτήτη/αναπτυξιακό φορέα Ανανεώσιμων Πηγών Ενέργειας:</a:t>
            </a:r>
            <a:endParaRPr lang="en-US" sz="1600" b="1" dirty="0">
              <a:solidFill>
                <a:schemeClr val="accent2"/>
              </a:solidFill>
            </a:endParaRPr>
          </a:p>
          <a:p>
            <a:pPr algn="just"/>
            <a:endParaRPr lang="el-GR" sz="1600" b="1" dirty="0"/>
          </a:p>
          <a:p>
            <a:pPr algn="just"/>
            <a:r>
              <a:rPr lang="el-GR" sz="1600" dirty="0"/>
              <a:t>Ένα </a:t>
            </a:r>
            <a:r>
              <a:rPr lang="en-US" sz="1600" dirty="0"/>
              <a:t>PPA </a:t>
            </a:r>
            <a:r>
              <a:rPr lang="el-GR" sz="1600" dirty="0"/>
              <a:t>επιτρέπει στα έργα ΑΠΕ να αυξήσουν το επίπεδο βεβαιότητας των εσόδων τους. Κανονικά, αυτό δεν θα ήταν εφικτό στις κυμαινόμενες αγορές ενέργειας, ελλείψει κυβερνητικού κινήτρου.</a:t>
            </a:r>
          </a:p>
          <a:p>
            <a:pPr algn="just"/>
            <a:endParaRPr lang="el-GR" sz="1600" dirty="0">
              <a:solidFill>
                <a:schemeClr val="accent2"/>
              </a:solidFill>
            </a:endParaRPr>
          </a:p>
          <a:p>
            <a:pPr algn="just"/>
            <a:r>
              <a:rPr lang="el-GR" sz="1600" b="1" dirty="0">
                <a:solidFill>
                  <a:schemeClr val="accent2"/>
                </a:solidFill>
              </a:rPr>
              <a:t>Ένα </a:t>
            </a:r>
            <a:r>
              <a:rPr lang="en-US" sz="1600" b="1" dirty="0">
                <a:solidFill>
                  <a:schemeClr val="accent2"/>
                </a:solidFill>
              </a:rPr>
              <a:t>PPA:</a:t>
            </a:r>
          </a:p>
          <a:p>
            <a:pPr algn="just"/>
            <a:endParaRPr lang="en-US" sz="1600" b="1" dirty="0"/>
          </a:p>
          <a:p>
            <a:pPr marL="285750" indent="-285750" algn="just">
              <a:buClr>
                <a:srgbClr val="0F55F5"/>
              </a:buClr>
              <a:buFont typeface="Wingdings" panose="05000000000000000000" pitchFamily="2" charset="2"/>
              <a:buChar char="§"/>
            </a:pPr>
            <a:r>
              <a:rPr lang="el-GR" sz="1600" dirty="0"/>
              <a:t>Επιτρέπει τη χρηματοδότηση του έργου ανανεώσιμων πηγών ενέργειας από τους δανειστές</a:t>
            </a:r>
            <a:r>
              <a:rPr lang="en-US" sz="1600" dirty="0"/>
              <a:t>. </a:t>
            </a:r>
          </a:p>
          <a:p>
            <a:pPr marL="285750" indent="-285750" algn="just">
              <a:buClr>
                <a:srgbClr val="0F55F5"/>
              </a:buClr>
              <a:buFont typeface="Wingdings" panose="05000000000000000000" pitchFamily="2" charset="2"/>
              <a:buChar char="§"/>
            </a:pPr>
            <a:r>
              <a:rPr lang="el-GR" sz="1600" dirty="0"/>
              <a:t>Μειώνει τους κινδύνους κατανέμοντάς τους αποτελεσματικά μεταξύ των συμβαλλομένων μερών</a:t>
            </a:r>
            <a:r>
              <a:rPr lang="en-US" sz="1600" dirty="0"/>
              <a:t>.</a:t>
            </a:r>
          </a:p>
          <a:p>
            <a:pPr marL="285750" indent="-285750" algn="just">
              <a:buFont typeface="Wingdings" panose="05000000000000000000" pitchFamily="2" charset="2"/>
              <a:buChar char="ü"/>
            </a:pPr>
            <a:endParaRPr lang="en-US" sz="1600" dirty="0"/>
          </a:p>
          <a:p>
            <a:pPr algn="just"/>
            <a:r>
              <a:rPr lang="el-GR" sz="1600" b="1" dirty="0">
                <a:solidFill>
                  <a:schemeClr val="accent2"/>
                </a:solidFill>
              </a:rPr>
              <a:t>Για έναν αγοραστή ενέργειας:</a:t>
            </a:r>
            <a:endParaRPr lang="en-US" sz="1600" b="1" dirty="0">
              <a:solidFill>
                <a:schemeClr val="accent2"/>
              </a:solidFill>
            </a:endParaRPr>
          </a:p>
          <a:p>
            <a:pPr algn="just"/>
            <a:endParaRPr lang="en-US" sz="1600" b="1" dirty="0"/>
          </a:p>
          <a:p>
            <a:pPr marL="285750" indent="-285750">
              <a:buClr>
                <a:srgbClr val="0F55F5"/>
              </a:buClr>
              <a:buFont typeface="Wingdings" panose="05000000000000000000" pitchFamily="2" charset="2"/>
              <a:buChar char="§"/>
            </a:pPr>
            <a:r>
              <a:rPr lang="el-GR" sz="1600" dirty="0"/>
              <a:t>Διασφαλίζει σταθερό μακροπρόθεσμο κόστος</a:t>
            </a:r>
            <a:endParaRPr lang="en-US" sz="1600" dirty="0"/>
          </a:p>
          <a:p>
            <a:pPr marL="285750" indent="-285750">
              <a:buClr>
                <a:srgbClr val="0F55F5"/>
              </a:buClr>
              <a:buFont typeface="Wingdings" panose="05000000000000000000" pitchFamily="2" charset="2"/>
              <a:buChar char="§"/>
            </a:pPr>
            <a:r>
              <a:rPr lang="el-GR" sz="1600" dirty="0"/>
              <a:t>Επιτρέπει σε μια εταιρεία να χρηματοδοτήσει (έμμεσα) ένα έργο ανανεώσιμων πηγών ενέργειας και να λάβει «πράσινα χαρακτηριστικά», όπως πιστοποιητικά ανανεώσιμης ενέργειας</a:t>
            </a:r>
            <a:endParaRPr lang="en-US" sz="1600" dirty="0"/>
          </a:p>
        </p:txBody>
      </p:sp>
      <p:sp>
        <p:nvSpPr>
          <p:cNvPr id="17" name="TextBox 16">
            <a:extLst>
              <a:ext uri="{FF2B5EF4-FFF2-40B4-BE49-F238E27FC236}">
                <a16:creationId xmlns:a16="http://schemas.microsoft.com/office/drawing/2014/main" id="{4D65A812-6B63-C4D5-6E19-B51DA7228037}"/>
              </a:ext>
            </a:extLst>
          </p:cNvPr>
          <p:cNvSpPr txBox="1"/>
          <p:nvPr/>
        </p:nvSpPr>
        <p:spPr>
          <a:xfrm>
            <a:off x="6284919" y="831918"/>
            <a:ext cx="5871906" cy="1569660"/>
          </a:xfrm>
          <a:prstGeom prst="rect">
            <a:avLst/>
          </a:prstGeom>
          <a:noFill/>
        </p:spPr>
        <p:txBody>
          <a:bodyPr wrap="square">
            <a:spAutoFit/>
          </a:bodyPr>
          <a:lstStyle/>
          <a:p>
            <a:pPr algn="just"/>
            <a:r>
              <a:rPr lang="el-GR" sz="1600" b="1" dirty="0">
                <a:solidFill>
                  <a:schemeClr val="accent2"/>
                </a:solidFill>
              </a:rPr>
              <a:t>Για έναν δανειστή:</a:t>
            </a:r>
          </a:p>
          <a:p>
            <a:pPr algn="just"/>
            <a:endParaRPr lang="en-US" sz="1600" dirty="0"/>
          </a:p>
          <a:p>
            <a:pPr marL="285750" indent="-285750">
              <a:buClr>
                <a:srgbClr val="0F55F5"/>
              </a:buClr>
              <a:buFont typeface="Wingdings" panose="05000000000000000000" pitchFamily="2" charset="2"/>
              <a:buChar char="§"/>
            </a:pPr>
            <a:r>
              <a:rPr lang="el-GR" sz="1600" dirty="0"/>
              <a:t>Προσφέρει βεβαιότητα εσόδων, καθώς ένα ποσό ενέργειας έχει πωληθεί εκ των προτέρων σε συμφωνημένη τιμή</a:t>
            </a:r>
            <a:endParaRPr lang="en-US" sz="1600" dirty="0"/>
          </a:p>
          <a:p>
            <a:pPr marL="285750" indent="-285750">
              <a:buClr>
                <a:srgbClr val="0F55F5"/>
              </a:buClr>
              <a:buFont typeface="Wingdings" panose="05000000000000000000" pitchFamily="2" charset="2"/>
              <a:buChar char="§"/>
            </a:pPr>
            <a:r>
              <a:rPr lang="el-GR" sz="1600" dirty="0"/>
              <a:t>Επιτρέπει τη διεκδίκηση της συμβολής τους στη βιομηχανία ανανεώσιμων πηγών ενέργειας.</a:t>
            </a:r>
            <a:endParaRPr lang="en-US" sz="1600" dirty="0"/>
          </a:p>
        </p:txBody>
      </p:sp>
      <p:pic>
        <p:nvPicPr>
          <p:cNvPr id="8" name="Picture 7">
            <a:extLst>
              <a:ext uri="{FF2B5EF4-FFF2-40B4-BE49-F238E27FC236}">
                <a16:creationId xmlns:a16="http://schemas.microsoft.com/office/drawing/2014/main" id="{A56E1EF8-71DA-FEA9-2D0E-53966EAB2BAD}"/>
              </a:ext>
            </a:extLst>
          </p:cNvPr>
          <p:cNvPicPr>
            <a:picLocks noChangeAspect="1"/>
          </p:cNvPicPr>
          <p:nvPr/>
        </p:nvPicPr>
        <p:blipFill>
          <a:blip r:embed="rId3"/>
          <a:stretch>
            <a:fillRect/>
          </a:stretch>
        </p:blipFill>
        <p:spPr>
          <a:xfrm>
            <a:off x="7487550" y="2688196"/>
            <a:ext cx="3918388" cy="3337886"/>
          </a:xfrm>
          <a:prstGeom prst="rect">
            <a:avLst/>
          </a:prstGeom>
        </p:spPr>
      </p:pic>
      <p:sp>
        <p:nvSpPr>
          <p:cNvPr id="3" name="Content Placeholder 8">
            <a:extLst>
              <a:ext uri="{FF2B5EF4-FFF2-40B4-BE49-F238E27FC236}">
                <a16:creationId xmlns:a16="http://schemas.microsoft.com/office/drawing/2014/main" id="{BAA22EC8-B18F-A11B-C8B3-DEA812C3B25D}"/>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err="1"/>
              <a:t>PexaPark</a:t>
            </a:r>
            <a:r>
              <a:rPr lang="en-US" sz="1400" b="0" dirty="0"/>
              <a:t>, HAEE’s analysis</a:t>
            </a:r>
          </a:p>
        </p:txBody>
      </p:sp>
    </p:spTree>
    <p:extLst>
      <p:ext uri="{BB962C8B-B14F-4D97-AF65-F5344CB8AC3E}">
        <p14:creationId xmlns:p14="http://schemas.microsoft.com/office/powerpoint/2010/main" val="1098840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290C1-4B8F-9C84-3CD1-26572938C9D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81E8F7-134B-EBD0-5F88-4484F2BA95F3}"/>
              </a:ext>
            </a:extLst>
          </p:cNvPr>
          <p:cNvSpPr>
            <a:spLocks noGrp="1"/>
          </p:cNvSpPr>
          <p:nvPr>
            <p:ph type="title"/>
          </p:nvPr>
        </p:nvSpPr>
        <p:spPr>
          <a:xfrm>
            <a:off x="443142" y="373266"/>
            <a:ext cx="11305716" cy="492443"/>
          </a:xfrm>
        </p:spPr>
        <p:txBody>
          <a:bodyPr/>
          <a:lstStyle/>
          <a:p>
            <a:r>
              <a:rPr lang="el-GR" dirty="0">
                <a:solidFill>
                  <a:srgbClr val="0F55F5"/>
                </a:solidFill>
              </a:rPr>
              <a:t>Δέσμη </a:t>
            </a:r>
            <a:r>
              <a:rPr lang="en-US" dirty="0">
                <a:solidFill>
                  <a:srgbClr val="0F55F5"/>
                </a:solidFill>
              </a:rPr>
              <a:t>Fit-for-55</a:t>
            </a:r>
            <a:endParaRPr lang="en-US" dirty="0"/>
          </a:p>
        </p:txBody>
      </p:sp>
      <p:sp>
        <p:nvSpPr>
          <p:cNvPr id="2" name="Content Placeholder 8">
            <a:extLst>
              <a:ext uri="{FF2B5EF4-FFF2-40B4-BE49-F238E27FC236}">
                <a16:creationId xmlns:a16="http://schemas.microsoft.com/office/drawing/2014/main" id="{4B788F2A-5FAB-1F66-36F0-FF20600E2696}"/>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EU Commission </a:t>
            </a:r>
          </a:p>
        </p:txBody>
      </p:sp>
      <p:sp>
        <p:nvSpPr>
          <p:cNvPr id="3" name="TextBox 2">
            <a:extLst>
              <a:ext uri="{FF2B5EF4-FFF2-40B4-BE49-F238E27FC236}">
                <a16:creationId xmlns:a16="http://schemas.microsoft.com/office/drawing/2014/main" id="{A26837AF-15F7-4BDD-FA04-97F609D731B5}"/>
              </a:ext>
            </a:extLst>
          </p:cNvPr>
          <p:cNvSpPr txBox="1"/>
          <p:nvPr/>
        </p:nvSpPr>
        <p:spPr>
          <a:xfrm>
            <a:off x="301684" y="876354"/>
            <a:ext cx="3896829" cy="5755422"/>
          </a:xfrm>
          <a:prstGeom prst="rect">
            <a:avLst/>
          </a:prstGeom>
          <a:noFill/>
        </p:spPr>
        <p:txBody>
          <a:bodyPr wrap="square">
            <a:spAutoFit/>
          </a:bodyPr>
          <a:lstStyle/>
          <a:p>
            <a:pPr>
              <a:buNone/>
            </a:pPr>
            <a:r>
              <a:rPr lang="en-US" sz="1600" dirty="0"/>
              <a:t>H</a:t>
            </a:r>
            <a:r>
              <a:rPr lang="el-GR" sz="1600" dirty="0"/>
              <a:t> Δέσμη </a:t>
            </a:r>
            <a:r>
              <a:rPr lang="en-US" sz="1600" dirty="0"/>
              <a:t>Fit-for-55 </a:t>
            </a:r>
            <a:r>
              <a:rPr lang="el-GR" sz="1600" dirty="0"/>
              <a:t>βρίκσεται υπό την ομπρέλα της </a:t>
            </a:r>
            <a:r>
              <a:rPr lang="el-GR" sz="1600" b="1" dirty="0">
                <a:solidFill>
                  <a:srgbClr val="0F55F5"/>
                </a:solidFill>
              </a:rPr>
              <a:t>Ευρωπαϊκή Πράσινη Συμφωνίας. </a:t>
            </a:r>
            <a:r>
              <a:rPr lang="el-GR" sz="1600" dirty="0"/>
              <a:t>Το </a:t>
            </a:r>
            <a:r>
              <a:rPr lang="el-GR" sz="1600" b="1" dirty="0"/>
              <a:t>Fit for 55</a:t>
            </a:r>
            <a:r>
              <a:rPr lang="el-GR" sz="1600" dirty="0"/>
              <a:t> είναι </a:t>
            </a:r>
            <a:r>
              <a:rPr lang="el-GR" sz="1600" b="1" dirty="0"/>
              <a:t>το νομοθετικό πακέτο μέτρων</a:t>
            </a:r>
            <a:r>
              <a:rPr lang="el-GR" sz="1600" dirty="0"/>
              <a:t> που υιοθετήθηκε για να εξασφαλίσει ότι η ΕΕ θα πετύχει τον </a:t>
            </a:r>
            <a:r>
              <a:rPr lang="el-GR" sz="1600" b="1" dirty="0"/>
              <a:t>ενδιάμεσο στόχο μείωσης των εκπομπών κατά τουλάχιστον 55% έως το 2030</a:t>
            </a:r>
            <a:r>
              <a:rPr lang="el-GR" sz="1600" dirty="0"/>
              <a:t>, σε σύγκριση με τα επίπεδα του 1990.</a:t>
            </a:r>
            <a:endParaRPr lang="en-US" sz="1600" dirty="0"/>
          </a:p>
          <a:p>
            <a:pPr algn="just">
              <a:buNone/>
            </a:pPr>
            <a:r>
              <a:rPr lang="el-GR" sz="1600" dirty="0"/>
              <a:t>Η δέσμη:</a:t>
            </a:r>
          </a:p>
          <a:p>
            <a:pPr marL="285750" indent="-285750">
              <a:buFont typeface="Arial" panose="020B0604020202020204" pitchFamily="34" charset="0"/>
              <a:buChar char="•"/>
            </a:pPr>
            <a:r>
              <a:rPr lang="el-GR" sz="1600" dirty="0"/>
              <a:t>διασφαλίζει δίκαιη και κοινωνικά ισότιμη μετάβαση</a:t>
            </a:r>
          </a:p>
          <a:p>
            <a:pPr marL="285750" indent="-285750">
              <a:buFont typeface="Arial" panose="020B0604020202020204" pitchFamily="34" charset="0"/>
              <a:buChar char="•"/>
            </a:pPr>
            <a:r>
              <a:rPr lang="el-GR" sz="1600" dirty="0"/>
              <a:t>διατηρεί και ενισχύει την καινοτομία και την ανταγωνιστικότητα της βιομηχανίας της ΕΕ, εξασφαλίζοντας παράλληλα ισότιμους όρους ανταγωνισμού έναντι των οικονομικών φορέων τρίτων χωρών</a:t>
            </a:r>
          </a:p>
          <a:p>
            <a:pPr marL="285750" indent="-285750">
              <a:buFont typeface="Arial" panose="020B0604020202020204" pitchFamily="34" charset="0"/>
              <a:buChar char="•"/>
            </a:pPr>
            <a:r>
              <a:rPr lang="el-GR" sz="1600" dirty="0"/>
              <a:t>εδραιώνει τη θέση της ΕΕ ως πρωτοπόρου στην καταπολέμηση της κλιματικής αλλαγής σε παγκόσμιο επίπεδο</a:t>
            </a:r>
            <a:r>
              <a:rPr lang="en-US" sz="1600" dirty="0"/>
              <a:t>.</a:t>
            </a:r>
            <a:endParaRPr lang="el-GR" sz="1600" dirty="0"/>
          </a:p>
          <a:p>
            <a:pPr algn="just" fontAlgn="base"/>
            <a:endParaRPr lang="el-GR" sz="1600" b="1" dirty="0">
              <a:solidFill>
                <a:srgbClr val="0F55F5"/>
              </a:solidFill>
            </a:endParaRPr>
          </a:p>
        </p:txBody>
      </p:sp>
      <p:pic>
        <p:nvPicPr>
          <p:cNvPr id="5" name="Picture 4">
            <a:extLst>
              <a:ext uri="{FF2B5EF4-FFF2-40B4-BE49-F238E27FC236}">
                <a16:creationId xmlns:a16="http://schemas.microsoft.com/office/drawing/2014/main" id="{8C0778C2-C491-AC94-4D31-237FD40E618F}"/>
              </a:ext>
            </a:extLst>
          </p:cNvPr>
          <p:cNvPicPr>
            <a:picLocks noChangeAspect="1"/>
          </p:cNvPicPr>
          <p:nvPr/>
        </p:nvPicPr>
        <p:blipFill>
          <a:blip r:embed="rId3"/>
          <a:srcRect t="5443"/>
          <a:stretch/>
        </p:blipFill>
        <p:spPr>
          <a:xfrm>
            <a:off x="5483073" y="865709"/>
            <a:ext cx="5425719" cy="5055314"/>
          </a:xfrm>
          <a:prstGeom prst="rect">
            <a:avLst/>
          </a:prstGeom>
        </p:spPr>
      </p:pic>
      <p:sp>
        <p:nvSpPr>
          <p:cNvPr id="10" name="Rectangle: Rounded Corners 9">
            <a:extLst>
              <a:ext uri="{FF2B5EF4-FFF2-40B4-BE49-F238E27FC236}">
                <a16:creationId xmlns:a16="http://schemas.microsoft.com/office/drawing/2014/main" id="{089570BC-4452-0379-7128-5AE0DE59B12A}"/>
              </a:ext>
            </a:extLst>
          </p:cNvPr>
          <p:cNvSpPr/>
          <p:nvPr/>
        </p:nvSpPr>
        <p:spPr>
          <a:xfrm>
            <a:off x="8796667" y="329528"/>
            <a:ext cx="1050701" cy="67029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n-US" sz="800" dirty="0" err="1">
                <a:solidFill>
                  <a:srgbClr val="0F55F5"/>
                </a:solidFill>
              </a:rPr>
              <a:t>μετ</a:t>
            </a:r>
            <a:r>
              <a:rPr lang="en-US" sz="800" dirty="0">
                <a:solidFill>
                  <a:srgbClr val="0F55F5"/>
                </a:solidFill>
              </a:rPr>
              <a:t>αρρύθμιση του συστήματος εμπορίας εκπομπών της ΕΕ</a:t>
            </a:r>
            <a:endParaRPr lang="en-US" sz="800">
              <a:solidFill>
                <a:srgbClr val="0F55F5"/>
              </a:solidFill>
            </a:endParaRPr>
          </a:p>
        </p:txBody>
      </p:sp>
      <p:sp>
        <p:nvSpPr>
          <p:cNvPr id="11" name="Rectangle: Rounded Corners 10">
            <a:extLst>
              <a:ext uri="{FF2B5EF4-FFF2-40B4-BE49-F238E27FC236}">
                <a16:creationId xmlns:a16="http://schemas.microsoft.com/office/drawing/2014/main" id="{A287424C-11B5-CF7F-D37C-00137EBFA0C6}"/>
              </a:ext>
            </a:extLst>
          </p:cNvPr>
          <p:cNvSpPr/>
          <p:nvPr/>
        </p:nvSpPr>
        <p:spPr>
          <a:xfrm>
            <a:off x="9919276" y="827594"/>
            <a:ext cx="1289637" cy="67029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μείωση των εκπομπών από τις μεταφορές, τα κτίρια, τη γεωργία και τα απόβλητα</a:t>
            </a:r>
            <a:endParaRPr lang="en-US" sz="800">
              <a:solidFill>
                <a:srgbClr val="0F55F5"/>
              </a:solidFill>
            </a:endParaRPr>
          </a:p>
        </p:txBody>
      </p:sp>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68C4F944-AB11-BA8F-6D5C-1C79F65326AB}"/>
                  </a:ext>
                </a:extLst>
              </p:cNvPr>
              <p:cNvSpPr/>
              <p:nvPr/>
            </p:nvSpPr>
            <p:spPr>
              <a:xfrm>
                <a:off x="7143937" y="266685"/>
                <a:ext cx="1235917" cy="67029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στροφή από το ορυκτό αέριο στις ΑΠΕ και στα αέρια χαμηλών εκπομπών </a:t>
                </a:r>
                <a14:m>
                  <m:oMath xmlns:m="http://schemas.openxmlformats.org/officeDocument/2006/math">
                    <m:r>
                      <a:rPr lang="en-US" sz="800" b="0" i="1" smtClean="0">
                        <a:solidFill>
                          <a:srgbClr val="0F55F5"/>
                        </a:solidFill>
                        <a:latin typeface="Cambria Math" panose="02040503050406030204" pitchFamily="18" charset="0"/>
                      </a:rPr>
                      <m:t>𝐶</m:t>
                    </m:r>
                    <m:sSub>
                      <m:sSubPr>
                        <m:ctrlPr>
                          <a:rPr lang="en-US" sz="800" b="0" i="1" smtClean="0">
                            <a:solidFill>
                              <a:srgbClr val="0F55F5"/>
                            </a:solidFill>
                            <a:latin typeface="Cambria Math" panose="02040503050406030204" pitchFamily="18" charset="0"/>
                          </a:rPr>
                        </m:ctrlPr>
                      </m:sSubPr>
                      <m:e>
                        <m:r>
                          <a:rPr lang="en-US" sz="800" b="0" i="1" smtClean="0">
                            <a:solidFill>
                              <a:srgbClr val="0F55F5"/>
                            </a:solidFill>
                            <a:latin typeface="Cambria Math" panose="02040503050406030204" pitchFamily="18" charset="0"/>
                          </a:rPr>
                          <m:t>𝑂</m:t>
                        </m:r>
                      </m:e>
                      <m:sub>
                        <m:r>
                          <a:rPr lang="en-US" sz="800" b="0" i="1" smtClean="0">
                            <a:solidFill>
                              <a:srgbClr val="0F55F5"/>
                            </a:solidFill>
                            <a:latin typeface="Cambria Math" panose="02040503050406030204" pitchFamily="18" charset="0"/>
                          </a:rPr>
                          <m:t>2</m:t>
                        </m:r>
                      </m:sub>
                    </m:sSub>
                  </m:oMath>
                </a14:m>
                <a:endParaRPr lang="en-US" sz="800">
                  <a:solidFill>
                    <a:srgbClr val="0F55F5"/>
                  </a:solidFill>
                </a:endParaRPr>
              </a:p>
            </p:txBody>
          </p:sp>
        </mc:Choice>
        <mc:Fallback xmlns="">
          <p:sp>
            <p:nvSpPr>
              <p:cNvPr id="12" name="Rectangle: Rounded Corners 11">
                <a:extLst>
                  <a:ext uri="{FF2B5EF4-FFF2-40B4-BE49-F238E27FC236}">
                    <a16:creationId xmlns:a16="http://schemas.microsoft.com/office/drawing/2014/main" id="{68C4F944-AB11-BA8F-6D5C-1C79F65326AB}"/>
                  </a:ext>
                </a:extLst>
              </p:cNvPr>
              <p:cNvSpPr>
                <a:spLocks noRot="1" noChangeAspect="1" noMove="1" noResize="1" noEditPoints="1" noAdjustHandles="1" noChangeArrowheads="1" noChangeShapeType="1" noTextEdit="1"/>
              </p:cNvSpPr>
              <p:nvPr/>
            </p:nvSpPr>
            <p:spPr>
              <a:xfrm>
                <a:off x="7143937" y="266685"/>
                <a:ext cx="1235917" cy="670292"/>
              </a:xfrm>
              <a:prstGeom prst="roundRect">
                <a:avLst/>
              </a:prstGeom>
              <a:blipFill>
                <a:blip r:embed="rId4"/>
                <a:stretch>
                  <a:fillRect/>
                </a:stretch>
              </a:blipFill>
              <a:ln>
                <a:noFill/>
              </a:ln>
            </p:spPr>
            <p:txBody>
              <a:bodyPr/>
              <a:lstStyle/>
              <a:p>
                <a:r>
                  <a:rPr lang="en-US">
                    <a:noFill/>
                  </a:rPr>
                  <a:t> </a:t>
                </a:r>
              </a:p>
            </p:txBody>
          </p:sp>
        </mc:Fallback>
      </mc:AlternateContent>
      <p:sp>
        <p:nvSpPr>
          <p:cNvPr id="13" name="Rectangle: Rounded Corners 12">
            <a:extLst>
              <a:ext uri="{FF2B5EF4-FFF2-40B4-BE49-F238E27FC236}">
                <a16:creationId xmlns:a16="http://schemas.microsoft.com/office/drawing/2014/main" id="{A20E2B72-2889-ADD6-4F35-4E07376A2C96}"/>
              </a:ext>
            </a:extLst>
          </p:cNvPr>
          <p:cNvSpPr/>
          <p:nvPr/>
        </p:nvSpPr>
        <p:spPr>
          <a:xfrm>
            <a:off x="5976069" y="726068"/>
            <a:ext cx="867747" cy="49244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«Πρασίνισμα» των κτιρίων στην ΕΕ </a:t>
            </a:r>
            <a:endParaRPr lang="en-US" sz="800">
              <a:solidFill>
                <a:srgbClr val="0F55F5"/>
              </a:solidFill>
            </a:endParaRPr>
          </a:p>
        </p:txBody>
      </p:sp>
      <p:sp>
        <p:nvSpPr>
          <p:cNvPr id="14" name="Rectangle: Rounded Corners 13">
            <a:extLst>
              <a:ext uri="{FF2B5EF4-FFF2-40B4-BE49-F238E27FC236}">
                <a16:creationId xmlns:a16="http://schemas.microsoft.com/office/drawing/2014/main" id="{C561F85D-BB05-7888-DC8A-BCA8F4482A4A}"/>
              </a:ext>
            </a:extLst>
          </p:cNvPr>
          <p:cNvSpPr/>
          <p:nvPr/>
        </p:nvSpPr>
        <p:spPr>
          <a:xfrm>
            <a:off x="4876801" y="1427967"/>
            <a:ext cx="1040146" cy="49244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Πως η ΕΕ θα γίνει πιο ενεργειακά αποδοτική</a:t>
            </a:r>
            <a:endParaRPr lang="en-US" sz="800">
              <a:solidFill>
                <a:srgbClr val="0F55F5"/>
              </a:solidFill>
            </a:endParaRPr>
          </a:p>
        </p:txBody>
      </p:sp>
      <p:sp>
        <p:nvSpPr>
          <p:cNvPr id="15" name="Rectangle: Rounded Corners 14">
            <a:extLst>
              <a:ext uri="{FF2B5EF4-FFF2-40B4-BE49-F238E27FC236}">
                <a16:creationId xmlns:a16="http://schemas.microsoft.com/office/drawing/2014/main" id="{E38FA570-8AE5-D738-DBBB-EE50328ED7D7}"/>
              </a:ext>
            </a:extLst>
          </p:cNvPr>
          <p:cNvSpPr/>
          <p:nvPr/>
        </p:nvSpPr>
        <p:spPr>
          <a:xfrm>
            <a:off x="4687909" y="2482669"/>
            <a:ext cx="930677" cy="49244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Πως η ΕΕ θα ενισχύσει τις ΑΠΕ</a:t>
            </a:r>
            <a:endParaRPr lang="en-US" sz="800">
              <a:solidFill>
                <a:srgbClr val="0F55F5"/>
              </a:solidFill>
            </a:endParaRPr>
          </a:p>
        </p:txBody>
      </p:sp>
      <p:sp>
        <p:nvSpPr>
          <p:cNvPr id="16" name="Rectangle: Rounded Corners 15">
            <a:extLst>
              <a:ext uri="{FF2B5EF4-FFF2-40B4-BE49-F238E27FC236}">
                <a16:creationId xmlns:a16="http://schemas.microsoft.com/office/drawing/2014/main" id="{FEEB61B0-5066-1589-5CE7-6B654D552965}"/>
              </a:ext>
            </a:extLst>
          </p:cNvPr>
          <p:cNvSpPr/>
          <p:nvPr/>
        </p:nvSpPr>
        <p:spPr>
          <a:xfrm>
            <a:off x="4456091" y="3429000"/>
            <a:ext cx="1094740" cy="60081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Πως η ΕΕ θα αναθεωρήσει την φορολογία στην ενέργεια</a:t>
            </a:r>
            <a:endParaRPr lang="en-US" sz="800">
              <a:solidFill>
                <a:srgbClr val="0F55F5"/>
              </a:solidFill>
            </a:endParaRPr>
          </a:p>
        </p:txBody>
      </p:sp>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2AE3FBA8-7973-0DC1-AA4C-BE2A2E758DE3}"/>
                  </a:ext>
                </a:extLst>
              </p:cNvPr>
              <p:cNvSpPr/>
              <p:nvPr/>
            </p:nvSpPr>
            <p:spPr>
              <a:xfrm>
                <a:off x="4488754" y="4733621"/>
                <a:ext cx="1382367" cy="60081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Πως η ΕΕ </a:t>
                </a:r>
                <a:r>
                  <a:rPr lang="el-GR" sz="800" err="1">
                    <a:solidFill>
                      <a:srgbClr val="0F55F5"/>
                    </a:solidFill>
                  </a:rPr>
                  <a:t>αυστηροποιεί</a:t>
                </a:r>
                <a:r>
                  <a:rPr lang="el-GR" sz="800">
                    <a:solidFill>
                      <a:srgbClr val="0F55F5"/>
                    </a:solidFill>
                  </a:rPr>
                  <a:t> τα πρότυπα εκπομπών </a:t>
                </a:r>
                <a14:m>
                  <m:oMath xmlns:m="http://schemas.openxmlformats.org/officeDocument/2006/math">
                    <m:r>
                      <a:rPr lang="el-GR" sz="800" i="1" dirty="0" smtClean="0">
                        <a:solidFill>
                          <a:srgbClr val="0F55F5"/>
                        </a:solidFill>
                        <a:latin typeface="Cambria Math" panose="02040503050406030204" pitchFamily="18" charset="0"/>
                      </a:rPr>
                      <m:t>𝐶</m:t>
                    </m:r>
                    <m:sSub>
                      <m:sSubPr>
                        <m:ctrlPr>
                          <a:rPr lang="el-GR" sz="800" b="0" i="1" dirty="0" smtClean="0">
                            <a:solidFill>
                              <a:srgbClr val="0F55F5"/>
                            </a:solidFill>
                            <a:latin typeface="Cambria Math" panose="02040503050406030204" pitchFamily="18" charset="0"/>
                          </a:rPr>
                        </m:ctrlPr>
                      </m:sSubPr>
                      <m:e>
                        <m:r>
                          <a:rPr lang="el-GR" sz="800" i="1" dirty="0" smtClean="0">
                            <a:solidFill>
                              <a:srgbClr val="0F55F5"/>
                            </a:solidFill>
                            <a:latin typeface="Cambria Math" panose="02040503050406030204" pitchFamily="18" charset="0"/>
                          </a:rPr>
                          <m:t>𝑂</m:t>
                        </m:r>
                      </m:e>
                      <m:sub>
                        <m:r>
                          <a:rPr lang="el-GR" sz="800" i="1" dirty="0" smtClean="0">
                            <a:solidFill>
                              <a:srgbClr val="0F55F5"/>
                            </a:solidFill>
                            <a:latin typeface="Cambria Math" panose="02040503050406030204" pitchFamily="18" charset="0"/>
                          </a:rPr>
                          <m:t>2</m:t>
                        </m:r>
                      </m:sub>
                    </m:sSub>
                  </m:oMath>
                </a14:m>
                <a:r>
                  <a:rPr lang="el-GR" sz="800">
                    <a:solidFill>
                      <a:srgbClr val="0F55F5"/>
                    </a:solidFill>
                  </a:rPr>
                  <a:t> για τα αυτοκίνητα και τα φορτηγά</a:t>
                </a:r>
                <a:endParaRPr lang="en-US" sz="800">
                  <a:solidFill>
                    <a:srgbClr val="0F55F5"/>
                  </a:solidFill>
                </a:endParaRPr>
              </a:p>
            </p:txBody>
          </p:sp>
        </mc:Choice>
        <mc:Fallback xmlns="">
          <p:sp>
            <p:nvSpPr>
              <p:cNvPr id="17" name="Rectangle: Rounded Corners 16">
                <a:extLst>
                  <a:ext uri="{FF2B5EF4-FFF2-40B4-BE49-F238E27FC236}">
                    <a16:creationId xmlns:a16="http://schemas.microsoft.com/office/drawing/2014/main" id="{2AE3FBA8-7973-0DC1-AA4C-BE2A2E758DE3}"/>
                  </a:ext>
                </a:extLst>
              </p:cNvPr>
              <p:cNvSpPr>
                <a:spLocks noRot="1" noChangeAspect="1" noMove="1" noResize="1" noEditPoints="1" noAdjustHandles="1" noChangeArrowheads="1" noChangeShapeType="1" noTextEdit="1"/>
              </p:cNvSpPr>
              <p:nvPr/>
            </p:nvSpPr>
            <p:spPr>
              <a:xfrm>
                <a:off x="4488754" y="4733621"/>
                <a:ext cx="1382367" cy="600815"/>
              </a:xfrm>
              <a:prstGeom prst="roundRect">
                <a:avLst/>
              </a:prstGeom>
              <a:blipFill>
                <a:blip r:embed="rId5"/>
                <a:stretch>
                  <a:fillRect b="-9184"/>
                </a:stretch>
              </a:blipFill>
              <a:ln>
                <a:noFill/>
              </a:ln>
            </p:spPr>
            <p:txBody>
              <a:bodyPr/>
              <a:lstStyle/>
              <a:p>
                <a:r>
                  <a:rPr lang="en-US">
                    <a:noFill/>
                  </a:rPr>
                  <a:t> </a:t>
                </a:r>
              </a:p>
            </p:txBody>
          </p:sp>
        </mc:Fallback>
      </mc:AlternateContent>
      <p:sp>
        <p:nvSpPr>
          <p:cNvPr id="18" name="Rectangle: Rounded Corners 17">
            <a:extLst>
              <a:ext uri="{FF2B5EF4-FFF2-40B4-BE49-F238E27FC236}">
                <a16:creationId xmlns:a16="http://schemas.microsoft.com/office/drawing/2014/main" id="{234E3254-F501-D908-B348-34401309A04A}"/>
              </a:ext>
            </a:extLst>
          </p:cNvPr>
          <p:cNvSpPr/>
          <p:nvPr/>
        </p:nvSpPr>
        <p:spPr>
          <a:xfrm>
            <a:off x="5955289" y="5666205"/>
            <a:ext cx="1235917" cy="60081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Κανονισμός για τη μείωση των εκπομπών μεθανίου</a:t>
            </a:r>
            <a:endParaRPr lang="en-US" sz="800">
              <a:solidFill>
                <a:srgbClr val="0F55F5"/>
              </a:solidFill>
            </a:endParaRPr>
          </a:p>
        </p:txBody>
      </p:sp>
      <p:sp>
        <p:nvSpPr>
          <p:cNvPr id="19" name="Rectangle: Rounded Corners 18">
            <a:extLst>
              <a:ext uri="{FF2B5EF4-FFF2-40B4-BE49-F238E27FC236}">
                <a16:creationId xmlns:a16="http://schemas.microsoft.com/office/drawing/2014/main" id="{09BF85C8-7EA0-817D-896F-5B55D0EB34BB}"/>
              </a:ext>
            </a:extLst>
          </p:cNvPr>
          <p:cNvSpPr/>
          <p:nvPr/>
        </p:nvSpPr>
        <p:spPr>
          <a:xfrm>
            <a:off x="7443990" y="5883919"/>
            <a:ext cx="1455350" cy="70739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Εισαγωγή φιλικότερων προς το περιβάλλον καυσίμων στους τομείς των αερομεταφορών και της ναυτιλίας</a:t>
            </a:r>
            <a:endParaRPr lang="en-US" sz="800">
              <a:solidFill>
                <a:srgbClr val="0F55F5"/>
              </a:solidFill>
            </a:endParaRPr>
          </a:p>
        </p:txBody>
      </p:sp>
      <p:sp>
        <p:nvSpPr>
          <p:cNvPr id="20" name="Rectangle: Rounded Corners 19">
            <a:extLst>
              <a:ext uri="{FF2B5EF4-FFF2-40B4-BE49-F238E27FC236}">
                <a16:creationId xmlns:a16="http://schemas.microsoft.com/office/drawing/2014/main" id="{68BF5D9E-FF02-FA0D-667C-55626CB10A32}"/>
              </a:ext>
            </a:extLst>
          </p:cNvPr>
          <p:cNvSpPr/>
          <p:nvPr/>
        </p:nvSpPr>
        <p:spPr>
          <a:xfrm>
            <a:off x="9559325" y="5465355"/>
            <a:ext cx="1168776" cy="70739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Ταμείο για τη στήριξη των πλέον πληγέντων πολιτών και επιχειρήσεων</a:t>
            </a:r>
            <a:endParaRPr lang="en-US" sz="800">
              <a:solidFill>
                <a:srgbClr val="0F55F5"/>
              </a:solidFill>
            </a:endParaRPr>
          </a:p>
        </p:txBody>
      </p:sp>
      <p:sp>
        <p:nvSpPr>
          <p:cNvPr id="21" name="Rectangle: Rounded Corners 20">
            <a:extLst>
              <a:ext uri="{FF2B5EF4-FFF2-40B4-BE49-F238E27FC236}">
                <a16:creationId xmlns:a16="http://schemas.microsoft.com/office/drawing/2014/main" id="{B3C2F8B2-DCA8-CAEA-58AB-304E455FB138}"/>
              </a:ext>
            </a:extLst>
          </p:cNvPr>
          <p:cNvSpPr/>
          <p:nvPr/>
        </p:nvSpPr>
        <p:spPr>
          <a:xfrm>
            <a:off x="10372841" y="4535782"/>
            <a:ext cx="1142223" cy="70739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Πώς σκοπεύει η ΕΕ να αντιμετωπίσει τις εκπομπές εκτός ΕΕ;</a:t>
            </a:r>
            <a:endParaRPr lang="en-US" sz="800">
              <a:solidFill>
                <a:srgbClr val="0F55F5"/>
              </a:solidFill>
            </a:endParaRPr>
          </a:p>
        </p:txBody>
      </p:sp>
      <p:sp>
        <p:nvSpPr>
          <p:cNvPr id="23" name="Rectangle: Rounded Corners 22">
            <a:extLst>
              <a:ext uri="{FF2B5EF4-FFF2-40B4-BE49-F238E27FC236}">
                <a16:creationId xmlns:a16="http://schemas.microsoft.com/office/drawing/2014/main" id="{C2B9B303-EF91-CAB1-1125-D04006A84BB2}"/>
              </a:ext>
            </a:extLst>
          </p:cNvPr>
          <p:cNvSpPr/>
          <p:nvPr/>
        </p:nvSpPr>
        <p:spPr>
          <a:xfrm>
            <a:off x="10884237" y="1959206"/>
            <a:ext cx="1142223" cy="70739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Επίτευξη των κλιματικών στόχων στη χρήση γης και τη δασοκομία</a:t>
            </a:r>
            <a:endParaRPr lang="en-US" sz="800">
              <a:solidFill>
                <a:srgbClr val="0F55F5"/>
              </a:solidFill>
            </a:endParaRPr>
          </a:p>
        </p:txBody>
      </p:sp>
      <p:sp>
        <p:nvSpPr>
          <p:cNvPr id="24" name="Rectangle: Rounded Corners 23">
            <a:extLst>
              <a:ext uri="{FF2B5EF4-FFF2-40B4-BE49-F238E27FC236}">
                <a16:creationId xmlns:a16="http://schemas.microsoft.com/office/drawing/2014/main" id="{5B4AA1CB-CB11-01A0-A472-EA89FCD3E972}"/>
              </a:ext>
            </a:extLst>
          </p:cNvPr>
          <p:cNvSpPr/>
          <p:nvPr/>
        </p:nvSpPr>
        <p:spPr>
          <a:xfrm>
            <a:off x="10760889" y="3127922"/>
            <a:ext cx="821512" cy="70739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just"/>
            <a:r>
              <a:rPr lang="el-GR" sz="800">
                <a:solidFill>
                  <a:srgbClr val="0F55F5"/>
                </a:solidFill>
              </a:rPr>
              <a:t>Πιο βιώσιμες μεταφορές</a:t>
            </a:r>
            <a:endParaRPr lang="en-US" sz="800">
              <a:solidFill>
                <a:srgbClr val="0F55F5"/>
              </a:solidFill>
            </a:endParaRPr>
          </a:p>
        </p:txBody>
      </p:sp>
    </p:spTree>
    <p:extLst>
      <p:ext uri="{BB962C8B-B14F-4D97-AF65-F5344CB8AC3E}">
        <p14:creationId xmlns:p14="http://schemas.microsoft.com/office/powerpoint/2010/main" val="947262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482FC-190B-9612-55FE-397B42157D55}"/>
              </a:ext>
            </a:extLst>
          </p:cNvPr>
          <p:cNvSpPr>
            <a:spLocks noGrp="1"/>
          </p:cNvSpPr>
          <p:nvPr>
            <p:ph type="sldNum" sz="quarter" idx="12"/>
          </p:nvPr>
        </p:nvSpPr>
        <p:spPr/>
        <p:txBody>
          <a:bodyPr/>
          <a:lstStyle/>
          <a:p>
            <a:fld id="{4531D9DC-ADF0-4D0A-8902-0133E3C6D94B}" type="slidenum">
              <a:rPr lang="en-US" smtClean="0"/>
              <a:pPr/>
              <a:t>70</a:t>
            </a:fld>
            <a:endParaRPr lang="en-US"/>
          </a:p>
        </p:txBody>
      </p:sp>
      <p:sp>
        <p:nvSpPr>
          <p:cNvPr id="9" name="Title 5">
            <a:extLst>
              <a:ext uri="{FF2B5EF4-FFF2-40B4-BE49-F238E27FC236}">
                <a16:creationId xmlns:a16="http://schemas.microsoft.com/office/drawing/2014/main" id="{D4EB2F8B-B318-88A9-9135-D4AC726A939D}"/>
              </a:ext>
            </a:extLst>
          </p:cNvPr>
          <p:cNvSpPr>
            <a:spLocks noGrp="1"/>
          </p:cNvSpPr>
          <p:nvPr>
            <p:ph type="title"/>
          </p:nvPr>
        </p:nvSpPr>
        <p:spPr>
          <a:xfrm>
            <a:off x="867900" y="1207795"/>
            <a:ext cx="7248425" cy="984885"/>
          </a:xfrm>
        </p:spPr>
        <p:txBody>
          <a:bodyPr/>
          <a:lstStyle/>
          <a:p>
            <a:r>
              <a:rPr lang="el-GR">
                <a:solidFill>
                  <a:srgbClr val="0F55F5"/>
                </a:solidFill>
              </a:rPr>
              <a:t>Ευχαριστούμε </a:t>
            </a:r>
            <a:br>
              <a:rPr lang="el-GR">
                <a:solidFill>
                  <a:srgbClr val="0F55F5"/>
                </a:solidFill>
              </a:rPr>
            </a:br>
            <a:r>
              <a:rPr lang="el-GR">
                <a:solidFill>
                  <a:srgbClr val="0F55F5"/>
                </a:solidFill>
              </a:rPr>
              <a:t>για την προσοχή σας!</a:t>
            </a:r>
            <a:endParaRPr lang="en-US"/>
          </a:p>
        </p:txBody>
      </p:sp>
    </p:spTree>
    <p:extLst>
      <p:ext uri="{BB962C8B-B14F-4D97-AF65-F5344CB8AC3E}">
        <p14:creationId xmlns:p14="http://schemas.microsoft.com/office/powerpoint/2010/main" val="350627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8" name="Picture 6" descr="Infographic mapping the CSRD European green deal EU taxonomy and NFRD SFDR">
            <a:extLst>
              <a:ext uri="{FF2B5EF4-FFF2-40B4-BE49-F238E27FC236}">
                <a16:creationId xmlns:a16="http://schemas.microsoft.com/office/drawing/2014/main" id="{99352CA0-FC11-4F33-A9F4-CDF4881F5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456" y="1216405"/>
            <a:ext cx="9717588" cy="50738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hidden="1">
            <a:extLst>
              <a:ext uri="{FF2B5EF4-FFF2-40B4-BE49-F238E27FC236}">
                <a16:creationId xmlns:a16="http://schemas.microsoft.com/office/drawing/2014/main" id="{9C2C67DB-728C-4BA4-B1A0-D527C91FCF5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9" name="Object 8" hidden="1">
                        <a:extLst>
                          <a:ext uri="{FF2B5EF4-FFF2-40B4-BE49-F238E27FC236}">
                            <a16:creationId xmlns:a16="http://schemas.microsoft.com/office/drawing/2014/main" id="{9C2C67DB-728C-4BA4-B1A0-D527C91FCF5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5" name="Title 1">
            <a:extLst>
              <a:ext uri="{FF2B5EF4-FFF2-40B4-BE49-F238E27FC236}">
                <a16:creationId xmlns:a16="http://schemas.microsoft.com/office/drawing/2014/main" id="{B6FB314D-56A5-4BB6-9B97-E6022806DF0B}"/>
              </a:ext>
            </a:extLst>
          </p:cNvPr>
          <p:cNvSpPr txBox="1">
            <a:spLocks/>
          </p:cNvSpPr>
          <p:nvPr/>
        </p:nvSpPr>
        <p:spPr bwMode="gray">
          <a:xfrm>
            <a:off x="551383" y="440668"/>
            <a:ext cx="11486645" cy="443198"/>
          </a:xfrm>
          <a:prstGeom prst="rect">
            <a:avLst/>
          </a:prstGeom>
          <a:ln>
            <a:noFill/>
          </a:ln>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sz="3200" dirty="0">
                <a:solidFill>
                  <a:srgbClr val="0F55F5"/>
                </a:solidFill>
              </a:rPr>
              <a:t>European Green Deal and Sustainable Finance</a:t>
            </a:r>
          </a:p>
        </p:txBody>
      </p:sp>
    </p:spTree>
    <p:extLst>
      <p:ext uri="{BB962C8B-B14F-4D97-AF65-F5344CB8AC3E}">
        <p14:creationId xmlns:p14="http://schemas.microsoft.com/office/powerpoint/2010/main" val="916258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0F4A5-1604-0583-C66D-1FB047B50CA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B112588-DE73-7EE8-A269-BA63F9AA71BB}"/>
              </a:ext>
            </a:extLst>
          </p:cNvPr>
          <p:cNvSpPr>
            <a:spLocks noGrp="1"/>
          </p:cNvSpPr>
          <p:nvPr>
            <p:ph type="title"/>
          </p:nvPr>
        </p:nvSpPr>
        <p:spPr>
          <a:xfrm>
            <a:off x="443142" y="364122"/>
            <a:ext cx="11305716" cy="984885"/>
          </a:xfrm>
        </p:spPr>
        <p:txBody>
          <a:bodyPr/>
          <a:lstStyle/>
          <a:p>
            <a:r>
              <a:rPr lang="el-GR" dirty="0">
                <a:solidFill>
                  <a:srgbClr val="0F55F5"/>
                </a:solidFill>
              </a:rPr>
              <a:t>Τι ακριβώς ρυθμίζεται κάτω απο το </a:t>
            </a:r>
            <a:r>
              <a:rPr lang="en-US" dirty="0">
                <a:solidFill>
                  <a:srgbClr val="0F55F5"/>
                </a:solidFill>
              </a:rPr>
              <a:t>EU Sustainable Finance</a:t>
            </a:r>
            <a:r>
              <a:rPr lang="el-GR" dirty="0">
                <a:solidFill>
                  <a:srgbClr val="0F55F5"/>
                </a:solidFill>
              </a:rPr>
              <a:t> και ποια είναι η σκοπιμότητα των σχετικών ρυθμίσεων</a:t>
            </a:r>
            <a:endParaRPr lang="en-US" dirty="0"/>
          </a:p>
        </p:txBody>
      </p:sp>
      <p:sp>
        <p:nvSpPr>
          <p:cNvPr id="3" name="Content Placeholder 8">
            <a:extLst>
              <a:ext uri="{FF2B5EF4-FFF2-40B4-BE49-F238E27FC236}">
                <a16:creationId xmlns:a16="http://schemas.microsoft.com/office/drawing/2014/main" id="{A055E389-78DF-5CDF-9489-B88E5B8AE355}"/>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dirty="0"/>
              <a:t>Source</a:t>
            </a:r>
            <a:r>
              <a:rPr lang="el-GR" sz="1400" b="0" dirty="0"/>
              <a:t>:</a:t>
            </a:r>
            <a:r>
              <a:rPr lang="en-US" sz="1400" b="0" dirty="0"/>
              <a:t> </a:t>
            </a:r>
            <a:r>
              <a:rPr lang="el-GR" sz="1400" b="0" dirty="0"/>
              <a:t>ΙΕ</a:t>
            </a:r>
            <a:r>
              <a:rPr lang="en-US" sz="1400" b="0" dirty="0"/>
              <a:t>EFA EUROPE</a:t>
            </a:r>
          </a:p>
        </p:txBody>
      </p:sp>
      <p:pic>
        <p:nvPicPr>
          <p:cNvPr id="7" name="Picture 6">
            <a:extLst>
              <a:ext uri="{FF2B5EF4-FFF2-40B4-BE49-F238E27FC236}">
                <a16:creationId xmlns:a16="http://schemas.microsoft.com/office/drawing/2014/main" id="{0CC83970-C143-EB96-9241-53769C0B43DA}"/>
              </a:ext>
            </a:extLst>
          </p:cNvPr>
          <p:cNvPicPr>
            <a:picLocks noChangeAspect="1"/>
          </p:cNvPicPr>
          <p:nvPr/>
        </p:nvPicPr>
        <p:blipFill>
          <a:blip r:embed="rId3"/>
          <a:stretch>
            <a:fillRect/>
          </a:stretch>
        </p:blipFill>
        <p:spPr>
          <a:xfrm>
            <a:off x="938653" y="1392810"/>
            <a:ext cx="10314694" cy="5212839"/>
          </a:xfrm>
          <a:prstGeom prst="rect">
            <a:avLst/>
          </a:prstGeom>
        </p:spPr>
      </p:pic>
      <p:sp>
        <p:nvSpPr>
          <p:cNvPr id="10" name="Rectangle 9">
            <a:extLst>
              <a:ext uri="{FF2B5EF4-FFF2-40B4-BE49-F238E27FC236}">
                <a16:creationId xmlns:a16="http://schemas.microsoft.com/office/drawing/2014/main" id="{0846F5CC-12F1-536B-E5CC-04630768EC20}"/>
              </a:ext>
            </a:extLst>
          </p:cNvPr>
          <p:cNvSpPr/>
          <p:nvPr/>
        </p:nvSpPr>
        <p:spPr>
          <a:xfrm>
            <a:off x="1222409" y="1956344"/>
            <a:ext cx="1251284" cy="1395663"/>
          </a:xfrm>
          <a:prstGeom prst="rect">
            <a:avLst/>
          </a:prstGeom>
          <a:solidFill>
            <a:srgbClr val="FFF9E0"/>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n-US" sz="900" b="1" dirty="0">
                <a:solidFill>
                  <a:schemeClr val="tx1"/>
                </a:solidFill>
              </a:rPr>
              <a:t>CSDDD</a:t>
            </a:r>
            <a:br>
              <a:rPr lang="en-US" sz="900" dirty="0">
                <a:solidFill>
                  <a:schemeClr val="tx1"/>
                </a:solidFill>
              </a:rPr>
            </a:br>
            <a:r>
              <a:rPr lang="el-GR" sz="800" dirty="0">
                <a:solidFill>
                  <a:schemeClr val="tx1"/>
                </a:solidFill>
              </a:rPr>
              <a:t>Απαιτεί από τις εταιρείες να εντοπίζουν, να μετριάζουν και να εξαλείφουν τις αρνητικές επιπτώσεις των δραστηριοτήτων τους  στην κοινωνία και το περιβάλλον</a:t>
            </a:r>
            <a:endParaRPr lang="en-US" sz="900" dirty="0" err="1">
              <a:solidFill>
                <a:schemeClr val="tx1"/>
              </a:solidFill>
            </a:endParaRPr>
          </a:p>
        </p:txBody>
      </p:sp>
      <p:sp>
        <p:nvSpPr>
          <p:cNvPr id="13" name="Oval 12">
            <a:extLst>
              <a:ext uri="{FF2B5EF4-FFF2-40B4-BE49-F238E27FC236}">
                <a16:creationId xmlns:a16="http://schemas.microsoft.com/office/drawing/2014/main" id="{F562D262-F647-2A8F-05EC-A537A2D7FBF8}"/>
              </a:ext>
            </a:extLst>
          </p:cNvPr>
          <p:cNvSpPr/>
          <p:nvPr/>
        </p:nvSpPr>
        <p:spPr>
          <a:xfrm>
            <a:off x="950174" y="4176142"/>
            <a:ext cx="1485018" cy="517641"/>
          </a:xfrm>
          <a:prstGeom prst="ellipse">
            <a:avLst/>
          </a:prstGeom>
          <a:solidFill>
            <a:srgbClr val="74B45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l-GR" sz="900" b="1" dirty="0">
                <a:solidFill>
                  <a:schemeClr val="tx1"/>
                </a:solidFill>
              </a:rPr>
              <a:t>Βιώσιμες δραστηριότητες</a:t>
            </a:r>
            <a:endParaRPr lang="en-US" sz="900" b="1" dirty="0" err="1">
              <a:solidFill>
                <a:schemeClr val="tx1"/>
              </a:solidFill>
            </a:endParaRPr>
          </a:p>
        </p:txBody>
      </p:sp>
      <p:sp>
        <p:nvSpPr>
          <p:cNvPr id="15" name="Oval 14">
            <a:extLst>
              <a:ext uri="{FF2B5EF4-FFF2-40B4-BE49-F238E27FC236}">
                <a16:creationId xmlns:a16="http://schemas.microsoft.com/office/drawing/2014/main" id="{426B9852-019F-D619-E448-2A927000C351}"/>
              </a:ext>
            </a:extLst>
          </p:cNvPr>
          <p:cNvSpPr/>
          <p:nvPr/>
        </p:nvSpPr>
        <p:spPr>
          <a:xfrm>
            <a:off x="938653" y="3700502"/>
            <a:ext cx="1485018" cy="532169"/>
          </a:xfrm>
          <a:prstGeom prst="ellipse">
            <a:avLst/>
          </a:prstGeom>
          <a:solidFill>
            <a:srgbClr val="D882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l-GR" sz="900" b="1" dirty="0">
                <a:solidFill>
                  <a:schemeClr val="tx1"/>
                </a:solidFill>
              </a:rPr>
              <a:t>Μη Βιώσιμες δραστηριότητες</a:t>
            </a:r>
            <a:endParaRPr lang="en-US" sz="900" b="1" dirty="0" err="1">
              <a:solidFill>
                <a:schemeClr val="tx1"/>
              </a:solidFill>
            </a:endParaRPr>
          </a:p>
        </p:txBody>
      </p:sp>
      <p:sp>
        <p:nvSpPr>
          <p:cNvPr id="18" name="Rectangle 17">
            <a:extLst>
              <a:ext uri="{FF2B5EF4-FFF2-40B4-BE49-F238E27FC236}">
                <a16:creationId xmlns:a16="http://schemas.microsoft.com/office/drawing/2014/main" id="{CB975AA7-F879-5358-06A3-F75FD4F64534}"/>
              </a:ext>
            </a:extLst>
          </p:cNvPr>
          <p:cNvSpPr/>
          <p:nvPr/>
        </p:nvSpPr>
        <p:spPr>
          <a:xfrm>
            <a:off x="1333099" y="3580598"/>
            <a:ext cx="1029904" cy="117810"/>
          </a:xfrm>
          <a:prstGeom prst="rect">
            <a:avLst/>
          </a:prstGeom>
          <a:solidFill>
            <a:srgbClr val="FFF9E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dirty="0" err="1">
              <a:solidFill>
                <a:schemeClr val="tx1"/>
              </a:solidFill>
            </a:endParaRPr>
          </a:p>
        </p:txBody>
      </p:sp>
      <p:sp>
        <p:nvSpPr>
          <p:cNvPr id="20" name="TextBox 19">
            <a:extLst>
              <a:ext uri="{FF2B5EF4-FFF2-40B4-BE49-F238E27FC236}">
                <a16:creationId xmlns:a16="http://schemas.microsoft.com/office/drawing/2014/main" id="{5BC4CE8E-C02E-F01E-F213-258C67EE258C}"/>
              </a:ext>
            </a:extLst>
          </p:cNvPr>
          <p:cNvSpPr txBox="1"/>
          <p:nvPr/>
        </p:nvSpPr>
        <p:spPr>
          <a:xfrm>
            <a:off x="2544947" y="2189861"/>
            <a:ext cx="1099953" cy="707886"/>
          </a:xfrm>
          <a:prstGeom prst="rect">
            <a:avLst/>
          </a:prstGeom>
          <a:solidFill>
            <a:srgbClr val="B8C7FB"/>
          </a:solidFill>
          <a:ln w="28575">
            <a:solidFill>
              <a:schemeClr val="accent2"/>
            </a:solidFill>
          </a:ln>
        </p:spPr>
        <p:txBody>
          <a:bodyPr wrap="square">
            <a:spAutoFit/>
          </a:bodyPr>
          <a:lstStyle/>
          <a:p>
            <a:pPr algn="ctr">
              <a:buNone/>
            </a:pPr>
            <a:r>
              <a:rPr lang="el-GR" sz="800" b="1" dirty="0"/>
              <a:t>Χρηματοοικονομική Έκθεση</a:t>
            </a:r>
          </a:p>
          <a:p>
            <a:pPr algn="ctr"/>
            <a:r>
              <a:rPr lang="el-GR" sz="800" dirty="0"/>
              <a:t>→ Δημοσιοποίηση</a:t>
            </a:r>
            <a:br>
              <a:rPr lang="el-GR" sz="800" dirty="0"/>
            </a:br>
            <a:r>
              <a:rPr lang="el-GR" sz="800" dirty="0"/>
              <a:t>οικονομικών δεδομένων</a:t>
            </a:r>
          </a:p>
        </p:txBody>
      </p:sp>
      <p:sp>
        <p:nvSpPr>
          <p:cNvPr id="22" name="TextBox 21">
            <a:extLst>
              <a:ext uri="{FF2B5EF4-FFF2-40B4-BE49-F238E27FC236}">
                <a16:creationId xmlns:a16="http://schemas.microsoft.com/office/drawing/2014/main" id="{F6BC8694-2720-C3D7-C8E6-DB4599619B9E}"/>
              </a:ext>
            </a:extLst>
          </p:cNvPr>
          <p:cNvSpPr txBox="1"/>
          <p:nvPr/>
        </p:nvSpPr>
        <p:spPr>
          <a:xfrm>
            <a:off x="1149350" y="5997714"/>
            <a:ext cx="1395597" cy="523220"/>
          </a:xfrm>
          <a:prstGeom prst="rect">
            <a:avLst/>
          </a:prstGeom>
          <a:solidFill>
            <a:srgbClr val="FEDFB7"/>
          </a:solidFill>
          <a:ln w="28575">
            <a:solidFill>
              <a:schemeClr val="accent5"/>
            </a:solidFill>
          </a:ln>
        </p:spPr>
        <p:txBody>
          <a:bodyPr wrap="square">
            <a:spAutoFit/>
          </a:bodyPr>
          <a:lstStyle/>
          <a:p>
            <a:r>
              <a:rPr lang="el-GR" sz="700" dirty="0"/>
              <a:t>Θέτει πρότυπα με βάση τα οποία μπορούν να εκδίδονται πράσινα ομόλογα με την ένδειξη EUGB.</a:t>
            </a:r>
            <a:endParaRPr lang="en-US" sz="700" dirty="0"/>
          </a:p>
        </p:txBody>
      </p:sp>
      <p:sp>
        <p:nvSpPr>
          <p:cNvPr id="24" name="TextBox 23">
            <a:extLst>
              <a:ext uri="{FF2B5EF4-FFF2-40B4-BE49-F238E27FC236}">
                <a16:creationId xmlns:a16="http://schemas.microsoft.com/office/drawing/2014/main" id="{4E5ECD70-5429-9991-A2D0-2A6ECD733A73}"/>
              </a:ext>
            </a:extLst>
          </p:cNvPr>
          <p:cNvSpPr txBox="1"/>
          <p:nvPr/>
        </p:nvSpPr>
        <p:spPr>
          <a:xfrm>
            <a:off x="1333099" y="4928440"/>
            <a:ext cx="1543451" cy="553998"/>
          </a:xfrm>
          <a:prstGeom prst="rect">
            <a:avLst/>
          </a:prstGeom>
          <a:solidFill>
            <a:srgbClr val="FFF9E0"/>
          </a:solidFill>
        </p:spPr>
        <p:txBody>
          <a:bodyPr wrap="square">
            <a:spAutoFit/>
          </a:bodyPr>
          <a:lstStyle/>
          <a:p>
            <a:r>
              <a:rPr lang="el-GR" sz="600" dirty="0"/>
              <a:t>Η πρόσβαση σε πράσινα ομόλογα για βιώσιμες δραστηριότητες μπορεί να μειώσει το κόστος κεφαλαίου και να αυξήσει τις δυνατότητες χρηματοδότησης</a:t>
            </a:r>
            <a:endParaRPr lang="en-US" sz="600" dirty="0"/>
          </a:p>
        </p:txBody>
      </p:sp>
      <p:sp>
        <p:nvSpPr>
          <p:cNvPr id="26" name="TextBox 25">
            <a:extLst>
              <a:ext uri="{FF2B5EF4-FFF2-40B4-BE49-F238E27FC236}">
                <a16:creationId xmlns:a16="http://schemas.microsoft.com/office/drawing/2014/main" id="{DA47FB49-2BC7-1F30-8EA5-E74EAB8B3769}"/>
              </a:ext>
            </a:extLst>
          </p:cNvPr>
          <p:cNvSpPr txBox="1"/>
          <p:nvPr/>
        </p:nvSpPr>
        <p:spPr>
          <a:xfrm>
            <a:off x="4008101" y="3211266"/>
            <a:ext cx="836949" cy="738664"/>
          </a:xfrm>
          <a:prstGeom prst="rect">
            <a:avLst/>
          </a:prstGeom>
          <a:solidFill>
            <a:srgbClr val="C0EDB0"/>
          </a:solidFill>
        </p:spPr>
        <p:txBody>
          <a:bodyPr wrap="square">
            <a:spAutoFit/>
          </a:bodyPr>
          <a:lstStyle/>
          <a:p>
            <a:r>
              <a:rPr lang="el-GR" sz="600" dirty="0"/>
              <a:t>Τυποποιημένες επιπτώσεις βιωσιμότητας και κίνδυνοι βάσει της αρχής της «διπλής ουσιαστικότητας» - </a:t>
            </a:r>
            <a:r>
              <a:rPr lang="en-US" sz="600" dirty="0"/>
              <a:t>double materiality</a:t>
            </a:r>
          </a:p>
        </p:txBody>
      </p:sp>
      <p:sp>
        <p:nvSpPr>
          <p:cNvPr id="28" name="TextBox 27">
            <a:extLst>
              <a:ext uri="{FF2B5EF4-FFF2-40B4-BE49-F238E27FC236}">
                <a16:creationId xmlns:a16="http://schemas.microsoft.com/office/drawing/2014/main" id="{C64A1FB6-6ED1-3613-9A56-6B0292127092}"/>
              </a:ext>
            </a:extLst>
          </p:cNvPr>
          <p:cNvSpPr txBox="1"/>
          <p:nvPr/>
        </p:nvSpPr>
        <p:spPr>
          <a:xfrm>
            <a:off x="3982700" y="4145163"/>
            <a:ext cx="887749" cy="523220"/>
          </a:xfrm>
          <a:prstGeom prst="rect">
            <a:avLst/>
          </a:prstGeom>
          <a:solidFill>
            <a:srgbClr val="C0EDB0"/>
          </a:solidFill>
        </p:spPr>
        <p:txBody>
          <a:bodyPr wrap="square">
            <a:spAutoFit/>
          </a:bodyPr>
          <a:lstStyle/>
          <a:p>
            <a:pPr algn="ctr"/>
            <a:r>
              <a:rPr lang="el-GR" sz="700" dirty="0"/>
              <a:t>Ποσοστό δραστηριοτήτων που θεωρούνται βιώσιμες</a:t>
            </a:r>
            <a:endParaRPr lang="en-US" sz="700" dirty="0"/>
          </a:p>
        </p:txBody>
      </p:sp>
      <p:sp>
        <p:nvSpPr>
          <p:cNvPr id="30" name="TextBox 29">
            <a:extLst>
              <a:ext uri="{FF2B5EF4-FFF2-40B4-BE49-F238E27FC236}">
                <a16:creationId xmlns:a16="http://schemas.microsoft.com/office/drawing/2014/main" id="{434D15E6-D502-4F93-996D-D2C3BE2C42E5}"/>
              </a:ext>
            </a:extLst>
          </p:cNvPr>
          <p:cNvSpPr txBox="1"/>
          <p:nvPr/>
        </p:nvSpPr>
        <p:spPr>
          <a:xfrm>
            <a:off x="3876597" y="2352720"/>
            <a:ext cx="1099953" cy="646331"/>
          </a:xfrm>
          <a:prstGeom prst="rect">
            <a:avLst/>
          </a:prstGeom>
          <a:solidFill>
            <a:srgbClr val="FEDFB7"/>
          </a:solidFill>
        </p:spPr>
        <p:txBody>
          <a:bodyPr wrap="square">
            <a:spAutoFit/>
          </a:bodyPr>
          <a:lstStyle/>
          <a:p>
            <a:pPr algn="ctr"/>
            <a:r>
              <a:rPr lang="en-US" sz="600" dirty="0"/>
              <a:t>Y</a:t>
            </a:r>
            <a:r>
              <a:rPr lang="el-GR" sz="600" dirty="0"/>
              <a:t>ποχρεωτική δημοσίευση των Εκθέσεων βιωσιμότητας για όλες τις μεγάλες επιχειρήσεις και τις εισηγμένες ΜΜΕ</a:t>
            </a:r>
            <a:br>
              <a:rPr lang="el-GR" sz="600" dirty="0"/>
            </a:br>
            <a:endParaRPr lang="en-US" sz="600" dirty="0"/>
          </a:p>
        </p:txBody>
      </p:sp>
      <p:sp>
        <p:nvSpPr>
          <p:cNvPr id="31" name="Rectangle 30">
            <a:extLst>
              <a:ext uri="{FF2B5EF4-FFF2-40B4-BE49-F238E27FC236}">
                <a16:creationId xmlns:a16="http://schemas.microsoft.com/office/drawing/2014/main" id="{4D0E4119-266E-5B60-6BA0-D2B5BB694B9B}"/>
              </a:ext>
            </a:extLst>
          </p:cNvPr>
          <p:cNvSpPr/>
          <p:nvPr/>
        </p:nvSpPr>
        <p:spPr>
          <a:xfrm>
            <a:off x="1393767" y="4678680"/>
            <a:ext cx="1029904" cy="249759"/>
          </a:xfrm>
          <a:prstGeom prst="rect">
            <a:avLst/>
          </a:prstGeom>
          <a:solidFill>
            <a:srgbClr val="FFF9E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dirty="0" err="1">
              <a:solidFill>
                <a:schemeClr val="tx1"/>
              </a:solidFill>
            </a:endParaRPr>
          </a:p>
        </p:txBody>
      </p:sp>
      <p:sp>
        <p:nvSpPr>
          <p:cNvPr id="33" name="TextBox 32">
            <a:extLst>
              <a:ext uri="{FF2B5EF4-FFF2-40B4-BE49-F238E27FC236}">
                <a16:creationId xmlns:a16="http://schemas.microsoft.com/office/drawing/2014/main" id="{6A8B7D3B-B8EC-D6C5-59F0-7FB0550C1A73}"/>
              </a:ext>
            </a:extLst>
          </p:cNvPr>
          <p:cNvSpPr txBox="1"/>
          <p:nvPr/>
        </p:nvSpPr>
        <p:spPr>
          <a:xfrm>
            <a:off x="3548246" y="5176077"/>
            <a:ext cx="1011053" cy="369332"/>
          </a:xfrm>
          <a:prstGeom prst="rect">
            <a:avLst/>
          </a:prstGeom>
          <a:solidFill>
            <a:srgbClr val="FFF9E0"/>
          </a:solidFill>
        </p:spPr>
        <p:txBody>
          <a:bodyPr wrap="square">
            <a:spAutoFit/>
          </a:bodyPr>
          <a:lstStyle/>
          <a:p>
            <a:pPr algn="ctr"/>
            <a:r>
              <a:rPr lang="el-GR" sz="600"/>
              <a:t>Καθορίζει το τι θεωρείται "βιώσιμη δραστηριότητα"</a:t>
            </a:r>
            <a:endParaRPr lang="en-US" sz="600" dirty="0"/>
          </a:p>
        </p:txBody>
      </p:sp>
      <p:sp>
        <p:nvSpPr>
          <p:cNvPr id="35" name="TextBox 34">
            <a:extLst>
              <a:ext uri="{FF2B5EF4-FFF2-40B4-BE49-F238E27FC236}">
                <a16:creationId xmlns:a16="http://schemas.microsoft.com/office/drawing/2014/main" id="{A063E46C-460D-E01C-0F0F-A4B63C4404E7}"/>
              </a:ext>
            </a:extLst>
          </p:cNvPr>
          <p:cNvSpPr txBox="1"/>
          <p:nvPr/>
        </p:nvSpPr>
        <p:spPr>
          <a:xfrm>
            <a:off x="2611966" y="5526241"/>
            <a:ext cx="808415" cy="461665"/>
          </a:xfrm>
          <a:prstGeom prst="rect">
            <a:avLst/>
          </a:prstGeom>
          <a:solidFill>
            <a:srgbClr val="FFF9E0"/>
          </a:solidFill>
        </p:spPr>
        <p:txBody>
          <a:bodyPr wrap="square">
            <a:spAutoFit/>
          </a:bodyPr>
          <a:lstStyle/>
          <a:p>
            <a:pPr algn="ctr"/>
            <a:r>
              <a:rPr lang="el-GR" sz="600" dirty="0"/>
              <a:t>Χρησιμοποιείται για τον καθορισμό των κριτηρίων επιλεξιμότητας</a:t>
            </a:r>
            <a:endParaRPr lang="en-US" sz="600" dirty="0"/>
          </a:p>
        </p:txBody>
      </p:sp>
      <p:sp>
        <p:nvSpPr>
          <p:cNvPr id="37" name="TextBox 36">
            <a:extLst>
              <a:ext uri="{FF2B5EF4-FFF2-40B4-BE49-F238E27FC236}">
                <a16:creationId xmlns:a16="http://schemas.microsoft.com/office/drawing/2014/main" id="{12D2C6C4-BACF-B72C-8BAE-A3C464E73A5E}"/>
              </a:ext>
            </a:extLst>
          </p:cNvPr>
          <p:cNvSpPr txBox="1"/>
          <p:nvPr/>
        </p:nvSpPr>
        <p:spPr>
          <a:xfrm>
            <a:off x="3569695" y="5845354"/>
            <a:ext cx="1916705" cy="461665"/>
          </a:xfrm>
          <a:prstGeom prst="rect">
            <a:avLst/>
          </a:prstGeom>
          <a:solidFill>
            <a:srgbClr val="FEDFB7"/>
          </a:solidFill>
        </p:spPr>
        <p:txBody>
          <a:bodyPr wrap="square">
            <a:spAutoFit/>
          </a:bodyPr>
          <a:lstStyle/>
          <a:p>
            <a:pPr algn="ctr"/>
            <a:r>
              <a:rPr lang="el-GR" sz="800" dirty="0"/>
              <a:t>Ορίζει ποιες οικονομικές δραστηριότητες χαρακτηρίζονται ως βιώσιμες και σε ποιο βαθμό</a:t>
            </a:r>
            <a:endParaRPr lang="en-US" sz="800" dirty="0"/>
          </a:p>
        </p:txBody>
      </p:sp>
      <p:sp>
        <p:nvSpPr>
          <p:cNvPr id="39" name="TextBox 38">
            <a:extLst>
              <a:ext uri="{FF2B5EF4-FFF2-40B4-BE49-F238E27FC236}">
                <a16:creationId xmlns:a16="http://schemas.microsoft.com/office/drawing/2014/main" id="{6B8B090D-BD13-6CFE-30E9-E26B142C3EF2}"/>
              </a:ext>
            </a:extLst>
          </p:cNvPr>
          <p:cNvSpPr txBox="1"/>
          <p:nvPr/>
        </p:nvSpPr>
        <p:spPr>
          <a:xfrm>
            <a:off x="7062399" y="2828835"/>
            <a:ext cx="773449" cy="1200329"/>
          </a:xfrm>
          <a:prstGeom prst="rect">
            <a:avLst/>
          </a:prstGeom>
          <a:solidFill>
            <a:srgbClr val="E5EAFE"/>
          </a:solidFill>
        </p:spPr>
        <p:txBody>
          <a:bodyPr wrap="square">
            <a:spAutoFit/>
          </a:bodyPr>
          <a:lstStyle/>
          <a:p>
            <a:pPr algn="ctr"/>
            <a:r>
              <a:rPr lang="el-GR" sz="600" dirty="0"/>
              <a:t>Λαμβάνουν δεδομένα βιωσιμότητας από τις εταιρείες και τα ενσωματώνουν στα επενδυτικά τους προϊόντα, εκτός από τα παραδοσιακά οικονομικά στοιχεία</a:t>
            </a:r>
            <a:endParaRPr lang="en-US" sz="600" dirty="0"/>
          </a:p>
        </p:txBody>
      </p:sp>
      <p:sp>
        <p:nvSpPr>
          <p:cNvPr id="41" name="TextBox 40">
            <a:extLst>
              <a:ext uri="{FF2B5EF4-FFF2-40B4-BE49-F238E27FC236}">
                <a16:creationId xmlns:a16="http://schemas.microsoft.com/office/drawing/2014/main" id="{6F29B47A-4BEF-4359-21F5-337BA266C2CD}"/>
              </a:ext>
            </a:extLst>
          </p:cNvPr>
          <p:cNvSpPr txBox="1"/>
          <p:nvPr/>
        </p:nvSpPr>
        <p:spPr>
          <a:xfrm>
            <a:off x="9904988" y="4345080"/>
            <a:ext cx="1049866" cy="830997"/>
          </a:xfrm>
          <a:prstGeom prst="rect">
            <a:avLst/>
          </a:prstGeom>
          <a:solidFill>
            <a:srgbClr val="E5EAFE"/>
          </a:solidFill>
        </p:spPr>
        <p:txBody>
          <a:bodyPr wrap="square">
            <a:spAutoFit/>
          </a:bodyPr>
          <a:lstStyle/>
          <a:p>
            <a:pPr algn="ctr"/>
            <a:r>
              <a:rPr lang="el-GR" sz="600" dirty="0"/>
              <a:t>Παρέχουν προϊόντα και πληροφορίες με βάση τα χρηματοοικονομικά στοιχεία και τη αλλά και τη βιωσιμότητα σε υφιστάμενους και εν δυνάμει κατόχους περιουσιακών στοιχείων</a:t>
            </a:r>
            <a:endParaRPr lang="en-US" sz="600" dirty="0"/>
          </a:p>
        </p:txBody>
      </p:sp>
      <p:sp>
        <p:nvSpPr>
          <p:cNvPr id="43" name="TextBox 42">
            <a:extLst>
              <a:ext uri="{FF2B5EF4-FFF2-40B4-BE49-F238E27FC236}">
                <a16:creationId xmlns:a16="http://schemas.microsoft.com/office/drawing/2014/main" id="{82001EF6-DAB1-D510-6EC5-055F2AE1C89F}"/>
              </a:ext>
            </a:extLst>
          </p:cNvPr>
          <p:cNvSpPr txBox="1"/>
          <p:nvPr/>
        </p:nvSpPr>
        <p:spPr>
          <a:xfrm>
            <a:off x="7878181" y="2828835"/>
            <a:ext cx="1083732" cy="723275"/>
          </a:xfrm>
          <a:prstGeom prst="rect">
            <a:avLst/>
          </a:prstGeom>
          <a:solidFill>
            <a:srgbClr val="FEDFB7"/>
          </a:solidFill>
        </p:spPr>
        <p:txBody>
          <a:bodyPr wrap="square" anchor="ctr">
            <a:spAutoFit/>
          </a:bodyPr>
          <a:lstStyle/>
          <a:p>
            <a:pPr algn="ctr"/>
            <a:br>
              <a:rPr lang="el-GR" sz="700"/>
            </a:br>
            <a:r>
              <a:rPr lang="el-GR" sz="700"/>
              <a:t>Ορίζει τρεις βασικές κατηγορίες βιώσιμων επενδυτικών προϊόντων</a:t>
            </a:r>
          </a:p>
          <a:p>
            <a:pPr algn="ctr"/>
            <a:endParaRPr lang="el-GR" sz="600" dirty="0"/>
          </a:p>
        </p:txBody>
      </p:sp>
      <p:sp>
        <p:nvSpPr>
          <p:cNvPr id="45" name="TextBox 44">
            <a:extLst>
              <a:ext uri="{FF2B5EF4-FFF2-40B4-BE49-F238E27FC236}">
                <a16:creationId xmlns:a16="http://schemas.microsoft.com/office/drawing/2014/main" id="{340C8590-CEB5-923E-2CCA-B5C9CD5AAA17}"/>
              </a:ext>
            </a:extLst>
          </p:cNvPr>
          <p:cNvSpPr txBox="1"/>
          <p:nvPr/>
        </p:nvSpPr>
        <p:spPr>
          <a:xfrm>
            <a:off x="7979754" y="4693783"/>
            <a:ext cx="880586" cy="461665"/>
          </a:xfrm>
          <a:prstGeom prst="rect">
            <a:avLst/>
          </a:prstGeom>
          <a:solidFill>
            <a:srgbClr val="89C076"/>
          </a:solidFill>
        </p:spPr>
        <p:txBody>
          <a:bodyPr wrap="square">
            <a:spAutoFit/>
          </a:bodyPr>
          <a:lstStyle/>
          <a:p>
            <a:pPr algn="ctr"/>
            <a:r>
              <a:rPr lang="el-GR" sz="600" b="1" dirty="0"/>
              <a:t>Άρθρο 9: </a:t>
            </a:r>
            <a:br>
              <a:rPr lang="el-GR" sz="600" b="1" dirty="0"/>
            </a:br>
            <a:r>
              <a:rPr lang="el-GR" sz="600" b="1" dirty="0"/>
              <a:t>Προϊόντα με ρητό βιώσιμο επενδυτικό στόχο</a:t>
            </a:r>
            <a:endParaRPr lang="en-US" sz="600" dirty="0"/>
          </a:p>
        </p:txBody>
      </p:sp>
      <p:sp>
        <p:nvSpPr>
          <p:cNvPr id="47" name="TextBox 46">
            <a:extLst>
              <a:ext uri="{FF2B5EF4-FFF2-40B4-BE49-F238E27FC236}">
                <a16:creationId xmlns:a16="http://schemas.microsoft.com/office/drawing/2014/main" id="{4258F2D6-63ED-91ED-C00C-2D406A01BC5A}"/>
              </a:ext>
            </a:extLst>
          </p:cNvPr>
          <p:cNvSpPr txBox="1"/>
          <p:nvPr/>
        </p:nvSpPr>
        <p:spPr>
          <a:xfrm>
            <a:off x="7939563" y="4115019"/>
            <a:ext cx="986366" cy="477054"/>
          </a:xfrm>
          <a:prstGeom prst="rect">
            <a:avLst/>
          </a:prstGeom>
          <a:solidFill>
            <a:srgbClr val="BADBAF"/>
          </a:solidFill>
        </p:spPr>
        <p:txBody>
          <a:bodyPr wrap="square">
            <a:spAutoFit/>
          </a:bodyPr>
          <a:lstStyle/>
          <a:p>
            <a:pPr algn="ctr"/>
            <a:r>
              <a:rPr lang="el-GR" sz="500" b="1" dirty="0"/>
              <a:t>Άρθρο 8: Προϊόντα που προωθούν ESG χαρακτηριστικά, αλλά δεν έχουν ως αποκλειστικό στόχο τη βιωσιμότητα</a:t>
            </a:r>
            <a:endParaRPr lang="en-US" sz="1600" dirty="0"/>
          </a:p>
        </p:txBody>
      </p:sp>
      <p:sp>
        <p:nvSpPr>
          <p:cNvPr id="49" name="TextBox 48">
            <a:extLst>
              <a:ext uri="{FF2B5EF4-FFF2-40B4-BE49-F238E27FC236}">
                <a16:creationId xmlns:a16="http://schemas.microsoft.com/office/drawing/2014/main" id="{AB4F75D3-8A3D-FD10-F1B4-0D97F6237346}"/>
              </a:ext>
            </a:extLst>
          </p:cNvPr>
          <p:cNvSpPr txBox="1"/>
          <p:nvPr/>
        </p:nvSpPr>
        <p:spPr>
          <a:xfrm>
            <a:off x="7941666" y="3535405"/>
            <a:ext cx="982159" cy="477054"/>
          </a:xfrm>
          <a:prstGeom prst="rect">
            <a:avLst/>
          </a:prstGeom>
          <a:solidFill>
            <a:srgbClr val="DDDFE0"/>
          </a:solidFill>
        </p:spPr>
        <p:txBody>
          <a:bodyPr wrap="square">
            <a:spAutoFit/>
          </a:bodyPr>
          <a:lstStyle/>
          <a:p>
            <a:pPr algn="ctr"/>
            <a:r>
              <a:rPr lang="el-GR" sz="500" b="1" dirty="0"/>
              <a:t>Άρθρο 6: Αμοιβαία κεφάλαια ή επενδυτικά προϊόντα που δεν λαμβάνουν υπόψη ESG κριτήρια</a:t>
            </a:r>
            <a:endParaRPr lang="en-US" sz="500" b="1" dirty="0"/>
          </a:p>
        </p:txBody>
      </p:sp>
      <p:sp>
        <p:nvSpPr>
          <p:cNvPr id="51" name="TextBox 50">
            <a:extLst>
              <a:ext uri="{FF2B5EF4-FFF2-40B4-BE49-F238E27FC236}">
                <a16:creationId xmlns:a16="http://schemas.microsoft.com/office/drawing/2014/main" id="{33B908CB-807B-81F0-D175-3AA4C29459A1}"/>
              </a:ext>
            </a:extLst>
          </p:cNvPr>
          <p:cNvSpPr txBox="1"/>
          <p:nvPr/>
        </p:nvSpPr>
        <p:spPr>
          <a:xfrm>
            <a:off x="7522631" y="5279155"/>
            <a:ext cx="1557869" cy="738664"/>
          </a:xfrm>
          <a:prstGeom prst="rect">
            <a:avLst/>
          </a:prstGeom>
          <a:solidFill>
            <a:srgbClr val="E5EAFE"/>
          </a:solidFill>
        </p:spPr>
        <p:txBody>
          <a:bodyPr wrap="square">
            <a:spAutoFit/>
          </a:bodyPr>
          <a:lstStyle/>
          <a:p>
            <a:r>
              <a:rPr lang="el-GR" sz="600" dirty="0"/>
              <a:t>Οι κανονισμοί αυτοί δίνουν τη βάση, το “πλαίσιο”, για να μπορέσουν τα funds να πραγματοποιούν διαφανείς και αξιόπιστες αναφορές των περιβαλλοντικών επιδόσεων και των επιδόσεων που σχετίζονται με τη βιωσιμότητα.</a:t>
            </a:r>
            <a:endParaRPr lang="en-US" sz="600" dirty="0"/>
          </a:p>
        </p:txBody>
      </p:sp>
    </p:spTree>
    <p:extLst>
      <p:ext uri="{BB962C8B-B14F-4D97-AF65-F5344CB8AC3E}">
        <p14:creationId xmlns:p14="http://schemas.microsoft.com/office/powerpoint/2010/main" val="32932071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ellenIQ Master">
  <a:themeElements>
    <a:clrScheme name="HelleniQ Energy March 2023">
      <a:dk1>
        <a:srgbClr val="373737"/>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72000" tIns="72000" rIns="72000" bIns="72000" rtlCol="0" anchor="t"/>
      <a:lstStyle>
        <a:defPPr marL="180000" indent="-180000" algn="l">
          <a:lnSpc>
            <a:spcPct val="100000"/>
          </a:lnSpc>
          <a:spcBef>
            <a:spcPts val="600"/>
          </a:spcBef>
          <a:buClr>
            <a:schemeClr val="accent1"/>
          </a:buClr>
          <a:buFont typeface="Arial" panose="020B0604020202020204" pitchFamily="34" charset="0"/>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2"/>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lnSpc>
            <a:spcPct val="100000"/>
          </a:lnSpc>
          <a:spcBef>
            <a:spcPts val="600"/>
          </a:spcBef>
          <a:buClr>
            <a:schemeClr val="accent1"/>
          </a:buClr>
          <a:buFont typeface="Arial" panose="020B0604020202020204" pitchFamily="34" charset="0"/>
          <a:buChar char="•"/>
          <a:defRPr sz="1600" dirty="0" err="1" smtClean="0">
            <a:solidFill>
              <a:schemeClr val="tx1"/>
            </a:solidFill>
          </a:defRPr>
        </a:defPPr>
      </a:lstStyle>
    </a:txDef>
  </a:objectDefaults>
  <a:extraClrSchemeLst/>
  <a:extLst>
    <a:ext uri="{05A4C25C-085E-4340-85A3-A5531E510DB2}">
      <thm15:themeFamily xmlns:thm15="http://schemas.microsoft.com/office/thememl/2012/main" name="HelleniQ Master Template March 2023_ scr08.potx" id="{2F350A06-AC62-4A35-9CD2-471F4F1E08D0}" vid="{6349CFCD-92E8-402A-9B61-2C21B6724274}"/>
    </a:ext>
  </a:extLst>
</a:theme>
</file>

<file path=ppt/theme/theme2.xml><?xml version="1.0" encoding="utf-8"?>
<a:theme xmlns:a="http://schemas.openxmlformats.org/drawingml/2006/main" name="Office Theme">
  <a:themeElements>
    <a:clrScheme name="HellenIQ 2022">
      <a:dk1>
        <a:srgbClr val="0032A0"/>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llenIQ 2022">
      <a:dk1>
        <a:srgbClr val="0032A0"/>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539E8D72A9A04C8DC4EAAAB9A8BC4C" ma:contentTypeVersion="1" ma:contentTypeDescription="Create a new document." ma:contentTypeScope="" ma:versionID="57fbce6fa4bdce625d6193dea839dd58">
  <xsd:schema xmlns:xsd="http://www.w3.org/2001/XMLSchema" xmlns:xs="http://www.w3.org/2001/XMLSchema" xmlns:p="http://schemas.microsoft.com/office/2006/metadata/properties" xmlns:ns2="819cb276-62c8-40bd-90c3-99b9dd8e57e5" targetNamespace="http://schemas.microsoft.com/office/2006/metadata/properties" ma:root="true" ma:fieldsID="2bd1f46a9f4fac7657f3ce6329a7060a" ns2:_="">
    <xsd:import namespace="819cb276-62c8-40bd-90c3-99b9dd8e57e5"/>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cb276-62c8-40bd-90c3-99b9dd8e57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9A7066-019E-429B-A34A-257BC07E799F}">
  <ds:schemaRefs>
    <ds:schemaRef ds:uri="http://schemas.microsoft.com/sharepoint/v3/contenttype/forms"/>
  </ds:schemaRefs>
</ds:datastoreItem>
</file>

<file path=customXml/itemProps2.xml><?xml version="1.0" encoding="utf-8"?>
<ds:datastoreItem xmlns:ds="http://schemas.openxmlformats.org/officeDocument/2006/customXml" ds:itemID="{F4CD7A87-D8D5-40C0-872B-A9BB7A9FA5F5}">
  <ds:schemaRefs>
    <ds:schemaRef ds:uri="819cb276-62c8-40bd-90c3-99b9dd8e57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726884A-8D83-40CD-B638-2CDB970E22D9}">
  <ds:schemaRefs>
    <ds:schemaRef ds:uri="http://purl.org/dc/dcmitype/"/>
    <ds:schemaRef ds:uri="http://purl.org/dc/elements/1.1/"/>
    <ds:schemaRef ds:uri="http://schemas.microsoft.com/office/2006/documentManagement/types"/>
    <ds:schemaRef ds:uri="819cb276-62c8-40bd-90c3-99b9dd8e57e5"/>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230321_HELLENiQ_Master_Template</Template>
  <TotalTime>1673</TotalTime>
  <Words>11993</Words>
  <Application>Microsoft Office PowerPoint</Application>
  <PresentationFormat>Widescreen</PresentationFormat>
  <Paragraphs>1350</Paragraphs>
  <Slides>70</Slides>
  <Notes>66</Notes>
  <HiddenSlides>28</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4" baseType="lpstr">
      <vt:lpstr>Aptos</vt:lpstr>
      <vt:lpstr>Arial</vt:lpstr>
      <vt:lpstr>Calibri</vt:lpstr>
      <vt:lpstr>Cambria Math</vt:lpstr>
      <vt:lpstr>Corbel Light</vt:lpstr>
      <vt:lpstr>Poppins</vt:lpstr>
      <vt:lpstr>Segoe Sans</vt:lpstr>
      <vt:lpstr>The Wave Sans TT</vt:lpstr>
      <vt:lpstr>The Wave Sans TT (Body)</vt:lpstr>
      <vt:lpstr>Times New Roman</vt:lpstr>
      <vt:lpstr>Verdana</vt:lpstr>
      <vt:lpstr>Wingdings</vt:lpstr>
      <vt:lpstr>HellenIQ Master</vt:lpstr>
      <vt:lpstr>think-cell Slide</vt:lpstr>
      <vt:lpstr>Empowering Energy  Leaders of Tomorrow</vt:lpstr>
      <vt:lpstr>PowerPoint Presentation</vt:lpstr>
      <vt:lpstr>Αgenda</vt:lpstr>
      <vt:lpstr>Εισηγητές  Δρ. Κώστας Ανδριοσόπουλος  </vt:lpstr>
      <vt:lpstr>Εισηγητές   Δρ. Αντώνης Μουντούρης  </vt:lpstr>
      <vt:lpstr>Ευρωπαϊκή Πράσινη Συμφωνία - Στόχοι</vt:lpstr>
      <vt:lpstr>Δέσμη Fit-for-55</vt:lpstr>
      <vt:lpstr>PowerPoint Presentation</vt:lpstr>
      <vt:lpstr>Τι ακριβώς ρυθμίζεται κάτω απο το EU Sustainable Finance και ποια είναι η σκοπιμότητα των σχετικών ρυθμίσεων</vt:lpstr>
      <vt:lpstr>PowerPoint Presentation</vt:lpstr>
      <vt:lpstr>Κανονιστικό πλαίσιο βιωσιμότητας βάσει της Oδηγίας Οmnibus</vt:lpstr>
      <vt:lpstr>Double Materiality Analysis   </vt:lpstr>
      <vt:lpstr>European Sustainability Reporting Standards (ESRS)</vt:lpstr>
      <vt:lpstr>EU ESG Regulation and Reporting Ecosystem</vt:lpstr>
      <vt:lpstr>Σύγκριση προτύπων και πλαισίων αναφοράς που αξιοποιούνται στη δημοσιοποίηση στοιχείων βιωσιμότητας</vt:lpstr>
      <vt:lpstr>PowerPoint Presentation</vt:lpstr>
      <vt:lpstr>Ο παγκόσμιος χάρτης με τις ESG επίδοσεις των εταιρειών ανα χώρα παρουσιάζει περιφερειακές ανισότητες, με την Ευρώπη και τις αναπτυγμένες οικονομίες να πρωτοστατούν</vt:lpstr>
      <vt:lpstr>Σύγκριση προτύπων και πλαισίων αναφοράς που αξιοποιούνται στη δημοσιοποίηση στοιχείων βιωσιμότητας</vt:lpstr>
      <vt:lpstr>Tαξινόμηση χωρών βάσει της ESG επίδοσης τους στην ΕΕ, [2024]</vt:lpstr>
      <vt:lpstr>Επιδώσεις ESG των Ελληνικών Εισηγμένων Επιχειρήσεων</vt:lpstr>
      <vt:lpstr>PowerPoint Presentation</vt:lpstr>
      <vt:lpstr>PowerPoint Presentation</vt:lpstr>
      <vt:lpstr>ΑΤΗΕΧ ESG INDEX </vt:lpstr>
      <vt:lpstr>Χρονοδιάγραμμα Συστημάτων</vt:lpstr>
      <vt:lpstr>Σύστημα Εμπορίας Δικαιωμάτων Εκπομπών (ΣΕΔΕ – EU ETS)</vt:lpstr>
      <vt:lpstr>EU ETS - Διύλιση</vt:lpstr>
      <vt:lpstr>Αλλαγές στο cap - Κατάργηση το 2039 </vt:lpstr>
      <vt:lpstr>Industrial Carbon Management Strategy</vt:lpstr>
      <vt:lpstr>Εισαγωγή Ναυτιλίας στο υπάρχον ETS (1) από το 2024</vt:lpstr>
      <vt:lpstr>Carbon Border Adjustment Mechanism – CBAM (Μηχανισμός Συνοριακής Προσαρμογής Άνθρακα)</vt:lpstr>
      <vt:lpstr>Νέο ETS (2)  - Ξεχωριστό σύστημα</vt:lpstr>
      <vt:lpstr>Χρονοδιάγραμμα ETS 2</vt:lpstr>
      <vt:lpstr>Το παράδειγμα της Γερμανίας</vt:lpstr>
      <vt:lpstr>Εργαλεία χρηματοδότησης της ΕΕ και εκτιμώμενο χρονοδιάγραμμα, 2024</vt:lpstr>
      <vt:lpstr>Συναλλαγές στην Ελλάδα ανά τομέα δραστηριότητας</vt:lpstr>
      <vt:lpstr>Έντονο ήταν το ενδιαφέρον των ξένων επενδυτών στην Ελλάδα για μεγάλου βεληνεκούς συναλλαγές  το 2024, ενώ παράλληλα αυξημένη ήταν και η δραστηριότητα των εγχώριων Ε&amp;Σ</vt:lpstr>
      <vt:lpstr>Χρηματοδότηση &amp; Πιστωτικός Κίνδυνος στον Ενεργειακό Τομέα και το Ελληνικό Τραπεζικό Σύστημα</vt:lpstr>
      <vt:lpstr>Τιμές και Ζήτηση Ηλεκτρικής Ενέργειας στην Ελλάδα: Εξέλιξη &amp; Προβλέψεις για τις ΑΠΕ και τη Συνολική Κατανάλωση</vt:lpstr>
      <vt:lpstr>Επενδύσεις στα πλαίσια του Μηχανισμού Ανάκαμψης και Ανθεκτικότητας (RRF) </vt:lpstr>
      <vt:lpstr>Επενδύσεις στην Ελλάδα</vt:lpstr>
      <vt:lpstr>Μακροχρόνιες Συμφωνίες Αγοράς Ηλεκτρικής Ενέργειας (PPAs)</vt:lpstr>
      <vt:lpstr>ANNEX I </vt:lpstr>
      <vt:lpstr>Ευρωπαϊκή Πράσινη Συμφωνία</vt:lpstr>
      <vt:lpstr>Ευρωπαϊκή Πράσινη Συμφωνία – Χρονοδιάγραμμα (1/5)</vt:lpstr>
      <vt:lpstr>Ευρωπαϊκή Πράσινη Συμφωνία – Χρονοδιάγραμμα (2/5)</vt:lpstr>
      <vt:lpstr>Ευρωπαϊκή Πράσινη Συμφωνία – Χρονοδιάγραμμα (3/5)</vt:lpstr>
      <vt:lpstr>Ευρωπαϊκή Πράσινη Συμφωνία – Χρονοδιάγραμμα (4/5)</vt:lpstr>
      <vt:lpstr>Ευρωπαϊκή Πράσινη Συμφωνία – Χρονοδιάγραμμα (5/5)</vt:lpstr>
      <vt:lpstr>Τι ακριβώς ρυθμίζεται κάτω απο το EU Sustainable Finance και ποια είναι η σκοπιμότητα των σχετικών ρυθμίσεων</vt:lpstr>
      <vt:lpstr>Τι ακριβώς ρυθμίζεται κάτω απο το EU Sustainable Finance και ποια είναι η σκοπιμότητα των σχετικών ρυθμίσεων</vt:lpstr>
      <vt:lpstr>Τι ακριβώς ρυθμίζεται κάτω απο το EU Sustainable Finance και ποια είναι η σκοπιμότητα των σχετικών ρυθμίσεων</vt:lpstr>
      <vt:lpstr>Τι ακριβώς ρυθμίζεται κάτω απο το EU Sustainable Finance και ποια είναι η σκοπιμότητα των σχετικών ρυθμίσεων</vt:lpstr>
      <vt:lpstr>Τι ακριβώς ρυθμίζεται κάτω απο το EU Sustainable Finance και ποια είναι η σκοπιμότητα των σχετικών ρυθμίσεων</vt:lpstr>
      <vt:lpstr>Τι ακριβώς ρυθμίζεται κάτω απο το EU Sustainable Finance και ποια είναι η σκοπιμότητα των σχετικών ρυθμίσεων</vt:lpstr>
      <vt:lpstr>Κατανόηση των βασικών νομοθετημάτων του Οικοσυστήματος</vt:lpstr>
      <vt:lpstr>Κατανόηση των βασικών νομοθετημάτων του Οικοσυστήματος</vt:lpstr>
      <vt:lpstr>Κατανόηση των βασικών νομοθετημάτων του Οικοσυστήματος</vt:lpstr>
      <vt:lpstr>Κατανόηση των βασικών νομοθετημάτων του Οικοσυστήματος</vt:lpstr>
      <vt:lpstr>Τα βασικά σημεία του ESG και της βιώσιμης ανάπτυξης</vt:lpstr>
      <vt:lpstr>Παγκόσμιες Ενεργειακές Επενδύσεις σε σύγκριση με Κινεζικές και Ευρωπαϊκές Επενδύσεις (δισ. $), [2015–2024]</vt:lpstr>
      <vt:lpstr>Το 2024 καταγράφεται πρωτοφανής αύξηση των επενδύσεων σε ανανεώσιμη ενέργεια και αποθήκευση</vt:lpstr>
      <vt:lpstr>Το 2024 καταγράφεται ρεκόρ επενδύσεων ύψους 2,1 τρισ. δολαρίων σε τεχνολογίες μετάβασης με την ΕΕ να διατηρεί στρατηγικά πλεονεκτήματα σε εξειδικευμένες τεχνολογίες. </vt:lpstr>
      <vt:lpstr>Παγκόσμια Βιώσιμη Χρηματοδότηση</vt:lpstr>
      <vt:lpstr>Συναλλαγές στην ΕΕ ανά τομέα δραστηριότητας, 2023-2024</vt:lpstr>
      <vt:lpstr>Με επενδύσεις που υπερβαίνουν τα $400 δισ., το 2024 σηματοδοτεί τη μεγαλύτερη δέσμευση της ΕΕ έως σήμερα για ηλεκτροπαραγωγή χαμηλών εκπομπών και εκσυγχρονισμό των δικτύων.</vt:lpstr>
      <vt:lpstr>Εκτιμήσεις Επενδύσεων στην Ελλάδα</vt:lpstr>
      <vt:lpstr>Μακροχρόνιες Συμφωνίες Αγοράς Ηλεκτρικής Ενέργειας (PPAs)</vt:lpstr>
      <vt:lpstr>Λόγος Ύπαρξης των PPAs</vt:lpstr>
      <vt:lpstr>Οφέλη των PPAs</vt:lpstr>
      <vt:lpstr>Ευχαριστούμε  για την προσοχή σας!</vt:lpstr>
    </vt:vector>
  </TitlesOfParts>
  <Manager>Name Surname</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Placeholder for the presentation title (for longer text – can be a maximum of three lines long)</dc:title>
  <dc:subject>PowerPoint Master</dc:subject>
  <dc:creator>Koutra Maria</dc:creator>
  <dc:description>PowerPoint template optimized for Office 2019</dc:description>
  <cp:lastModifiedBy>Eleni Ntemou</cp:lastModifiedBy>
  <cp:revision>2</cp:revision>
  <cp:lastPrinted>2025-01-31T11:34:45Z</cp:lastPrinted>
  <dcterms:created xsi:type="dcterms:W3CDTF">2023-03-22T10:14:06Z</dcterms:created>
  <dcterms:modified xsi:type="dcterms:W3CDTF">2025-06-06T15:41:10Z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0x01010044539E8D72A9A04C8DC4EAAAB9A8BC4C</vt:lpwstr>
  </property>
</Properties>
</file>