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1"/>
  </p:notesMasterIdLst>
  <p:handoutMasterIdLst>
    <p:handoutMasterId r:id="rId42"/>
  </p:handoutMasterIdLst>
  <p:sldIdLst>
    <p:sldId id="331" r:id="rId5"/>
    <p:sldId id="402" r:id="rId6"/>
    <p:sldId id="358" r:id="rId7"/>
    <p:sldId id="359" r:id="rId8"/>
    <p:sldId id="367" r:id="rId9"/>
    <p:sldId id="397" r:id="rId10"/>
    <p:sldId id="369" r:id="rId11"/>
    <p:sldId id="373" r:id="rId12"/>
    <p:sldId id="364" r:id="rId13"/>
    <p:sldId id="391" r:id="rId14"/>
    <p:sldId id="399" r:id="rId15"/>
    <p:sldId id="368" r:id="rId16"/>
    <p:sldId id="378" r:id="rId17"/>
    <p:sldId id="377" r:id="rId18"/>
    <p:sldId id="376" r:id="rId19"/>
    <p:sldId id="398" r:id="rId20"/>
    <p:sldId id="380" r:id="rId21"/>
    <p:sldId id="390" r:id="rId22"/>
    <p:sldId id="389" r:id="rId23"/>
    <p:sldId id="396" r:id="rId24"/>
    <p:sldId id="387" r:id="rId25"/>
    <p:sldId id="393" r:id="rId26"/>
    <p:sldId id="394" r:id="rId27"/>
    <p:sldId id="372" r:id="rId28"/>
    <p:sldId id="374" r:id="rId29"/>
    <p:sldId id="401" r:id="rId30"/>
    <p:sldId id="400" r:id="rId31"/>
    <p:sldId id="395" r:id="rId32"/>
    <p:sldId id="363" r:id="rId33"/>
    <p:sldId id="379" r:id="rId34"/>
    <p:sldId id="361" r:id="rId35"/>
    <p:sldId id="370" r:id="rId36"/>
    <p:sldId id="365" r:id="rId37"/>
    <p:sldId id="384" r:id="rId38"/>
    <p:sldId id="388" r:id="rId39"/>
    <p:sldId id="357" r:id="rId40"/>
  </p:sldIdLst>
  <p:sldSz cx="12192000" cy="6858000"/>
  <p:notesSz cx="7010400" cy="9296400"/>
  <p:embeddedFontLst>
    <p:embeddedFont>
      <p:font typeface="Cambria Math" panose="02040503050406030204" pitchFamily="18" charset="0"/>
      <p:regular r:id="rId43"/>
    </p:embeddedFont>
    <p:embeddedFont>
      <p:font typeface="Open Sans" panose="020B0606030504020204" pitchFamily="34" charset="0"/>
      <p:regular r:id="rId44"/>
      <p:bold r:id="rId45"/>
      <p:italic r:id="rId46"/>
      <p:boldItalic r:id="rId47"/>
    </p:embeddedFont>
    <p:embeddedFont>
      <p:font typeface="The Wave Sans TT" panose="020B0604020202020204" charset="0"/>
      <p:regular r:id="rId48"/>
      <p:bold r:id="rId49"/>
    </p:embeddedFont>
    <p:embeddedFont>
      <p:font typeface="Verdana" panose="020B0604030504040204" pitchFamily="34" charset="0"/>
      <p:regular r:id="rId50"/>
      <p:bold r:id="rId51"/>
      <p:italic r:id="rId52"/>
      <p:boldItalic r:id="rId53"/>
    </p:embeddedFont>
  </p:embeddedFontLst>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53" userDrawn="1">
          <p15:clr>
            <a:srgbClr val="A4A3A4"/>
          </p15:clr>
        </p15:guide>
        <p15:guide id="2" pos="3727" userDrawn="1">
          <p15:clr>
            <a:srgbClr val="A4A3A4"/>
          </p15:clr>
        </p15:guide>
        <p15:guide id="3" pos="279" userDrawn="1">
          <p15:clr>
            <a:srgbClr val="A4A3A4"/>
          </p15:clr>
        </p15:guide>
        <p15:guide id="4" pos="7401" userDrawn="1">
          <p15:clr>
            <a:srgbClr val="A4A3A4"/>
          </p15:clr>
        </p15:guide>
        <p15:guide id="5" orient="horz" pos="1185" userDrawn="1">
          <p15:clr>
            <a:srgbClr val="A4A3A4"/>
          </p15:clr>
        </p15:guide>
        <p15:guide id="6"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B57578-5058-5DB8-74E5-303BD1BFE918}" name="Georgia Giannakidou" initials="GG" userId="S::g.giannakidou@haee.gr::ad8be399-6ed4-4a5e-9fbb-4de190b4709c" providerId="AD"/>
  <p188:author id="{5DABF4A4-7F05-E3D5-7590-7A44CEB2DDF4}" name="Eleni Ntemou" initials="" userId="S::e.ntemou@haee.gr::47d0fac9-7e29-4eb9-8125-8aa0f05d2f58" providerId="AD"/>
  <p188:author id="{E01384B2-7584-1A7A-947A-87A307A46CF9}" name="Panagopoulos Dimitris" initials="PD" userId="S::d.panagopoulos@elpedison.gr::01acb6f5-719e-4b20-aa4a-7df36c2c8a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CF0"/>
    <a:srgbClr val="FFFFFF"/>
    <a:srgbClr val="0050A6"/>
    <a:srgbClr val="0032A0"/>
    <a:srgbClr val="50E69B"/>
    <a:srgbClr val="0F55F5"/>
    <a:srgbClr val="FFAA00"/>
    <a:srgbClr val="03C3F8"/>
    <a:srgbClr val="1F4E7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5D44C-8587-4E97-B835-F1C0D7639E75}" v="12" dt="2025-05-23T06:42:39.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61" autoAdjust="0"/>
  </p:normalViewPr>
  <p:slideViewPr>
    <p:cSldViewPr snapToGrid="0">
      <p:cViewPr varScale="1">
        <p:scale>
          <a:sx n="70" d="100"/>
          <a:sy n="70" d="100"/>
        </p:scale>
        <p:origin x="1247" y="65"/>
      </p:cViewPr>
      <p:guideLst>
        <p:guide pos="3953"/>
        <p:guide pos="3727"/>
        <p:guide pos="279"/>
        <p:guide pos="7401"/>
        <p:guide orient="horz" pos="1185"/>
        <p:guide orient="horz" pos="370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i Ntemou" userId="47d0fac9-7e29-4eb9-8125-8aa0f05d2f58" providerId="ADAL" clId="{1F35D44C-8587-4E97-B835-F1C0D7639E75}"/>
    <pc:docChg chg="undo redo custSel addSld delSld modSld sldOrd">
      <pc:chgData name="Eleni Ntemou" userId="47d0fac9-7e29-4eb9-8125-8aa0f05d2f58" providerId="ADAL" clId="{1F35D44C-8587-4E97-B835-F1C0D7639E75}" dt="2025-05-23T08:57:04.416" v="543" actId="1036"/>
      <pc:docMkLst>
        <pc:docMk/>
      </pc:docMkLst>
      <pc:sldChg chg="modSp mod">
        <pc:chgData name="Eleni Ntemou" userId="47d0fac9-7e29-4eb9-8125-8aa0f05d2f58" providerId="ADAL" clId="{1F35D44C-8587-4E97-B835-F1C0D7639E75}" dt="2025-05-23T06:33:24.975" v="525" actId="313"/>
        <pc:sldMkLst>
          <pc:docMk/>
          <pc:sldMk cId="988686258" sldId="359"/>
        </pc:sldMkLst>
        <pc:spChg chg="mod">
          <ac:chgData name="Eleni Ntemou" userId="47d0fac9-7e29-4eb9-8125-8aa0f05d2f58" providerId="ADAL" clId="{1F35D44C-8587-4E97-B835-F1C0D7639E75}" dt="2025-05-23T06:33:24.975" v="525" actId="313"/>
          <ac:spMkLst>
            <pc:docMk/>
            <pc:sldMk cId="988686258" sldId="359"/>
            <ac:spMk id="7" creationId="{0882D7E3-575B-0BE8-5E9B-8E19CC7F3B6E}"/>
          </ac:spMkLst>
        </pc:spChg>
        <pc:spChg chg="mod">
          <ac:chgData name="Eleni Ntemou" userId="47d0fac9-7e29-4eb9-8125-8aa0f05d2f58" providerId="ADAL" clId="{1F35D44C-8587-4E97-B835-F1C0D7639E75}" dt="2025-05-22T19:19:51.294" v="101" actId="12"/>
          <ac:spMkLst>
            <pc:docMk/>
            <pc:sldMk cId="988686258" sldId="359"/>
            <ac:spMk id="9" creationId="{CE8620DF-8D4B-BFC0-5507-61C6E5B6D8C6}"/>
          </ac:spMkLst>
        </pc:spChg>
      </pc:sldChg>
      <pc:sldChg chg="modSp mod">
        <pc:chgData name="Eleni Ntemou" userId="47d0fac9-7e29-4eb9-8125-8aa0f05d2f58" providerId="ADAL" clId="{1F35D44C-8587-4E97-B835-F1C0D7639E75}" dt="2025-05-23T08:57:04.416" v="543" actId="1036"/>
        <pc:sldMkLst>
          <pc:docMk/>
          <pc:sldMk cId="2508529562" sldId="364"/>
        </pc:sldMkLst>
        <pc:spChg chg="mod">
          <ac:chgData name="Eleni Ntemou" userId="47d0fac9-7e29-4eb9-8125-8aa0f05d2f58" providerId="ADAL" clId="{1F35D44C-8587-4E97-B835-F1C0D7639E75}" dt="2025-05-23T08:57:04.416" v="543" actId="1036"/>
          <ac:spMkLst>
            <pc:docMk/>
            <pc:sldMk cId="2508529562" sldId="364"/>
            <ac:spMk id="10" creationId="{ED2DE4F9-E4B9-AC83-035A-98C51E8EAD2C}"/>
          </ac:spMkLst>
        </pc:spChg>
        <pc:spChg chg="mod">
          <ac:chgData name="Eleni Ntemou" userId="47d0fac9-7e29-4eb9-8125-8aa0f05d2f58" providerId="ADAL" clId="{1F35D44C-8587-4E97-B835-F1C0D7639E75}" dt="2025-05-23T08:57:04.416" v="543" actId="1036"/>
          <ac:spMkLst>
            <pc:docMk/>
            <pc:sldMk cId="2508529562" sldId="364"/>
            <ac:spMk id="14" creationId="{D4011532-D590-7FBA-134A-12D90E77049C}"/>
          </ac:spMkLst>
        </pc:spChg>
        <pc:graphicFrameChg chg="mod">
          <ac:chgData name="Eleni Ntemou" userId="47d0fac9-7e29-4eb9-8125-8aa0f05d2f58" providerId="ADAL" clId="{1F35D44C-8587-4E97-B835-F1C0D7639E75}" dt="2025-05-23T08:57:04.416" v="543" actId="1036"/>
          <ac:graphicFrameMkLst>
            <pc:docMk/>
            <pc:sldMk cId="2508529562" sldId="364"/>
            <ac:graphicFrameMk id="8" creationId="{9BDBD869-8C71-E6D8-EB90-F68331B1FBA0}"/>
          </ac:graphicFrameMkLst>
        </pc:graphicFrameChg>
        <pc:graphicFrameChg chg="mod">
          <ac:chgData name="Eleni Ntemou" userId="47d0fac9-7e29-4eb9-8125-8aa0f05d2f58" providerId="ADAL" clId="{1F35D44C-8587-4E97-B835-F1C0D7639E75}" dt="2025-05-23T08:57:04.416" v="543" actId="1036"/>
          <ac:graphicFrameMkLst>
            <pc:docMk/>
            <pc:sldMk cId="2508529562" sldId="364"/>
            <ac:graphicFrameMk id="9" creationId="{18A98524-6C87-8DDB-31E2-85DF2DF5994A}"/>
          </ac:graphicFrameMkLst>
        </pc:graphicFrameChg>
      </pc:sldChg>
      <pc:sldChg chg="modSp mod">
        <pc:chgData name="Eleni Ntemou" userId="47d0fac9-7e29-4eb9-8125-8aa0f05d2f58" providerId="ADAL" clId="{1F35D44C-8587-4E97-B835-F1C0D7639E75}" dt="2025-05-23T06:38:45.965" v="532" actId="20577"/>
        <pc:sldMkLst>
          <pc:docMk/>
          <pc:sldMk cId="1405904263" sldId="365"/>
        </pc:sldMkLst>
        <pc:spChg chg="mod">
          <ac:chgData name="Eleni Ntemou" userId="47d0fac9-7e29-4eb9-8125-8aa0f05d2f58" providerId="ADAL" clId="{1F35D44C-8587-4E97-B835-F1C0D7639E75}" dt="2025-05-23T06:38:45.965" v="532" actId="20577"/>
          <ac:spMkLst>
            <pc:docMk/>
            <pc:sldMk cId="1405904263" sldId="365"/>
            <ac:spMk id="13" creationId="{B06F4AFB-9DEF-74A8-B30C-2E9CA30533FF}"/>
          </ac:spMkLst>
        </pc:spChg>
      </pc:sldChg>
      <pc:sldChg chg="add mod modShow">
        <pc:chgData name="Eleni Ntemou" userId="47d0fac9-7e29-4eb9-8125-8aa0f05d2f58" providerId="ADAL" clId="{1F35D44C-8587-4E97-B835-F1C0D7639E75}" dt="2025-05-23T06:54:51.525" v="540" actId="729"/>
        <pc:sldMkLst>
          <pc:docMk/>
          <pc:sldMk cId="3921744375" sldId="372"/>
        </pc:sldMkLst>
      </pc:sldChg>
      <pc:sldChg chg="del">
        <pc:chgData name="Eleni Ntemou" userId="47d0fac9-7e29-4eb9-8125-8aa0f05d2f58" providerId="ADAL" clId="{1F35D44C-8587-4E97-B835-F1C0D7639E75}" dt="2025-05-23T06:42:32.865" v="537" actId="2696"/>
        <pc:sldMkLst>
          <pc:docMk/>
          <pc:sldMk cId="4228171804" sldId="372"/>
        </pc:sldMkLst>
      </pc:sldChg>
      <pc:sldChg chg="add mod modShow">
        <pc:chgData name="Eleni Ntemou" userId="47d0fac9-7e29-4eb9-8125-8aa0f05d2f58" providerId="ADAL" clId="{1F35D44C-8587-4E97-B835-F1C0D7639E75}" dt="2025-05-23T06:54:54.354" v="541" actId="729"/>
        <pc:sldMkLst>
          <pc:docMk/>
          <pc:sldMk cId="1359933409" sldId="374"/>
        </pc:sldMkLst>
      </pc:sldChg>
      <pc:sldChg chg="del">
        <pc:chgData name="Eleni Ntemou" userId="47d0fac9-7e29-4eb9-8125-8aa0f05d2f58" providerId="ADAL" clId="{1F35D44C-8587-4E97-B835-F1C0D7639E75}" dt="2025-05-23T06:42:32.865" v="537" actId="2696"/>
        <pc:sldMkLst>
          <pc:docMk/>
          <pc:sldMk cId="1362562952" sldId="374"/>
        </pc:sldMkLst>
      </pc:sldChg>
      <pc:sldChg chg="ord">
        <pc:chgData name="Eleni Ntemou" userId="47d0fac9-7e29-4eb9-8125-8aa0f05d2f58" providerId="ADAL" clId="{1F35D44C-8587-4E97-B835-F1C0D7639E75}" dt="2025-05-23T06:35:05.251" v="529"/>
        <pc:sldMkLst>
          <pc:docMk/>
          <pc:sldMk cId="1170116836" sldId="376"/>
        </pc:sldMkLst>
      </pc:sldChg>
      <pc:sldChg chg="ord">
        <pc:chgData name="Eleni Ntemou" userId="47d0fac9-7e29-4eb9-8125-8aa0f05d2f58" providerId="ADAL" clId="{1F35D44C-8587-4E97-B835-F1C0D7639E75}" dt="2025-05-23T06:34:49.328" v="527"/>
        <pc:sldMkLst>
          <pc:docMk/>
          <pc:sldMk cId="2176771349" sldId="377"/>
        </pc:sldMkLst>
      </pc:sldChg>
      <pc:sldChg chg="del">
        <pc:chgData name="Eleni Ntemou" userId="47d0fac9-7e29-4eb9-8125-8aa0f05d2f58" providerId="ADAL" clId="{1F35D44C-8587-4E97-B835-F1C0D7639E75}" dt="2025-05-23T06:40:48.293" v="533" actId="2696"/>
        <pc:sldMkLst>
          <pc:docMk/>
          <pc:sldMk cId="2364150186" sldId="389"/>
        </pc:sldMkLst>
      </pc:sldChg>
      <pc:sldChg chg="add mod ord modShow">
        <pc:chgData name="Eleni Ntemou" userId="47d0fac9-7e29-4eb9-8125-8aa0f05d2f58" providerId="ADAL" clId="{1F35D44C-8587-4E97-B835-F1C0D7639E75}" dt="2025-05-23T06:54:44.142" v="539" actId="729"/>
        <pc:sldMkLst>
          <pc:docMk/>
          <pc:sldMk cId="3582597799" sldId="389"/>
        </pc:sldMkLst>
      </pc:sldChg>
      <pc:sldChg chg="modSp mod">
        <pc:chgData name="Eleni Ntemou" userId="47d0fac9-7e29-4eb9-8125-8aa0f05d2f58" providerId="ADAL" clId="{1F35D44C-8587-4E97-B835-F1C0D7639E75}" dt="2025-05-22T19:31:25.897" v="204" actId="113"/>
        <pc:sldMkLst>
          <pc:docMk/>
          <pc:sldMk cId="1585374467" sldId="400"/>
        </pc:sldMkLst>
        <pc:spChg chg="mod">
          <ac:chgData name="Eleni Ntemou" userId="47d0fac9-7e29-4eb9-8125-8aa0f05d2f58" providerId="ADAL" clId="{1F35D44C-8587-4E97-B835-F1C0D7639E75}" dt="2025-05-22T19:31:25.897" v="204" actId="113"/>
          <ac:spMkLst>
            <pc:docMk/>
            <pc:sldMk cId="1585374467" sldId="400"/>
            <ac:spMk id="2" creationId="{B3A42BF0-EDA9-8C69-DF92-B82DBF476C57}"/>
          </ac:spMkLst>
        </pc:spChg>
      </pc:sldChg>
      <pc:sldChg chg="del">
        <pc:chgData name="Eleni Ntemou" userId="47d0fac9-7e29-4eb9-8125-8aa0f05d2f58" providerId="ADAL" clId="{1F35D44C-8587-4E97-B835-F1C0D7639E75}" dt="2025-05-23T06:42:32.865" v="537" actId="2696"/>
        <pc:sldMkLst>
          <pc:docMk/>
          <pc:sldMk cId="461428751" sldId="401"/>
        </pc:sldMkLst>
      </pc:sldChg>
      <pc:sldChg chg="add mod modShow">
        <pc:chgData name="Eleni Ntemou" userId="47d0fac9-7e29-4eb9-8125-8aa0f05d2f58" providerId="ADAL" clId="{1F35D44C-8587-4E97-B835-F1C0D7639E75}" dt="2025-05-23T06:54:56.477" v="542" actId="729"/>
        <pc:sldMkLst>
          <pc:docMk/>
          <pc:sldMk cId="3624646420" sldId="401"/>
        </pc:sldMkLst>
      </pc:sldChg>
      <pc:sldChg chg="addSp delSp modSp new mod setBg modAnim">
        <pc:chgData name="Eleni Ntemou" userId="47d0fac9-7e29-4eb9-8125-8aa0f05d2f58" providerId="ADAL" clId="{1F35D44C-8587-4E97-B835-F1C0D7639E75}" dt="2025-05-23T06:28:51.679" v="524" actId="1036"/>
        <pc:sldMkLst>
          <pc:docMk/>
          <pc:sldMk cId="1483897058" sldId="402"/>
        </pc:sldMkLst>
        <pc:spChg chg="del">
          <ac:chgData name="Eleni Ntemou" userId="47d0fac9-7e29-4eb9-8125-8aa0f05d2f58" providerId="ADAL" clId="{1F35D44C-8587-4E97-B835-F1C0D7639E75}" dt="2025-05-23T06:22:51.990" v="217" actId="478"/>
          <ac:spMkLst>
            <pc:docMk/>
            <pc:sldMk cId="1483897058" sldId="402"/>
            <ac:spMk id="2" creationId="{52DDC4C4-BB79-89B1-2645-EC6AA30151CE}"/>
          </ac:spMkLst>
        </pc:spChg>
        <pc:spChg chg="del">
          <ac:chgData name="Eleni Ntemou" userId="47d0fac9-7e29-4eb9-8125-8aa0f05d2f58" providerId="ADAL" clId="{1F35D44C-8587-4E97-B835-F1C0D7639E75}" dt="2025-05-23T06:22:58.718" v="219" actId="478"/>
          <ac:spMkLst>
            <pc:docMk/>
            <pc:sldMk cId="1483897058" sldId="402"/>
            <ac:spMk id="4" creationId="{45C78DCA-9BFC-DA07-020C-E3514864E367}"/>
          </ac:spMkLst>
        </pc:spChg>
        <pc:spChg chg="del">
          <ac:chgData name="Eleni Ntemou" userId="47d0fac9-7e29-4eb9-8125-8aa0f05d2f58" providerId="ADAL" clId="{1F35D44C-8587-4E97-B835-F1C0D7639E75}" dt="2025-05-23T06:22:54.486" v="218" actId="478"/>
          <ac:spMkLst>
            <pc:docMk/>
            <pc:sldMk cId="1483897058" sldId="402"/>
            <ac:spMk id="6" creationId="{7E870399-0294-7525-EC1A-330963D32EC1}"/>
          </ac:spMkLst>
        </pc:spChg>
        <pc:spChg chg="add mod">
          <ac:chgData name="Eleni Ntemou" userId="47d0fac9-7e29-4eb9-8125-8aa0f05d2f58" providerId="ADAL" clId="{1F35D44C-8587-4E97-B835-F1C0D7639E75}" dt="2025-05-23T06:28:00.831" v="423" actId="1037"/>
          <ac:spMkLst>
            <pc:docMk/>
            <pc:sldMk cId="1483897058" sldId="402"/>
            <ac:spMk id="7" creationId="{0A480694-EB47-537F-D81B-F3D4521430C2}"/>
          </ac:spMkLst>
        </pc:spChg>
        <pc:spChg chg="add mod">
          <ac:chgData name="Eleni Ntemou" userId="47d0fac9-7e29-4eb9-8125-8aa0f05d2f58" providerId="ADAL" clId="{1F35D44C-8587-4E97-B835-F1C0D7639E75}" dt="2025-05-23T06:28:51.679" v="524" actId="1036"/>
          <ac:spMkLst>
            <pc:docMk/>
            <pc:sldMk cId="1483897058" sldId="402"/>
            <ac:spMk id="17" creationId="{43C2DA26-996D-17A8-5968-862B5BBDEC36}"/>
          </ac:spMkLst>
        </pc:spChg>
        <pc:picChg chg="add mod">
          <ac:chgData name="Eleni Ntemou" userId="47d0fac9-7e29-4eb9-8125-8aa0f05d2f58" providerId="ADAL" clId="{1F35D44C-8587-4E97-B835-F1C0D7639E75}" dt="2025-05-23T06:27:55.352" v="372" actId="1037"/>
          <ac:picMkLst>
            <pc:docMk/>
            <pc:sldMk cId="1483897058" sldId="402"/>
            <ac:picMk id="8" creationId="{7CF999EE-7D6D-35F7-3508-003EBFB51217}"/>
          </ac:picMkLst>
        </pc:picChg>
        <pc:picChg chg="add mod">
          <ac:chgData name="Eleni Ntemou" userId="47d0fac9-7e29-4eb9-8125-8aa0f05d2f58" providerId="ADAL" clId="{1F35D44C-8587-4E97-B835-F1C0D7639E75}" dt="2025-05-23T06:27:55.352" v="372" actId="1037"/>
          <ac:picMkLst>
            <pc:docMk/>
            <pc:sldMk cId="1483897058" sldId="402"/>
            <ac:picMk id="9" creationId="{E32C1D19-687B-5A67-8F7D-A0C0C027C473}"/>
          </ac:picMkLst>
        </pc:picChg>
        <pc:picChg chg="add mod">
          <ac:chgData name="Eleni Ntemou" userId="47d0fac9-7e29-4eb9-8125-8aa0f05d2f58" providerId="ADAL" clId="{1F35D44C-8587-4E97-B835-F1C0D7639E75}" dt="2025-05-23T06:21:59.703" v="213"/>
          <ac:picMkLst>
            <pc:docMk/>
            <pc:sldMk cId="1483897058" sldId="402"/>
            <ac:picMk id="10" creationId="{5917E036-3AC6-3DE0-C211-F86105212600}"/>
          </ac:picMkLst>
        </pc:picChg>
        <pc:picChg chg="add mod">
          <ac:chgData name="Eleni Ntemou" userId="47d0fac9-7e29-4eb9-8125-8aa0f05d2f58" providerId="ADAL" clId="{1F35D44C-8587-4E97-B835-F1C0D7639E75}" dt="2025-05-23T06:21:59.703" v="213"/>
          <ac:picMkLst>
            <pc:docMk/>
            <pc:sldMk cId="1483897058" sldId="402"/>
            <ac:picMk id="11" creationId="{540CF742-E4AF-74AA-DF27-93673F979245}"/>
          </ac:picMkLst>
        </pc:picChg>
        <pc:picChg chg="add mod">
          <ac:chgData name="Eleni Ntemou" userId="47d0fac9-7e29-4eb9-8125-8aa0f05d2f58" providerId="ADAL" clId="{1F35D44C-8587-4E97-B835-F1C0D7639E75}" dt="2025-05-23T06:21:59.703" v="213"/>
          <ac:picMkLst>
            <pc:docMk/>
            <pc:sldMk cId="1483897058" sldId="402"/>
            <ac:picMk id="12" creationId="{C92EEFA3-B3E9-0DE8-E3F3-7A5E5117C9B4}"/>
          </ac:picMkLst>
        </pc:picChg>
        <pc:picChg chg="add mod">
          <ac:chgData name="Eleni Ntemou" userId="47d0fac9-7e29-4eb9-8125-8aa0f05d2f58" providerId="ADAL" clId="{1F35D44C-8587-4E97-B835-F1C0D7639E75}" dt="2025-05-23T06:27:55.352" v="372" actId="1037"/>
          <ac:picMkLst>
            <pc:docMk/>
            <pc:sldMk cId="1483897058" sldId="402"/>
            <ac:picMk id="14" creationId="{AE0CA603-8184-D17B-D96F-776934F7D6CF}"/>
          </ac:picMkLst>
        </pc:picChg>
        <pc:picChg chg="add mod">
          <ac:chgData name="Eleni Ntemou" userId="47d0fac9-7e29-4eb9-8125-8aa0f05d2f58" providerId="ADAL" clId="{1F35D44C-8587-4E97-B835-F1C0D7639E75}" dt="2025-05-23T06:28:13.309" v="465" actId="1037"/>
          <ac:picMkLst>
            <pc:docMk/>
            <pc:sldMk cId="1483897058" sldId="402"/>
            <ac:picMk id="16" creationId="{2416E4A3-AE9E-86E3-249B-E43CDCD4856D}"/>
          </ac:picMkLst>
        </pc:picChg>
      </pc:sldChg>
      <pc:sldChg chg="modSp add del mod setBg">
        <pc:chgData name="Eleni Ntemou" userId="47d0fac9-7e29-4eb9-8125-8aa0f05d2f58" providerId="ADAL" clId="{1F35D44C-8587-4E97-B835-F1C0D7639E75}" dt="2025-05-23T06:21:45.922" v="212"/>
        <pc:sldMkLst>
          <pc:docMk/>
          <pc:sldMk cId="2127187891" sldId="403"/>
        </pc:sldMkLst>
        <pc:spChg chg="mod">
          <ac:chgData name="Eleni Ntemou" userId="47d0fac9-7e29-4eb9-8125-8aa0f05d2f58" providerId="ADAL" clId="{1F35D44C-8587-4E97-B835-F1C0D7639E75}" dt="2025-05-23T06:21:45.216" v="211" actId="6549"/>
          <ac:spMkLst>
            <pc:docMk/>
            <pc:sldMk cId="2127187891" sldId="403"/>
            <ac:spMk id="7" creationId="{0B4CD618-AA91-D8ED-63C2-B47BD73F26D3}"/>
          </ac:spMkLst>
        </pc:spChg>
      </pc:sldChg>
      <pc:sldChg chg="add del setBg">
        <pc:chgData name="Eleni Ntemou" userId="47d0fac9-7e29-4eb9-8125-8aa0f05d2f58" providerId="ADAL" clId="{1F35D44C-8587-4E97-B835-F1C0D7639E75}" dt="2025-05-23T06:21:45.101" v="210"/>
        <pc:sldMkLst>
          <pc:docMk/>
          <pc:sldMk cId="1429835235" sldId="404"/>
        </pc:sldMkLst>
      </pc:sldChg>
    </pc:docChg>
  </pc:docChgLst>
  <pc:docChgLst>
    <pc:chgData name="Konstantinos Sfetsioris" userId="5a6a98bc-0c4a-4c94-984b-00b7eedb1203" providerId="ADAL" clId="{B54476F4-CEBF-4005-83FE-297DC823AF77}"/>
    <pc:docChg chg="modSld">
      <pc:chgData name="Konstantinos Sfetsioris" userId="5a6a98bc-0c4a-4c94-984b-00b7eedb1203" providerId="ADAL" clId="{B54476F4-CEBF-4005-83FE-297DC823AF77}" dt="2025-05-22T15:41:38.587" v="0" actId="729"/>
      <pc:docMkLst>
        <pc:docMk/>
      </pc:docMkLst>
      <pc:sldChg chg="mod modShow">
        <pc:chgData name="Konstantinos Sfetsioris" userId="5a6a98bc-0c4a-4c94-984b-00b7eedb1203" providerId="ADAL" clId="{B54476F4-CEBF-4005-83FE-297DC823AF77}" dt="2025-05-22T15:41:38.587" v="0" actId="729"/>
        <pc:sldMkLst>
          <pc:docMk/>
          <pc:sldMk cId="905912607" sldId="39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4.%20RES/RES%20graphs%20(version%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Hlias\Desktop\PPC%20blue%20budget.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Hlias\Desktop\PPC%20blue%20budget.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Hlias\Desktop\&#961;&#949;&#965;&#956;&#945;%20&#964;&#953;&#956;&#951;.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44.%20ALBA%20-%20HELLENIQ/8.%20Seminars/1.%20Journalists/data/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5/3.%20Electricity/electricity%20graphs_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Eleni\Dropbox\Paper%20-%20Ntemou\3.%20Creative\all%20excel%20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44.%20ALBA%20-%20HELLENIQ/8.%20Seminars/1.%20Journalists/data/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hellenicaeegr-my.sharepoint.com/personal/k_sfetsioris_haee_gr/Documents/HAEE/HAEE%20General%20File/25.%20Reports/2.%20Greek%20Energy%20Market%20Report/Greek%20Energy%20Market%20Report%202024/Electricity/graphs%20electricity.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5"/>
          <c:order val="0"/>
          <c:tx>
            <c:strRef>
              <c:f>'[RES%20graphs (version 2).xlsx]RES Installed Capacities GR'!$A$16</c:f>
              <c:strCache>
                <c:ptCount val="1"/>
                <c:pt idx="0">
                  <c:v>ΣΗΘΥΑ</c:v>
                </c:pt>
              </c:strCache>
            </c:strRef>
          </c:tx>
          <c:spPr>
            <a:solidFill>
              <a:schemeClr val="accent6"/>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GR'!$B$16:$H$16</c:f>
              <c:numCache>
                <c:formatCode>General</c:formatCode>
                <c:ptCount val="7"/>
                <c:pt idx="0">
                  <c:v>100.77</c:v>
                </c:pt>
                <c:pt idx="1">
                  <c:v>105.47</c:v>
                </c:pt>
                <c:pt idx="2">
                  <c:v>107.55</c:v>
                </c:pt>
                <c:pt idx="3">
                  <c:v>108.55000000000001</c:v>
                </c:pt>
                <c:pt idx="4">
                  <c:v>79.319999999999993</c:v>
                </c:pt>
                <c:pt idx="5">
                  <c:v>255.6</c:v>
                </c:pt>
                <c:pt idx="6">
                  <c:v>132</c:v>
                </c:pt>
              </c:numCache>
            </c:numRef>
          </c:val>
          <c:extLst>
            <c:ext xmlns:c16="http://schemas.microsoft.com/office/drawing/2014/chart" uri="{C3380CC4-5D6E-409C-BE32-E72D297353CC}">
              <c16:uniqueId val="{00000000-E7AA-48AB-878C-A9A160C407A7}"/>
            </c:ext>
          </c:extLst>
        </c:ser>
        <c:ser>
          <c:idx val="3"/>
          <c:order val="1"/>
          <c:tx>
            <c:strRef>
              <c:f>'[RES%20graphs (version 2).xlsx]RES Installed Capacities GR'!$A$14</c:f>
              <c:strCache>
                <c:ptCount val="1"/>
                <c:pt idx="0">
                  <c:v>ΜΥΗΣ</c:v>
                </c:pt>
              </c:strCache>
            </c:strRef>
          </c:tx>
          <c:spPr>
            <a:solidFill>
              <a:schemeClr val="accent4"/>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GR'!$B$14:$H$14</c:f>
              <c:numCache>
                <c:formatCode>General</c:formatCode>
                <c:ptCount val="7"/>
                <c:pt idx="0">
                  <c:v>239</c:v>
                </c:pt>
                <c:pt idx="1">
                  <c:v>240</c:v>
                </c:pt>
                <c:pt idx="2">
                  <c:v>245</c:v>
                </c:pt>
                <c:pt idx="3">
                  <c:v>250.32</c:v>
                </c:pt>
                <c:pt idx="4">
                  <c:v>341.74</c:v>
                </c:pt>
                <c:pt idx="5">
                  <c:v>288.7</c:v>
                </c:pt>
                <c:pt idx="6">
                  <c:v>296</c:v>
                </c:pt>
              </c:numCache>
            </c:numRef>
          </c:val>
          <c:extLst>
            <c:ext xmlns:c16="http://schemas.microsoft.com/office/drawing/2014/chart" uri="{C3380CC4-5D6E-409C-BE32-E72D297353CC}">
              <c16:uniqueId val="{00000001-E7AA-48AB-878C-A9A160C407A7}"/>
            </c:ext>
          </c:extLst>
        </c:ser>
        <c:ser>
          <c:idx val="2"/>
          <c:order val="2"/>
          <c:tx>
            <c:strRef>
              <c:f>'[RES%20graphs (version 2).xlsx]RES Installed Capacities GR'!$A$13</c:f>
              <c:strCache>
                <c:ptCount val="1"/>
                <c:pt idx="0">
                  <c:v>Βιομάζα</c:v>
                </c:pt>
              </c:strCache>
            </c:strRef>
          </c:tx>
          <c:spPr>
            <a:solidFill>
              <a:schemeClr val="accent3"/>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GR'!$B$13:$H$13</c:f>
              <c:numCache>
                <c:formatCode>General</c:formatCode>
                <c:ptCount val="7"/>
                <c:pt idx="0">
                  <c:v>82</c:v>
                </c:pt>
                <c:pt idx="1">
                  <c:v>88</c:v>
                </c:pt>
                <c:pt idx="2">
                  <c:v>96</c:v>
                </c:pt>
                <c:pt idx="3">
                  <c:v>87.56</c:v>
                </c:pt>
                <c:pt idx="4">
                  <c:v>87.53</c:v>
                </c:pt>
                <c:pt idx="5">
                  <c:v>136.69999999999999</c:v>
                </c:pt>
                <c:pt idx="6">
                  <c:v>132</c:v>
                </c:pt>
              </c:numCache>
            </c:numRef>
          </c:val>
          <c:extLst>
            <c:ext xmlns:c16="http://schemas.microsoft.com/office/drawing/2014/chart" uri="{C3380CC4-5D6E-409C-BE32-E72D297353CC}">
              <c16:uniqueId val="{00000002-E7AA-48AB-878C-A9A160C407A7}"/>
            </c:ext>
          </c:extLst>
        </c:ser>
        <c:ser>
          <c:idx val="0"/>
          <c:order val="3"/>
          <c:tx>
            <c:strRef>
              <c:f>'[RES%20graphs (version 2).xlsx]RES Installed Capacities GR'!$A$11</c:f>
              <c:strCache>
                <c:ptCount val="1"/>
                <c:pt idx="0">
                  <c:v>Φ/Β Στέγης</c:v>
                </c:pt>
              </c:strCache>
            </c:strRef>
          </c:tx>
          <c:spPr>
            <a:solidFill>
              <a:schemeClr val="accent1"/>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GR'!$B$11:$H$11</c:f>
              <c:numCache>
                <c:formatCode>General</c:formatCode>
                <c:ptCount val="7"/>
                <c:pt idx="0">
                  <c:v>351</c:v>
                </c:pt>
                <c:pt idx="1">
                  <c:v>351</c:v>
                </c:pt>
                <c:pt idx="2">
                  <c:v>352</c:v>
                </c:pt>
                <c:pt idx="3">
                  <c:v>352</c:v>
                </c:pt>
                <c:pt idx="4">
                  <c:v>352</c:v>
                </c:pt>
                <c:pt idx="5">
                  <c:v>371</c:v>
                </c:pt>
                <c:pt idx="6">
                  <c:v>371</c:v>
                </c:pt>
              </c:numCache>
            </c:numRef>
          </c:val>
          <c:extLst>
            <c:ext xmlns:c16="http://schemas.microsoft.com/office/drawing/2014/chart" uri="{C3380CC4-5D6E-409C-BE32-E72D297353CC}">
              <c16:uniqueId val="{00000003-E7AA-48AB-878C-A9A160C407A7}"/>
            </c:ext>
          </c:extLst>
        </c:ser>
        <c:ser>
          <c:idx val="4"/>
          <c:order val="4"/>
          <c:tx>
            <c:strRef>
              <c:f>'[RES%20graphs (version 2).xlsx]RES Installed Capacities GR'!$A$15</c:f>
              <c:strCache>
                <c:ptCount val="1"/>
                <c:pt idx="0">
                  <c:v>Αιολικά</c:v>
                </c:pt>
              </c:strCache>
            </c:strRef>
          </c:tx>
          <c:spPr>
            <a:solidFill>
              <a:schemeClr val="accent5"/>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GR'!$B$15:$H$15</c:f>
              <c:numCache>
                <c:formatCode>General</c:formatCode>
                <c:ptCount val="7"/>
                <c:pt idx="0">
                  <c:v>2555</c:v>
                </c:pt>
                <c:pt idx="1">
                  <c:v>3283</c:v>
                </c:pt>
                <c:pt idx="2">
                  <c:v>3810</c:v>
                </c:pt>
                <c:pt idx="3">
                  <c:v>4451</c:v>
                </c:pt>
                <c:pt idx="4">
                  <c:v>4681</c:v>
                </c:pt>
                <c:pt idx="5">
                  <c:v>5124</c:v>
                </c:pt>
                <c:pt idx="6">
                  <c:v>5222.7</c:v>
                </c:pt>
              </c:numCache>
            </c:numRef>
          </c:val>
          <c:extLst>
            <c:ext xmlns:c16="http://schemas.microsoft.com/office/drawing/2014/chart" uri="{C3380CC4-5D6E-409C-BE32-E72D297353CC}">
              <c16:uniqueId val="{00000004-E7AA-48AB-878C-A9A160C407A7}"/>
            </c:ext>
          </c:extLst>
        </c:ser>
        <c:ser>
          <c:idx val="1"/>
          <c:order val="5"/>
          <c:tx>
            <c:strRef>
              <c:f>'[RES%20graphs (version 2).xlsx]RES Installed Capacities GR'!$A$12</c:f>
              <c:strCache>
                <c:ptCount val="1"/>
                <c:pt idx="0">
                  <c:v>Φ/Β</c:v>
                </c:pt>
              </c:strCache>
            </c:strRef>
          </c:tx>
          <c:spPr>
            <a:solidFill>
              <a:schemeClr val="accent2"/>
            </a:solidFill>
            <a:ln>
              <a:noFill/>
            </a:ln>
            <a:effectLst/>
          </c:spPr>
          <c:invertIfNegative val="0"/>
          <c:cat>
            <c:numRef>
              <c:f>'[RES%20graphs (version 2).xlsx]RES Installed Capacities GR'!$B$9:$H$9</c:f>
              <c:numCache>
                <c:formatCode>General</c:formatCode>
                <c:ptCount val="7"/>
                <c:pt idx="0">
                  <c:v>2018</c:v>
                </c:pt>
                <c:pt idx="1">
                  <c:v>2019</c:v>
                </c:pt>
                <c:pt idx="2">
                  <c:v>2020</c:v>
                </c:pt>
                <c:pt idx="3">
                  <c:v>2021</c:v>
                </c:pt>
                <c:pt idx="4">
                  <c:v>2022</c:v>
                </c:pt>
                <c:pt idx="5">
                  <c:v>2023</c:v>
                </c:pt>
                <c:pt idx="6">
                  <c:v>2024</c:v>
                </c:pt>
              </c:numCache>
            </c:numRef>
          </c:cat>
          <c:val>
            <c:numRef>
              <c:f>'[RES%20graphs (version 2).xlsx]RES Installed Capacities GR'!$B$12:$H$12</c:f>
              <c:numCache>
                <c:formatCode>General</c:formatCode>
                <c:ptCount val="7"/>
                <c:pt idx="0">
                  <c:v>2140</c:v>
                </c:pt>
                <c:pt idx="1">
                  <c:v>2288</c:v>
                </c:pt>
                <c:pt idx="2">
                  <c:v>2730</c:v>
                </c:pt>
                <c:pt idx="3">
                  <c:v>4126</c:v>
                </c:pt>
                <c:pt idx="4">
                  <c:v>5440.74</c:v>
                </c:pt>
                <c:pt idx="5">
                  <c:v>6579.8</c:v>
                </c:pt>
                <c:pt idx="6">
                  <c:v>6768</c:v>
                </c:pt>
              </c:numCache>
            </c:numRef>
          </c:val>
          <c:extLst>
            <c:ext xmlns:c16="http://schemas.microsoft.com/office/drawing/2014/chart" uri="{C3380CC4-5D6E-409C-BE32-E72D297353CC}">
              <c16:uniqueId val="{00000005-E7AA-48AB-878C-A9A160C407A7}"/>
            </c:ext>
          </c:extLst>
        </c:ser>
        <c:dLbls>
          <c:showLegendKey val="0"/>
          <c:showVal val="0"/>
          <c:showCatName val="0"/>
          <c:showSerName val="0"/>
          <c:showPercent val="0"/>
          <c:showBubbleSize val="0"/>
        </c:dLbls>
        <c:gapWidth val="150"/>
        <c:overlap val="100"/>
        <c:axId val="2066339696"/>
        <c:axId val="2066356496"/>
      </c:barChart>
      <c:catAx>
        <c:axId val="206633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066356496"/>
        <c:crosses val="autoZero"/>
        <c:auto val="1"/>
        <c:lblAlgn val="ctr"/>
        <c:lblOffset val="100"/>
        <c:noMultiLvlLbl val="0"/>
      </c:catAx>
      <c:valAx>
        <c:axId val="206635649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06633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76912521517232"/>
          <c:y val="0.12131095122548512"/>
          <c:w val="0.84129101852259558"/>
          <c:h val="0.82503090728912953"/>
        </c:manualLayout>
      </c:layout>
      <c:barChart>
        <c:barDir val="bar"/>
        <c:grouping val="percentStacked"/>
        <c:varyColors val="0"/>
        <c:ser>
          <c:idx val="1"/>
          <c:order val="0"/>
          <c:tx>
            <c:strRef>
              <c:f>'Electricity Generation'!$D$55</c:f>
              <c:strCache>
                <c:ptCount val="1"/>
                <c:pt idx="0">
                  <c:v>Solar</c:v>
                </c:pt>
              </c:strCache>
            </c:strRef>
          </c:tx>
          <c:spPr>
            <a:solidFill>
              <a:schemeClr val="accent4">
                <a:lumMod val="60000"/>
                <a:lumOff val="40000"/>
              </a:schemeClr>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Generation'!$D$56:$D$79</c:f>
              <c:numCache>
                <c:formatCode>General</c:formatCode>
                <c:ptCount val="24"/>
                <c:pt idx="0">
                  <c:v>8.5377584220782329E-2</c:v>
                </c:pt>
                <c:pt idx="1">
                  <c:v>0.11266341966027217</c:v>
                </c:pt>
                <c:pt idx="2">
                  <c:v>0.13391547006901608</c:v>
                </c:pt>
                <c:pt idx="3">
                  <c:v>1.743543956852139E-2</c:v>
                </c:pt>
                <c:pt idx="4">
                  <c:v>0.18167321575835185</c:v>
                </c:pt>
                <c:pt idx="5">
                  <c:v>0.15514202653373757</c:v>
                </c:pt>
                <c:pt idx="6">
                  <c:v>0.20164907138397284</c:v>
                </c:pt>
                <c:pt idx="7">
                  <c:v>1.5533443536880621E-2</c:v>
                </c:pt>
                <c:pt idx="8">
                  <c:v>4.1276808786712055E-2</c:v>
                </c:pt>
                <c:pt idx="9">
                  <c:v>0.14203560776884933</c:v>
                </c:pt>
                <c:pt idx="10">
                  <c:v>0.17593102821609261</c:v>
                </c:pt>
                <c:pt idx="11">
                  <c:v>0</c:v>
                </c:pt>
                <c:pt idx="12">
                  <c:v>0</c:v>
                </c:pt>
                <c:pt idx="13">
                  <c:v>0.12090250424688632</c:v>
                </c:pt>
                <c:pt idx="14">
                  <c:v>0.23062568329431676</c:v>
                </c:pt>
                <c:pt idx="15">
                  <c:v>4.5884021026767014E-3</c:v>
                </c:pt>
                <c:pt idx="16">
                  <c:v>0.11210850185257781</c:v>
                </c:pt>
                <c:pt idx="17">
                  <c:v>9.6876442849737288E-2</c:v>
                </c:pt>
                <c:pt idx="18">
                  <c:v>4.0800774630673997E-2</c:v>
                </c:pt>
                <c:pt idx="19">
                  <c:v>1.7990186403976836E-2</c:v>
                </c:pt>
                <c:pt idx="20">
                  <c:v>3.451305834815447E-2</c:v>
                </c:pt>
                <c:pt idx="21">
                  <c:v>0.18247160740421753</c:v>
                </c:pt>
                <c:pt idx="22">
                  <c:v>1.1457755063029179E-2</c:v>
                </c:pt>
                <c:pt idx="23">
                  <c:v>0.22649275615754605</c:v>
                </c:pt>
              </c:numCache>
            </c:numRef>
          </c:val>
          <c:extLst>
            <c:ext xmlns:c16="http://schemas.microsoft.com/office/drawing/2014/chart" uri="{C3380CC4-5D6E-409C-BE32-E72D297353CC}">
              <c16:uniqueId val="{00000000-1032-4B9C-B98D-4C5270022452}"/>
            </c:ext>
          </c:extLst>
        </c:ser>
        <c:ser>
          <c:idx val="2"/>
          <c:order val="1"/>
          <c:tx>
            <c:strRef>
              <c:f>'Electricity Generation'!$E$55</c:f>
              <c:strCache>
                <c:ptCount val="1"/>
                <c:pt idx="0">
                  <c:v>Wind</c:v>
                </c:pt>
              </c:strCache>
            </c:strRef>
          </c:tx>
          <c:spPr>
            <a:solidFill>
              <a:srgbClr val="0070C0"/>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Generation'!$E$56:$E$79</c:f>
              <c:numCache>
                <c:formatCode>General</c:formatCode>
                <c:ptCount val="24"/>
                <c:pt idx="0">
                  <c:v>0.13682735321375852</c:v>
                </c:pt>
                <c:pt idx="1">
                  <c:v>0.17050129954138721</c:v>
                </c:pt>
                <c:pt idx="2">
                  <c:v>3.6794720474269349E-2</c:v>
                </c:pt>
                <c:pt idx="3">
                  <c:v>0.19126828023481524</c:v>
                </c:pt>
                <c:pt idx="4">
                  <c:v>3.261915067054235E-2</c:v>
                </c:pt>
                <c:pt idx="5">
                  <c:v>0.85699899903148713</c:v>
                </c:pt>
                <c:pt idx="6">
                  <c:v>0.2359367606054763</c:v>
                </c:pt>
                <c:pt idx="7">
                  <c:v>0.25067206316504498</c:v>
                </c:pt>
                <c:pt idx="8">
                  <c:v>8.6829121913214624E-2</c:v>
                </c:pt>
                <c:pt idx="9">
                  <c:v>0.30859517819378024</c:v>
                </c:pt>
                <c:pt idx="10">
                  <c:v>1.9625032257353927E-2</c:v>
                </c:pt>
                <c:pt idx="11">
                  <c:v>0</c:v>
                </c:pt>
                <c:pt idx="12">
                  <c:v>0</c:v>
                </c:pt>
                <c:pt idx="13">
                  <c:v>0.43128274653741938</c:v>
                </c:pt>
                <c:pt idx="14">
                  <c:v>0.36296496475817119</c:v>
                </c:pt>
                <c:pt idx="15">
                  <c:v>0.21516555880184096</c:v>
                </c:pt>
                <c:pt idx="16">
                  <c:v>0.14344474338996271</c:v>
                </c:pt>
                <c:pt idx="17">
                  <c:v>0.27955372053837663</c:v>
                </c:pt>
                <c:pt idx="18">
                  <c:v>0.12382092423133312</c:v>
                </c:pt>
                <c:pt idx="19">
                  <c:v>1.472634038017345E-4</c:v>
                </c:pt>
                <c:pt idx="20">
                  <c:v>3.9481552017255842E-4</c:v>
                </c:pt>
                <c:pt idx="21">
                  <c:v>0.22744229440879246</c:v>
                </c:pt>
                <c:pt idx="22">
                  <c:v>0.24961702219992921</c:v>
                </c:pt>
                <c:pt idx="23">
                  <c:v>0.21825604040102453</c:v>
                </c:pt>
              </c:numCache>
            </c:numRef>
          </c:val>
          <c:extLst>
            <c:ext xmlns:c16="http://schemas.microsoft.com/office/drawing/2014/chart" uri="{C3380CC4-5D6E-409C-BE32-E72D297353CC}">
              <c16:uniqueId val="{00000001-1032-4B9C-B98D-4C5270022452}"/>
            </c:ext>
          </c:extLst>
        </c:ser>
        <c:ser>
          <c:idx val="3"/>
          <c:order val="2"/>
          <c:tx>
            <c:strRef>
              <c:f>'Electricity Generation'!$F$55</c:f>
              <c:strCache>
                <c:ptCount val="1"/>
                <c:pt idx="0">
                  <c:v>Hydro</c:v>
                </c:pt>
              </c:strCache>
            </c:strRef>
          </c:tx>
          <c:spPr>
            <a:solidFill>
              <a:schemeClr val="bg1">
                <a:lumMod val="75000"/>
              </a:schemeClr>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Generation'!$F$56:$F$79</c:f>
              <c:numCache>
                <c:formatCode>General</c:formatCode>
                <c:ptCount val="24"/>
                <c:pt idx="0">
                  <c:v>0.53454474445895617</c:v>
                </c:pt>
                <c:pt idx="1">
                  <c:v>3.9607751408424E-3</c:v>
                </c:pt>
                <c:pt idx="2">
                  <c:v>7.8408752392028325E-2</c:v>
                </c:pt>
                <c:pt idx="3">
                  <c:v>0.40239771325605245</c:v>
                </c:pt>
                <c:pt idx="4">
                  <c:v>0</c:v>
                </c:pt>
                <c:pt idx="5">
                  <c:v>6.9255565153883761E-4</c:v>
                </c:pt>
                <c:pt idx="6">
                  <c:v>1.0892624244693732E-3</c:v>
                </c:pt>
                <c:pt idx="7">
                  <c:v>0.17471865714867013</c:v>
                </c:pt>
                <c:pt idx="8">
                  <c:v>0.1184531766330863</c:v>
                </c:pt>
                <c:pt idx="9">
                  <c:v>3.8582823149948722E-2</c:v>
                </c:pt>
                <c:pt idx="10">
                  <c:v>6.1222686517736309E-3</c:v>
                </c:pt>
                <c:pt idx="11">
                  <c:v>4.8531298330225063E-2</c:v>
                </c:pt>
                <c:pt idx="12">
                  <c:v>0.25395143318525637</c:v>
                </c:pt>
                <c:pt idx="13">
                  <c:v>4.007072413252976E-2</c:v>
                </c:pt>
                <c:pt idx="14">
                  <c:v>8.126210989374047E-2</c:v>
                </c:pt>
                <c:pt idx="15">
                  <c:v>0</c:v>
                </c:pt>
                <c:pt idx="16">
                  <c:v>9.7586084698581717E-3</c:v>
                </c:pt>
                <c:pt idx="17">
                  <c:v>0.23753042128191532</c:v>
                </c:pt>
                <c:pt idx="18">
                  <c:v>0.27847793467542209</c:v>
                </c:pt>
                <c:pt idx="19">
                  <c:v>0.15713815748932408</c:v>
                </c:pt>
                <c:pt idx="20">
                  <c:v>0.33496616301984561</c:v>
                </c:pt>
                <c:pt idx="21">
                  <c:v>0.12295836499056204</c:v>
                </c:pt>
                <c:pt idx="22">
                  <c:v>0.40118836081194087</c:v>
                </c:pt>
                <c:pt idx="23">
                  <c:v>5.2714681951564729E-2</c:v>
                </c:pt>
              </c:numCache>
            </c:numRef>
          </c:val>
          <c:extLst>
            <c:ext xmlns:c16="http://schemas.microsoft.com/office/drawing/2014/chart" uri="{C3380CC4-5D6E-409C-BE32-E72D297353CC}">
              <c16:uniqueId val="{00000002-1032-4B9C-B98D-4C5270022452}"/>
            </c:ext>
          </c:extLst>
        </c:ser>
        <c:ser>
          <c:idx val="0"/>
          <c:order val="3"/>
          <c:tx>
            <c:strRef>
              <c:f>'Electricity Generation'!$C$55</c:f>
              <c:strCache>
                <c:ptCount val="1"/>
                <c:pt idx="0">
                  <c:v>Geothermal</c:v>
                </c:pt>
              </c:strCache>
            </c:strRef>
          </c:tx>
          <c:spPr>
            <a:solidFill>
              <a:srgbClr val="FFFF00"/>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Generation'!$C$56:$C$79</c:f>
              <c:numCache>
                <c:formatCode>General</c:formatCode>
                <c:ptCount val="24"/>
                <c:pt idx="0">
                  <c:v>0</c:v>
                </c:pt>
                <c:pt idx="1">
                  <c:v>0</c:v>
                </c:pt>
                <c:pt idx="2">
                  <c:v>0</c:v>
                </c:pt>
                <c:pt idx="3">
                  <c:v>0</c:v>
                </c:pt>
                <c:pt idx="4">
                  <c:v>0</c:v>
                </c:pt>
                <c:pt idx="5">
                  <c:v>0</c:v>
                </c:pt>
                <c:pt idx="6">
                  <c:v>0</c:v>
                </c:pt>
                <c:pt idx="7">
                  <c:v>0</c:v>
                </c:pt>
                <c:pt idx="8">
                  <c:v>0</c:v>
                </c:pt>
                <c:pt idx="9">
                  <c:v>4.552040102938991E-4</c:v>
                </c:pt>
                <c:pt idx="10">
                  <c:v>1.277996065043696E-4</c:v>
                </c:pt>
                <c:pt idx="11">
                  <c:v>0</c:v>
                </c:pt>
                <c:pt idx="12">
                  <c:v>2.6424667081110895E-2</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3-1032-4B9C-B98D-4C5270022452}"/>
            </c:ext>
          </c:extLst>
        </c:ser>
        <c:ser>
          <c:idx val="4"/>
          <c:order val="4"/>
          <c:tx>
            <c:strRef>
              <c:f>'Electricity Generation'!$G$55</c:f>
              <c:strCache>
                <c:ptCount val="1"/>
                <c:pt idx="0">
                  <c:v>Other RES</c:v>
                </c:pt>
              </c:strCache>
            </c:strRef>
          </c:tx>
          <c:spPr>
            <a:solidFill>
              <a:srgbClr val="00B0F0"/>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Generation'!$G$56:$G$79</c:f>
              <c:numCache>
                <c:formatCode>General</c:formatCode>
                <c:ptCount val="24"/>
                <c:pt idx="0">
                  <c:v>1.2832475700224822E-2</c:v>
                </c:pt>
                <c:pt idx="1">
                  <c:v>2.86487462376195E-2</c:v>
                </c:pt>
                <c:pt idx="2">
                  <c:v>6.8828624163672146E-4</c:v>
                </c:pt>
                <c:pt idx="3">
                  <c:v>2.5151435319631332E-2</c:v>
                </c:pt>
                <c:pt idx="4">
                  <c:v>0</c:v>
                </c:pt>
                <c:pt idx="5">
                  <c:v>3.5807383148111598E-2</c:v>
                </c:pt>
                <c:pt idx="6">
                  <c:v>2.4528621228649818E-2</c:v>
                </c:pt>
                <c:pt idx="7">
                  <c:v>4.9883087464715585E-3</c:v>
                </c:pt>
                <c:pt idx="8">
                  <c:v>3.5908924923763507E-3</c:v>
                </c:pt>
                <c:pt idx="9">
                  <c:v>1.627156658894802E-2</c:v>
                </c:pt>
                <c:pt idx="10">
                  <c:v>7.9932957299446664E-3</c:v>
                </c:pt>
                <c:pt idx="11">
                  <c:v>0</c:v>
                </c:pt>
                <c:pt idx="12">
                  <c:v>0</c:v>
                </c:pt>
                <c:pt idx="13">
                  <c:v>8.3477664625293158E-2</c:v>
                </c:pt>
                <c:pt idx="14">
                  <c:v>7.2911543077978397E-2</c:v>
                </c:pt>
                <c:pt idx="15">
                  <c:v>2.6330099113638237E-2</c:v>
                </c:pt>
                <c:pt idx="16">
                  <c:v>1.9638038979828201E-3</c:v>
                </c:pt>
                <c:pt idx="17">
                  <c:v>0</c:v>
                </c:pt>
                <c:pt idx="18">
                  <c:v>0</c:v>
                </c:pt>
                <c:pt idx="19">
                  <c:v>1.5526306549122145E-2</c:v>
                </c:pt>
                <c:pt idx="20">
                  <c:v>2.9605597696933479E-3</c:v>
                </c:pt>
                <c:pt idx="21">
                  <c:v>9.6816882277928444E-3</c:v>
                </c:pt>
                <c:pt idx="22">
                  <c:v>0</c:v>
                </c:pt>
                <c:pt idx="23">
                  <c:v>0</c:v>
                </c:pt>
              </c:numCache>
            </c:numRef>
          </c:val>
          <c:extLst>
            <c:ext xmlns:c16="http://schemas.microsoft.com/office/drawing/2014/chart" uri="{C3380CC4-5D6E-409C-BE32-E72D297353CC}">
              <c16:uniqueId val="{00000004-1032-4B9C-B98D-4C5270022452}"/>
            </c:ext>
          </c:extLst>
        </c:ser>
        <c:ser>
          <c:idx val="6"/>
          <c:order val="5"/>
          <c:tx>
            <c:strRef>
              <c:f>'Electricity Generation'!$I$55</c:f>
              <c:strCache>
                <c:ptCount val="1"/>
                <c:pt idx="0">
                  <c:v>Natural Gas</c:v>
                </c:pt>
              </c:strCache>
            </c:strRef>
          </c:tx>
          <c:spPr>
            <a:solidFill>
              <a:srgbClr val="00B050"/>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Generation'!$I$56:$I$79</c:f>
              <c:numCache>
                <c:formatCode>General</c:formatCode>
                <c:ptCount val="24"/>
                <c:pt idx="0">
                  <c:v>8.8190597588517924E-2</c:v>
                </c:pt>
                <c:pt idx="1">
                  <c:v>0.15623900974342783</c:v>
                </c:pt>
                <c:pt idx="2">
                  <c:v>5.6188955565473889E-2</c:v>
                </c:pt>
                <c:pt idx="3">
                  <c:v>0.21033511408266889</c:v>
                </c:pt>
                <c:pt idx="4">
                  <c:v>0</c:v>
                </c:pt>
                <c:pt idx="5">
                  <c:v>7.7753377309526958E-2</c:v>
                </c:pt>
                <c:pt idx="6">
                  <c:v>0.10389198482875459</c:v>
                </c:pt>
                <c:pt idx="7">
                  <c:v>1.587794219447065E-2</c:v>
                </c:pt>
                <c:pt idx="8">
                  <c:v>3.3088199301548889E-2</c:v>
                </c:pt>
                <c:pt idx="9">
                  <c:v>0.12989275508867559</c:v>
                </c:pt>
                <c:pt idx="10">
                  <c:v>0.19807357272443454</c:v>
                </c:pt>
                <c:pt idx="11">
                  <c:v>0.64229639103391456</c:v>
                </c:pt>
                <c:pt idx="12">
                  <c:v>0.54093793577865557</c:v>
                </c:pt>
                <c:pt idx="13">
                  <c:v>0.10706796164239847</c:v>
                </c:pt>
                <c:pt idx="14">
                  <c:v>5.1127353856782097E-2</c:v>
                </c:pt>
                <c:pt idx="15">
                  <c:v>0.27489976543759387</c:v>
                </c:pt>
                <c:pt idx="16">
                  <c:v>0.12055012549232487</c:v>
                </c:pt>
                <c:pt idx="17">
                  <c:v>9.7273309030784086E-2</c:v>
                </c:pt>
                <c:pt idx="18">
                  <c:v>0.20085854622154611</c:v>
                </c:pt>
                <c:pt idx="19">
                  <c:v>8.0927568762259566E-2</c:v>
                </c:pt>
                <c:pt idx="20">
                  <c:v>3.2277298408826004E-2</c:v>
                </c:pt>
                <c:pt idx="21">
                  <c:v>0.16358206971283443</c:v>
                </c:pt>
                <c:pt idx="22">
                  <c:v>2.7033180983080563E-5</c:v>
                </c:pt>
                <c:pt idx="23">
                  <c:v>0.4204215076745631</c:v>
                </c:pt>
              </c:numCache>
            </c:numRef>
          </c:val>
          <c:extLst>
            <c:ext xmlns:c16="http://schemas.microsoft.com/office/drawing/2014/chart" uri="{C3380CC4-5D6E-409C-BE32-E72D297353CC}">
              <c16:uniqueId val="{00000005-1032-4B9C-B98D-4C5270022452}"/>
            </c:ext>
          </c:extLst>
        </c:ser>
        <c:ser>
          <c:idx val="5"/>
          <c:order val="6"/>
          <c:tx>
            <c:strRef>
              <c:f>'Electricity Generation'!$H$55</c:f>
              <c:strCache>
                <c:ptCount val="1"/>
                <c:pt idx="0">
                  <c:v>Lignite</c:v>
                </c:pt>
              </c:strCache>
            </c:strRef>
          </c:tx>
          <c:spPr>
            <a:solidFill>
              <a:srgbClr val="B45210"/>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Generation'!$H$56:$H$79</c:f>
              <c:numCache>
                <c:formatCode>General</c:formatCode>
                <c:ptCount val="24"/>
                <c:pt idx="0">
                  <c:v>0</c:v>
                </c:pt>
                <c:pt idx="1">
                  <c:v>0</c:v>
                </c:pt>
                <c:pt idx="2">
                  <c:v>0.26650705916373724</c:v>
                </c:pt>
                <c:pt idx="3">
                  <c:v>5.343309607915387E-2</c:v>
                </c:pt>
                <c:pt idx="4">
                  <c:v>0</c:v>
                </c:pt>
                <c:pt idx="5">
                  <c:v>0.13713469901315853</c:v>
                </c:pt>
                <c:pt idx="6">
                  <c:v>0</c:v>
                </c:pt>
                <c:pt idx="7">
                  <c:v>1.3710796041656615E-2</c:v>
                </c:pt>
                <c:pt idx="8">
                  <c:v>1.0148523839258715E-3</c:v>
                </c:pt>
                <c:pt idx="9">
                  <c:v>0.21988228918758324</c:v>
                </c:pt>
                <c:pt idx="10">
                  <c:v>8.0784047143985474E-2</c:v>
                </c:pt>
                <c:pt idx="11">
                  <c:v>8.7701592129159608E-2</c:v>
                </c:pt>
                <c:pt idx="12">
                  <c:v>1.9496573228174687E-2</c:v>
                </c:pt>
                <c:pt idx="13">
                  <c:v>0</c:v>
                </c:pt>
                <c:pt idx="14">
                  <c:v>0</c:v>
                </c:pt>
                <c:pt idx="15">
                  <c:v>9.7778362869071517E-2</c:v>
                </c:pt>
                <c:pt idx="16">
                  <c:v>0.54976845792305173</c:v>
                </c:pt>
                <c:pt idx="17">
                  <c:v>0</c:v>
                </c:pt>
                <c:pt idx="18">
                  <c:v>0.13617904491196056</c:v>
                </c:pt>
                <c:pt idx="19">
                  <c:v>8.490285016973494E-3</c:v>
                </c:pt>
                <c:pt idx="20">
                  <c:v>0.20727048622032276</c:v>
                </c:pt>
                <c:pt idx="21">
                  <c:v>1.1485102635373919E-2</c:v>
                </c:pt>
                <c:pt idx="22">
                  <c:v>0</c:v>
                </c:pt>
                <c:pt idx="23">
                  <c:v>6.4804131889632688E-2</c:v>
                </c:pt>
              </c:numCache>
            </c:numRef>
          </c:val>
          <c:extLst>
            <c:ext xmlns:c16="http://schemas.microsoft.com/office/drawing/2014/chart" uri="{C3380CC4-5D6E-409C-BE32-E72D297353CC}">
              <c16:uniqueId val="{00000006-1032-4B9C-B98D-4C5270022452}"/>
            </c:ext>
          </c:extLst>
        </c:ser>
        <c:ser>
          <c:idx val="7"/>
          <c:order val="7"/>
          <c:tx>
            <c:strRef>
              <c:f>'Electricity Generation'!$J$55</c:f>
              <c:strCache>
                <c:ptCount val="1"/>
                <c:pt idx="0">
                  <c:v>Oil</c:v>
                </c:pt>
              </c:strCache>
            </c:strRef>
          </c:tx>
          <c:spPr>
            <a:solidFill>
              <a:schemeClr val="bg2">
                <a:lumMod val="10000"/>
              </a:schemeClr>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Generation'!$J$56:$J$79</c:f>
              <c:numCache>
                <c:formatCode>General</c:formatCode>
                <c:ptCount val="24"/>
                <c:pt idx="0">
                  <c:v>0</c:v>
                </c:pt>
                <c:pt idx="1">
                  <c:v>1.6576300793743647E-5</c:v>
                </c:pt>
                <c:pt idx="2">
                  <c:v>0</c:v>
                </c:pt>
                <c:pt idx="3">
                  <c:v>2.1135183940052161E-4</c:v>
                </c:pt>
                <c:pt idx="4">
                  <c:v>0.78570763357110585</c:v>
                </c:pt>
                <c:pt idx="5">
                  <c:v>1.5167748711490483E-2</c:v>
                </c:pt>
                <c:pt idx="6">
                  <c:v>0.34475775441673462</c:v>
                </c:pt>
                <c:pt idx="7">
                  <c:v>8.0713947827128847E-5</c:v>
                </c:pt>
                <c:pt idx="8">
                  <c:v>2.5706124513567271E-3</c:v>
                </c:pt>
                <c:pt idx="9">
                  <c:v>7.2526252773420464E-3</c:v>
                </c:pt>
                <c:pt idx="10">
                  <c:v>7.8343486916547186E-4</c:v>
                </c:pt>
                <c:pt idx="11">
                  <c:v>0.12227647660054078</c:v>
                </c:pt>
                <c:pt idx="12">
                  <c:v>5.9890332160892328E-3</c:v>
                </c:pt>
                <c:pt idx="13">
                  <c:v>0</c:v>
                </c:pt>
                <c:pt idx="14">
                  <c:v>0</c:v>
                </c:pt>
                <c:pt idx="15">
                  <c:v>0</c:v>
                </c:pt>
                <c:pt idx="16">
                  <c:v>1.0222837139106997E-2</c:v>
                </c:pt>
                <c:pt idx="17">
                  <c:v>0</c:v>
                </c:pt>
                <c:pt idx="18">
                  <c:v>0</c:v>
                </c:pt>
                <c:pt idx="19">
                  <c:v>1.1921093790045439E-2</c:v>
                </c:pt>
                <c:pt idx="20">
                  <c:v>8.5917724741482279E-5</c:v>
                </c:pt>
                <c:pt idx="21">
                  <c:v>1.182878664041505E-3</c:v>
                </c:pt>
                <c:pt idx="22">
                  <c:v>0</c:v>
                </c:pt>
                <c:pt idx="23">
                  <c:v>0</c:v>
                </c:pt>
              </c:numCache>
            </c:numRef>
          </c:val>
          <c:extLst>
            <c:ext xmlns:c16="http://schemas.microsoft.com/office/drawing/2014/chart" uri="{C3380CC4-5D6E-409C-BE32-E72D297353CC}">
              <c16:uniqueId val="{00000007-1032-4B9C-B98D-4C5270022452}"/>
            </c:ext>
          </c:extLst>
        </c:ser>
        <c:ser>
          <c:idx val="8"/>
          <c:order val="8"/>
          <c:tx>
            <c:strRef>
              <c:f>'Electricity Generation'!$K$55</c:f>
              <c:strCache>
                <c:ptCount val="1"/>
                <c:pt idx="0">
                  <c:v>Other Fossil Fuels</c:v>
                </c:pt>
              </c:strCache>
            </c:strRef>
          </c:tx>
          <c:spPr>
            <a:solidFill>
              <a:srgbClr val="710364"/>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Generation'!$K$56:$K$79</c:f>
              <c:numCache>
                <c:formatCode>General</c:formatCode>
                <c:ptCount val="24"/>
                <c:pt idx="0">
                  <c:v>2.8231446540494605E-3</c:v>
                </c:pt>
                <c:pt idx="1">
                  <c:v>8.2543631597682326E-2</c:v>
                </c:pt>
                <c:pt idx="2">
                  <c:v>0</c:v>
                </c:pt>
                <c:pt idx="3">
                  <c:v>0</c:v>
                </c:pt>
                <c:pt idx="4">
                  <c:v>0</c:v>
                </c:pt>
                <c:pt idx="5">
                  <c:v>0</c:v>
                </c:pt>
                <c:pt idx="6">
                  <c:v>0</c:v>
                </c:pt>
                <c:pt idx="7">
                  <c:v>4.2660050533790336E-2</c:v>
                </c:pt>
                <c:pt idx="8">
                  <c:v>0</c:v>
                </c:pt>
                <c:pt idx="9">
                  <c:v>3.287324731378956E-3</c:v>
                </c:pt>
                <c:pt idx="10">
                  <c:v>1.3642281205418449E-2</c:v>
                </c:pt>
                <c:pt idx="11">
                  <c:v>3.6288707520067041E-2</c:v>
                </c:pt>
                <c:pt idx="12">
                  <c:v>8.6601437367971865E-2</c:v>
                </c:pt>
                <c:pt idx="13">
                  <c:v>3.5785218427076555E-2</c:v>
                </c:pt>
                <c:pt idx="14">
                  <c:v>0</c:v>
                </c:pt>
                <c:pt idx="15">
                  <c:v>0.34784749902033729</c:v>
                </c:pt>
                <c:pt idx="16">
                  <c:v>2.9992031903034389E-2</c:v>
                </c:pt>
                <c:pt idx="17">
                  <c:v>4.9393900027573778E-3</c:v>
                </c:pt>
                <c:pt idx="18">
                  <c:v>0</c:v>
                </c:pt>
                <c:pt idx="19">
                  <c:v>3.1398896364932601E-2</c:v>
                </c:pt>
                <c:pt idx="20">
                  <c:v>0</c:v>
                </c:pt>
                <c:pt idx="21">
                  <c:v>7.4176179211432407E-4</c:v>
                </c:pt>
                <c:pt idx="22">
                  <c:v>3.6941763961723564E-2</c:v>
                </c:pt>
                <c:pt idx="23">
                  <c:v>0</c:v>
                </c:pt>
              </c:numCache>
            </c:numRef>
          </c:val>
          <c:extLst>
            <c:ext xmlns:c16="http://schemas.microsoft.com/office/drawing/2014/chart" uri="{C3380CC4-5D6E-409C-BE32-E72D297353CC}">
              <c16:uniqueId val="{00000008-1032-4B9C-B98D-4C5270022452}"/>
            </c:ext>
          </c:extLst>
        </c:ser>
        <c:ser>
          <c:idx val="9"/>
          <c:order val="9"/>
          <c:tx>
            <c:strRef>
              <c:f>'Electricity Generation'!$L$55</c:f>
              <c:strCache>
                <c:ptCount val="1"/>
                <c:pt idx="0">
                  <c:v>Nuclear</c:v>
                </c:pt>
              </c:strCache>
            </c:strRef>
          </c:tx>
          <c:spPr>
            <a:solidFill>
              <a:srgbClr val="AE78D6"/>
            </a:solidFill>
            <a:ln>
              <a:noFill/>
            </a:ln>
            <a:effectLst/>
          </c:spPr>
          <c:invertIfNegative val="0"/>
          <c:cat>
            <c:strRef>
              <c:f>'Electricity Generation'!$A$56:$A$79</c:f>
              <c:strCache>
                <c:ptCount val="24"/>
                <c:pt idx="0">
                  <c:v>AUSTRIA</c:v>
                </c:pt>
                <c:pt idx="1">
                  <c:v>BELGIUM</c:v>
                </c:pt>
                <c:pt idx="2">
                  <c:v>BULGARIA</c:v>
                </c:pt>
                <c:pt idx="3">
                  <c:v>CROATIA</c:v>
                </c:pt>
                <c:pt idx="4">
                  <c:v>CYPRUS</c:v>
                </c:pt>
                <c:pt idx="5">
                  <c:v>DENMARK </c:v>
                </c:pt>
                <c:pt idx="6">
                  <c:v>ESTONIA</c:v>
                </c:pt>
                <c:pt idx="7">
                  <c:v>FINLAND</c:v>
                </c:pt>
                <c:pt idx="8">
                  <c:v>FRANCE</c:v>
                </c:pt>
                <c:pt idx="9">
                  <c:v>GERMANY</c:v>
                </c:pt>
                <c:pt idx="10">
                  <c:v>HUNGARY</c:v>
                </c:pt>
                <c:pt idx="11">
                  <c:v>IRELAND</c:v>
                </c:pt>
                <c:pt idx="12">
                  <c:v>ITALY</c:v>
                </c:pt>
                <c:pt idx="13">
                  <c:v>LITHUANIA</c:v>
                </c:pt>
                <c:pt idx="14">
                  <c:v>LUXEMBORG</c:v>
                </c:pt>
                <c:pt idx="15">
                  <c:v>NETHERLANDS</c:v>
                </c:pt>
                <c:pt idx="16">
                  <c:v>POLAND</c:v>
                </c:pt>
                <c:pt idx="17">
                  <c:v>PORTUGAL</c:v>
                </c:pt>
                <c:pt idx="18">
                  <c:v>ROMANIA</c:v>
                </c:pt>
                <c:pt idx="19">
                  <c:v>SLOVAKIA</c:v>
                </c:pt>
                <c:pt idx="20">
                  <c:v>SLOVENIA</c:v>
                </c:pt>
                <c:pt idx="21">
                  <c:v>SPAIN</c:v>
                </c:pt>
                <c:pt idx="22">
                  <c:v>SWEEDEN</c:v>
                </c:pt>
                <c:pt idx="23">
                  <c:v>GREECE</c:v>
                </c:pt>
              </c:strCache>
            </c:strRef>
          </c:cat>
          <c:val>
            <c:numRef>
              <c:f>'Electricity Generation'!$L$56:$L$79</c:f>
              <c:numCache>
                <c:formatCode>General</c:formatCode>
                <c:ptCount val="24"/>
                <c:pt idx="0">
                  <c:v>0</c:v>
                </c:pt>
                <c:pt idx="1">
                  <c:v>0.40232959407169777</c:v>
                </c:pt>
                <c:pt idx="2">
                  <c:v>0.42282895317228769</c:v>
                </c:pt>
                <c:pt idx="3">
                  <c:v>0</c:v>
                </c:pt>
                <c:pt idx="4">
                  <c:v>0</c:v>
                </c:pt>
                <c:pt idx="5">
                  <c:v>0</c:v>
                </c:pt>
                <c:pt idx="6">
                  <c:v>0</c:v>
                </c:pt>
                <c:pt idx="7">
                  <c:v>0.40010025660917059</c:v>
                </c:pt>
                <c:pt idx="8">
                  <c:v>0.68259805872480939</c:v>
                </c:pt>
                <c:pt idx="9">
                  <c:v>0</c:v>
                </c:pt>
                <c:pt idx="10">
                  <c:v>0.46845742046297939</c:v>
                </c:pt>
                <c:pt idx="11">
                  <c:v>0</c:v>
                </c:pt>
                <c:pt idx="12">
                  <c:v>0</c:v>
                </c:pt>
                <c:pt idx="13">
                  <c:v>0</c:v>
                </c:pt>
                <c:pt idx="14">
                  <c:v>0</c:v>
                </c:pt>
                <c:pt idx="15">
                  <c:v>3.1861026519969776E-2</c:v>
                </c:pt>
                <c:pt idx="16">
                  <c:v>0</c:v>
                </c:pt>
                <c:pt idx="17">
                  <c:v>0</c:v>
                </c:pt>
                <c:pt idx="18">
                  <c:v>0.21130223847527121</c:v>
                </c:pt>
                <c:pt idx="19">
                  <c:v>0.60428559426729778</c:v>
                </c:pt>
                <c:pt idx="20">
                  <c:v>0.36343937558245765</c:v>
                </c:pt>
                <c:pt idx="21">
                  <c:v>0.2017822022596395</c:v>
                </c:pt>
                <c:pt idx="22">
                  <c:v>0.30076806478239415</c:v>
                </c:pt>
                <c:pt idx="23">
                  <c:v>0</c:v>
                </c:pt>
              </c:numCache>
            </c:numRef>
          </c:val>
          <c:extLst>
            <c:ext xmlns:c16="http://schemas.microsoft.com/office/drawing/2014/chart" uri="{C3380CC4-5D6E-409C-BE32-E72D297353CC}">
              <c16:uniqueId val="{00000009-1032-4B9C-B98D-4C5270022452}"/>
            </c:ext>
          </c:extLst>
        </c:ser>
        <c:dLbls>
          <c:showLegendKey val="0"/>
          <c:showVal val="0"/>
          <c:showCatName val="0"/>
          <c:showSerName val="0"/>
          <c:showPercent val="0"/>
          <c:showBubbleSize val="0"/>
        </c:dLbls>
        <c:gapWidth val="23"/>
        <c:overlap val="100"/>
        <c:axId val="1495472799"/>
        <c:axId val="1495467999"/>
      </c:barChart>
      <c:catAx>
        <c:axId val="14954727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1495467999"/>
        <c:crosses val="autoZero"/>
        <c:auto val="1"/>
        <c:lblAlgn val="ctr"/>
        <c:lblOffset val="100"/>
        <c:noMultiLvlLbl val="0"/>
      </c:catAx>
      <c:valAx>
        <c:axId val="149546799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1495472799"/>
        <c:crosses val="autoZero"/>
        <c:crossBetween val="between"/>
      </c:valAx>
      <c:spPr>
        <a:noFill/>
        <a:ln>
          <a:noFill/>
        </a:ln>
        <a:effectLst/>
      </c:spPr>
    </c:plotArea>
    <c:legend>
      <c:legendPos val="t"/>
      <c:layout>
        <c:manualLayout>
          <c:xMode val="edge"/>
          <c:yMode val="edge"/>
          <c:x val="6.4526939566367486E-2"/>
          <c:y val="1.6114508598422637E-2"/>
          <c:w val="0.92316829606820816"/>
          <c:h val="7.991569701171029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l-G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61182550094228E-2"/>
          <c:y val="1.9581369842737444E-2"/>
          <c:w val="0.91785700666708692"/>
          <c:h val="0.80167691960222631"/>
        </c:manualLayout>
      </c:layout>
      <c:barChart>
        <c:barDir val="col"/>
        <c:grouping val="clustered"/>
        <c:varyColors val="0"/>
        <c:ser>
          <c:idx val="0"/>
          <c:order val="0"/>
          <c:tx>
            <c:strRef>
              <c:f>'Electricity Prices EU'!$Y$1</c:f>
              <c:strCache>
                <c:ptCount val="1"/>
                <c:pt idx="0">
                  <c:v>2024-S1 w/out taxes</c:v>
                </c:pt>
              </c:strCache>
            </c:strRef>
          </c:tx>
          <c:spPr>
            <a:solidFill>
              <a:srgbClr val="002060"/>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bg1"/>
                    </a:solidFill>
                    <a:latin typeface="Verdana" panose="020B0604030504040204" pitchFamily="34" charset="0"/>
                    <a:ea typeface="Verdana" panose="020B0604030504040204" pitchFamily="34" charset="0"/>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'Electricity Prices EU'!$X$2:$X$6</c:f>
              <c:strCache>
                <c:ptCount val="5"/>
                <c:pt idx="0">
                  <c:v>NON HOUSEHOLD 500-1,999 MWh band ELECTRICITY PRICES</c:v>
                </c:pt>
                <c:pt idx="1">
                  <c:v>NON HOUSEHOLD 70,000 - 149,999 MWh band ELECTRICITY PRICES</c:v>
                </c:pt>
                <c:pt idx="2">
                  <c:v>NON HOUSEHOLD 20,000 - 69,999 MWh band ELECTRICITY PRICES</c:v>
                </c:pt>
                <c:pt idx="3">
                  <c:v>NON HOUSEHOLD 2,000-19,999 MWh band ELECTRICITY PRICES</c:v>
                </c:pt>
                <c:pt idx="4">
                  <c:v>HOUSEHOLD ELECTRICITY PRICES</c:v>
                </c:pt>
              </c:strCache>
            </c:strRef>
          </c:cat>
          <c:val>
            <c:numRef>
              <c:f>'Electricity Prices EU'!$Y$2:$Y$6</c:f>
              <c:numCache>
                <c:formatCode>#,##0.##########</c:formatCode>
                <c:ptCount val="5"/>
                <c:pt idx="0">
                  <c:v>0.12790000000000001</c:v>
                </c:pt>
                <c:pt idx="1">
                  <c:v>0.15060000000000001</c:v>
                </c:pt>
                <c:pt idx="2">
                  <c:v>9.7900000000000001E-2</c:v>
                </c:pt>
                <c:pt idx="3" formatCode="#,##0.0000">
                  <c:v>0.156</c:v>
                </c:pt>
                <c:pt idx="4">
                  <c:v>0.1827</c:v>
                </c:pt>
              </c:numCache>
            </c:numRef>
          </c:val>
          <c:extLst>
            <c:ext xmlns:c16="http://schemas.microsoft.com/office/drawing/2014/chart" uri="{C3380CC4-5D6E-409C-BE32-E72D297353CC}">
              <c16:uniqueId val="{00000000-EFCD-4D13-9293-45814E60A29B}"/>
            </c:ext>
          </c:extLst>
        </c:ser>
        <c:ser>
          <c:idx val="1"/>
          <c:order val="1"/>
          <c:tx>
            <c:strRef>
              <c:f>'Electricity Prices EU'!$Z$1</c:f>
              <c:strCache>
                <c:ptCount val="1"/>
                <c:pt idx="0">
                  <c:v>2024-S1 with taxes</c:v>
                </c:pt>
              </c:strCache>
            </c:strRef>
          </c:tx>
          <c:spPr>
            <a:solidFill>
              <a:srgbClr val="0F55F5"/>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bg1"/>
                    </a:solidFill>
                    <a:latin typeface="Verdana" panose="020B0604030504040204" pitchFamily="34" charset="0"/>
                    <a:ea typeface="Verdana" panose="020B0604030504040204" pitchFamily="34" charset="0"/>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'Electricity Prices EU'!$X$2:$X$6</c:f>
              <c:strCache>
                <c:ptCount val="5"/>
                <c:pt idx="0">
                  <c:v>NON HOUSEHOLD 500-1,999 MWh band ELECTRICITY PRICES</c:v>
                </c:pt>
                <c:pt idx="1">
                  <c:v>NON HOUSEHOLD 70,000 - 149,999 MWh band ELECTRICITY PRICES</c:v>
                </c:pt>
                <c:pt idx="2">
                  <c:v>NON HOUSEHOLD 20,000 - 69,999 MWh band ELECTRICITY PRICES</c:v>
                </c:pt>
                <c:pt idx="3">
                  <c:v>NON HOUSEHOLD 2,000-19,999 MWh band ELECTRICITY PRICES</c:v>
                </c:pt>
                <c:pt idx="4">
                  <c:v>HOUSEHOLD ELECTRICITY PRICES</c:v>
                </c:pt>
              </c:strCache>
            </c:strRef>
          </c:cat>
          <c:val>
            <c:numRef>
              <c:f>'Electricity Prices EU'!$Z$2:$Z$6</c:f>
              <c:numCache>
                <c:formatCode>#,##0.##########</c:formatCode>
                <c:ptCount val="5"/>
                <c:pt idx="0">
                  <c:v>0.16489999999999999</c:v>
                </c:pt>
                <c:pt idx="1">
                  <c:v>0.18429999999999999</c:v>
                </c:pt>
                <c:pt idx="2">
                  <c:v>0.19670000000000001</c:v>
                </c:pt>
                <c:pt idx="3">
                  <c:v>0.20960000000000001</c:v>
                </c:pt>
                <c:pt idx="4">
                  <c:v>0.21729999999999999</c:v>
                </c:pt>
              </c:numCache>
            </c:numRef>
          </c:val>
          <c:extLst>
            <c:ext xmlns:c16="http://schemas.microsoft.com/office/drawing/2014/chart" uri="{C3380CC4-5D6E-409C-BE32-E72D297353CC}">
              <c16:uniqueId val="{00000001-EFCD-4D13-9293-45814E60A29B}"/>
            </c:ext>
          </c:extLst>
        </c:ser>
        <c:dLbls>
          <c:showLegendKey val="0"/>
          <c:showVal val="0"/>
          <c:showCatName val="0"/>
          <c:showSerName val="0"/>
          <c:showPercent val="0"/>
          <c:showBubbleSize val="0"/>
        </c:dLbls>
        <c:gapWidth val="209"/>
        <c:overlap val="-16"/>
        <c:axId val="1062155679"/>
        <c:axId val="1062152319"/>
      </c:barChart>
      <c:catAx>
        <c:axId val="106215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1062152319"/>
        <c:crosses val="autoZero"/>
        <c:auto val="1"/>
        <c:lblAlgn val="ctr"/>
        <c:lblOffset val="100"/>
        <c:noMultiLvlLbl val="0"/>
      </c:catAx>
      <c:valAx>
        <c:axId val="1062152319"/>
        <c:scaling>
          <c:orientation val="minMax"/>
          <c:max val="0.22000000000000003"/>
          <c:min val="0"/>
        </c:scaling>
        <c:delete val="1"/>
        <c:axPos val="l"/>
        <c:numFmt formatCode="#,##0.##########" sourceLinked="1"/>
        <c:majorTickMark val="none"/>
        <c:minorTickMark val="none"/>
        <c:tickLblPos val="nextTo"/>
        <c:crossAx val="1062155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l-G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59604850414346E-2"/>
          <c:y val="6.4761401370212898E-2"/>
          <c:w val="0.9484994615852802"/>
          <c:h val="0.7535433416031676"/>
        </c:manualLayout>
      </c:layout>
      <c:barChart>
        <c:barDir val="col"/>
        <c:grouping val="clustered"/>
        <c:varyColors val="0"/>
        <c:ser>
          <c:idx val="0"/>
          <c:order val="0"/>
          <c:spPr>
            <a:solidFill>
              <a:srgbClr val="0F55F5"/>
            </a:solidFill>
            <a:ln>
              <a:noFill/>
            </a:ln>
            <a:effectLst>
              <a:softEdge rad="0"/>
            </a:effectLst>
          </c:spPr>
          <c:invertIfNegative val="0"/>
          <c:dLbls>
            <c:spPr>
              <a:noFill/>
              <a:ln>
                <a:noFill/>
              </a:ln>
              <a:effectLst/>
            </c:spPr>
            <c:txPr>
              <a:bodyPr rot="-5400000" spcFirstLastPara="1" vertOverflow="ellipsis" wrap="square" anchor="ctr" anchorCtr="1"/>
              <a:lstStyle/>
              <a:p>
                <a:pPr>
                  <a:defRPr sz="1050" b="0" i="0" u="none" strike="noStrike" kern="1200" baseline="0">
                    <a:solidFill>
                      <a:schemeClr val="tx1"/>
                    </a:solidFill>
                    <a:latin typeface="Verdana" panose="020B0604030504040204" pitchFamily="34" charset="0"/>
                    <a:ea typeface="Verdana" panose="020B0604030504040204" pitchFamily="34" charset="0"/>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('Electricity Prices EU'!$K$10:$K$19,'Electricity Prices EU'!$K$21:$K$38)</c:f>
              <c:strCache>
                <c:ptCount val="28"/>
                <c:pt idx="0">
                  <c:v>Sweden</c:v>
                </c:pt>
                <c:pt idx="1">
                  <c:v>Czechia</c:v>
                </c:pt>
                <c:pt idx="2">
                  <c:v>Netherlands</c:v>
                </c:pt>
                <c:pt idx="3">
                  <c:v>France</c:v>
                </c:pt>
                <c:pt idx="4">
                  <c:v>Portugal</c:v>
                </c:pt>
                <c:pt idx="5">
                  <c:v>Denmark</c:v>
                </c:pt>
                <c:pt idx="6">
                  <c:v>Lithuania</c:v>
                </c:pt>
                <c:pt idx="7">
                  <c:v>Spain</c:v>
                </c:pt>
                <c:pt idx="8">
                  <c:v>Finland</c:v>
                </c:pt>
                <c:pt idx="9">
                  <c:v>EU27</c:v>
                </c:pt>
                <c:pt idx="10">
                  <c:v>Luxembourg</c:v>
                </c:pt>
                <c:pt idx="11">
                  <c:v>Bulgaria</c:v>
                </c:pt>
                <c:pt idx="12">
                  <c:v>Croatia</c:v>
                </c:pt>
                <c:pt idx="13">
                  <c:v>Austria</c:v>
                </c:pt>
                <c:pt idx="14">
                  <c:v>Slovenia</c:v>
                </c:pt>
                <c:pt idx="15">
                  <c:v>Romania</c:v>
                </c:pt>
                <c:pt idx="16">
                  <c:v>Ireland</c:v>
                </c:pt>
                <c:pt idx="17">
                  <c:v>Estonia</c:v>
                </c:pt>
                <c:pt idx="18">
                  <c:v>Germany</c:v>
                </c:pt>
                <c:pt idx="19">
                  <c:v>Malta</c:v>
                </c:pt>
                <c:pt idx="20">
                  <c:v>Italy</c:v>
                </c:pt>
                <c:pt idx="21">
                  <c:v>Poland</c:v>
                </c:pt>
                <c:pt idx="22">
                  <c:v>Hungary</c:v>
                </c:pt>
                <c:pt idx="23">
                  <c:v>Greece</c:v>
                </c:pt>
                <c:pt idx="24">
                  <c:v>Cyprus</c:v>
                </c:pt>
                <c:pt idx="25">
                  <c:v>Slovakia</c:v>
                </c:pt>
                <c:pt idx="26">
                  <c:v>Latvia</c:v>
                </c:pt>
                <c:pt idx="27">
                  <c:v>Belgium</c:v>
                </c:pt>
              </c:strCache>
              <c:extLst/>
            </c:strRef>
          </c:cat>
          <c:val>
            <c:numRef>
              <c:f>('Electricity Prices EU'!$N$10:$N$19,'Electricity Prices EU'!$N$21:$N$38)</c:f>
              <c:numCache>
                <c:formatCode>0%</c:formatCode>
                <c:ptCount val="28"/>
                <c:pt idx="0">
                  <c:v>0.11600183402109132</c:v>
                </c:pt>
                <c:pt idx="1">
                  <c:v>7.2992700729927071E-2</c:v>
                </c:pt>
                <c:pt idx="2">
                  <c:v>7.1570576540755534E-2</c:v>
                </c:pt>
                <c:pt idx="3">
                  <c:v>7.1401003473562402E-2</c:v>
                </c:pt>
                <c:pt idx="4">
                  <c:v>5.524140930839503E-2</c:v>
                </c:pt>
                <c:pt idx="5">
                  <c:v>4.3331457512661861E-2</c:v>
                </c:pt>
                <c:pt idx="6">
                  <c:v>4.138551506972566E-2</c:v>
                </c:pt>
                <c:pt idx="7">
                  <c:v>3.7920749893481119E-2</c:v>
                </c:pt>
                <c:pt idx="8">
                  <c:v>2.5801081980857191E-2</c:v>
                </c:pt>
                <c:pt idx="9">
                  <c:v>2.0127118644067736E-2</c:v>
                </c:pt>
                <c:pt idx="10">
                  <c:v>6.9478908188584836E-3</c:v>
                </c:pt>
                <c:pt idx="11">
                  <c:v>-4.194630872483225E-3</c:v>
                </c:pt>
                <c:pt idx="12">
                  <c:v>-5.4054054054053727E-3</c:v>
                </c:pt>
                <c:pt idx="13">
                  <c:v>-6.1863173216884261E-3</c:v>
                </c:pt>
                <c:pt idx="14">
                  <c:v>-1.3724562233790753E-2</c:v>
                </c:pt>
                <c:pt idx="15">
                  <c:v>-1.4136125654450302E-2</c:v>
                </c:pt>
                <c:pt idx="16">
                  <c:v>-1.528729573010023E-2</c:v>
                </c:pt>
                <c:pt idx="17">
                  <c:v>-1.6673792218896907E-2</c:v>
                </c:pt>
                <c:pt idx="18">
                  <c:v>-1.7164179104477654E-2</c:v>
                </c:pt>
                <c:pt idx="19">
                  <c:v>-1.7982799061767193E-2</c:v>
                </c:pt>
                <c:pt idx="20">
                  <c:v>-2.1810576635793166E-2</c:v>
                </c:pt>
                <c:pt idx="21">
                  <c:v>-2.3126734505087902E-2</c:v>
                </c:pt>
                <c:pt idx="22">
                  <c:v>-3.3568904593639558E-2</c:v>
                </c:pt>
                <c:pt idx="23">
                  <c:v>-5.8899956691208323E-2</c:v>
                </c:pt>
                <c:pt idx="24">
                  <c:v>-6.1123986095017402E-2</c:v>
                </c:pt>
                <c:pt idx="25">
                  <c:v>-7.050952135872357E-2</c:v>
                </c:pt>
                <c:pt idx="26">
                  <c:v>-8.2191780821917762E-2</c:v>
                </c:pt>
                <c:pt idx="27">
                  <c:v>-0.11222869242985718</c:v>
                </c:pt>
              </c:numCache>
              <c:extLst/>
            </c:numRef>
          </c:val>
          <c:extLst>
            <c:ext xmlns:c16="http://schemas.microsoft.com/office/drawing/2014/chart" uri="{C3380CC4-5D6E-409C-BE32-E72D297353CC}">
              <c16:uniqueId val="{00000000-51EA-480A-B117-CDA900919E33}"/>
            </c:ext>
          </c:extLst>
        </c:ser>
        <c:dLbls>
          <c:showLegendKey val="0"/>
          <c:showVal val="0"/>
          <c:showCatName val="0"/>
          <c:showSerName val="0"/>
          <c:showPercent val="0"/>
          <c:showBubbleSize val="0"/>
        </c:dLbls>
        <c:gapWidth val="30"/>
        <c:axId val="225956863"/>
        <c:axId val="225950143"/>
      </c:barChart>
      <c:catAx>
        <c:axId val="225956863"/>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225950143"/>
        <c:crosses val="autoZero"/>
        <c:auto val="1"/>
        <c:lblAlgn val="ctr"/>
        <c:lblOffset val="100"/>
        <c:noMultiLvlLbl val="0"/>
      </c:catAx>
      <c:valAx>
        <c:axId val="225950143"/>
        <c:scaling>
          <c:orientation val="minMax"/>
          <c:max val="0.15000000000000002"/>
          <c:min val="-0.15000000000000002"/>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225956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l-G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Sheet2!$B$1</c:f>
              <c:strCache>
                <c:ptCount val="1"/>
                <c:pt idx="0">
                  <c:v>excl. taxes &amp; levies</c:v>
                </c:pt>
              </c:strCache>
            </c:strRef>
          </c:tx>
          <c:spPr>
            <a:solidFill>
              <a:schemeClr val="accent1"/>
            </a:solidFill>
            <a:ln>
              <a:noFill/>
            </a:ln>
            <a:effectLst/>
          </c:spPr>
          <c:invertIfNegative val="0"/>
          <c:cat>
            <c:strRef>
              <c:f>Sheet2!$A$2:$A$31</c:f>
              <c:strCache>
                <c:ptCount val="30"/>
                <c:pt idx="0">
                  <c:v>Norway</c:v>
                </c:pt>
                <c:pt idx="1">
                  <c:v>Finland</c:v>
                </c:pt>
                <c:pt idx="2">
                  <c:v>Georgia</c:v>
                </c:pt>
                <c:pt idx="3">
                  <c:v>Sweden</c:v>
                </c:pt>
                <c:pt idx="4">
                  <c:v>Türkiye</c:v>
                </c:pt>
                <c:pt idx="5">
                  <c:v>Bosnia and Herzegovina</c:v>
                </c:pt>
                <c:pt idx="6">
                  <c:v>Serbia</c:v>
                </c:pt>
                <c:pt idx="7">
                  <c:v>Albania</c:v>
                </c:pt>
                <c:pt idx="8">
                  <c:v>Bulgaria</c:v>
                </c:pt>
                <c:pt idx="9">
                  <c:v>Luxembourg</c:v>
                </c:pt>
                <c:pt idx="10">
                  <c:v>Spain</c:v>
                </c:pt>
                <c:pt idx="11">
                  <c:v>Portugal</c:v>
                </c:pt>
                <c:pt idx="12">
                  <c:v>Estonia</c:v>
                </c:pt>
                <c:pt idx="13">
                  <c:v>Latvia</c:v>
                </c:pt>
                <c:pt idx="14">
                  <c:v>Romania</c:v>
                </c:pt>
                <c:pt idx="15">
                  <c:v>Belgium</c:v>
                </c:pt>
                <c:pt idx="16">
                  <c:v>France</c:v>
                </c:pt>
                <c:pt idx="17">
                  <c:v>Greece</c:v>
                </c:pt>
                <c:pt idx="18">
                  <c:v>Austria</c:v>
                </c:pt>
                <c:pt idx="19">
                  <c:v>Netherlands</c:v>
                </c:pt>
                <c:pt idx="20">
                  <c:v>EU27</c:v>
                </c:pt>
                <c:pt idx="21">
                  <c:v>Czechia</c:v>
                </c:pt>
                <c:pt idx="22">
                  <c:v>Slovakia</c:v>
                </c:pt>
                <c:pt idx="23">
                  <c:v>Ireland</c:v>
                </c:pt>
                <c:pt idx="24">
                  <c:v>Croatia</c:v>
                </c:pt>
                <c:pt idx="25">
                  <c:v>Germany</c:v>
                </c:pt>
                <c:pt idx="26">
                  <c:v>Poland</c:v>
                </c:pt>
                <c:pt idx="27">
                  <c:v>Hungary</c:v>
                </c:pt>
                <c:pt idx="28">
                  <c:v>Italy</c:v>
                </c:pt>
                <c:pt idx="29">
                  <c:v>Denmark</c:v>
                </c:pt>
              </c:strCache>
            </c:strRef>
          </c:cat>
          <c:val>
            <c:numRef>
              <c:f>Sheet2!$B$2:$B$31</c:f>
              <c:numCache>
                <c:formatCode>#,##0.##########</c:formatCode>
                <c:ptCount val="30"/>
                <c:pt idx="0">
                  <c:v>4.7100000000000003E-2</c:v>
                </c:pt>
                <c:pt idx="1">
                  <c:v>7.4200000000000002E-2</c:v>
                </c:pt>
                <c:pt idx="2">
                  <c:v>8.1500000000000003E-2</c:v>
                </c:pt>
                <c:pt idx="3">
                  <c:v>7.8399999999999997E-2</c:v>
                </c:pt>
                <c:pt idx="4">
                  <c:v>8.4500000000000006E-2</c:v>
                </c:pt>
                <c:pt idx="5">
                  <c:v>0.10009999999999999</c:v>
                </c:pt>
                <c:pt idx="6">
                  <c:v>0.11219999999999999</c:v>
                </c:pt>
                <c:pt idx="7">
                  <c:v>0.12920000000000001</c:v>
                </c:pt>
                <c:pt idx="8">
                  <c:v>0.1522</c:v>
                </c:pt>
                <c:pt idx="9">
                  <c:v>0.1575</c:v>
                </c:pt>
                <c:pt idx="10">
                  <c:v>0.12809999999999999</c:v>
                </c:pt>
                <c:pt idx="11">
                  <c:v>0.1176</c:v>
                </c:pt>
                <c:pt idx="12">
                  <c:v>0.1363</c:v>
                </c:pt>
                <c:pt idx="13">
                  <c:v>0.14990000000000001</c:v>
                </c:pt>
                <c:pt idx="14">
                  <c:v>0.14180000000000001</c:v>
                </c:pt>
                <c:pt idx="15">
                  <c:v>0.13159999999999999</c:v>
                </c:pt>
                <c:pt idx="16">
                  <c:v>0.1469</c:v>
                </c:pt>
                <c:pt idx="17">
                  <c:v>0.16239999999999999</c:v>
                </c:pt>
                <c:pt idx="18">
                  <c:v>0.17580000000000001</c:v>
                </c:pt>
                <c:pt idx="19">
                  <c:v>0.1565</c:v>
                </c:pt>
                <c:pt idx="20">
                  <c:v>0.15329999999999999</c:v>
                </c:pt>
                <c:pt idx="21">
                  <c:v>0.17680000000000001</c:v>
                </c:pt>
                <c:pt idx="22">
                  <c:v>0.17829999999999999</c:v>
                </c:pt>
                <c:pt idx="23">
                  <c:v>0.2281</c:v>
                </c:pt>
                <c:pt idx="24">
                  <c:v>0.2079</c:v>
                </c:pt>
                <c:pt idx="25">
                  <c:v>0.1792</c:v>
                </c:pt>
                <c:pt idx="26">
                  <c:v>0.1411</c:v>
                </c:pt>
                <c:pt idx="27" formatCode="#,##0.0000">
                  <c:v>0.19700000000000001</c:v>
                </c:pt>
                <c:pt idx="28" formatCode="#,##0.0000">
                  <c:v>0.18</c:v>
                </c:pt>
                <c:pt idx="29">
                  <c:v>0.1258</c:v>
                </c:pt>
              </c:numCache>
            </c:numRef>
          </c:val>
          <c:extLst>
            <c:ext xmlns:c16="http://schemas.microsoft.com/office/drawing/2014/chart" uri="{C3380CC4-5D6E-409C-BE32-E72D297353CC}">
              <c16:uniqueId val="{00000000-73FE-407D-923F-02D0F98DC4CF}"/>
            </c:ext>
          </c:extLst>
        </c:ser>
        <c:ser>
          <c:idx val="1"/>
          <c:order val="1"/>
          <c:tx>
            <c:strRef>
              <c:f>Sheet2!$C$1</c:f>
              <c:strCache>
                <c:ptCount val="1"/>
                <c:pt idx="0">
                  <c:v>incl. taxes &amp; levies</c:v>
                </c:pt>
              </c:strCache>
            </c:strRef>
          </c:tx>
          <c:spPr>
            <a:solidFill>
              <a:srgbClr val="50E69B"/>
            </a:solidFill>
            <a:ln>
              <a:noFill/>
            </a:ln>
            <a:effectLst/>
          </c:spPr>
          <c:invertIfNegative val="0"/>
          <c:cat>
            <c:strRef>
              <c:f>Sheet2!$A$2:$A$31</c:f>
              <c:strCache>
                <c:ptCount val="30"/>
                <c:pt idx="0">
                  <c:v>Norway</c:v>
                </c:pt>
                <c:pt idx="1">
                  <c:v>Finland</c:v>
                </c:pt>
                <c:pt idx="2">
                  <c:v>Georgia</c:v>
                </c:pt>
                <c:pt idx="3">
                  <c:v>Sweden</c:v>
                </c:pt>
                <c:pt idx="4">
                  <c:v>Türkiye</c:v>
                </c:pt>
                <c:pt idx="5">
                  <c:v>Bosnia and Herzegovina</c:v>
                </c:pt>
                <c:pt idx="6">
                  <c:v>Serbia</c:v>
                </c:pt>
                <c:pt idx="7">
                  <c:v>Albania</c:v>
                </c:pt>
                <c:pt idx="8">
                  <c:v>Bulgaria</c:v>
                </c:pt>
                <c:pt idx="9">
                  <c:v>Luxembourg</c:v>
                </c:pt>
                <c:pt idx="10">
                  <c:v>Spain</c:v>
                </c:pt>
                <c:pt idx="11">
                  <c:v>Portugal</c:v>
                </c:pt>
                <c:pt idx="12">
                  <c:v>Estonia</c:v>
                </c:pt>
                <c:pt idx="13">
                  <c:v>Latvia</c:v>
                </c:pt>
                <c:pt idx="14">
                  <c:v>Romania</c:v>
                </c:pt>
                <c:pt idx="15">
                  <c:v>Belgium</c:v>
                </c:pt>
                <c:pt idx="16">
                  <c:v>France</c:v>
                </c:pt>
                <c:pt idx="17">
                  <c:v>Greece</c:v>
                </c:pt>
                <c:pt idx="18">
                  <c:v>Austria</c:v>
                </c:pt>
                <c:pt idx="19">
                  <c:v>Netherlands</c:v>
                </c:pt>
                <c:pt idx="20">
                  <c:v>EU27</c:v>
                </c:pt>
                <c:pt idx="21">
                  <c:v>Czechia</c:v>
                </c:pt>
                <c:pt idx="22">
                  <c:v>Slovakia</c:v>
                </c:pt>
                <c:pt idx="23">
                  <c:v>Ireland</c:v>
                </c:pt>
                <c:pt idx="24">
                  <c:v>Croatia</c:v>
                </c:pt>
                <c:pt idx="25">
                  <c:v>Germany</c:v>
                </c:pt>
                <c:pt idx="26">
                  <c:v>Poland</c:v>
                </c:pt>
                <c:pt idx="27">
                  <c:v>Hungary</c:v>
                </c:pt>
                <c:pt idx="28">
                  <c:v>Italy</c:v>
                </c:pt>
                <c:pt idx="29">
                  <c:v>Denmark</c:v>
                </c:pt>
              </c:strCache>
            </c:strRef>
          </c:cat>
          <c:val>
            <c:numRef>
              <c:f>Sheet2!$C$2:$C$31</c:f>
              <c:numCache>
                <c:formatCode>#,##0.##########</c:formatCode>
                <c:ptCount val="30"/>
                <c:pt idx="0">
                  <c:v>6.4299999999999996E-2</c:v>
                </c:pt>
                <c:pt idx="1">
                  <c:v>9.3700000000000006E-2</c:v>
                </c:pt>
                <c:pt idx="2">
                  <c:v>9.6199999999999994E-2</c:v>
                </c:pt>
                <c:pt idx="3">
                  <c:v>9.8599999999999993E-2</c:v>
                </c:pt>
                <c:pt idx="4" formatCode="#,##0.0000">
                  <c:v>0.10199999999999999</c:v>
                </c:pt>
                <c:pt idx="5">
                  <c:v>0.1178</c:v>
                </c:pt>
                <c:pt idx="6">
                  <c:v>0.15279999999999999</c:v>
                </c:pt>
                <c:pt idx="7">
                  <c:v>0.15509999999999999</c:v>
                </c:pt>
                <c:pt idx="8">
                  <c:v>0.1555</c:v>
                </c:pt>
                <c:pt idx="9">
                  <c:v>0.16070000000000001</c:v>
                </c:pt>
                <c:pt idx="10">
                  <c:v>0.16930000000000001</c:v>
                </c:pt>
                <c:pt idx="11">
                  <c:v>0.17369999999999999</c:v>
                </c:pt>
                <c:pt idx="12">
                  <c:v>0.18079999999999999</c:v>
                </c:pt>
                <c:pt idx="13">
                  <c:v>0.1835</c:v>
                </c:pt>
                <c:pt idx="14">
                  <c:v>0.18579999999999999</c:v>
                </c:pt>
                <c:pt idx="15">
                  <c:v>0.1885</c:v>
                </c:pt>
                <c:pt idx="16">
                  <c:v>0.18959999999999999</c:v>
                </c:pt>
                <c:pt idx="17">
                  <c:v>0.1956</c:v>
                </c:pt>
                <c:pt idx="18">
                  <c:v>0.21360000000000001</c:v>
                </c:pt>
                <c:pt idx="19">
                  <c:v>0.2152</c:v>
                </c:pt>
                <c:pt idx="20">
                  <c:v>0.21560000000000001</c:v>
                </c:pt>
                <c:pt idx="21">
                  <c:v>0.23469999999999999</c:v>
                </c:pt>
                <c:pt idx="22">
                  <c:v>0.24110000000000001</c:v>
                </c:pt>
                <c:pt idx="23">
                  <c:v>0.24940000000000001</c:v>
                </c:pt>
                <c:pt idx="24">
                  <c:v>0.25080000000000002</c:v>
                </c:pt>
                <c:pt idx="25">
                  <c:v>0.25269999999999998</c:v>
                </c:pt>
                <c:pt idx="26">
                  <c:v>0.2621</c:v>
                </c:pt>
                <c:pt idx="27">
                  <c:v>0.26479999999999998</c:v>
                </c:pt>
                <c:pt idx="28">
                  <c:v>0.2757</c:v>
                </c:pt>
                <c:pt idx="29" formatCode="#,##0.0000">
                  <c:v>0.28599999999999998</c:v>
                </c:pt>
              </c:numCache>
            </c:numRef>
          </c:val>
          <c:extLst>
            <c:ext xmlns:c16="http://schemas.microsoft.com/office/drawing/2014/chart" uri="{C3380CC4-5D6E-409C-BE32-E72D297353CC}">
              <c16:uniqueId val="{00000001-73FE-407D-923F-02D0F98DC4CF}"/>
            </c:ext>
          </c:extLst>
        </c:ser>
        <c:dLbls>
          <c:showLegendKey val="0"/>
          <c:showVal val="0"/>
          <c:showCatName val="0"/>
          <c:showSerName val="0"/>
          <c:showPercent val="0"/>
          <c:showBubbleSize val="0"/>
        </c:dLbls>
        <c:gapWidth val="70"/>
        <c:axId val="545893951"/>
        <c:axId val="545889151"/>
      </c:barChart>
      <c:catAx>
        <c:axId val="5458939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l-GR"/>
          </a:p>
        </c:txPr>
        <c:crossAx val="545889151"/>
        <c:crosses val="autoZero"/>
        <c:auto val="1"/>
        <c:lblAlgn val="ctr"/>
        <c:lblOffset val="100"/>
        <c:noMultiLvlLbl val="0"/>
      </c:catAx>
      <c:valAx>
        <c:axId val="5458891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r>
                  <a:rPr lang="el-GR"/>
                  <a:t>/</a:t>
                </a:r>
                <a:r>
                  <a:rPr lang="en-US"/>
                  <a:t>MWh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45893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Sheet2!$F$1</c:f>
              <c:strCache>
                <c:ptCount val="1"/>
                <c:pt idx="0">
                  <c:v>excl. taxes &amp; levies</c:v>
                </c:pt>
              </c:strCache>
            </c:strRef>
          </c:tx>
          <c:spPr>
            <a:solidFill>
              <a:schemeClr val="accent1"/>
            </a:solidFill>
            <a:ln>
              <a:noFill/>
            </a:ln>
            <a:effectLst/>
          </c:spPr>
          <c:invertIfNegative val="0"/>
          <c:cat>
            <c:strRef>
              <c:f>(Sheet2!$E$6,Sheet2!$E$8:$E$11,Sheet2!$E$14:$E$31,Sheet2!$E$33:$E$35,Sheet2!$E$37:$E$39)</c:f>
              <c:strCache>
                <c:ptCount val="29"/>
                <c:pt idx="0">
                  <c:v>Hungary</c:v>
                </c:pt>
                <c:pt idx="1">
                  <c:v>Norway</c:v>
                </c:pt>
                <c:pt idx="2">
                  <c:v>Serbia</c:v>
                </c:pt>
                <c:pt idx="3">
                  <c:v>Bulgaria</c:v>
                </c:pt>
                <c:pt idx="4">
                  <c:v>Moldova</c:v>
                </c:pt>
                <c:pt idx="5">
                  <c:v>Croatia</c:v>
                </c:pt>
                <c:pt idx="6">
                  <c:v>Romania</c:v>
                </c:pt>
                <c:pt idx="7">
                  <c:v>Slovakia</c:v>
                </c:pt>
                <c:pt idx="8">
                  <c:v>Netherlands</c:v>
                </c:pt>
                <c:pt idx="9">
                  <c:v>Sweden</c:v>
                </c:pt>
                <c:pt idx="10">
                  <c:v>Luxembourg</c:v>
                </c:pt>
                <c:pt idx="11">
                  <c:v>Slovenia</c:v>
                </c:pt>
                <c:pt idx="12">
                  <c:v>Finland</c:v>
                </c:pt>
                <c:pt idx="13">
                  <c:v>Estonia</c:v>
                </c:pt>
                <c:pt idx="14">
                  <c:v>Lithuania</c:v>
                </c:pt>
                <c:pt idx="15">
                  <c:v>Latvia</c:v>
                </c:pt>
                <c:pt idx="16">
                  <c:v>Greece</c:v>
                </c:pt>
                <c:pt idx="17">
                  <c:v>Poland</c:v>
                </c:pt>
                <c:pt idx="18">
                  <c:v>Austria</c:v>
                </c:pt>
                <c:pt idx="19">
                  <c:v>Spain</c:v>
                </c:pt>
                <c:pt idx="20">
                  <c:v>Portugal</c:v>
                </c:pt>
                <c:pt idx="21">
                  <c:v>France</c:v>
                </c:pt>
                <c:pt idx="22">
                  <c:v>EU27</c:v>
                </c:pt>
                <c:pt idx="23">
                  <c:v>Czechia</c:v>
                </c:pt>
                <c:pt idx="24">
                  <c:v>Denmark</c:v>
                </c:pt>
                <c:pt idx="25">
                  <c:v>Belgium</c:v>
                </c:pt>
                <c:pt idx="26">
                  <c:v>Italy</c:v>
                </c:pt>
                <c:pt idx="27">
                  <c:v>Ireland</c:v>
                </c:pt>
                <c:pt idx="28">
                  <c:v>Germany</c:v>
                </c:pt>
              </c:strCache>
              <c:extLst/>
            </c:strRef>
          </c:cat>
          <c:val>
            <c:numRef>
              <c:f>(Sheet2!$F$6,Sheet2!$F$8:$F$11,Sheet2!$F$14:$F$31,Sheet2!$F$33:$F$35,Sheet2!$F$37:$F$39)</c:f>
              <c:numCache>
                <c:formatCode>#,##0.##########</c:formatCode>
                <c:ptCount val="29"/>
                <c:pt idx="0">
                  <c:v>8.3199999999999996E-2</c:v>
                </c:pt>
                <c:pt idx="1">
                  <c:v>8.2500000000000004E-2</c:v>
                </c:pt>
                <c:pt idx="2">
                  <c:v>8.5400000000000004E-2</c:v>
                </c:pt>
                <c:pt idx="3">
                  <c:v>0.1013</c:v>
                </c:pt>
                <c:pt idx="4">
                  <c:v>0.12859999999999999</c:v>
                </c:pt>
                <c:pt idx="5">
                  <c:v>0.12330000000000001</c:v>
                </c:pt>
                <c:pt idx="6">
                  <c:v>0.1295</c:v>
                </c:pt>
                <c:pt idx="7">
                  <c:v>0.1237</c:v>
                </c:pt>
                <c:pt idx="8">
                  <c:v>0.27929999999999999</c:v>
                </c:pt>
                <c:pt idx="9">
                  <c:v>0.1178</c:v>
                </c:pt>
                <c:pt idx="10">
                  <c:v>0.29480000000000001</c:v>
                </c:pt>
                <c:pt idx="11">
                  <c:v>0.1585</c:v>
                </c:pt>
                <c:pt idx="12">
                  <c:v>0.14580000000000001</c:v>
                </c:pt>
                <c:pt idx="13">
                  <c:v>0.1608</c:v>
                </c:pt>
                <c:pt idx="14">
                  <c:v>0.1847</c:v>
                </c:pt>
                <c:pt idx="15">
                  <c:v>0.19989999999999999</c:v>
                </c:pt>
                <c:pt idx="16">
                  <c:v>0.20580000000000001</c:v>
                </c:pt>
                <c:pt idx="17">
                  <c:v>0.14630000000000001</c:v>
                </c:pt>
                <c:pt idx="18" formatCode="#,##0.0000">
                  <c:v>0.26600000000000001</c:v>
                </c:pt>
                <c:pt idx="19">
                  <c:v>0.20619999999999999</c:v>
                </c:pt>
                <c:pt idx="20">
                  <c:v>0.1774</c:v>
                </c:pt>
                <c:pt idx="21">
                  <c:v>0.21609999999999999</c:v>
                </c:pt>
                <c:pt idx="22">
                  <c:v>0.21890000000000001</c:v>
                </c:pt>
                <c:pt idx="23">
                  <c:v>0.2424</c:v>
                </c:pt>
                <c:pt idx="24">
                  <c:v>0.1903</c:v>
                </c:pt>
                <c:pt idx="25">
                  <c:v>0.24779999999999999</c:v>
                </c:pt>
                <c:pt idx="26">
                  <c:v>0.25609999999999999</c:v>
                </c:pt>
                <c:pt idx="27">
                  <c:v>0.3634</c:v>
                </c:pt>
                <c:pt idx="28">
                  <c:v>0.29389999999999999</c:v>
                </c:pt>
              </c:numCache>
              <c:extLst/>
            </c:numRef>
          </c:val>
          <c:extLst>
            <c:ext xmlns:c16="http://schemas.microsoft.com/office/drawing/2014/chart" uri="{C3380CC4-5D6E-409C-BE32-E72D297353CC}">
              <c16:uniqueId val="{00000000-403C-4D67-889F-A4FDA2583639}"/>
            </c:ext>
          </c:extLst>
        </c:ser>
        <c:ser>
          <c:idx val="1"/>
          <c:order val="1"/>
          <c:tx>
            <c:strRef>
              <c:f>Sheet2!$G$1</c:f>
              <c:strCache>
                <c:ptCount val="1"/>
                <c:pt idx="0">
                  <c:v>incl. taxes &amp; levies</c:v>
                </c:pt>
              </c:strCache>
            </c:strRef>
          </c:tx>
          <c:spPr>
            <a:solidFill>
              <a:srgbClr val="50E69B"/>
            </a:solidFill>
            <a:ln>
              <a:noFill/>
            </a:ln>
            <a:effectLst/>
          </c:spPr>
          <c:invertIfNegative val="0"/>
          <c:cat>
            <c:strRef>
              <c:f>(Sheet2!$E$6,Sheet2!$E$8:$E$11,Sheet2!$E$14:$E$31,Sheet2!$E$33:$E$35,Sheet2!$E$37:$E$39)</c:f>
              <c:strCache>
                <c:ptCount val="29"/>
                <c:pt idx="0">
                  <c:v>Hungary</c:v>
                </c:pt>
                <c:pt idx="1">
                  <c:v>Norway</c:v>
                </c:pt>
                <c:pt idx="2">
                  <c:v>Serbia</c:v>
                </c:pt>
                <c:pt idx="3">
                  <c:v>Bulgaria</c:v>
                </c:pt>
                <c:pt idx="4">
                  <c:v>Moldova</c:v>
                </c:pt>
                <c:pt idx="5">
                  <c:v>Croatia</c:v>
                </c:pt>
                <c:pt idx="6">
                  <c:v>Romania</c:v>
                </c:pt>
                <c:pt idx="7">
                  <c:v>Slovakia</c:v>
                </c:pt>
                <c:pt idx="8">
                  <c:v>Netherlands</c:v>
                </c:pt>
                <c:pt idx="9">
                  <c:v>Sweden</c:v>
                </c:pt>
                <c:pt idx="10">
                  <c:v>Luxembourg</c:v>
                </c:pt>
                <c:pt idx="11">
                  <c:v>Slovenia</c:v>
                </c:pt>
                <c:pt idx="12">
                  <c:v>Finland</c:v>
                </c:pt>
                <c:pt idx="13">
                  <c:v>Estonia</c:v>
                </c:pt>
                <c:pt idx="14">
                  <c:v>Lithuania</c:v>
                </c:pt>
                <c:pt idx="15">
                  <c:v>Latvia</c:v>
                </c:pt>
                <c:pt idx="16">
                  <c:v>Greece</c:v>
                </c:pt>
                <c:pt idx="17">
                  <c:v>Poland</c:v>
                </c:pt>
                <c:pt idx="18">
                  <c:v>Austria</c:v>
                </c:pt>
                <c:pt idx="19">
                  <c:v>Spain</c:v>
                </c:pt>
                <c:pt idx="20">
                  <c:v>Portugal</c:v>
                </c:pt>
                <c:pt idx="21">
                  <c:v>France</c:v>
                </c:pt>
                <c:pt idx="22">
                  <c:v>EU27</c:v>
                </c:pt>
                <c:pt idx="23">
                  <c:v>Czechia</c:v>
                </c:pt>
                <c:pt idx="24">
                  <c:v>Denmark</c:v>
                </c:pt>
                <c:pt idx="25">
                  <c:v>Belgium</c:v>
                </c:pt>
                <c:pt idx="26">
                  <c:v>Italy</c:v>
                </c:pt>
                <c:pt idx="27">
                  <c:v>Ireland</c:v>
                </c:pt>
                <c:pt idx="28">
                  <c:v>Germany</c:v>
                </c:pt>
              </c:strCache>
              <c:extLst/>
            </c:strRef>
          </c:cat>
          <c:val>
            <c:numRef>
              <c:f>(Sheet2!$G$6,Sheet2!$G$8:$G$11,Sheet2!$G$14:$G$31,Sheet2!$G$33:$G$35,Sheet2!$G$37:$G$39)</c:f>
              <c:numCache>
                <c:formatCode>#,##0.##########</c:formatCode>
                <c:ptCount val="29"/>
                <c:pt idx="0">
                  <c:v>0.1056</c:v>
                </c:pt>
                <c:pt idx="1">
                  <c:v>0.1124</c:v>
                </c:pt>
                <c:pt idx="2">
                  <c:v>0.1187</c:v>
                </c:pt>
                <c:pt idx="3">
                  <c:v>0.1215</c:v>
                </c:pt>
                <c:pt idx="4">
                  <c:v>0.12870000000000001</c:v>
                </c:pt>
                <c:pt idx="5">
                  <c:v>0.15459999999999999</c:v>
                </c:pt>
                <c:pt idx="6">
                  <c:v>0.17480000000000001</c:v>
                </c:pt>
                <c:pt idx="7">
                  <c:v>0.17910000000000001</c:v>
                </c:pt>
                <c:pt idx="8">
                  <c:v>0.18759999999999999</c:v>
                </c:pt>
                <c:pt idx="9">
                  <c:v>0.19389999999999999</c:v>
                </c:pt>
                <c:pt idx="10" formatCode="#,##0.0000">
                  <c:v>0.19500000000000001</c:v>
                </c:pt>
                <c:pt idx="11">
                  <c:v>0.19639999999999999</c:v>
                </c:pt>
                <c:pt idx="12">
                  <c:v>0.21060000000000001</c:v>
                </c:pt>
                <c:pt idx="13">
                  <c:v>0.2107</c:v>
                </c:pt>
                <c:pt idx="14">
                  <c:v>0.2235</c:v>
                </c:pt>
                <c:pt idx="15">
                  <c:v>0.2303</c:v>
                </c:pt>
                <c:pt idx="16">
                  <c:v>0.24929999999999999</c:v>
                </c:pt>
                <c:pt idx="17">
                  <c:v>0.25729999999999997</c:v>
                </c:pt>
                <c:pt idx="18">
                  <c:v>0.25779999999999997</c:v>
                </c:pt>
                <c:pt idx="19">
                  <c:v>0.26429999999999998</c:v>
                </c:pt>
                <c:pt idx="20">
                  <c:v>0.27639999999999998</c:v>
                </c:pt>
                <c:pt idx="21" formatCode="#,##0.0000">
                  <c:v>0.28499999999999998</c:v>
                </c:pt>
                <c:pt idx="22" formatCode="#,##0.0000">
                  <c:v>0.28999999999999998</c:v>
                </c:pt>
                <c:pt idx="23">
                  <c:v>0.31990000000000002</c:v>
                </c:pt>
                <c:pt idx="24">
                  <c:v>0.32440000000000002</c:v>
                </c:pt>
                <c:pt idx="25">
                  <c:v>0.33379999999999999</c:v>
                </c:pt>
                <c:pt idx="26">
                  <c:v>0.35049999999999998</c:v>
                </c:pt>
                <c:pt idx="27">
                  <c:v>0.36109999999999998</c:v>
                </c:pt>
                <c:pt idx="28">
                  <c:v>0.41110000000000002</c:v>
                </c:pt>
              </c:numCache>
              <c:extLst/>
            </c:numRef>
          </c:val>
          <c:extLst>
            <c:ext xmlns:c16="http://schemas.microsoft.com/office/drawing/2014/chart" uri="{C3380CC4-5D6E-409C-BE32-E72D297353CC}">
              <c16:uniqueId val="{00000001-403C-4D67-889F-A4FDA2583639}"/>
            </c:ext>
          </c:extLst>
        </c:ser>
        <c:dLbls>
          <c:showLegendKey val="0"/>
          <c:showVal val="0"/>
          <c:showCatName val="0"/>
          <c:showSerName val="0"/>
          <c:showPercent val="0"/>
          <c:showBubbleSize val="0"/>
        </c:dLbls>
        <c:gapWidth val="70"/>
        <c:axId val="1052260847"/>
        <c:axId val="1052269007"/>
      </c:barChart>
      <c:catAx>
        <c:axId val="1052260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l-GR"/>
          </a:p>
        </c:txPr>
        <c:crossAx val="1052269007"/>
        <c:crosses val="autoZero"/>
        <c:auto val="1"/>
        <c:lblAlgn val="ctr"/>
        <c:lblOffset val="100"/>
        <c:noMultiLvlLbl val="0"/>
      </c:catAx>
      <c:valAx>
        <c:axId val="10522690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kern="1200" baseline="0">
                    <a:solidFill>
                      <a:srgbClr val="373737">
                        <a:lumMod val="65000"/>
                        <a:lumOff val="35000"/>
                      </a:srgbClr>
                    </a:solidFill>
                  </a:rPr>
                  <a:t>€</a:t>
                </a:r>
                <a:r>
                  <a:rPr lang="el-GR" sz="1000" b="0" i="0" u="none" strike="noStrike" kern="1200" baseline="0">
                    <a:solidFill>
                      <a:srgbClr val="373737">
                        <a:lumMod val="65000"/>
                        <a:lumOff val="35000"/>
                      </a:srgbClr>
                    </a:solidFill>
                  </a:rPr>
                  <a:t>/</a:t>
                </a:r>
                <a:r>
                  <a:rPr lang="en-US" sz="1000" b="0" i="0" u="none" strike="noStrike" kern="1200" baseline="0">
                    <a:solidFill>
                      <a:srgbClr val="373737">
                        <a:lumMod val="65000"/>
                        <a:lumOff val="35000"/>
                      </a:srgbClr>
                    </a:solidFill>
                  </a:rPr>
                  <a:t>MWh</a:t>
                </a:r>
              </a:p>
            </c:rich>
          </c:tx>
          <c:layout>
            <c:manualLayout>
              <c:xMode val="edge"/>
              <c:yMode val="edge"/>
              <c:x val="0.5003999003437799"/>
              <c:y val="0.870225706131372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052260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1"/>
          <c:order val="0"/>
          <c:tx>
            <c:strRef>
              <c:f>Φύλλο1!$A$16</c:f>
              <c:strCache>
                <c:ptCount val="1"/>
                <c:pt idx="0">
                  <c:v>Χρεώσεις Προμήθειας</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extLst>
                <c:ext xmlns:c16="http://schemas.microsoft.com/office/drawing/2014/chart" uri="{C3380CC4-5D6E-409C-BE32-E72D297353CC}">
                  <c16:uniqueId val="{00000000-4A0F-454A-935B-02244F54C6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Φύλλο1!$B$13</c:f>
              <c:strCache>
                <c:ptCount val="1"/>
                <c:pt idx="0">
                  <c:v>Ποσό (€)</c:v>
                </c:pt>
              </c:strCache>
            </c:strRef>
          </c:cat>
          <c:val>
            <c:numRef>
              <c:f>Φύλλο1!$B$16</c:f>
              <c:numCache>
                <c:formatCode>General</c:formatCode>
                <c:ptCount val="1"/>
                <c:pt idx="0">
                  <c:v>25.52</c:v>
                </c:pt>
              </c:numCache>
            </c:numRef>
          </c:val>
          <c:extLst>
            <c:ext xmlns:c16="http://schemas.microsoft.com/office/drawing/2014/chart" uri="{C3380CC4-5D6E-409C-BE32-E72D297353CC}">
              <c16:uniqueId val="{00000000-1787-48AF-B70C-EF32EAF108B1}"/>
            </c:ext>
          </c:extLst>
        </c:ser>
        <c:ser>
          <c:idx val="0"/>
          <c:order val="1"/>
          <c:tx>
            <c:strRef>
              <c:f>Φύλλο1!$A$15</c:f>
              <c:strCache>
                <c:ptCount val="1"/>
                <c:pt idx="0">
                  <c:v>Χρεώσεις Δήμου</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Φύλλο1!$B$13</c:f>
              <c:strCache>
                <c:ptCount val="1"/>
                <c:pt idx="0">
                  <c:v>Ποσό (€)</c:v>
                </c:pt>
              </c:strCache>
            </c:strRef>
          </c:cat>
          <c:val>
            <c:numRef>
              <c:f>Φύλλο1!$B$15</c:f>
              <c:numCache>
                <c:formatCode>General</c:formatCode>
                <c:ptCount val="1"/>
                <c:pt idx="0">
                  <c:v>39.83</c:v>
                </c:pt>
              </c:numCache>
            </c:numRef>
          </c:val>
          <c:extLst>
            <c:ext xmlns:c16="http://schemas.microsoft.com/office/drawing/2014/chart" uri="{C3380CC4-5D6E-409C-BE32-E72D297353CC}">
              <c16:uniqueId val="{00000001-1787-48AF-B70C-EF32EAF108B1}"/>
            </c:ext>
          </c:extLst>
        </c:ser>
        <c:ser>
          <c:idx val="2"/>
          <c:order val="2"/>
          <c:tx>
            <c:strRef>
              <c:f>Φύλλο1!$A$17</c:f>
              <c:strCache>
                <c:ptCount val="1"/>
                <c:pt idx="0">
                  <c:v>Ρυθμιζόμενες Χρεώσεις</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Φύλλο1!$B$13</c:f>
              <c:strCache>
                <c:ptCount val="1"/>
                <c:pt idx="0">
                  <c:v>Ποσό (€)</c:v>
                </c:pt>
              </c:strCache>
            </c:strRef>
          </c:cat>
          <c:val>
            <c:numRef>
              <c:f>Φύλλο1!$B$17</c:f>
              <c:numCache>
                <c:formatCode>General</c:formatCode>
                <c:ptCount val="1"/>
                <c:pt idx="0">
                  <c:v>12.74</c:v>
                </c:pt>
              </c:numCache>
            </c:numRef>
          </c:val>
          <c:extLst>
            <c:ext xmlns:c16="http://schemas.microsoft.com/office/drawing/2014/chart" uri="{C3380CC4-5D6E-409C-BE32-E72D297353CC}">
              <c16:uniqueId val="{00000002-1787-48AF-B70C-EF32EAF108B1}"/>
            </c:ext>
          </c:extLst>
        </c:ser>
        <c:ser>
          <c:idx val="3"/>
          <c:order val="3"/>
          <c:tx>
            <c:strRef>
              <c:f>Φύλλο1!$A$18</c:f>
              <c:strCache>
                <c:ptCount val="1"/>
                <c:pt idx="0">
                  <c:v>Τέλος υπέρ ΕΡΤ</c:v>
                </c:pt>
              </c:strCache>
            </c:strRef>
          </c:tx>
          <c:spPr>
            <a:solidFill>
              <a:schemeClr val="accent4"/>
            </a:solidFill>
            <a:ln>
              <a:noFill/>
            </a:ln>
            <a:effectLst/>
          </c:spPr>
          <c:invertIfNegative val="0"/>
          <c:dLbls>
            <c:delete val="1"/>
          </c:dLbls>
          <c:cat>
            <c:strRef>
              <c:f>Φύλλο1!$B$13</c:f>
              <c:strCache>
                <c:ptCount val="1"/>
                <c:pt idx="0">
                  <c:v>Ποσό (€)</c:v>
                </c:pt>
              </c:strCache>
            </c:strRef>
          </c:cat>
          <c:val>
            <c:numRef>
              <c:f>Φύλλο1!$B$18</c:f>
              <c:numCache>
                <c:formatCode>General</c:formatCode>
                <c:ptCount val="1"/>
                <c:pt idx="0">
                  <c:v>2.86</c:v>
                </c:pt>
              </c:numCache>
            </c:numRef>
          </c:val>
          <c:extLst>
            <c:ext xmlns:c16="http://schemas.microsoft.com/office/drawing/2014/chart" uri="{C3380CC4-5D6E-409C-BE32-E72D297353CC}">
              <c16:uniqueId val="{00000003-1787-48AF-B70C-EF32EAF108B1}"/>
            </c:ext>
          </c:extLst>
        </c:ser>
        <c:ser>
          <c:idx val="4"/>
          <c:order val="4"/>
          <c:tx>
            <c:strRef>
              <c:f>Φύλλο1!$A$19</c:f>
              <c:strCache>
                <c:ptCount val="1"/>
                <c:pt idx="0">
                  <c:v>ΦΠΑ 6 %</c:v>
                </c:pt>
              </c:strCache>
            </c:strRef>
          </c:tx>
          <c:spPr>
            <a:solidFill>
              <a:schemeClr val="accent5"/>
            </a:solidFill>
            <a:ln>
              <a:noFill/>
            </a:ln>
            <a:effectLst/>
          </c:spPr>
          <c:invertIfNegative val="0"/>
          <c:dLbls>
            <c:delete val="1"/>
          </c:dLbls>
          <c:cat>
            <c:strRef>
              <c:f>Φύλλο1!$B$13</c:f>
              <c:strCache>
                <c:ptCount val="1"/>
                <c:pt idx="0">
                  <c:v>Ποσό (€)</c:v>
                </c:pt>
              </c:strCache>
            </c:strRef>
          </c:cat>
          <c:val>
            <c:numRef>
              <c:f>Φύλλο1!$B$19</c:f>
              <c:numCache>
                <c:formatCode>General</c:formatCode>
                <c:ptCount val="1"/>
                <c:pt idx="0">
                  <c:v>2.34</c:v>
                </c:pt>
              </c:numCache>
            </c:numRef>
          </c:val>
          <c:extLst>
            <c:ext xmlns:c16="http://schemas.microsoft.com/office/drawing/2014/chart" uri="{C3380CC4-5D6E-409C-BE32-E72D297353CC}">
              <c16:uniqueId val="{00000004-1787-48AF-B70C-EF32EAF108B1}"/>
            </c:ext>
          </c:extLst>
        </c:ser>
        <c:ser>
          <c:idx val="5"/>
          <c:order val="5"/>
          <c:tx>
            <c:strRef>
              <c:f>Φύλλο1!$A$20</c:f>
              <c:strCache>
                <c:ptCount val="1"/>
                <c:pt idx="0">
                  <c:v>Συμπληρωματικές Χρεώσεις</c:v>
                </c:pt>
              </c:strCache>
            </c:strRef>
          </c:tx>
          <c:spPr>
            <a:solidFill>
              <a:schemeClr val="accent6"/>
            </a:solidFill>
            <a:ln>
              <a:noFill/>
            </a:ln>
            <a:effectLst/>
          </c:spPr>
          <c:invertIfNegative val="0"/>
          <c:dLbls>
            <c:delete val="1"/>
          </c:dLbls>
          <c:cat>
            <c:strRef>
              <c:f>Φύλλο1!$B$13</c:f>
              <c:strCache>
                <c:ptCount val="1"/>
                <c:pt idx="0">
                  <c:v>Ποσό (€)</c:v>
                </c:pt>
              </c:strCache>
            </c:strRef>
          </c:cat>
          <c:val>
            <c:numRef>
              <c:f>Φύλλο1!$B$20</c:f>
              <c:numCache>
                <c:formatCode>General</c:formatCode>
                <c:ptCount val="1"/>
                <c:pt idx="0">
                  <c:v>0.81</c:v>
                </c:pt>
              </c:numCache>
            </c:numRef>
          </c:val>
          <c:extLst>
            <c:ext xmlns:c16="http://schemas.microsoft.com/office/drawing/2014/chart" uri="{C3380CC4-5D6E-409C-BE32-E72D297353CC}">
              <c16:uniqueId val="{00000005-1787-48AF-B70C-EF32EAF108B1}"/>
            </c:ext>
          </c:extLst>
        </c:ser>
        <c:dLbls>
          <c:dLblPos val="ctr"/>
          <c:showLegendKey val="0"/>
          <c:showVal val="1"/>
          <c:showCatName val="0"/>
          <c:showSerName val="0"/>
          <c:showPercent val="0"/>
          <c:showBubbleSize val="0"/>
        </c:dLbls>
        <c:gapWidth val="150"/>
        <c:overlap val="100"/>
        <c:axId val="674729487"/>
        <c:axId val="674731887"/>
      </c:barChart>
      <c:catAx>
        <c:axId val="67472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674731887"/>
        <c:crosses val="autoZero"/>
        <c:auto val="1"/>
        <c:lblAlgn val="ctr"/>
        <c:lblOffset val="100"/>
        <c:noMultiLvlLbl val="0"/>
      </c:catAx>
      <c:valAx>
        <c:axId val="67473188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67472948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10210149284559"/>
          <c:y val="6.8343674960492026E-2"/>
          <c:w val="0.61515402463361291"/>
          <c:h val="0.88112639741189469"/>
        </c:manualLayout>
      </c:layout>
      <c:barChart>
        <c:barDir val="bar"/>
        <c:grouping val="clustered"/>
        <c:varyColors val="0"/>
        <c:ser>
          <c:idx val="0"/>
          <c:order val="0"/>
          <c:spPr>
            <a:solidFill>
              <a:srgbClr val="03C3F8"/>
            </a:solidFill>
            <a:ln>
              <a:solidFill>
                <a:srgbClr val="03C3F8"/>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'Market Share'!$A$4:$A$25</c:f>
              <c:strCache>
                <c:ptCount val="22"/>
                <c:pt idx="0">
                  <c:v>KIEFER</c:v>
                </c:pt>
                <c:pt idx="1">
                  <c:v>SURVEY_DIGITAL</c:v>
                </c:pt>
                <c:pt idx="2">
                  <c:v>GEARS</c:v>
                </c:pt>
                <c:pt idx="3">
                  <c:v>THERMO_KOMOTINI</c:v>
                </c:pt>
                <c:pt idx="4">
                  <c:v>GREEN_VALUE</c:v>
                </c:pt>
                <c:pt idx="5">
                  <c:v>ATTIKI_GSC</c:v>
                </c:pt>
                <c:pt idx="6">
                  <c:v>SOLARENERGY</c:v>
                </c:pt>
                <c:pt idx="7">
                  <c:v>DEPA</c:v>
                </c:pt>
                <c:pt idx="8">
                  <c:v>ZEPHIROS</c:v>
                </c:pt>
                <c:pt idx="9">
                  <c:v>ENEL_GLOBAL</c:v>
                </c:pt>
                <c:pt idx="10">
                  <c:v>DUFERCO_HELLAS</c:v>
                </c:pt>
                <c:pt idx="11">
                  <c:v>EUNICE_TRADING</c:v>
                </c:pt>
                <c:pt idx="12">
                  <c:v>AXPO_SOLUTIONS</c:v>
                </c:pt>
                <c:pt idx="13">
                  <c:v>FORENA</c:v>
                </c:pt>
                <c:pt idx="14">
                  <c:v>RENOPTIPOWER</c:v>
                </c:pt>
                <c:pt idx="15">
                  <c:v>SUSAKI_POWER</c:v>
                </c:pt>
                <c:pt idx="16">
                  <c:v>KORINTHOS_POWER</c:v>
                </c:pt>
                <c:pt idx="17">
                  <c:v>HERON</c:v>
                </c:pt>
                <c:pt idx="18">
                  <c:v>ELPEDISON</c:v>
                </c:pt>
                <c:pt idx="19">
                  <c:v>OPTIMUS_ENERGY</c:v>
                </c:pt>
                <c:pt idx="20">
                  <c:v>MYTILINEOS</c:v>
                </c:pt>
                <c:pt idx="21">
                  <c:v>DAPEEP</c:v>
                </c:pt>
              </c:strCache>
            </c:strRef>
          </c:cat>
          <c:val>
            <c:numRef>
              <c:f>'Market Share'!$B$4:$B$25</c:f>
              <c:numCache>
                <c:formatCode>General</c:formatCode>
                <c:ptCount val="22"/>
                <c:pt idx="0">
                  <c:v>0</c:v>
                </c:pt>
                <c:pt idx="1">
                  <c:v>0.01</c:v>
                </c:pt>
                <c:pt idx="2">
                  <c:v>0.01</c:v>
                </c:pt>
                <c:pt idx="3">
                  <c:v>0.01</c:v>
                </c:pt>
                <c:pt idx="4">
                  <c:v>0.02</c:v>
                </c:pt>
                <c:pt idx="5">
                  <c:v>0.02</c:v>
                </c:pt>
                <c:pt idx="6">
                  <c:v>0.06</c:v>
                </c:pt>
                <c:pt idx="7">
                  <c:v>0.09</c:v>
                </c:pt>
                <c:pt idx="8">
                  <c:v>0.16</c:v>
                </c:pt>
                <c:pt idx="9">
                  <c:v>0.22</c:v>
                </c:pt>
                <c:pt idx="10">
                  <c:v>0.25</c:v>
                </c:pt>
                <c:pt idx="11">
                  <c:v>0.28999999999999998</c:v>
                </c:pt>
                <c:pt idx="12">
                  <c:v>0.39</c:v>
                </c:pt>
                <c:pt idx="13">
                  <c:v>0.55000000000000004</c:v>
                </c:pt>
                <c:pt idx="14">
                  <c:v>0.69</c:v>
                </c:pt>
                <c:pt idx="15">
                  <c:v>2.4700000000000002</c:v>
                </c:pt>
                <c:pt idx="16">
                  <c:v>2.93</c:v>
                </c:pt>
                <c:pt idx="17">
                  <c:v>4.5999999999999996</c:v>
                </c:pt>
                <c:pt idx="18">
                  <c:v>6.95</c:v>
                </c:pt>
                <c:pt idx="19">
                  <c:v>11.09</c:v>
                </c:pt>
                <c:pt idx="20">
                  <c:v>19.010000000000002</c:v>
                </c:pt>
                <c:pt idx="21">
                  <c:v>19.920000000000002</c:v>
                </c:pt>
              </c:numCache>
            </c:numRef>
          </c:val>
          <c:extLst>
            <c:ext xmlns:c16="http://schemas.microsoft.com/office/drawing/2014/chart" uri="{C3380CC4-5D6E-409C-BE32-E72D297353CC}">
              <c16:uniqueId val="{00000000-14D8-463B-BF35-D811395BB64C}"/>
            </c:ext>
          </c:extLst>
        </c:ser>
        <c:dLbls>
          <c:dLblPos val="outEnd"/>
          <c:showLegendKey val="0"/>
          <c:showVal val="1"/>
          <c:showCatName val="0"/>
          <c:showSerName val="0"/>
          <c:showPercent val="0"/>
          <c:showBubbleSize val="0"/>
        </c:dLbls>
        <c:gapWidth val="100"/>
        <c:axId val="49038672"/>
        <c:axId val="49035312"/>
      </c:barChart>
      <c:catAx>
        <c:axId val="49038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49035312"/>
        <c:crosses val="autoZero"/>
        <c:auto val="1"/>
        <c:lblAlgn val="ctr"/>
        <c:lblOffset val="100"/>
        <c:noMultiLvlLbl val="0"/>
      </c:catAx>
      <c:valAx>
        <c:axId val="49035312"/>
        <c:scaling>
          <c:orientation val="minMax"/>
          <c:max val="20"/>
        </c:scaling>
        <c:delete val="1"/>
        <c:axPos val="b"/>
        <c:numFmt formatCode="General" sourceLinked="1"/>
        <c:majorTickMark val="none"/>
        <c:minorTickMark val="none"/>
        <c:tickLblPos val="nextTo"/>
        <c:crossAx val="49038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Verdana" panose="020B0604030504040204" pitchFamily="34" charset="0"/>
          <a:ea typeface="Verdana" panose="020B0604030504040204" pitchFamily="34" charset="0"/>
        </a:defRPr>
      </a:pPr>
      <a:endParaRPr lang="el-G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71441534823839"/>
          <c:y val="6.0762786695184166E-2"/>
          <c:w val="0.5931849955550309"/>
          <c:h val="0.89482797940998049"/>
        </c:manualLayout>
      </c:layout>
      <c:barChart>
        <c:barDir val="bar"/>
        <c:grouping val="clustered"/>
        <c:varyColors val="0"/>
        <c:ser>
          <c:idx val="0"/>
          <c:order val="0"/>
          <c:tx>
            <c:strRef>
              <c:f>'Market Share'!$B$34</c:f>
              <c:strCache>
                <c:ptCount val="1"/>
                <c:pt idx="0">
                  <c:v>Share</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'Market Share'!$A$35:$A$53</c:f>
              <c:strCache>
                <c:ptCount val="19"/>
                <c:pt idx="0">
                  <c:v>KIEFER</c:v>
                </c:pt>
                <c:pt idx="1">
                  <c:v>GEARS</c:v>
                </c:pt>
                <c:pt idx="2">
                  <c:v>SURVEY_DIGITAL</c:v>
                </c:pt>
                <c:pt idx="3">
                  <c:v>GREEN_VALUE</c:v>
                </c:pt>
                <c:pt idx="4">
                  <c:v>ATTIKI_GSC</c:v>
                </c:pt>
                <c:pt idx="5">
                  <c:v>SOLARENERGY</c:v>
                </c:pt>
                <c:pt idx="6">
                  <c:v>DEPA</c:v>
                </c:pt>
                <c:pt idx="7">
                  <c:v>ZEPHIROS</c:v>
                </c:pt>
                <c:pt idx="8">
                  <c:v>ENEL_GLOBAL</c:v>
                </c:pt>
                <c:pt idx="9">
                  <c:v>DUFERCO_HELLAS</c:v>
                </c:pt>
                <c:pt idx="10">
                  <c:v>EUNICE_TRADING</c:v>
                </c:pt>
                <c:pt idx="11">
                  <c:v>AXPO_SOLUTIONS</c:v>
                </c:pt>
                <c:pt idx="12">
                  <c:v>FORENA</c:v>
                </c:pt>
                <c:pt idx="13">
                  <c:v>ELPEDISON</c:v>
                </c:pt>
                <c:pt idx="14">
                  <c:v>RENOPTIPOWER</c:v>
                </c:pt>
                <c:pt idx="15">
                  <c:v>PPC</c:v>
                </c:pt>
                <c:pt idx="16">
                  <c:v>SUSAKI_POWER</c:v>
                </c:pt>
                <c:pt idx="17">
                  <c:v>MYTILINEOS</c:v>
                </c:pt>
                <c:pt idx="18">
                  <c:v>OPTIMUS_ENERGY</c:v>
                </c:pt>
              </c:strCache>
            </c:strRef>
          </c:cat>
          <c:val>
            <c:numRef>
              <c:f>'Market Share'!$B$35:$B$53</c:f>
              <c:numCache>
                <c:formatCode>General</c:formatCode>
                <c:ptCount val="19"/>
                <c:pt idx="0">
                  <c:v>0.01</c:v>
                </c:pt>
                <c:pt idx="1">
                  <c:v>0.02</c:v>
                </c:pt>
                <c:pt idx="2">
                  <c:v>0.03</c:v>
                </c:pt>
                <c:pt idx="3">
                  <c:v>0.04</c:v>
                </c:pt>
                <c:pt idx="4">
                  <c:v>0.04</c:v>
                </c:pt>
                <c:pt idx="5">
                  <c:v>0.16</c:v>
                </c:pt>
                <c:pt idx="6">
                  <c:v>0.22</c:v>
                </c:pt>
                <c:pt idx="7">
                  <c:v>0.38</c:v>
                </c:pt>
                <c:pt idx="8">
                  <c:v>0.52</c:v>
                </c:pt>
                <c:pt idx="9">
                  <c:v>0.59</c:v>
                </c:pt>
                <c:pt idx="10">
                  <c:v>0.69</c:v>
                </c:pt>
                <c:pt idx="11">
                  <c:v>0.92</c:v>
                </c:pt>
                <c:pt idx="12">
                  <c:v>1.31</c:v>
                </c:pt>
                <c:pt idx="13">
                  <c:v>1.47</c:v>
                </c:pt>
                <c:pt idx="14">
                  <c:v>1.64</c:v>
                </c:pt>
                <c:pt idx="15">
                  <c:v>3.78</c:v>
                </c:pt>
                <c:pt idx="16">
                  <c:v>5.86</c:v>
                </c:pt>
                <c:pt idx="17">
                  <c:v>8.65</c:v>
                </c:pt>
                <c:pt idx="18">
                  <c:v>26.35</c:v>
                </c:pt>
              </c:numCache>
            </c:numRef>
          </c:val>
          <c:extLst>
            <c:ext xmlns:c16="http://schemas.microsoft.com/office/drawing/2014/chart" uri="{C3380CC4-5D6E-409C-BE32-E72D297353CC}">
              <c16:uniqueId val="{00000000-2364-41DC-915C-0DFF93CA6160}"/>
            </c:ext>
          </c:extLst>
        </c:ser>
        <c:dLbls>
          <c:dLblPos val="outEnd"/>
          <c:showLegendKey val="0"/>
          <c:showVal val="1"/>
          <c:showCatName val="0"/>
          <c:showSerName val="0"/>
          <c:showPercent val="0"/>
          <c:showBubbleSize val="0"/>
        </c:dLbls>
        <c:gapWidth val="100"/>
        <c:axId val="47525424"/>
        <c:axId val="47525904"/>
      </c:barChart>
      <c:catAx>
        <c:axId val="47525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l-GR"/>
          </a:p>
        </c:txPr>
        <c:crossAx val="47525904"/>
        <c:crosses val="autoZero"/>
        <c:auto val="1"/>
        <c:lblAlgn val="ctr"/>
        <c:lblOffset val="100"/>
        <c:noMultiLvlLbl val="0"/>
      </c:catAx>
      <c:valAx>
        <c:axId val="47525904"/>
        <c:scaling>
          <c:orientation val="minMax"/>
          <c:max val="27"/>
          <c:min val="0"/>
        </c:scaling>
        <c:delete val="1"/>
        <c:axPos val="b"/>
        <c:numFmt formatCode="General" sourceLinked="1"/>
        <c:majorTickMark val="none"/>
        <c:minorTickMark val="none"/>
        <c:tickLblPos val="nextTo"/>
        <c:crossAx val="47525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l-G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E1A6-4F4A-9EB1-31357DBFC4B6}"/>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E1A6-4F4A-9EB1-31357DBFC4B6}"/>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l-G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'Market Share'!$A$58:$A$59</c:f>
              <c:strCache>
                <c:ptCount val="2"/>
                <c:pt idx="0">
                  <c:v>OTHER</c:v>
                </c:pt>
                <c:pt idx="1">
                  <c:v>DAPEEP</c:v>
                </c:pt>
              </c:strCache>
            </c:strRef>
          </c:cat>
          <c:val>
            <c:numRef>
              <c:f>'Market Share'!$B$58:$B$59</c:f>
              <c:numCache>
                <c:formatCode>General</c:formatCode>
                <c:ptCount val="2"/>
                <c:pt idx="0">
                  <c:v>52.68</c:v>
                </c:pt>
                <c:pt idx="1">
                  <c:v>47.32</c:v>
                </c:pt>
              </c:numCache>
            </c:numRef>
          </c:val>
          <c:extLst>
            <c:ext xmlns:c16="http://schemas.microsoft.com/office/drawing/2014/chart" uri="{C3380CC4-5D6E-409C-BE32-E72D297353CC}">
              <c16:uniqueId val="{00000004-E1A6-4F4A-9EB1-31357DBFC4B6}"/>
            </c:ext>
          </c:extLst>
        </c:ser>
        <c:dLbls>
          <c:showLegendKey val="0"/>
          <c:showVal val="0"/>
          <c:showCatName val="0"/>
          <c:showSerName val="0"/>
          <c:showPercent val="0"/>
          <c:showBubbleSize val="0"/>
          <c:showLeaderLines val="1"/>
        </c:dLbls>
        <c:firstSliceAng val="200"/>
      </c:pieChart>
      <c:spPr>
        <a:noFill/>
        <a:ln>
          <a:noFill/>
        </a:ln>
        <a:effectLst/>
      </c:spPr>
    </c:plotArea>
    <c:legend>
      <c:legendPos val="t"/>
      <c:layout>
        <c:manualLayout>
          <c:xMode val="edge"/>
          <c:yMode val="edge"/>
          <c:x val="0.15012291389919533"/>
          <c:y val="0.10256410256410256"/>
          <c:w val="0.51806772962106085"/>
          <c:h val="7.25161407438356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03C3F8"/>
            </a:solidFill>
          </c:spPr>
          <c:dPt>
            <c:idx val="0"/>
            <c:bubble3D val="0"/>
            <c:spPr>
              <a:solidFill>
                <a:srgbClr val="03C3F8"/>
              </a:solidFill>
              <a:ln w="19050">
                <a:solidFill>
                  <a:schemeClr val="lt1"/>
                </a:solidFill>
              </a:ln>
              <a:effectLst/>
            </c:spPr>
            <c:extLst>
              <c:ext xmlns:c16="http://schemas.microsoft.com/office/drawing/2014/chart" uri="{C3380CC4-5D6E-409C-BE32-E72D297353CC}">
                <c16:uniqueId val="{00000001-FC29-42BF-B78D-1873473799A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29-42BF-B78D-1873473799A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l-G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'Market Share'!$A$28:$A$29</c:f>
              <c:strCache>
                <c:ptCount val="2"/>
                <c:pt idx="0">
                  <c:v>OTHER</c:v>
                </c:pt>
                <c:pt idx="1">
                  <c:v>PPC</c:v>
                </c:pt>
              </c:strCache>
            </c:strRef>
          </c:cat>
          <c:val>
            <c:numRef>
              <c:f>'Market Share'!$B$28:$B$29</c:f>
              <c:numCache>
                <c:formatCode>General</c:formatCode>
                <c:ptCount val="2"/>
                <c:pt idx="0">
                  <c:v>69.740000000000009</c:v>
                </c:pt>
                <c:pt idx="1">
                  <c:v>30.26</c:v>
                </c:pt>
              </c:numCache>
            </c:numRef>
          </c:val>
          <c:extLst>
            <c:ext xmlns:c16="http://schemas.microsoft.com/office/drawing/2014/chart" uri="{C3380CC4-5D6E-409C-BE32-E72D297353CC}">
              <c16:uniqueId val="{00000004-FC29-42BF-B78D-1873473799AE}"/>
            </c:ext>
          </c:extLst>
        </c:ser>
        <c:dLbls>
          <c:dLblPos val="bestFit"/>
          <c:showLegendKey val="0"/>
          <c:showVal val="1"/>
          <c:showCatName val="0"/>
          <c:showSerName val="0"/>
          <c:showPercent val="0"/>
          <c:showBubbleSize val="0"/>
          <c:showLeaderLines val="1"/>
        </c:dLbls>
        <c:firstSliceAng val="200"/>
      </c:pieChart>
      <c:spPr>
        <a:noFill/>
        <a:ln>
          <a:noFill/>
        </a:ln>
        <a:effectLst/>
      </c:spPr>
    </c:plotArea>
    <c:legend>
      <c:legendPos val="t"/>
      <c:layout>
        <c:manualLayout>
          <c:xMode val="edge"/>
          <c:yMode val="edge"/>
          <c:x val="0.22444168430842276"/>
          <c:y val="0.12991452991452992"/>
          <c:w val="0.55111601953034173"/>
          <c:h val="0.1153854229759741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Φύλλο1!$B$3</c:f>
              <c:strCache>
                <c:ptCount val="1"/>
                <c:pt idx="0">
                  <c:v>Αιολικά</c:v>
                </c:pt>
              </c:strCache>
            </c:strRef>
          </c:tx>
          <c:spPr>
            <a:solidFill>
              <a:srgbClr val="FFAA00"/>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Φύλλο1!$B$4:$B$15</c:f>
              <c:numCache>
                <c:formatCode>General</c:formatCode>
                <c:ptCount val="12"/>
                <c:pt idx="0">
                  <c:v>1482</c:v>
                </c:pt>
                <c:pt idx="1">
                  <c:v>1028</c:v>
                </c:pt>
                <c:pt idx="2">
                  <c:v>767</c:v>
                </c:pt>
                <c:pt idx="3">
                  <c:v>1013</c:v>
                </c:pt>
                <c:pt idx="4">
                  <c:v>724</c:v>
                </c:pt>
                <c:pt idx="5">
                  <c:v>883</c:v>
                </c:pt>
                <c:pt idx="6">
                  <c:v>114</c:v>
                </c:pt>
                <c:pt idx="7">
                  <c:v>805</c:v>
                </c:pt>
                <c:pt idx="8">
                  <c:v>558</c:v>
                </c:pt>
                <c:pt idx="9">
                  <c:v>1062</c:v>
                </c:pt>
                <c:pt idx="10">
                  <c:v>1105</c:v>
                </c:pt>
                <c:pt idx="11">
                  <c:v>1124</c:v>
                </c:pt>
              </c:numCache>
            </c:numRef>
          </c:val>
          <c:extLst>
            <c:ext xmlns:c16="http://schemas.microsoft.com/office/drawing/2014/chart" uri="{C3380CC4-5D6E-409C-BE32-E72D297353CC}">
              <c16:uniqueId val="{00000000-2A67-4BE9-A17E-4626B8E16600}"/>
            </c:ext>
          </c:extLst>
        </c:ser>
        <c:ser>
          <c:idx val="1"/>
          <c:order val="1"/>
          <c:tx>
            <c:strRef>
              <c:f>Φύλλο1!$C$3</c:f>
              <c:strCache>
                <c:ptCount val="1"/>
                <c:pt idx="0">
                  <c:v>Φ/Β</c:v>
                </c:pt>
              </c:strCache>
            </c:strRef>
          </c:tx>
          <c:spPr>
            <a:solidFill>
              <a:srgbClr val="0F55F5"/>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Φύλλο1!$C$4:$C$15</c:f>
              <c:numCache>
                <c:formatCode>General</c:formatCode>
                <c:ptCount val="12"/>
                <c:pt idx="0">
                  <c:v>484</c:v>
                </c:pt>
                <c:pt idx="1">
                  <c:v>568</c:v>
                </c:pt>
                <c:pt idx="2">
                  <c:v>715</c:v>
                </c:pt>
                <c:pt idx="3">
                  <c:v>813</c:v>
                </c:pt>
                <c:pt idx="4">
                  <c:v>863</c:v>
                </c:pt>
                <c:pt idx="5">
                  <c:v>995</c:v>
                </c:pt>
                <c:pt idx="6">
                  <c:v>1064</c:v>
                </c:pt>
                <c:pt idx="7">
                  <c:v>997</c:v>
                </c:pt>
                <c:pt idx="8">
                  <c:v>807</c:v>
                </c:pt>
                <c:pt idx="9">
                  <c:v>777</c:v>
                </c:pt>
                <c:pt idx="10">
                  <c:v>500</c:v>
                </c:pt>
                <c:pt idx="11">
                  <c:v>402</c:v>
                </c:pt>
              </c:numCache>
            </c:numRef>
          </c:val>
          <c:extLst>
            <c:ext xmlns:c16="http://schemas.microsoft.com/office/drawing/2014/chart" uri="{C3380CC4-5D6E-409C-BE32-E72D297353CC}">
              <c16:uniqueId val="{00000001-2A67-4BE9-A17E-4626B8E16600}"/>
            </c:ext>
          </c:extLst>
        </c:ser>
        <c:ser>
          <c:idx val="2"/>
          <c:order val="2"/>
          <c:tx>
            <c:strRef>
              <c:f>Φύλλο1!$D$3</c:f>
              <c:strCache>
                <c:ptCount val="1"/>
                <c:pt idx="0">
                  <c:v>Φ/Β Στέγης</c:v>
                </c:pt>
              </c:strCache>
            </c:strRef>
          </c:tx>
          <c:spPr>
            <a:solidFill>
              <a:srgbClr val="0032A0"/>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Φύλλο1!$D$4:$D$15</c:f>
              <c:numCache>
                <c:formatCode>General</c:formatCode>
                <c:ptCount val="12"/>
                <c:pt idx="0">
                  <c:v>31</c:v>
                </c:pt>
                <c:pt idx="1">
                  <c:v>26</c:v>
                </c:pt>
                <c:pt idx="2">
                  <c:v>22</c:v>
                </c:pt>
                <c:pt idx="3">
                  <c:v>42</c:v>
                </c:pt>
                <c:pt idx="4">
                  <c:v>43</c:v>
                </c:pt>
                <c:pt idx="5">
                  <c:v>53</c:v>
                </c:pt>
                <c:pt idx="6">
                  <c:v>55</c:v>
                </c:pt>
                <c:pt idx="7">
                  <c:v>55</c:v>
                </c:pt>
                <c:pt idx="8">
                  <c:v>54</c:v>
                </c:pt>
                <c:pt idx="9">
                  <c:v>44</c:v>
                </c:pt>
                <c:pt idx="10">
                  <c:v>37</c:v>
                </c:pt>
                <c:pt idx="11">
                  <c:v>25</c:v>
                </c:pt>
              </c:numCache>
            </c:numRef>
          </c:val>
          <c:extLst>
            <c:ext xmlns:c16="http://schemas.microsoft.com/office/drawing/2014/chart" uri="{C3380CC4-5D6E-409C-BE32-E72D297353CC}">
              <c16:uniqueId val="{00000002-2A67-4BE9-A17E-4626B8E16600}"/>
            </c:ext>
          </c:extLst>
        </c:ser>
        <c:ser>
          <c:idx val="3"/>
          <c:order val="3"/>
          <c:tx>
            <c:strRef>
              <c:f>Φύλλο1!$E$3</c:f>
              <c:strCache>
                <c:ptCount val="1"/>
                <c:pt idx="0">
                  <c:v>ΜΥΗΣ</c:v>
                </c:pt>
              </c:strCache>
            </c:strRef>
          </c:tx>
          <c:spPr>
            <a:solidFill>
              <a:schemeClr val="accent4"/>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Φύλλο1!$E$4:$E$15</c:f>
              <c:numCache>
                <c:formatCode>General</c:formatCode>
                <c:ptCount val="12"/>
                <c:pt idx="0">
                  <c:v>72</c:v>
                </c:pt>
                <c:pt idx="1">
                  <c:v>61</c:v>
                </c:pt>
                <c:pt idx="2">
                  <c:v>91</c:v>
                </c:pt>
                <c:pt idx="3">
                  <c:v>57</c:v>
                </c:pt>
                <c:pt idx="4">
                  <c:v>54</c:v>
                </c:pt>
                <c:pt idx="5">
                  <c:v>32</c:v>
                </c:pt>
                <c:pt idx="6">
                  <c:v>23</c:v>
                </c:pt>
                <c:pt idx="7">
                  <c:v>20</c:v>
                </c:pt>
                <c:pt idx="8">
                  <c:v>18</c:v>
                </c:pt>
                <c:pt idx="9">
                  <c:v>18</c:v>
                </c:pt>
                <c:pt idx="10">
                  <c:v>24</c:v>
                </c:pt>
                <c:pt idx="11">
                  <c:v>77</c:v>
                </c:pt>
              </c:numCache>
            </c:numRef>
          </c:val>
          <c:extLst>
            <c:ext xmlns:c16="http://schemas.microsoft.com/office/drawing/2014/chart" uri="{C3380CC4-5D6E-409C-BE32-E72D297353CC}">
              <c16:uniqueId val="{00000003-2A67-4BE9-A17E-4626B8E16600}"/>
            </c:ext>
          </c:extLst>
        </c:ser>
        <c:ser>
          <c:idx val="4"/>
          <c:order val="4"/>
          <c:tx>
            <c:strRef>
              <c:f>Φύλλο1!$F$3</c:f>
              <c:strCache>
                <c:ptCount val="1"/>
                <c:pt idx="0">
                  <c:v>Βιομάζα</c:v>
                </c:pt>
              </c:strCache>
            </c:strRef>
          </c:tx>
          <c:spPr>
            <a:solidFill>
              <a:srgbClr val="50E69B"/>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Φύλλο1!$F$4:$F$15</c:f>
              <c:numCache>
                <c:formatCode>General</c:formatCode>
                <c:ptCount val="12"/>
                <c:pt idx="0">
                  <c:v>51</c:v>
                </c:pt>
                <c:pt idx="1">
                  <c:v>50</c:v>
                </c:pt>
                <c:pt idx="2">
                  <c:v>54</c:v>
                </c:pt>
                <c:pt idx="3">
                  <c:v>52</c:v>
                </c:pt>
                <c:pt idx="4">
                  <c:v>56</c:v>
                </c:pt>
                <c:pt idx="5">
                  <c:v>51</c:v>
                </c:pt>
                <c:pt idx="6">
                  <c:v>51</c:v>
                </c:pt>
                <c:pt idx="7">
                  <c:v>52</c:v>
                </c:pt>
                <c:pt idx="8">
                  <c:v>53</c:v>
                </c:pt>
                <c:pt idx="9">
                  <c:v>56</c:v>
                </c:pt>
                <c:pt idx="10">
                  <c:v>56</c:v>
                </c:pt>
                <c:pt idx="11">
                  <c:v>58</c:v>
                </c:pt>
              </c:numCache>
            </c:numRef>
          </c:val>
          <c:extLst>
            <c:ext xmlns:c16="http://schemas.microsoft.com/office/drawing/2014/chart" uri="{C3380CC4-5D6E-409C-BE32-E72D297353CC}">
              <c16:uniqueId val="{00000004-2A67-4BE9-A17E-4626B8E16600}"/>
            </c:ext>
          </c:extLst>
        </c:ser>
        <c:ser>
          <c:idx val="5"/>
          <c:order val="5"/>
          <c:tx>
            <c:strRef>
              <c:f>Φύλλο1!$G$3</c:f>
              <c:strCache>
                <c:ptCount val="1"/>
                <c:pt idx="0">
                  <c:v>ΣΗΘΥΑ</c:v>
                </c:pt>
              </c:strCache>
            </c:strRef>
          </c:tx>
          <c:spPr>
            <a:solidFill>
              <a:schemeClr val="accent6"/>
            </a:solidFill>
            <a:ln>
              <a:noFill/>
            </a:ln>
            <a:effectLst/>
          </c:spPr>
          <c:invertIfNegative val="0"/>
          <c:cat>
            <c:strRef>
              <c:f>Φύλλο1!$A$4:$A$15</c:f>
              <c:strCache>
                <c:ptCount val="12"/>
                <c:pt idx="0">
                  <c:v>Ιαν</c:v>
                </c:pt>
                <c:pt idx="1">
                  <c:v>Φεβ</c:v>
                </c:pt>
                <c:pt idx="2">
                  <c:v>Μαρ</c:v>
                </c:pt>
                <c:pt idx="3">
                  <c:v>Απρ</c:v>
                </c:pt>
                <c:pt idx="4">
                  <c:v>Μια</c:v>
                </c:pt>
                <c:pt idx="5">
                  <c:v>Ιουν</c:v>
                </c:pt>
                <c:pt idx="6">
                  <c:v>Ιουλ</c:v>
                </c:pt>
                <c:pt idx="7">
                  <c:v>Αυγ</c:v>
                </c:pt>
                <c:pt idx="8">
                  <c:v>Σεπ</c:v>
                </c:pt>
                <c:pt idx="9">
                  <c:v>Οκτ</c:v>
                </c:pt>
                <c:pt idx="10">
                  <c:v>Νοε</c:v>
                </c:pt>
                <c:pt idx="11">
                  <c:v>Δεκ</c:v>
                </c:pt>
              </c:strCache>
            </c:strRef>
          </c:cat>
          <c:val>
            <c:numRef>
              <c:f>Φύλλο1!$A$4:$A$15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5-2A67-4BE9-A17E-4626B8E16600}"/>
            </c:ext>
          </c:extLst>
        </c:ser>
        <c:dLbls>
          <c:showLegendKey val="0"/>
          <c:showVal val="0"/>
          <c:showCatName val="0"/>
          <c:showSerName val="0"/>
          <c:showPercent val="0"/>
          <c:showBubbleSize val="0"/>
        </c:dLbls>
        <c:gapWidth val="150"/>
        <c:overlap val="100"/>
        <c:axId val="2138877888"/>
        <c:axId val="2138878368"/>
      </c:barChart>
      <c:catAx>
        <c:axId val="2138877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138878368"/>
        <c:crosses val="autoZero"/>
        <c:auto val="1"/>
        <c:lblAlgn val="ctr"/>
        <c:lblOffset val="100"/>
        <c:noMultiLvlLbl val="0"/>
      </c:catAx>
      <c:valAx>
        <c:axId val="21388783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138877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'Electricity Mix GR'!$H$17</c:f>
              <c:strCache>
                <c:ptCount val="1"/>
                <c:pt idx="0">
                  <c:v>Imports</c:v>
                </c:pt>
              </c:strCache>
            </c:strRef>
          </c:tx>
          <c:spPr>
            <a:solidFill>
              <a:schemeClr val="tx1">
                <a:lumMod val="95000"/>
                <a:lumOff val="5000"/>
              </a:schemeClr>
            </a:solidFill>
            <a:ln>
              <a:noFill/>
            </a:ln>
            <a:effectLst/>
          </c:spPr>
          <c:invertIfNegative val="0"/>
          <c:cat>
            <c:strRef>
              <c:f>'Electricity Mix GR'!$A$18:$A$29</c:f>
              <c:strCache>
                <c:ptCount val="12"/>
                <c:pt idx="0">
                  <c:v>Jan </c:v>
                </c:pt>
                <c:pt idx="1">
                  <c:v>Feb</c:v>
                </c:pt>
                <c:pt idx="2">
                  <c:v>Mar</c:v>
                </c:pt>
                <c:pt idx="3">
                  <c:v>Apr</c:v>
                </c:pt>
                <c:pt idx="4">
                  <c:v>May</c:v>
                </c:pt>
                <c:pt idx="5">
                  <c:v>Jun</c:v>
                </c:pt>
                <c:pt idx="6">
                  <c:v>Jul</c:v>
                </c:pt>
                <c:pt idx="7">
                  <c:v>Aug</c:v>
                </c:pt>
                <c:pt idx="8">
                  <c:v>Sep</c:v>
                </c:pt>
                <c:pt idx="9">
                  <c:v>Oct</c:v>
                </c:pt>
                <c:pt idx="10">
                  <c:v>Nov</c:v>
                </c:pt>
                <c:pt idx="11">
                  <c:v>Dec</c:v>
                </c:pt>
              </c:strCache>
            </c:strRef>
          </c:cat>
          <c:val>
            <c:numRef>
              <c:f>'Electricity Mix GR'!$H$18:$H$29</c:f>
              <c:numCache>
                <c:formatCode>General</c:formatCode>
                <c:ptCount val="12"/>
                <c:pt idx="0">
                  <c:v>-590.74900000000002</c:v>
                </c:pt>
                <c:pt idx="1">
                  <c:v>-727.66499999999996</c:v>
                </c:pt>
                <c:pt idx="2">
                  <c:v>-568.07299999999998</c:v>
                </c:pt>
                <c:pt idx="3">
                  <c:v>-331.82900000000001</c:v>
                </c:pt>
                <c:pt idx="4">
                  <c:v>-303.73700000000002</c:v>
                </c:pt>
                <c:pt idx="5">
                  <c:v>-407.00400000000002</c:v>
                </c:pt>
                <c:pt idx="6">
                  <c:v>-461.35899999999998</c:v>
                </c:pt>
                <c:pt idx="7">
                  <c:v>-560.35</c:v>
                </c:pt>
                <c:pt idx="8">
                  <c:v>-675.02</c:v>
                </c:pt>
                <c:pt idx="9">
                  <c:v>-496.06700000000001</c:v>
                </c:pt>
                <c:pt idx="10">
                  <c:v>-201.042</c:v>
                </c:pt>
                <c:pt idx="11">
                  <c:v>-308.79399999999998</c:v>
                </c:pt>
              </c:numCache>
            </c:numRef>
          </c:val>
          <c:extLst>
            <c:ext xmlns:c16="http://schemas.microsoft.com/office/drawing/2014/chart" uri="{C3380CC4-5D6E-409C-BE32-E72D297353CC}">
              <c16:uniqueId val="{00000000-1B4B-4AC5-B541-B12F8B880EF1}"/>
            </c:ext>
          </c:extLst>
        </c:ser>
        <c:ser>
          <c:idx val="1"/>
          <c:order val="1"/>
          <c:tx>
            <c:strRef>
              <c:f>'Electricity Mix GR'!$I$17</c:f>
              <c:strCache>
                <c:ptCount val="1"/>
                <c:pt idx="0">
                  <c:v>Exports</c:v>
                </c:pt>
              </c:strCache>
            </c:strRef>
          </c:tx>
          <c:spPr>
            <a:solidFill>
              <a:srgbClr val="00B0F0"/>
            </a:solidFill>
            <a:ln>
              <a:noFill/>
            </a:ln>
            <a:effectLst/>
          </c:spPr>
          <c:invertIfNegative val="0"/>
          <c:cat>
            <c:strRef>
              <c:f>'Electricity Mix GR'!$A$18:$A$29</c:f>
              <c:strCache>
                <c:ptCount val="12"/>
                <c:pt idx="0">
                  <c:v>Jan </c:v>
                </c:pt>
                <c:pt idx="1">
                  <c:v>Feb</c:v>
                </c:pt>
                <c:pt idx="2">
                  <c:v>Mar</c:v>
                </c:pt>
                <c:pt idx="3">
                  <c:v>Apr</c:v>
                </c:pt>
                <c:pt idx="4">
                  <c:v>May</c:v>
                </c:pt>
                <c:pt idx="5">
                  <c:v>Jun</c:v>
                </c:pt>
                <c:pt idx="6">
                  <c:v>Jul</c:v>
                </c:pt>
                <c:pt idx="7">
                  <c:v>Aug</c:v>
                </c:pt>
                <c:pt idx="8">
                  <c:v>Sep</c:v>
                </c:pt>
                <c:pt idx="9">
                  <c:v>Oct</c:v>
                </c:pt>
                <c:pt idx="10">
                  <c:v>Nov</c:v>
                </c:pt>
                <c:pt idx="11">
                  <c:v>Dec</c:v>
                </c:pt>
              </c:strCache>
            </c:strRef>
          </c:cat>
          <c:val>
            <c:numRef>
              <c:f>'Electricity Mix GR'!$I$18:$I$29</c:f>
              <c:numCache>
                <c:formatCode>General</c:formatCode>
                <c:ptCount val="12"/>
                <c:pt idx="0">
                  <c:v>431.61500000000001</c:v>
                </c:pt>
                <c:pt idx="1">
                  <c:v>367.54199999999997</c:v>
                </c:pt>
                <c:pt idx="2">
                  <c:v>470.19900000000001</c:v>
                </c:pt>
                <c:pt idx="3">
                  <c:v>578.69399999999996</c:v>
                </c:pt>
                <c:pt idx="4">
                  <c:v>482.98599999999999</c:v>
                </c:pt>
                <c:pt idx="5">
                  <c:v>268.90699999999998</c:v>
                </c:pt>
                <c:pt idx="6">
                  <c:v>405.88</c:v>
                </c:pt>
                <c:pt idx="7">
                  <c:v>438.911</c:v>
                </c:pt>
                <c:pt idx="8">
                  <c:v>396.31900000000002</c:v>
                </c:pt>
                <c:pt idx="9">
                  <c:v>556.62199999999996</c:v>
                </c:pt>
                <c:pt idx="10">
                  <c:v>849.79200000000003</c:v>
                </c:pt>
                <c:pt idx="11">
                  <c:v>725.31200000000001</c:v>
                </c:pt>
              </c:numCache>
            </c:numRef>
          </c:val>
          <c:extLst>
            <c:ext xmlns:c16="http://schemas.microsoft.com/office/drawing/2014/chart" uri="{C3380CC4-5D6E-409C-BE32-E72D297353CC}">
              <c16:uniqueId val="{00000001-1B4B-4AC5-B541-B12F8B880EF1}"/>
            </c:ext>
          </c:extLst>
        </c:ser>
        <c:dLbls>
          <c:showLegendKey val="0"/>
          <c:showVal val="0"/>
          <c:showCatName val="0"/>
          <c:showSerName val="0"/>
          <c:showPercent val="0"/>
          <c:showBubbleSize val="0"/>
        </c:dLbls>
        <c:gapWidth val="50"/>
        <c:overlap val="100"/>
        <c:axId val="2077021936"/>
        <c:axId val="2077029616"/>
      </c:barChart>
      <c:lineChart>
        <c:grouping val="standard"/>
        <c:varyColors val="0"/>
        <c:ser>
          <c:idx val="2"/>
          <c:order val="2"/>
          <c:tx>
            <c:strRef>
              <c:f>'Electricity Mix GR'!$J$17</c:f>
              <c:strCache>
                <c:ptCount val="1"/>
                <c:pt idx="0">
                  <c:v>Exports - Imports</c:v>
                </c:pt>
              </c:strCache>
            </c:strRef>
          </c:tx>
          <c:spPr>
            <a:ln w="28575" cap="rnd">
              <a:solidFill>
                <a:srgbClr val="C00000"/>
              </a:solidFill>
              <a:round/>
            </a:ln>
            <a:effectLst/>
          </c:spPr>
          <c:marker>
            <c:symbol val="circle"/>
            <c:size val="5"/>
            <c:spPr>
              <a:solidFill>
                <a:schemeClr val="bg1"/>
              </a:solidFill>
              <a:ln w="9525">
                <a:solidFill>
                  <a:srgbClr val="C00000"/>
                </a:solidFill>
              </a:ln>
              <a:effectLst/>
            </c:spPr>
          </c:marker>
          <c:cat>
            <c:strRef>
              <c:f>'Electricity Mix GR'!$A$18:$A$29</c:f>
              <c:strCache>
                <c:ptCount val="12"/>
                <c:pt idx="0">
                  <c:v>Jan </c:v>
                </c:pt>
                <c:pt idx="1">
                  <c:v>Feb</c:v>
                </c:pt>
                <c:pt idx="2">
                  <c:v>Mar</c:v>
                </c:pt>
                <c:pt idx="3">
                  <c:v>Apr</c:v>
                </c:pt>
                <c:pt idx="4">
                  <c:v>May</c:v>
                </c:pt>
                <c:pt idx="5">
                  <c:v>Jun</c:v>
                </c:pt>
                <c:pt idx="6">
                  <c:v>Jul</c:v>
                </c:pt>
                <c:pt idx="7">
                  <c:v>Aug</c:v>
                </c:pt>
                <c:pt idx="8">
                  <c:v>Sep</c:v>
                </c:pt>
                <c:pt idx="9">
                  <c:v>Oct</c:v>
                </c:pt>
                <c:pt idx="10">
                  <c:v>Nov</c:v>
                </c:pt>
                <c:pt idx="11">
                  <c:v>Dec</c:v>
                </c:pt>
              </c:strCache>
            </c:strRef>
          </c:cat>
          <c:val>
            <c:numRef>
              <c:f>'Electricity Mix GR'!$J$18:$J$29</c:f>
              <c:numCache>
                <c:formatCode>General</c:formatCode>
                <c:ptCount val="12"/>
                <c:pt idx="0">
                  <c:v>-159.13400000000001</c:v>
                </c:pt>
                <c:pt idx="1">
                  <c:v>-360.12299999999999</c:v>
                </c:pt>
                <c:pt idx="2">
                  <c:v>-97.873999999999967</c:v>
                </c:pt>
                <c:pt idx="3">
                  <c:v>246.86499999999995</c:v>
                </c:pt>
                <c:pt idx="4">
                  <c:v>179.24899999999997</c:v>
                </c:pt>
                <c:pt idx="5">
                  <c:v>-138.09700000000004</c:v>
                </c:pt>
                <c:pt idx="6">
                  <c:v>-55.478999999999985</c:v>
                </c:pt>
                <c:pt idx="7">
                  <c:v>-121.43900000000002</c:v>
                </c:pt>
                <c:pt idx="8">
                  <c:v>-278.70099999999996</c:v>
                </c:pt>
                <c:pt idx="9">
                  <c:v>60.55499999999995</c:v>
                </c:pt>
                <c:pt idx="10">
                  <c:v>648.75</c:v>
                </c:pt>
                <c:pt idx="11">
                  <c:v>416.51800000000003</c:v>
                </c:pt>
              </c:numCache>
            </c:numRef>
          </c:val>
          <c:smooth val="1"/>
          <c:extLst>
            <c:ext xmlns:c16="http://schemas.microsoft.com/office/drawing/2014/chart" uri="{C3380CC4-5D6E-409C-BE32-E72D297353CC}">
              <c16:uniqueId val="{00000002-1B4B-4AC5-B541-B12F8B880EF1}"/>
            </c:ext>
          </c:extLst>
        </c:ser>
        <c:dLbls>
          <c:showLegendKey val="0"/>
          <c:showVal val="0"/>
          <c:showCatName val="0"/>
          <c:showSerName val="0"/>
          <c:showPercent val="0"/>
          <c:showBubbleSize val="0"/>
        </c:dLbls>
        <c:marker val="1"/>
        <c:smooth val="0"/>
        <c:axId val="2077021936"/>
        <c:axId val="2077029616"/>
      </c:lineChart>
      <c:catAx>
        <c:axId val="207702193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2077029616"/>
        <c:crosses val="autoZero"/>
        <c:auto val="1"/>
        <c:lblAlgn val="ctr"/>
        <c:lblOffset val="100"/>
        <c:noMultiLvlLbl val="0"/>
      </c:catAx>
      <c:valAx>
        <c:axId val="2077029616"/>
        <c:scaling>
          <c:orientation val="minMax"/>
          <c:max val="900"/>
          <c:min val="-8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crossAx val="2077021936"/>
        <c:crosses val="autoZero"/>
        <c:crossBetween val="between"/>
      </c:valAx>
      <c:spPr>
        <a:noFill/>
        <a:ln>
          <a:noFill/>
        </a:ln>
        <a:effectLst/>
      </c:spPr>
    </c:plotArea>
    <c:legend>
      <c:legendPos val="t"/>
      <c:layout>
        <c:manualLayout>
          <c:xMode val="edge"/>
          <c:yMode val="edge"/>
          <c:x val="0.20133845046773807"/>
          <c:y val="4.1218739364962495E-2"/>
          <c:w val="0.57991570434842199"/>
          <c:h val="4.955243589303713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83175978518799"/>
          <c:y val="3.5218505696229918E-2"/>
          <c:w val="0.85076314701153011"/>
          <c:h val="0.77844702408668409"/>
        </c:manualLayout>
      </c:layout>
      <c:barChart>
        <c:barDir val="col"/>
        <c:grouping val="stacked"/>
        <c:varyColors val="0"/>
        <c:ser>
          <c:idx val="0"/>
          <c:order val="0"/>
          <c:tx>
            <c:strRef>
              <c:f>Interconnectons!$D$55</c:f>
              <c:strCache>
                <c:ptCount val="1"/>
                <c:pt idx="0">
                  <c:v>AL</c:v>
                </c:pt>
              </c:strCache>
            </c:strRef>
          </c:tx>
          <c:spPr>
            <a:solidFill>
              <a:srgbClr val="C00000"/>
            </a:solidFill>
            <a:ln>
              <a:noFill/>
            </a:ln>
            <a:effectLst/>
          </c:spPr>
          <c:invertIfNegative val="0"/>
          <c:cat>
            <c:strRef>
              <c:f>Interconnectons!$E$54:$P$54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Interconnectons!$E$55:$P$55</c:f>
              <c:numCache>
                <c:formatCode>#,##0</c:formatCode>
                <c:ptCount val="12"/>
                <c:pt idx="0">
                  <c:v>101503</c:v>
                </c:pt>
                <c:pt idx="1">
                  <c:v>43789</c:v>
                </c:pt>
                <c:pt idx="2" formatCode="General">
                  <c:v>59817</c:v>
                </c:pt>
                <c:pt idx="3" formatCode="General">
                  <c:v>107705</c:v>
                </c:pt>
                <c:pt idx="4">
                  <c:v>52846</c:v>
                </c:pt>
                <c:pt idx="5" formatCode="General">
                  <c:v>80300</c:v>
                </c:pt>
                <c:pt idx="6" formatCode="General">
                  <c:v>91083</c:v>
                </c:pt>
                <c:pt idx="7" formatCode="General">
                  <c:v>117931</c:v>
                </c:pt>
                <c:pt idx="8" formatCode="General">
                  <c:v>105919</c:v>
                </c:pt>
                <c:pt idx="9" formatCode="General">
                  <c:v>99775</c:v>
                </c:pt>
                <c:pt idx="10">
                  <c:v>123104</c:v>
                </c:pt>
                <c:pt idx="11" formatCode="General">
                  <c:v>110661</c:v>
                </c:pt>
              </c:numCache>
            </c:numRef>
          </c:val>
          <c:extLst>
            <c:ext xmlns:c16="http://schemas.microsoft.com/office/drawing/2014/chart" uri="{C3380CC4-5D6E-409C-BE32-E72D297353CC}">
              <c16:uniqueId val="{00000000-2F08-481F-B0B1-BC61F8F31998}"/>
            </c:ext>
          </c:extLst>
        </c:ser>
        <c:ser>
          <c:idx val="1"/>
          <c:order val="1"/>
          <c:tx>
            <c:strRef>
              <c:f>Interconnectons!$D$56</c:f>
              <c:strCache>
                <c:ptCount val="1"/>
                <c:pt idx="0">
                  <c:v>BG</c:v>
                </c:pt>
              </c:strCache>
            </c:strRef>
          </c:tx>
          <c:spPr>
            <a:solidFill>
              <a:srgbClr val="002060"/>
            </a:solidFill>
            <a:ln>
              <a:noFill/>
            </a:ln>
            <a:effectLst/>
          </c:spPr>
          <c:invertIfNegative val="0"/>
          <c:cat>
            <c:strRef>
              <c:f>Interconnectons!$E$54:$P$54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Interconnectons!$E$56:$P$56</c:f>
              <c:numCache>
                <c:formatCode>General</c:formatCode>
                <c:ptCount val="12"/>
                <c:pt idx="0" formatCode="#,##0">
                  <c:v>240943</c:v>
                </c:pt>
                <c:pt idx="1">
                  <c:v>123372</c:v>
                </c:pt>
                <c:pt idx="2">
                  <c:v>187700</c:v>
                </c:pt>
                <c:pt idx="3" formatCode="#,##0">
                  <c:v>209415</c:v>
                </c:pt>
                <c:pt idx="4">
                  <c:v>337261</c:v>
                </c:pt>
                <c:pt idx="5">
                  <c:v>194751</c:v>
                </c:pt>
                <c:pt idx="6">
                  <c:v>213142</c:v>
                </c:pt>
                <c:pt idx="7">
                  <c:v>205456</c:v>
                </c:pt>
                <c:pt idx="8" formatCode="#,##0">
                  <c:v>155590</c:v>
                </c:pt>
                <c:pt idx="9">
                  <c:v>193940</c:v>
                </c:pt>
                <c:pt idx="10" formatCode="#,##0">
                  <c:v>482885</c:v>
                </c:pt>
                <c:pt idx="11">
                  <c:v>377726</c:v>
                </c:pt>
              </c:numCache>
            </c:numRef>
          </c:val>
          <c:extLst>
            <c:ext xmlns:c16="http://schemas.microsoft.com/office/drawing/2014/chart" uri="{C3380CC4-5D6E-409C-BE32-E72D297353CC}">
              <c16:uniqueId val="{00000001-2F08-481F-B0B1-BC61F8F31998}"/>
            </c:ext>
          </c:extLst>
        </c:ser>
        <c:ser>
          <c:idx val="2"/>
          <c:order val="2"/>
          <c:tx>
            <c:strRef>
              <c:f>Interconnectons!$D$57</c:f>
              <c:strCache>
                <c:ptCount val="1"/>
                <c:pt idx="0">
                  <c:v>IT</c:v>
                </c:pt>
              </c:strCache>
            </c:strRef>
          </c:tx>
          <c:spPr>
            <a:solidFill>
              <a:srgbClr val="00B050"/>
            </a:solidFill>
            <a:ln>
              <a:noFill/>
            </a:ln>
            <a:effectLst/>
          </c:spPr>
          <c:invertIfNegative val="0"/>
          <c:cat>
            <c:strRef>
              <c:f>Interconnectons!$E$54:$P$54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Interconnectons!$E$57:$P$57</c:f>
              <c:numCache>
                <c:formatCode>#,##0</c:formatCode>
                <c:ptCount val="12"/>
                <c:pt idx="0">
                  <c:v>295387</c:v>
                </c:pt>
                <c:pt idx="1">
                  <c:v>317793</c:v>
                </c:pt>
                <c:pt idx="2" formatCode="General">
                  <c:v>352117</c:v>
                </c:pt>
                <c:pt idx="3" formatCode="General">
                  <c:v>286249</c:v>
                </c:pt>
                <c:pt idx="4">
                  <c:v>220540</c:v>
                </c:pt>
                <c:pt idx="5" formatCode="General">
                  <c:v>61334</c:v>
                </c:pt>
                <c:pt idx="6">
                  <c:v>247134</c:v>
                </c:pt>
                <c:pt idx="7" formatCode="General">
                  <c:v>265557</c:v>
                </c:pt>
                <c:pt idx="8">
                  <c:v>276154</c:v>
                </c:pt>
                <c:pt idx="9" formatCode="General">
                  <c:v>301593</c:v>
                </c:pt>
                <c:pt idx="10" formatCode="General">
                  <c:v>217824</c:v>
                </c:pt>
                <c:pt idx="11" formatCode="General">
                  <c:v>258794</c:v>
                </c:pt>
              </c:numCache>
            </c:numRef>
          </c:val>
          <c:extLst>
            <c:ext xmlns:c16="http://schemas.microsoft.com/office/drawing/2014/chart" uri="{C3380CC4-5D6E-409C-BE32-E72D297353CC}">
              <c16:uniqueId val="{00000002-2F08-481F-B0B1-BC61F8F31998}"/>
            </c:ext>
          </c:extLst>
        </c:ser>
        <c:ser>
          <c:idx val="3"/>
          <c:order val="3"/>
          <c:tx>
            <c:strRef>
              <c:f>Interconnectons!$D$58</c:f>
              <c:strCache>
                <c:ptCount val="1"/>
                <c:pt idx="0">
                  <c:v>MK</c:v>
                </c:pt>
              </c:strCache>
            </c:strRef>
          </c:tx>
          <c:spPr>
            <a:solidFill>
              <a:schemeClr val="tx1"/>
            </a:solidFill>
            <a:ln>
              <a:noFill/>
            </a:ln>
            <a:effectLst/>
          </c:spPr>
          <c:invertIfNegative val="0"/>
          <c:cat>
            <c:strRef>
              <c:f>Interconnectons!$E$54:$P$54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Interconnectons!$E$58:$P$58</c:f>
              <c:numCache>
                <c:formatCode>General</c:formatCode>
                <c:ptCount val="12"/>
                <c:pt idx="0">
                  <c:v>77667</c:v>
                </c:pt>
                <c:pt idx="1">
                  <c:v>57945</c:v>
                </c:pt>
                <c:pt idx="2">
                  <c:v>77031</c:v>
                </c:pt>
                <c:pt idx="3">
                  <c:v>124613</c:v>
                </c:pt>
                <c:pt idx="4" formatCode="#,##0">
                  <c:v>102278</c:v>
                </c:pt>
                <c:pt idx="5">
                  <c:v>66852</c:v>
                </c:pt>
                <c:pt idx="6">
                  <c:v>112641</c:v>
                </c:pt>
                <c:pt idx="7">
                  <c:v>93841</c:v>
                </c:pt>
                <c:pt idx="8" formatCode="#,##0">
                  <c:v>52503</c:v>
                </c:pt>
                <c:pt idx="9">
                  <c:v>120777</c:v>
                </c:pt>
                <c:pt idx="10" formatCode="#,##0">
                  <c:v>199137</c:v>
                </c:pt>
                <c:pt idx="11">
                  <c:v>254988</c:v>
                </c:pt>
              </c:numCache>
            </c:numRef>
          </c:val>
          <c:extLst>
            <c:ext xmlns:c16="http://schemas.microsoft.com/office/drawing/2014/chart" uri="{C3380CC4-5D6E-409C-BE32-E72D297353CC}">
              <c16:uniqueId val="{00000003-2F08-481F-B0B1-BC61F8F31998}"/>
            </c:ext>
          </c:extLst>
        </c:ser>
        <c:ser>
          <c:idx val="4"/>
          <c:order val="4"/>
          <c:tx>
            <c:strRef>
              <c:f>Interconnectons!$D$59</c:f>
              <c:strCache>
                <c:ptCount val="1"/>
                <c:pt idx="0">
                  <c:v>TR</c:v>
                </c:pt>
              </c:strCache>
            </c:strRef>
          </c:tx>
          <c:spPr>
            <a:solidFill>
              <a:schemeClr val="accent4"/>
            </a:solidFill>
            <a:ln>
              <a:noFill/>
            </a:ln>
            <a:effectLst/>
          </c:spPr>
          <c:invertIfNegative val="0"/>
          <c:cat>
            <c:strRef>
              <c:f>Interconnectons!$E$54:$P$54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Interconnectons!$E$59:$P$59</c:f>
              <c:numCache>
                <c:formatCode>General</c:formatCode>
                <c:ptCount val="12"/>
                <c:pt idx="0" formatCode="#,##0">
                  <c:v>1082</c:v>
                </c:pt>
                <c:pt idx="1">
                  <c:v>6772</c:v>
                </c:pt>
                <c:pt idx="2">
                  <c:v>16533</c:v>
                </c:pt>
                <c:pt idx="3" formatCode="#,##0">
                  <c:v>24075</c:v>
                </c:pt>
                <c:pt idx="4" formatCode="#,##0">
                  <c:v>16359</c:v>
                </c:pt>
                <c:pt idx="5">
                  <c:v>11321</c:v>
                </c:pt>
                <c:pt idx="6">
                  <c:v>8476</c:v>
                </c:pt>
                <c:pt idx="7">
                  <c:v>8533</c:v>
                </c:pt>
                <c:pt idx="8" formatCode="#,##0">
                  <c:v>13786</c:v>
                </c:pt>
                <c:pt idx="9">
                  <c:v>15391</c:v>
                </c:pt>
                <c:pt idx="10" formatCode="#,##0">
                  <c:v>3876</c:v>
                </c:pt>
                <c:pt idx="11" formatCode="#,##0">
                  <c:v>3288</c:v>
                </c:pt>
              </c:numCache>
            </c:numRef>
          </c:val>
          <c:extLst>
            <c:ext xmlns:c16="http://schemas.microsoft.com/office/drawing/2014/chart" uri="{C3380CC4-5D6E-409C-BE32-E72D297353CC}">
              <c16:uniqueId val="{00000004-2F08-481F-B0B1-BC61F8F31998}"/>
            </c:ext>
          </c:extLst>
        </c:ser>
        <c:dLbls>
          <c:showLegendKey val="0"/>
          <c:showVal val="0"/>
          <c:showCatName val="0"/>
          <c:showSerName val="0"/>
          <c:showPercent val="0"/>
          <c:showBubbleSize val="0"/>
        </c:dLbls>
        <c:gapWidth val="40"/>
        <c:overlap val="100"/>
        <c:axId val="453076479"/>
        <c:axId val="453076959"/>
      </c:barChart>
      <c:catAx>
        <c:axId val="453076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453076959"/>
        <c:crosses val="autoZero"/>
        <c:auto val="1"/>
        <c:lblAlgn val="ctr"/>
        <c:lblOffset val="100"/>
        <c:noMultiLvlLbl val="0"/>
      </c:catAx>
      <c:valAx>
        <c:axId val="453076959"/>
        <c:scaling>
          <c:orientation val="minMax"/>
          <c:max val="100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453076479"/>
        <c:crosses val="autoZero"/>
        <c:crossBetween val="between"/>
      </c:valAx>
      <c:spPr>
        <a:noFill/>
        <a:ln>
          <a:noFill/>
        </a:ln>
        <a:effectLst/>
      </c:spPr>
    </c:plotArea>
    <c:legend>
      <c:legendPos val="t"/>
      <c:layout>
        <c:manualLayout>
          <c:xMode val="edge"/>
          <c:yMode val="edge"/>
          <c:x val="0.27757863342407324"/>
          <c:y val="3.2582038638311946E-2"/>
          <c:w val="0.5352912822036815"/>
          <c:h val="0.111866255378789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06182196180999"/>
          <c:y val="0.14091485119042768"/>
          <c:w val="0.78974528825342238"/>
          <c:h val="0.67404372786840905"/>
        </c:manualLayout>
      </c:layout>
      <c:barChart>
        <c:barDir val="col"/>
        <c:grouping val="stacked"/>
        <c:varyColors val="0"/>
        <c:ser>
          <c:idx val="0"/>
          <c:order val="0"/>
          <c:tx>
            <c:strRef>
              <c:f>Interconnectons!$D$48</c:f>
              <c:strCache>
                <c:ptCount val="1"/>
                <c:pt idx="0">
                  <c:v>AL</c:v>
                </c:pt>
              </c:strCache>
            </c:strRef>
          </c:tx>
          <c:spPr>
            <a:solidFill>
              <a:srgbClr val="C00000"/>
            </a:solidFill>
            <a:ln>
              <a:noFill/>
            </a:ln>
            <a:effectLst/>
          </c:spPr>
          <c:invertIfNegative val="0"/>
          <c:cat>
            <c:strRef>
              <c:f>Interconnectons!$E$47:$P$47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Interconnectons!$E$48:$P$48</c:f>
              <c:numCache>
                <c:formatCode>General</c:formatCode>
                <c:ptCount val="12"/>
                <c:pt idx="0">
                  <c:v>177666</c:v>
                </c:pt>
                <c:pt idx="1">
                  <c:v>178624</c:v>
                </c:pt>
                <c:pt idx="2">
                  <c:v>186358</c:v>
                </c:pt>
                <c:pt idx="3">
                  <c:v>122825</c:v>
                </c:pt>
                <c:pt idx="4">
                  <c:v>122438</c:v>
                </c:pt>
                <c:pt idx="5">
                  <c:v>94262</c:v>
                </c:pt>
                <c:pt idx="6">
                  <c:v>66195</c:v>
                </c:pt>
                <c:pt idx="7">
                  <c:v>57663</c:v>
                </c:pt>
                <c:pt idx="8">
                  <c:v>58476</c:v>
                </c:pt>
                <c:pt idx="9">
                  <c:v>96933</c:v>
                </c:pt>
                <c:pt idx="10">
                  <c:v>47733</c:v>
                </c:pt>
                <c:pt idx="11">
                  <c:v>98464</c:v>
                </c:pt>
              </c:numCache>
            </c:numRef>
          </c:val>
          <c:extLst>
            <c:ext xmlns:c16="http://schemas.microsoft.com/office/drawing/2014/chart" uri="{C3380CC4-5D6E-409C-BE32-E72D297353CC}">
              <c16:uniqueId val="{00000000-033B-4EDD-BB24-3D6DAF06546D}"/>
            </c:ext>
          </c:extLst>
        </c:ser>
        <c:ser>
          <c:idx val="1"/>
          <c:order val="1"/>
          <c:tx>
            <c:strRef>
              <c:f>Interconnectons!$D$49</c:f>
              <c:strCache>
                <c:ptCount val="1"/>
                <c:pt idx="0">
                  <c:v>BG</c:v>
                </c:pt>
              </c:strCache>
            </c:strRef>
          </c:tx>
          <c:spPr>
            <a:solidFill>
              <a:srgbClr val="002060"/>
            </a:solidFill>
            <a:ln>
              <a:noFill/>
            </a:ln>
            <a:effectLst/>
          </c:spPr>
          <c:invertIfNegative val="0"/>
          <c:cat>
            <c:strRef>
              <c:f>Interconnectons!$E$47:$P$47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Interconnectons!$E$49:$P$49</c:f>
              <c:numCache>
                <c:formatCode>General</c:formatCode>
                <c:ptCount val="12"/>
                <c:pt idx="0">
                  <c:v>347045</c:v>
                </c:pt>
                <c:pt idx="1">
                  <c:v>421977</c:v>
                </c:pt>
                <c:pt idx="2">
                  <c:v>312465</c:v>
                </c:pt>
                <c:pt idx="3">
                  <c:v>234079</c:v>
                </c:pt>
                <c:pt idx="4">
                  <c:v>164549</c:v>
                </c:pt>
                <c:pt idx="5">
                  <c:v>252082</c:v>
                </c:pt>
                <c:pt idx="6">
                  <c:v>309157</c:v>
                </c:pt>
                <c:pt idx="7">
                  <c:v>408560</c:v>
                </c:pt>
                <c:pt idx="8">
                  <c:v>499345</c:v>
                </c:pt>
                <c:pt idx="9">
                  <c:v>356960</c:v>
                </c:pt>
                <c:pt idx="10">
                  <c:v>110951</c:v>
                </c:pt>
                <c:pt idx="11">
                  <c:v>252259</c:v>
                </c:pt>
              </c:numCache>
            </c:numRef>
          </c:val>
          <c:extLst>
            <c:ext xmlns:c16="http://schemas.microsoft.com/office/drawing/2014/chart" uri="{C3380CC4-5D6E-409C-BE32-E72D297353CC}">
              <c16:uniqueId val="{00000001-033B-4EDD-BB24-3D6DAF06546D}"/>
            </c:ext>
          </c:extLst>
        </c:ser>
        <c:ser>
          <c:idx val="2"/>
          <c:order val="2"/>
          <c:tx>
            <c:strRef>
              <c:f>Interconnectons!$D$50</c:f>
              <c:strCache>
                <c:ptCount val="1"/>
                <c:pt idx="0">
                  <c:v>IT</c:v>
                </c:pt>
              </c:strCache>
            </c:strRef>
          </c:tx>
          <c:spPr>
            <a:solidFill>
              <a:srgbClr val="00B050"/>
            </a:solidFill>
            <a:ln>
              <a:noFill/>
            </a:ln>
            <a:effectLst/>
          </c:spPr>
          <c:invertIfNegative val="0"/>
          <c:cat>
            <c:strRef>
              <c:f>Interconnectons!$E$47:$P$47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Interconnectons!$E$50:$P$50</c:f>
              <c:numCache>
                <c:formatCode>General</c:formatCode>
                <c:ptCount val="12"/>
                <c:pt idx="0">
                  <c:v>128121</c:v>
                </c:pt>
                <c:pt idx="1">
                  <c:v>46242</c:v>
                </c:pt>
                <c:pt idx="2">
                  <c:v>49608</c:v>
                </c:pt>
                <c:pt idx="3">
                  <c:v>31804</c:v>
                </c:pt>
                <c:pt idx="4">
                  <c:v>103097</c:v>
                </c:pt>
                <c:pt idx="5">
                  <c:v>36045</c:v>
                </c:pt>
                <c:pt idx="6">
                  <c:v>171371</c:v>
                </c:pt>
                <c:pt idx="7">
                  <c:v>148245</c:v>
                </c:pt>
                <c:pt idx="8">
                  <c:v>114665</c:v>
                </c:pt>
                <c:pt idx="9">
                  <c:v>72204</c:v>
                </c:pt>
                <c:pt idx="10">
                  <c:v>133252</c:v>
                </c:pt>
                <c:pt idx="11">
                  <c:v>137003</c:v>
                </c:pt>
              </c:numCache>
            </c:numRef>
          </c:val>
          <c:extLst>
            <c:ext xmlns:c16="http://schemas.microsoft.com/office/drawing/2014/chart" uri="{C3380CC4-5D6E-409C-BE32-E72D297353CC}">
              <c16:uniqueId val="{00000002-033B-4EDD-BB24-3D6DAF06546D}"/>
            </c:ext>
          </c:extLst>
        </c:ser>
        <c:ser>
          <c:idx val="3"/>
          <c:order val="3"/>
          <c:tx>
            <c:strRef>
              <c:f>Interconnectons!$D$51</c:f>
              <c:strCache>
                <c:ptCount val="1"/>
                <c:pt idx="0">
                  <c:v>MK</c:v>
                </c:pt>
              </c:strCache>
            </c:strRef>
          </c:tx>
          <c:spPr>
            <a:solidFill>
              <a:schemeClr val="tx1"/>
            </a:solidFill>
            <a:ln>
              <a:noFill/>
            </a:ln>
            <a:effectLst/>
          </c:spPr>
          <c:invertIfNegative val="0"/>
          <c:cat>
            <c:strRef>
              <c:f>Interconnectons!$E$47:$P$47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Interconnectons!$E$51:$P$51</c:f>
              <c:numCache>
                <c:formatCode>General</c:formatCode>
                <c:ptCount val="12"/>
                <c:pt idx="0">
                  <c:v>228246</c:v>
                </c:pt>
                <c:pt idx="1">
                  <c:v>264685</c:v>
                </c:pt>
                <c:pt idx="2">
                  <c:v>231915</c:v>
                </c:pt>
                <c:pt idx="3">
                  <c:v>108729</c:v>
                </c:pt>
                <c:pt idx="4">
                  <c:v>156194</c:v>
                </c:pt>
                <c:pt idx="5">
                  <c:v>167965</c:v>
                </c:pt>
                <c:pt idx="6">
                  <c:v>164462</c:v>
                </c:pt>
                <c:pt idx="7">
                  <c:v>182466</c:v>
                </c:pt>
                <c:pt idx="8">
                  <c:v>181922</c:v>
                </c:pt>
                <c:pt idx="9">
                  <c:v>128943</c:v>
                </c:pt>
                <c:pt idx="10">
                  <c:v>38286</c:v>
                </c:pt>
                <c:pt idx="11">
                  <c:v>51930</c:v>
                </c:pt>
              </c:numCache>
            </c:numRef>
          </c:val>
          <c:extLst>
            <c:ext xmlns:c16="http://schemas.microsoft.com/office/drawing/2014/chart" uri="{C3380CC4-5D6E-409C-BE32-E72D297353CC}">
              <c16:uniqueId val="{00000003-033B-4EDD-BB24-3D6DAF06546D}"/>
            </c:ext>
          </c:extLst>
        </c:ser>
        <c:ser>
          <c:idx val="4"/>
          <c:order val="4"/>
          <c:tx>
            <c:strRef>
              <c:f>Interconnectons!$D$52</c:f>
              <c:strCache>
                <c:ptCount val="1"/>
                <c:pt idx="0">
                  <c:v>TR</c:v>
                </c:pt>
              </c:strCache>
            </c:strRef>
          </c:tx>
          <c:spPr>
            <a:solidFill>
              <a:srgbClr val="FFC000"/>
            </a:solidFill>
            <a:ln>
              <a:noFill/>
            </a:ln>
            <a:effectLst/>
          </c:spPr>
          <c:invertIfNegative val="0"/>
          <c:cat>
            <c:strRef>
              <c:f>Interconnectons!$E$47:$P$47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Interconnectons!$E$52:$P$52</c:f>
              <c:numCache>
                <c:formatCode>General</c:formatCode>
                <c:ptCount val="12"/>
                <c:pt idx="0">
                  <c:v>36955</c:v>
                </c:pt>
                <c:pt idx="1">
                  <c:v>31217</c:v>
                </c:pt>
                <c:pt idx="2">
                  <c:v>20607</c:v>
                </c:pt>
                <c:pt idx="3">
                  <c:v>26471</c:v>
                </c:pt>
                <c:pt idx="4">
                  <c:v>30243</c:v>
                </c:pt>
                <c:pt idx="5">
                  <c:v>32326</c:v>
                </c:pt>
                <c:pt idx="6">
                  <c:v>34603</c:v>
                </c:pt>
                <c:pt idx="7">
                  <c:v>35417</c:v>
                </c:pt>
                <c:pt idx="8">
                  <c:v>59412</c:v>
                </c:pt>
                <c:pt idx="9">
                  <c:v>48382</c:v>
                </c:pt>
                <c:pt idx="10">
                  <c:v>65205</c:v>
                </c:pt>
                <c:pt idx="11">
                  <c:v>66846</c:v>
                </c:pt>
              </c:numCache>
            </c:numRef>
          </c:val>
          <c:extLst>
            <c:ext xmlns:c16="http://schemas.microsoft.com/office/drawing/2014/chart" uri="{C3380CC4-5D6E-409C-BE32-E72D297353CC}">
              <c16:uniqueId val="{00000004-033B-4EDD-BB24-3D6DAF06546D}"/>
            </c:ext>
          </c:extLst>
        </c:ser>
        <c:dLbls>
          <c:showLegendKey val="0"/>
          <c:showVal val="0"/>
          <c:showCatName val="0"/>
          <c:showSerName val="0"/>
          <c:showPercent val="0"/>
          <c:showBubbleSize val="0"/>
        </c:dLbls>
        <c:gapWidth val="40"/>
        <c:overlap val="100"/>
        <c:axId val="1742490159"/>
        <c:axId val="1742487279"/>
      </c:barChart>
      <c:catAx>
        <c:axId val="174249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742487279"/>
        <c:crosses val="autoZero"/>
        <c:auto val="1"/>
        <c:lblAlgn val="ctr"/>
        <c:lblOffset val="100"/>
        <c:noMultiLvlLbl val="0"/>
      </c:catAx>
      <c:valAx>
        <c:axId val="174248727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742490159"/>
        <c:crosses val="autoZero"/>
        <c:crossBetween val="between"/>
      </c:valAx>
      <c:spPr>
        <a:noFill/>
        <a:ln>
          <a:noFill/>
        </a:ln>
        <a:effectLst/>
      </c:spPr>
    </c:plotArea>
    <c:legend>
      <c:legendPos val="t"/>
      <c:layout>
        <c:manualLayout>
          <c:xMode val="edge"/>
          <c:yMode val="edge"/>
          <c:x val="0.33396200578236218"/>
          <c:y val="4.1121643562086863E-2"/>
          <c:w val="0.5352912822036815"/>
          <c:h val="0.1161057416795538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Interconnectons!$U$4</c:f>
              <c:strCache>
                <c:ptCount val="1"/>
                <c:pt idx="0">
                  <c:v>2025</c:v>
                </c:pt>
              </c:strCache>
            </c:strRef>
          </c:tx>
          <c:spPr>
            <a:solidFill>
              <a:schemeClr val="accent1"/>
            </a:solidFill>
            <a:ln>
              <a:noFill/>
            </a:ln>
            <a:effectLst/>
          </c:spPr>
          <c:invertIfNegative val="0"/>
          <c:cat>
            <c:strRef>
              <c:f>Interconnectons!$T$5:$T$12</c:f>
              <c:strCache>
                <c:ptCount val="8"/>
                <c:pt idx="0">
                  <c:v>GR-AL</c:v>
                </c:pt>
                <c:pt idx="1">
                  <c:v>GR-BG</c:v>
                </c:pt>
                <c:pt idx="2">
                  <c:v>GR-MK</c:v>
                </c:pt>
                <c:pt idx="3">
                  <c:v>GR-TR</c:v>
                </c:pt>
                <c:pt idx="4">
                  <c:v>GR-IT</c:v>
                </c:pt>
                <c:pt idx="5">
                  <c:v>GR-CY</c:v>
                </c:pt>
                <c:pt idx="6">
                  <c:v>GR-EG</c:v>
                </c:pt>
                <c:pt idx="7">
                  <c:v>GR-DE</c:v>
                </c:pt>
              </c:strCache>
            </c:strRef>
          </c:cat>
          <c:val>
            <c:numRef>
              <c:f>Interconnectons!$U$5:$U$12</c:f>
              <c:numCache>
                <c:formatCode>General</c:formatCode>
                <c:ptCount val="8"/>
                <c:pt idx="0">
                  <c:v>450</c:v>
                </c:pt>
                <c:pt idx="1">
                  <c:v>1000</c:v>
                </c:pt>
                <c:pt idx="2">
                  <c:v>650</c:v>
                </c:pt>
                <c:pt idx="3">
                  <c:v>218</c:v>
                </c:pt>
                <c:pt idx="4">
                  <c:v>500</c:v>
                </c:pt>
              </c:numCache>
            </c:numRef>
          </c:val>
          <c:extLst>
            <c:ext xmlns:c16="http://schemas.microsoft.com/office/drawing/2014/chart" uri="{C3380CC4-5D6E-409C-BE32-E72D297353CC}">
              <c16:uniqueId val="{00000000-5FA7-43D9-B3C6-C976DE1E1E92}"/>
            </c:ext>
          </c:extLst>
        </c:ser>
        <c:ser>
          <c:idx val="1"/>
          <c:order val="1"/>
          <c:tx>
            <c:strRef>
              <c:f>Interconnectons!$V$4</c:f>
              <c:strCache>
                <c:ptCount val="1"/>
                <c:pt idx="0">
                  <c:v>2030</c:v>
                </c:pt>
              </c:strCache>
            </c:strRef>
          </c:tx>
          <c:spPr>
            <a:solidFill>
              <a:schemeClr val="accent2"/>
            </a:solidFill>
            <a:ln>
              <a:noFill/>
            </a:ln>
            <a:effectLst/>
          </c:spPr>
          <c:invertIfNegative val="0"/>
          <c:cat>
            <c:strRef>
              <c:f>Interconnectons!$T$5:$T$12</c:f>
              <c:strCache>
                <c:ptCount val="8"/>
                <c:pt idx="0">
                  <c:v>GR-AL</c:v>
                </c:pt>
                <c:pt idx="1">
                  <c:v>GR-BG</c:v>
                </c:pt>
                <c:pt idx="2">
                  <c:v>GR-MK</c:v>
                </c:pt>
                <c:pt idx="3">
                  <c:v>GR-TR</c:v>
                </c:pt>
                <c:pt idx="4">
                  <c:v>GR-IT</c:v>
                </c:pt>
                <c:pt idx="5">
                  <c:v>GR-CY</c:v>
                </c:pt>
                <c:pt idx="6">
                  <c:v>GR-EG</c:v>
                </c:pt>
                <c:pt idx="7">
                  <c:v>GR-DE</c:v>
                </c:pt>
              </c:strCache>
            </c:strRef>
          </c:cat>
          <c:val>
            <c:numRef>
              <c:f>Interconnectons!$V$5:$V$12</c:f>
              <c:numCache>
                <c:formatCode>General</c:formatCode>
                <c:ptCount val="8"/>
                <c:pt idx="0">
                  <c:v>600</c:v>
                </c:pt>
                <c:pt idx="1">
                  <c:v>1400</c:v>
                </c:pt>
                <c:pt idx="2">
                  <c:v>1100</c:v>
                </c:pt>
                <c:pt idx="3">
                  <c:v>660</c:v>
                </c:pt>
                <c:pt idx="4">
                  <c:v>500</c:v>
                </c:pt>
                <c:pt idx="5">
                  <c:v>1000</c:v>
                </c:pt>
                <c:pt idx="6">
                  <c:v>3000</c:v>
                </c:pt>
              </c:numCache>
            </c:numRef>
          </c:val>
          <c:extLst>
            <c:ext xmlns:c16="http://schemas.microsoft.com/office/drawing/2014/chart" uri="{C3380CC4-5D6E-409C-BE32-E72D297353CC}">
              <c16:uniqueId val="{00000001-5FA7-43D9-B3C6-C976DE1E1E92}"/>
            </c:ext>
          </c:extLst>
        </c:ser>
        <c:ser>
          <c:idx val="2"/>
          <c:order val="2"/>
          <c:tx>
            <c:strRef>
              <c:f>Interconnectons!$W$4</c:f>
              <c:strCache>
                <c:ptCount val="1"/>
                <c:pt idx="0">
                  <c:v>2035</c:v>
                </c:pt>
              </c:strCache>
            </c:strRef>
          </c:tx>
          <c:spPr>
            <a:solidFill>
              <a:schemeClr val="accent3"/>
            </a:solidFill>
            <a:ln>
              <a:noFill/>
            </a:ln>
            <a:effectLst/>
          </c:spPr>
          <c:invertIfNegative val="0"/>
          <c:cat>
            <c:strRef>
              <c:f>Interconnectons!$T$5:$T$12</c:f>
              <c:strCache>
                <c:ptCount val="8"/>
                <c:pt idx="0">
                  <c:v>GR-AL</c:v>
                </c:pt>
                <c:pt idx="1">
                  <c:v>GR-BG</c:v>
                </c:pt>
                <c:pt idx="2">
                  <c:v>GR-MK</c:v>
                </c:pt>
                <c:pt idx="3">
                  <c:v>GR-TR</c:v>
                </c:pt>
                <c:pt idx="4">
                  <c:v>GR-IT</c:v>
                </c:pt>
                <c:pt idx="5">
                  <c:v>GR-CY</c:v>
                </c:pt>
                <c:pt idx="6">
                  <c:v>GR-EG</c:v>
                </c:pt>
                <c:pt idx="7">
                  <c:v>GR-DE</c:v>
                </c:pt>
              </c:strCache>
            </c:strRef>
          </c:cat>
          <c:val>
            <c:numRef>
              <c:f>Interconnectons!$W$5:$W$12</c:f>
              <c:numCache>
                <c:formatCode>General</c:formatCode>
                <c:ptCount val="8"/>
                <c:pt idx="0">
                  <c:v>600</c:v>
                </c:pt>
                <c:pt idx="1">
                  <c:v>1400</c:v>
                </c:pt>
                <c:pt idx="2">
                  <c:v>1100</c:v>
                </c:pt>
                <c:pt idx="3">
                  <c:v>1260</c:v>
                </c:pt>
                <c:pt idx="4">
                  <c:v>1500</c:v>
                </c:pt>
                <c:pt idx="5">
                  <c:v>1000</c:v>
                </c:pt>
                <c:pt idx="6">
                  <c:v>3000</c:v>
                </c:pt>
                <c:pt idx="7">
                  <c:v>3000</c:v>
                </c:pt>
              </c:numCache>
            </c:numRef>
          </c:val>
          <c:extLst>
            <c:ext xmlns:c16="http://schemas.microsoft.com/office/drawing/2014/chart" uri="{C3380CC4-5D6E-409C-BE32-E72D297353CC}">
              <c16:uniqueId val="{00000002-5FA7-43D9-B3C6-C976DE1E1E92}"/>
            </c:ext>
          </c:extLst>
        </c:ser>
        <c:dLbls>
          <c:showLegendKey val="0"/>
          <c:showVal val="0"/>
          <c:showCatName val="0"/>
          <c:showSerName val="0"/>
          <c:showPercent val="0"/>
          <c:showBubbleSize val="0"/>
        </c:dLbls>
        <c:gapWidth val="219"/>
        <c:overlap val="-27"/>
        <c:axId val="940317200"/>
        <c:axId val="940320560"/>
      </c:barChart>
      <c:catAx>
        <c:axId val="94031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0320560"/>
        <c:crosses val="autoZero"/>
        <c:auto val="1"/>
        <c:lblAlgn val="ctr"/>
        <c:lblOffset val="100"/>
        <c:noMultiLvlLbl val="0"/>
      </c:catAx>
      <c:valAx>
        <c:axId val="940320560"/>
        <c:scaling>
          <c:orientation val="minMax"/>
          <c:max val="3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0317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1"/>
          <c:tx>
            <c:strRef>
              <c:f>'DAM AVERAGE PRICES'!$A$3</c:f>
              <c:strCache>
                <c:ptCount val="1"/>
                <c:pt idx="0">
                  <c:v>2021</c:v>
                </c:pt>
              </c:strCache>
            </c:strRef>
          </c:tx>
          <c:spPr>
            <a:ln w="28575" cap="rnd">
              <a:solidFill>
                <a:schemeClr val="accent5"/>
              </a:solidFill>
              <a:round/>
            </a:ln>
            <a:effectLst/>
          </c:spPr>
          <c:marker>
            <c:symbol val="none"/>
          </c:marker>
          <c:cat>
            <c:numRef>
              <c:f>'DAM AVERAGE PRICES'!$B$2:$Y$2</c:f>
              <c:numCache>
                <c:formatCode>h:mm</c:formatCode>
                <c:ptCount val="24"/>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'DAM AVERAGE PRICES'!$B$3:$Y$3</c:f>
              <c:numCache>
                <c:formatCode>General</c:formatCode>
                <c:ptCount val="24"/>
                <c:pt idx="0">
                  <c:v>102.8769273743017</c:v>
                </c:pt>
                <c:pt idx="1">
                  <c:v>97.742458100558665</c:v>
                </c:pt>
                <c:pt idx="2">
                  <c:v>90.406117318435733</c:v>
                </c:pt>
                <c:pt idx="3">
                  <c:v>86.135949720670439</c:v>
                </c:pt>
                <c:pt idx="4">
                  <c:v>88.272709497206719</c:v>
                </c:pt>
                <c:pt idx="5">
                  <c:v>97.593407821229022</c:v>
                </c:pt>
                <c:pt idx="6">
                  <c:v>114.56745810055864</c:v>
                </c:pt>
                <c:pt idx="7">
                  <c:v>127.0014525139665</c:v>
                </c:pt>
                <c:pt idx="8">
                  <c:v>129.9390782122905</c:v>
                </c:pt>
                <c:pt idx="9">
                  <c:v>122.96849162011175</c:v>
                </c:pt>
                <c:pt idx="10">
                  <c:v>117.52136871508391</c:v>
                </c:pt>
                <c:pt idx="11">
                  <c:v>115.7483240223464</c:v>
                </c:pt>
                <c:pt idx="12">
                  <c:v>114.50145251396647</c:v>
                </c:pt>
                <c:pt idx="13">
                  <c:v>109.76248603351952</c:v>
                </c:pt>
                <c:pt idx="14">
                  <c:v>113.0096648044693</c:v>
                </c:pt>
                <c:pt idx="15">
                  <c:v>119.71885474860336</c:v>
                </c:pt>
                <c:pt idx="16">
                  <c:v>128.61617318435756</c:v>
                </c:pt>
                <c:pt idx="17">
                  <c:v>137.47371508379888</c:v>
                </c:pt>
                <c:pt idx="18">
                  <c:v>144.26078212290508</c:v>
                </c:pt>
                <c:pt idx="19">
                  <c:v>145.88991620111733</c:v>
                </c:pt>
                <c:pt idx="20">
                  <c:v>136.18396648044691</c:v>
                </c:pt>
                <c:pt idx="21">
                  <c:v>123.32692737430172</c:v>
                </c:pt>
                <c:pt idx="22">
                  <c:v>118.07114525139666</c:v>
                </c:pt>
                <c:pt idx="23">
                  <c:v>109.21689075630252</c:v>
                </c:pt>
              </c:numCache>
            </c:numRef>
          </c:val>
          <c:smooth val="0"/>
          <c:extLst>
            <c:ext xmlns:c16="http://schemas.microsoft.com/office/drawing/2014/chart" uri="{C3380CC4-5D6E-409C-BE32-E72D297353CC}">
              <c16:uniqueId val="{00000000-0DCF-4418-B274-B8D083271882}"/>
            </c:ext>
          </c:extLst>
        </c:ser>
        <c:ser>
          <c:idx val="1"/>
          <c:order val="2"/>
          <c:tx>
            <c:strRef>
              <c:f>'DAM AVERAGE PRICES'!$A$4</c:f>
              <c:strCache>
                <c:ptCount val="1"/>
                <c:pt idx="0">
                  <c:v>2022</c:v>
                </c:pt>
              </c:strCache>
            </c:strRef>
          </c:tx>
          <c:spPr>
            <a:ln w="28575" cap="rnd">
              <a:solidFill>
                <a:schemeClr val="accent2"/>
              </a:solidFill>
              <a:round/>
            </a:ln>
            <a:effectLst/>
          </c:spPr>
          <c:marker>
            <c:symbol val="none"/>
          </c:marker>
          <c:cat>
            <c:numRef>
              <c:f>'DAM AVERAGE PRICES'!$B$2:$Y$2</c:f>
              <c:numCache>
                <c:formatCode>h:mm</c:formatCode>
                <c:ptCount val="24"/>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'DAM AVERAGE PRICES'!$B$4:$Y$4</c:f>
              <c:numCache>
                <c:formatCode>General</c:formatCode>
                <c:ptCount val="24"/>
                <c:pt idx="0">
                  <c:v>260.4755890410961</c:v>
                </c:pt>
                <c:pt idx="1">
                  <c:v>248.99920547945231</c:v>
                </c:pt>
                <c:pt idx="2">
                  <c:v>232.72657534246591</c:v>
                </c:pt>
                <c:pt idx="3">
                  <c:v>224.40939726027392</c:v>
                </c:pt>
                <c:pt idx="4">
                  <c:v>229.57345205479447</c:v>
                </c:pt>
                <c:pt idx="5">
                  <c:v>254.65865753424674</c:v>
                </c:pt>
                <c:pt idx="6">
                  <c:v>285.96739726027397</c:v>
                </c:pt>
                <c:pt idx="7">
                  <c:v>306.98153424657539</c:v>
                </c:pt>
                <c:pt idx="8">
                  <c:v>298.41178082191783</c:v>
                </c:pt>
                <c:pt idx="9">
                  <c:v>273.33128767123293</c:v>
                </c:pt>
                <c:pt idx="10">
                  <c:v>255.63457534246569</c:v>
                </c:pt>
                <c:pt idx="11">
                  <c:v>247.09098630137007</c:v>
                </c:pt>
                <c:pt idx="12">
                  <c:v>247.62430136986325</c:v>
                </c:pt>
                <c:pt idx="13">
                  <c:v>236.87939726027409</c:v>
                </c:pt>
                <c:pt idx="14">
                  <c:v>244.6467945205479</c:v>
                </c:pt>
                <c:pt idx="15">
                  <c:v>269.00189041095894</c:v>
                </c:pt>
                <c:pt idx="16">
                  <c:v>301.23219178082184</c:v>
                </c:pt>
                <c:pt idx="17">
                  <c:v>331.37175342465753</c:v>
                </c:pt>
                <c:pt idx="18">
                  <c:v>352.80495890410964</c:v>
                </c:pt>
                <c:pt idx="19">
                  <c:v>371.01580821917798</c:v>
                </c:pt>
                <c:pt idx="20">
                  <c:v>354.27531506849311</c:v>
                </c:pt>
                <c:pt idx="21">
                  <c:v>315.41591780821909</c:v>
                </c:pt>
                <c:pt idx="22">
                  <c:v>300.54808219178062</c:v>
                </c:pt>
                <c:pt idx="23">
                  <c:v>274.93164835164856</c:v>
                </c:pt>
              </c:numCache>
            </c:numRef>
          </c:val>
          <c:smooth val="0"/>
          <c:extLst>
            <c:ext xmlns:c16="http://schemas.microsoft.com/office/drawing/2014/chart" uri="{C3380CC4-5D6E-409C-BE32-E72D297353CC}">
              <c16:uniqueId val="{00000001-0DCF-4418-B274-B8D083271882}"/>
            </c:ext>
          </c:extLst>
        </c:ser>
        <c:ser>
          <c:idx val="2"/>
          <c:order val="3"/>
          <c:tx>
            <c:strRef>
              <c:f>'DAM AVERAGE PRICES'!$A$5</c:f>
              <c:strCache>
                <c:ptCount val="1"/>
                <c:pt idx="0">
                  <c:v>2023</c:v>
                </c:pt>
              </c:strCache>
            </c:strRef>
          </c:tx>
          <c:spPr>
            <a:ln w="28575" cap="rnd">
              <a:solidFill>
                <a:schemeClr val="accent3"/>
              </a:solidFill>
              <a:round/>
            </a:ln>
            <a:effectLst/>
          </c:spPr>
          <c:marker>
            <c:symbol val="none"/>
          </c:marker>
          <c:cat>
            <c:numRef>
              <c:f>'DAM AVERAGE PRICES'!$B$2:$Y$2</c:f>
              <c:numCache>
                <c:formatCode>h:mm</c:formatCode>
                <c:ptCount val="24"/>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'DAM AVERAGE PRICES'!$B$5:$Y$5</c:f>
              <c:numCache>
                <c:formatCode>General</c:formatCode>
                <c:ptCount val="24"/>
                <c:pt idx="0">
                  <c:v>112.12649315068499</c:v>
                </c:pt>
                <c:pt idx="1">
                  <c:v>108.09830136986301</c:v>
                </c:pt>
                <c:pt idx="2">
                  <c:v>101.89632876712328</c:v>
                </c:pt>
                <c:pt idx="3">
                  <c:v>97.894246575342493</c:v>
                </c:pt>
                <c:pt idx="4">
                  <c:v>102.31567123287668</c:v>
                </c:pt>
                <c:pt idx="5">
                  <c:v>113.18854794520541</c:v>
                </c:pt>
                <c:pt idx="6">
                  <c:v>127.67282191780828</c:v>
                </c:pt>
                <c:pt idx="7">
                  <c:v>136.28369863013702</c:v>
                </c:pt>
                <c:pt idx="8">
                  <c:v>127.50408219178071</c:v>
                </c:pt>
                <c:pt idx="9">
                  <c:v>111.122794520548</c:v>
                </c:pt>
                <c:pt idx="10">
                  <c:v>99.355753424657493</c:v>
                </c:pt>
                <c:pt idx="11">
                  <c:v>92.557780821917717</c:v>
                </c:pt>
                <c:pt idx="12">
                  <c:v>88.570739726027313</c:v>
                </c:pt>
                <c:pt idx="13">
                  <c:v>85.946547945205424</c:v>
                </c:pt>
                <c:pt idx="14">
                  <c:v>95.045479452054849</c:v>
                </c:pt>
                <c:pt idx="15">
                  <c:v>112.60761643835626</c:v>
                </c:pt>
                <c:pt idx="16">
                  <c:v>129.73043835616448</c:v>
                </c:pt>
                <c:pt idx="17">
                  <c:v>144.0594520547946</c:v>
                </c:pt>
                <c:pt idx="18">
                  <c:v>155.75928767123287</c:v>
                </c:pt>
                <c:pt idx="19">
                  <c:v>171.11931506849328</c:v>
                </c:pt>
                <c:pt idx="20">
                  <c:v>162.81416438356155</c:v>
                </c:pt>
                <c:pt idx="21">
                  <c:v>140.45326027397286</c:v>
                </c:pt>
                <c:pt idx="22">
                  <c:v>126.44350684931509</c:v>
                </c:pt>
                <c:pt idx="23">
                  <c:v>115.73871232876708</c:v>
                </c:pt>
              </c:numCache>
            </c:numRef>
          </c:val>
          <c:smooth val="0"/>
          <c:extLst>
            <c:ext xmlns:c16="http://schemas.microsoft.com/office/drawing/2014/chart" uri="{C3380CC4-5D6E-409C-BE32-E72D297353CC}">
              <c16:uniqueId val="{00000002-0DCF-4418-B274-B8D083271882}"/>
            </c:ext>
          </c:extLst>
        </c:ser>
        <c:ser>
          <c:idx val="3"/>
          <c:order val="4"/>
          <c:tx>
            <c:strRef>
              <c:f>'DAM AVERAGE PRICES'!$A$6</c:f>
              <c:strCache>
                <c:ptCount val="1"/>
                <c:pt idx="0">
                  <c:v>2024</c:v>
                </c:pt>
              </c:strCache>
            </c:strRef>
          </c:tx>
          <c:spPr>
            <a:ln w="28575" cap="rnd">
              <a:solidFill>
                <a:schemeClr val="accent4"/>
              </a:solidFill>
              <a:round/>
            </a:ln>
            <a:effectLst/>
          </c:spPr>
          <c:marker>
            <c:symbol val="none"/>
          </c:marker>
          <c:cat>
            <c:numRef>
              <c:f>'DAM AVERAGE PRICES'!$B$2:$Y$2</c:f>
              <c:numCache>
                <c:formatCode>h:mm</c:formatCode>
                <c:ptCount val="24"/>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'DAM AVERAGE PRICES'!$B$6:$Y$6</c:f>
              <c:numCache>
                <c:formatCode>General</c:formatCode>
                <c:ptCount val="24"/>
                <c:pt idx="0">
                  <c:v>91.573743169398924</c:v>
                </c:pt>
                <c:pt idx="1">
                  <c:v>87.648497267759595</c:v>
                </c:pt>
                <c:pt idx="2">
                  <c:v>83.669534246575353</c:v>
                </c:pt>
                <c:pt idx="3">
                  <c:v>81.558551912568305</c:v>
                </c:pt>
                <c:pt idx="4">
                  <c:v>82.751284153005543</c:v>
                </c:pt>
                <c:pt idx="5">
                  <c:v>90.537568306010954</c:v>
                </c:pt>
                <c:pt idx="6">
                  <c:v>105.75909836065578</c:v>
                </c:pt>
                <c:pt idx="7">
                  <c:v>113.70560109289609</c:v>
                </c:pt>
                <c:pt idx="8">
                  <c:v>100.69625683060107</c:v>
                </c:pt>
                <c:pt idx="9">
                  <c:v>79.26647540983609</c:v>
                </c:pt>
                <c:pt idx="10">
                  <c:v>65.588852459016408</c:v>
                </c:pt>
                <c:pt idx="11">
                  <c:v>57.663633879781401</c:v>
                </c:pt>
                <c:pt idx="12">
                  <c:v>58.976639344262388</c:v>
                </c:pt>
                <c:pt idx="13">
                  <c:v>62.897677595628423</c:v>
                </c:pt>
                <c:pt idx="14">
                  <c:v>73.266639344262344</c:v>
                </c:pt>
                <c:pt idx="15">
                  <c:v>90.66226775956288</c:v>
                </c:pt>
                <c:pt idx="16">
                  <c:v>112.33396174863387</c:v>
                </c:pt>
                <c:pt idx="17">
                  <c:v>129.34617486338789</c:v>
                </c:pt>
                <c:pt idx="18">
                  <c:v>153.8621584699454</c:v>
                </c:pt>
                <c:pt idx="19">
                  <c:v>185.68581967213117</c:v>
                </c:pt>
                <c:pt idx="20">
                  <c:v>171.72590163934422</c:v>
                </c:pt>
                <c:pt idx="21">
                  <c:v>135.61224043715856</c:v>
                </c:pt>
                <c:pt idx="22">
                  <c:v>109.63407103825131</c:v>
                </c:pt>
                <c:pt idx="23" formatCode="0.00">
                  <c:v>96.639562841530022</c:v>
                </c:pt>
              </c:numCache>
            </c:numRef>
          </c:val>
          <c:smooth val="0"/>
          <c:extLst>
            <c:ext xmlns:c16="http://schemas.microsoft.com/office/drawing/2014/chart" uri="{C3380CC4-5D6E-409C-BE32-E72D297353CC}">
              <c16:uniqueId val="{00000003-0DCF-4418-B274-B8D083271882}"/>
            </c:ext>
          </c:extLst>
        </c:ser>
        <c:dLbls>
          <c:showLegendKey val="0"/>
          <c:showVal val="0"/>
          <c:showCatName val="0"/>
          <c:showSerName val="0"/>
          <c:showPercent val="0"/>
          <c:showBubbleSize val="0"/>
        </c:dLbls>
        <c:smooth val="0"/>
        <c:axId val="15397423"/>
        <c:axId val="15398383"/>
        <c:extLst>
          <c:ext xmlns:c15="http://schemas.microsoft.com/office/drawing/2012/chart" uri="{02D57815-91ED-43cb-92C2-25804820EDAC}">
            <c15:filteredLineSeries>
              <c15:ser>
                <c:idx val="4"/>
                <c:order val="0"/>
                <c:tx>
                  <c:strRef>
                    <c:extLst>
                      <c:ext uri="{02D57815-91ED-43cb-92C2-25804820EDAC}">
                        <c15:formulaRef>
                          <c15:sqref>'DAM AVERAGE PRICES'!$A$7</c15:sqref>
                        </c15:formulaRef>
                      </c:ext>
                    </c:extLst>
                    <c:strCache>
                      <c:ptCount val="1"/>
                      <c:pt idx="0">
                        <c:v>Average 2007 − 2019</c:v>
                      </c:pt>
                    </c:strCache>
                  </c:strRef>
                </c:tx>
                <c:spPr>
                  <a:ln w="28575" cap="rnd">
                    <a:solidFill>
                      <a:schemeClr val="accent5"/>
                    </a:solidFill>
                    <a:round/>
                  </a:ln>
                  <a:effectLst/>
                </c:spPr>
                <c:marker>
                  <c:symbol val="none"/>
                </c:marker>
                <c:cat>
                  <c:numRef>
                    <c:extLst>
                      <c:ext uri="{02D57815-91ED-43cb-92C2-25804820EDAC}">
                        <c15:formulaRef>
                          <c15:sqref>'DAM AVERAGE PRICES'!$B$2:$Y$2</c15:sqref>
                        </c15:formulaRef>
                      </c:ext>
                    </c:extLst>
                    <c:numCache>
                      <c:formatCode>h:mm</c:formatCode>
                      <c:ptCount val="24"/>
                      <c:pt idx="0">
                        <c:v>0</c:v>
                      </c:pt>
                      <c:pt idx="1">
                        <c:v>4.1666666666666664E-2</c:v>
                      </c:pt>
                      <c:pt idx="2">
                        <c:v>8.3333333333333329E-2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extLst>
                      <c:ext uri="{02D57815-91ED-43cb-92C2-25804820EDAC}">
                        <c15:formulaRef>
                          <c15:sqref>'DAM AVERAGE PRICES'!$B$7:$Y$7</c15:sqref>
                        </c15:formulaRef>
                      </c:ext>
                    </c:extLst>
                    <c:numCache>
                      <c:formatCode>General</c:formatCode>
                      <c:ptCount val="24"/>
                      <c:pt idx="0">
                        <c:v>52.564927358578082</c:v>
                      </c:pt>
                      <c:pt idx="1">
                        <c:v>47.816180702620819</c:v>
                      </c:pt>
                      <c:pt idx="2">
                        <c:v>45.186182618217231</c:v>
                      </c:pt>
                      <c:pt idx="3">
                        <c:v>42.134763890400848</c:v>
                      </c:pt>
                      <c:pt idx="4">
                        <c:v>40.049222617764336</c:v>
                      </c:pt>
                      <c:pt idx="5">
                        <c:v>40.841001454890154</c:v>
                      </c:pt>
                      <c:pt idx="6">
                        <c:v>44.010118117113414</c:v>
                      </c:pt>
                      <c:pt idx="7">
                        <c:v>50.467781737405254</c:v>
                      </c:pt>
                      <c:pt idx="8">
                        <c:v>56.917279871725214</c:v>
                      </c:pt>
                      <c:pt idx="9">
                        <c:v>60.131958142152719</c:v>
                      </c:pt>
                      <c:pt idx="10">
                        <c:v>60.500139113042749</c:v>
                      </c:pt>
                      <c:pt idx="11">
                        <c:v>60.087440024060371</c:v>
                      </c:pt>
                      <c:pt idx="12">
                        <c:v>59.573744683641891</c:v>
                      </c:pt>
                      <c:pt idx="13">
                        <c:v>58.6937130671879</c:v>
                      </c:pt>
                      <c:pt idx="14">
                        <c:v>55.64555907118779</c:v>
                      </c:pt>
                      <c:pt idx="15">
                        <c:v>55.223782579090972</c:v>
                      </c:pt>
                      <c:pt idx="16">
                        <c:v>56.597662745864554</c:v>
                      </c:pt>
                      <c:pt idx="17">
                        <c:v>59.494982240421109</c:v>
                      </c:pt>
                      <c:pt idx="18">
                        <c:v>62.932085607283781</c:v>
                      </c:pt>
                      <c:pt idx="19">
                        <c:v>64.789515387594875</c:v>
                      </c:pt>
                      <c:pt idx="20">
                        <c:v>65.451642920174848</c:v>
                      </c:pt>
                      <c:pt idx="21">
                        <c:v>63.77565339314571</c:v>
                      </c:pt>
                      <c:pt idx="22">
                        <c:v>59.571390649568343</c:v>
                      </c:pt>
                      <c:pt idx="23">
                        <c:v>54.713155400376557</c:v>
                      </c:pt>
                    </c:numCache>
                  </c:numRef>
                </c:val>
                <c:smooth val="0"/>
                <c:extLst>
                  <c:ext xmlns:c16="http://schemas.microsoft.com/office/drawing/2014/chart" uri="{C3380CC4-5D6E-409C-BE32-E72D297353CC}">
                    <c16:uniqueId val="{00000004-0DCF-4418-B274-B8D083271882}"/>
                  </c:ext>
                </c:extLst>
              </c15:ser>
            </c15:filteredLineSeries>
          </c:ext>
        </c:extLst>
      </c:lineChart>
      <c:catAx>
        <c:axId val="15397423"/>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5398383"/>
        <c:crosses val="autoZero"/>
        <c:auto val="1"/>
        <c:lblAlgn val="ctr"/>
        <c:lblOffset val="100"/>
        <c:noMultiLvlLbl val="0"/>
      </c:catAx>
      <c:valAx>
        <c:axId val="1539838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Calibri" panose="020F0502020204030204" pitchFamily="34" charset="0"/>
                    <a:ea typeface="Calibri" panose="020F0502020204030204" pitchFamily="34" charset="0"/>
                    <a:cs typeface="Calibri" panose="020F0502020204030204" pitchFamily="34" charset="0"/>
                  </a:rPr>
                  <a:t>€</a:t>
                </a:r>
                <a:r>
                  <a:rPr lang="el-GR">
                    <a:latin typeface="Calibri" panose="020F0502020204030204" pitchFamily="34" charset="0"/>
                    <a:ea typeface="Calibri" panose="020F0502020204030204" pitchFamily="34" charset="0"/>
                    <a:cs typeface="Calibri" panose="020F0502020204030204" pitchFamily="34" charset="0"/>
                  </a:rPr>
                  <a:t>/</a:t>
                </a:r>
                <a:r>
                  <a:rPr lang="en-US">
                    <a:latin typeface="Calibri" panose="020F0502020204030204" pitchFamily="34" charset="0"/>
                    <a:ea typeface="Calibri" panose="020F0502020204030204" pitchFamily="34" charset="0"/>
                    <a:cs typeface="Calibri" panose="020F0502020204030204" pitchFamily="34" charset="0"/>
                  </a:rPr>
                  <a:t>MWh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5397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Sheet1!$A$4</c:f>
              <c:strCache>
                <c:ptCount val="1"/>
                <c:pt idx="0">
                  <c:v>RES production MWh</c:v>
                </c:pt>
              </c:strCache>
            </c:strRef>
          </c:tx>
          <c:spPr>
            <a:solidFill>
              <a:schemeClr val="accent3"/>
            </a:solidFill>
            <a:ln>
              <a:noFill/>
            </a:ln>
            <a:effectLst/>
          </c:spPr>
          <c:invertIfNegative val="0"/>
          <c:cat>
            <c:numRef>
              <c:f>Sheet1!$B$1:$Y$1</c:f>
              <c:numCache>
                <c:formatCode>[$-F400]h:mm:ss\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Sheet1!$B$4:$Y$4</c:f>
              <c:numCache>
                <c:formatCode>General</c:formatCode>
                <c:ptCount val="24"/>
                <c:pt idx="0">
                  <c:v>1279.4213197969543</c:v>
                </c:pt>
                <c:pt idx="1">
                  <c:v>1282.766497461929</c:v>
                </c:pt>
                <c:pt idx="2">
                  <c:v>1290.4213197969543</c:v>
                </c:pt>
                <c:pt idx="3">
                  <c:v>1297.3451776649747</c:v>
                </c:pt>
                <c:pt idx="4">
                  <c:v>1305.0609137055837</c:v>
                </c:pt>
                <c:pt idx="5">
                  <c:v>1318.6649746192893</c:v>
                </c:pt>
                <c:pt idx="6">
                  <c:v>1328.736040609137</c:v>
                </c:pt>
                <c:pt idx="7">
                  <c:v>1375.6192893401014</c:v>
                </c:pt>
                <c:pt idx="8">
                  <c:v>1519.1573604060914</c:v>
                </c:pt>
                <c:pt idx="9">
                  <c:v>1677.0710659898477</c:v>
                </c:pt>
                <c:pt idx="10">
                  <c:v>1733.5532994923858</c:v>
                </c:pt>
                <c:pt idx="11">
                  <c:v>1762.5329949238578</c:v>
                </c:pt>
                <c:pt idx="12">
                  <c:v>1791.8781725888325</c:v>
                </c:pt>
                <c:pt idx="13">
                  <c:v>1791.6446700507615</c:v>
                </c:pt>
                <c:pt idx="14">
                  <c:v>1763.3045685279187</c:v>
                </c:pt>
                <c:pt idx="15">
                  <c:v>1731.3502538071066</c:v>
                </c:pt>
                <c:pt idx="16">
                  <c:v>1663.979695431472</c:v>
                </c:pt>
                <c:pt idx="17">
                  <c:v>1572.3705583756346</c:v>
                </c:pt>
                <c:pt idx="18">
                  <c:v>1473.1218274111675</c:v>
                </c:pt>
                <c:pt idx="19">
                  <c:v>1371.9593908629442</c:v>
                </c:pt>
                <c:pt idx="20">
                  <c:v>1314.8274111675128</c:v>
                </c:pt>
                <c:pt idx="21">
                  <c:v>1306.6345177664975</c:v>
                </c:pt>
                <c:pt idx="22">
                  <c:v>1300.6446700507615</c:v>
                </c:pt>
                <c:pt idx="23">
                  <c:v>1282.263959390863</c:v>
                </c:pt>
              </c:numCache>
            </c:numRef>
          </c:val>
          <c:extLst>
            <c:ext xmlns:c16="http://schemas.microsoft.com/office/drawing/2014/chart" uri="{C3380CC4-5D6E-409C-BE32-E72D297353CC}">
              <c16:uniqueId val="{00000000-C9E8-412D-99AE-20F09549B009}"/>
            </c:ext>
          </c:extLst>
        </c:ser>
        <c:ser>
          <c:idx val="3"/>
          <c:order val="3"/>
          <c:tx>
            <c:strRef>
              <c:f>Sheet1!$A$5</c:f>
              <c:strCache>
                <c:ptCount val="1"/>
                <c:pt idx="0">
                  <c:v>Conventional Production MWh</c:v>
                </c:pt>
              </c:strCache>
            </c:strRef>
          </c:tx>
          <c:spPr>
            <a:solidFill>
              <a:schemeClr val="tx2"/>
            </a:solidFill>
            <a:ln>
              <a:noFill/>
            </a:ln>
            <a:effectLst/>
          </c:spPr>
          <c:invertIfNegative val="0"/>
          <c:cat>
            <c:numRef>
              <c:f>Sheet1!$B$1:$Y$1</c:f>
              <c:numCache>
                <c:formatCode>[$-F400]h:mm:ss\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Sheet1!$B$5:$Y$5</c:f>
              <c:numCache>
                <c:formatCode>General</c:formatCode>
                <c:ptCount val="24"/>
                <c:pt idx="0">
                  <c:v>2936.1218274111675</c:v>
                </c:pt>
                <c:pt idx="1">
                  <c:v>2714.2487309644671</c:v>
                </c:pt>
                <c:pt idx="2">
                  <c:v>2405.4873096446699</c:v>
                </c:pt>
                <c:pt idx="3">
                  <c:v>2286.939086294416</c:v>
                </c:pt>
                <c:pt idx="4">
                  <c:v>2225.4974619289342</c:v>
                </c:pt>
                <c:pt idx="5">
                  <c:v>2213.5888324873094</c:v>
                </c:pt>
                <c:pt idx="6">
                  <c:v>2341.0558375634519</c:v>
                </c:pt>
                <c:pt idx="7">
                  <c:v>2502.8781725888325</c:v>
                </c:pt>
                <c:pt idx="8">
                  <c:v>2490.6548223350255</c:v>
                </c:pt>
                <c:pt idx="9">
                  <c:v>2250.6954314720811</c:v>
                </c:pt>
                <c:pt idx="10">
                  <c:v>1966.4720812182741</c:v>
                </c:pt>
                <c:pt idx="11">
                  <c:v>1792.9137055837564</c:v>
                </c:pt>
                <c:pt idx="12">
                  <c:v>1713.1725888324872</c:v>
                </c:pt>
                <c:pt idx="13">
                  <c:v>1719.5329949238578</c:v>
                </c:pt>
                <c:pt idx="14">
                  <c:v>1762.3705583756346</c:v>
                </c:pt>
                <c:pt idx="15">
                  <c:v>1875.9847715736041</c:v>
                </c:pt>
                <c:pt idx="16">
                  <c:v>2148.8223350253807</c:v>
                </c:pt>
                <c:pt idx="17">
                  <c:v>2620.7817258883247</c:v>
                </c:pt>
                <c:pt idx="18">
                  <c:v>3050.5076142131979</c:v>
                </c:pt>
                <c:pt idx="19">
                  <c:v>3383.3959390862942</c:v>
                </c:pt>
                <c:pt idx="20">
                  <c:v>3512.0507614213197</c:v>
                </c:pt>
                <c:pt idx="21">
                  <c:v>3469.0101522842638</c:v>
                </c:pt>
                <c:pt idx="22">
                  <c:v>3316.8527918781724</c:v>
                </c:pt>
                <c:pt idx="23">
                  <c:v>3141.020304568528</c:v>
                </c:pt>
              </c:numCache>
            </c:numRef>
          </c:val>
          <c:extLst>
            <c:ext xmlns:c16="http://schemas.microsoft.com/office/drawing/2014/chart" uri="{C3380CC4-5D6E-409C-BE32-E72D297353CC}">
              <c16:uniqueId val="{00000001-C9E8-412D-99AE-20F09549B009}"/>
            </c:ext>
          </c:extLst>
        </c:ser>
        <c:dLbls>
          <c:showLegendKey val="0"/>
          <c:showVal val="0"/>
          <c:showCatName val="0"/>
          <c:showSerName val="0"/>
          <c:showPercent val="0"/>
          <c:showBubbleSize val="0"/>
        </c:dLbls>
        <c:gapWidth val="150"/>
        <c:axId val="2069630576"/>
        <c:axId val="2069629136"/>
      </c:barChart>
      <c:lineChart>
        <c:grouping val="standard"/>
        <c:varyColors val="0"/>
        <c:ser>
          <c:idx val="1"/>
          <c:order val="1"/>
          <c:tx>
            <c:strRef>
              <c:f>Sheet1!$A$3</c:f>
              <c:strCache>
                <c:ptCount val="1"/>
                <c:pt idx="0">
                  <c:v>Net Load MWh</c:v>
                </c:pt>
              </c:strCache>
            </c:strRef>
          </c:tx>
          <c:spPr>
            <a:ln w="28575" cap="rnd">
              <a:solidFill>
                <a:schemeClr val="accent2"/>
              </a:solidFill>
              <a:round/>
            </a:ln>
            <a:effectLst/>
          </c:spPr>
          <c:marker>
            <c:symbol val="none"/>
          </c:marker>
          <c:cat>
            <c:numRef>
              <c:f>Sheet1!$B$1:$Y$1</c:f>
              <c:numCache>
                <c:formatCode>[$-F400]h:mm:ss\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Sheet1!$B$3:$Y$3</c:f>
              <c:numCache>
                <c:formatCode>General</c:formatCode>
                <c:ptCount val="24"/>
                <c:pt idx="0">
                  <c:v>5048.8148148148148</c:v>
                </c:pt>
                <c:pt idx="1">
                  <c:v>4708.9629629629626</c:v>
                </c:pt>
                <c:pt idx="2">
                  <c:v>4533.0946502057614</c:v>
                </c:pt>
                <c:pt idx="3">
                  <c:v>4396.2510288065841</c:v>
                </c:pt>
                <c:pt idx="4">
                  <c:v>4325.1440329218103</c:v>
                </c:pt>
                <c:pt idx="5">
                  <c:v>4377.7654320987658</c:v>
                </c:pt>
                <c:pt idx="6">
                  <c:v>4594.5514403292182</c:v>
                </c:pt>
                <c:pt idx="7">
                  <c:v>4798.4691358024693</c:v>
                </c:pt>
                <c:pt idx="8">
                  <c:v>4561.2716049382716</c:v>
                </c:pt>
                <c:pt idx="9">
                  <c:v>4083.7572016460904</c:v>
                </c:pt>
                <c:pt idx="10">
                  <c:v>3591.971193415638</c:v>
                </c:pt>
                <c:pt idx="11">
                  <c:v>3274.0658436213994</c:v>
                </c:pt>
                <c:pt idx="12">
                  <c:v>3181.9176954732511</c:v>
                </c:pt>
                <c:pt idx="13">
                  <c:v>3255.358024691358</c:v>
                </c:pt>
                <c:pt idx="14">
                  <c:v>3345.0246913580245</c:v>
                </c:pt>
                <c:pt idx="15">
                  <c:v>3650.1111111111113</c:v>
                </c:pt>
                <c:pt idx="16">
                  <c:v>4157.2057613168727</c:v>
                </c:pt>
                <c:pt idx="17">
                  <c:v>4855.1728395061727</c:v>
                </c:pt>
                <c:pt idx="18">
                  <c:v>5615.650205761317</c:v>
                </c:pt>
                <c:pt idx="19">
                  <c:v>6132.5473251028807</c:v>
                </c:pt>
                <c:pt idx="20">
                  <c:v>6317.6131687242796</c:v>
                </c:pt>
                <c:pt idx="21">
                  <c:v>6196.9053497942386</c:v>
                </c:pt>
                <c:pt idx="22">
                  <c:v>5821.2510288065841</c:v>
                </c:pt>
                <c:pt idx="23">
                  <c:v>5438.658436213992</c:v>
                </c:pt>
              </c:numCache>
            </c:numRef>
          </c:val>
          <c:smooth val="0"/>
          <c:extLst>
            <c:ext xmlns:c16="http://schemas.microsoft.com/office/drawing/2014/chart" uri="{C3380CC4-5D6E-409C-BE32-E72D297353CC}">
              <c16:uniqueId val="{00000002-C9E8-412D-99AE-20F09549B009}"/>
            </c:ext>
          </c:extLst>
        </c:ser>
        <c:dLbls>
          <c:showLegendKey val="0"/>
          <c:showVal val="0"/>
          <c:showCatName val="0"/>
          <c:showSerName val="0"/>
          <c:showPercent val="0"/>
          <c:showBubbleSize val="0"/>
        </c:dLbls>
        <c:marker val="1"/>
        <c:smooth val="0"/>
        <c:axId val="2069630576"/>
        <c:axId val="2069629136"/>
      </c:lineChart>
      <c:lineChart>
        <c:grouping val="standard"/>
        <c:varyColors val="0"/>
        <c:ser>
          <c:idx val="0"/>
          <c:order val="0"/>
          <c:tx>
            <c:strRef>
              <c:f>Sheet1!$A$2</c:f>
              <c:strCache>
                <c:ptCount val="1"/>
                <c:pt idx="0">
                  <c:v>DAM €/MWh</c:v>
                </c:pt>
              </c:strCache>
            </c:strRef>
          </c:tx>
          <c:spPr>
            <a:ln w="28575" cap="rnd">
              <a:solidFill>
                <a:srgbClr val="FF0000"/>
              </a:solidFill>
              <a:round/>
            </a:ln>
            <a:effectLst/>
          </c:spPr>
          <c:marker>
            <c:symbol val="none"/>
          </c:marker>
          <c:cat>
            <c:numRef>
              <c:f>Sheet1!$B$1:$Y$1</c:f>
              <c:numCache>
                <c:formatCode>[$-F400]h:mm:ss\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Sheet1!$B$2:$Y$2</c:f>
              <c:numCache>
                <c:formatCode>General</c:formatCode>
                <c:ptCount val="24"/>
                <c:pt idx="0">
                  <c:v>91.573743169398895</c:v>
                </c:pt>
                <c:pt idx="1">
                  <c:v>87.648497267759595</c:v>
                </c:pt>
                <c:pt idx="2">
                  <c:v>83.664602739726035</c:v>
                </c:pt>
                <c:pt idx="3">
                  <c:v>81.558551912568305</c:v>
                </c:pt>
                <c:pt idx="4">
                  <c:v>82.751338797814284</c:v>
                </c:pt>
                <c:pt idx="5">
                  <c:v>90.537568306010954</c:v>
                </c:pt>
                <c:pt idx="6">
                  <c:v>105.75912568306013</c:v>
                </c:pt>
                <c:pt idx="7">
                  <c:v>113.70560109289609</c:v>
                </c:pt>
                <c:pt idx="8">
                  <c:v>100.69625683060107</c:v>
                </c:pt>
                <c:pt idx="9">
                  <c:v>79.26647540983609</c:v>
                </c:pt>
                <c:pt idx="10">
                  <c:v>65.588852459016408</c:v>
                </c:pt>
                <c:pt idx="11">
                  <c:v>57.663633879781401</c:v>
                </c:pt>
                <c:pt idx="12">
                  <c:v>58.976639344262388</c:v>
                </c:pt>
                <c:pt idx="13">
                  <c:v>62.897677595628423</c:v>
                </c:pt>
                <c:pt idx="14">
                  <c:v>73.266639344262344</c:v>
                </c:pt>
                <c:pt idx="15">
                  <c:v>90.66226775956288</c:v>
                </c:pt>
                <c:pt idx="16">
                  <c:v>112.33396174863387</c:v>
                </c:pt>
                <c:pt idx="17">
                  <c:v>129.34620218579227</c:v>
                </c:pt>
                <c:pt idx="18">
                  <c:v>153.8621584699454</c:v>
                </c:pt>
                <c:pt idx="19">
                  <c:v>185.68587431693993</c:v>
                </c:pt>
                <c:pt idx="20">
                  <c:v>171.72595628415297</c:v>
                </c:pt>
                <c:pt idx="21">
                  <c:v>135.61224043715856</c:v>
                </c:pt>
                <c:pt idx="22">
                  <c:v>109.63407103825131</c:v>
                </c:pt>
                <c:pt idx="23">
                  <c:v>96.639562841530022</c:v>
                </c:pt>
              </c:numCache>
            </c:numRef>
          </c:val>
          <c:smooth val="0"/>
          <c:extLst>
            <c:ext xmlns:c16="http://schemas.microsoft.com/office/drawing/2014/chart" uri="{C3380CC4-5D6E-409C-BE32-E72D297353CC}">
              <c16:uniqueId val="{00000003-C9E8-412D-99AE-20F09549B009}"/>
            </c:ext>
          </c:extLst>
        </c:ser>
        <c:dLbls>
          <c:showLegendKey val="0"/>
          <c:showVal val="0"/>
          <c:showCatName val="0"/>
          <c:showSerName val="0"/>
          <c:showPercent val="0"/>
          <c:showBubbleSize val="0"/>
        </c:dLbls>
        <c:marker val="1"/>
        <c:smooth val="0"/>
        <c:axId val="620056752"/>
        <c:axId val="586717856"/>
      </c:lineChart>
      <c:catAx>
        <c:axId val="2069630576"/>
        <c:scaling>
          <c:orientation val="minMax"/>
        </c:scaling>
        <c:delete val="0"/>
        <c:axPos val="b"/>
        <c:numFmt formatCode="h:mm;@"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069629136"/>
        <c:crosses val="autoZero"/>
        <c:auto val="1"/>
        <c:lblAlgn val="ctr"/>
        <c:lblOffset val="100"/>
        <c:noMultiLvlLbl val="0"/>
      </c:catAx>
      <c:valAx>
        <c:axId val="2069629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800" b="0" i="0" u="none" strike="noStrike" kern="1200" baseline="0">
                    <a:solidFill>
                      <a:sysClr val="windowText" lastClr="000000">
                        <a:lumMod val="65000"/>
                        <a:lumOff val="35000"/>
                      </a:sysClr>
                    </a:solidFill>
                  </a:rPr>
                  <a:t>MWh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069630576"/>
        <c:crosses val="autoZero"/>
        <c:crossBetween val="between"/>
      </c:valAx>
      <c:valAx>
        <c:axId val="58671785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620056752"/>
        <c:crosses val="max"/>
        <c:crossBetween val="between"/>
      </c:valAx>
      <c:catAx>
        <c:axId val="620056752"/>
        <c:scaling>
          <c:orientation val="minMax"/>
        </c:scaling>
        <c:delete val="1"/>
        <c:axPos val="b"/>
        <c:numFmt formatCode="[$-F400]h:mm:ss\ AM/PM" sourceLinked="1"/>
        <c:majorTickMark val="out"/>
        <c:minorTickMark val="none"/>
        <c:tickLblPos val="nextTo"/>
        <c:crossAx val="5867178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'0 dam price'!$AC$271</c:f>
              <c:strCache>
                <c:ptCount val="1"/>
                <c:pt idx="0">
                  <c:v>Lignite</c:v>
                </c:pt>
              </c:strCache>
            </c:strRef>
          </c:tx>
          <c:spPr>
            <a:solidFill>
              <a:schemeClr val="tx2">
                <a:lumMod val="75000"/>
              </a:schemeClr>
            </a:solidFill>
            <a:ln>
              <a:noFill/>
            </a:ln>
            <a:effectLst/>
          </c:spPr>
          <c:invertIfNegative val="0"/>
          <c:cat>
            <c:numRef>
              <c:f>'0 dam price'!$AD$270:$BA$270</c:f>
              <c:numCache>
                <c:formatCode>[$-F400]h:mm:ss\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'0 dam price'!$AD$271:$BA$271</c:f>
              <c:numCache>
                <c:formatCode>General</c:formatCode>
                <c:ptCount val="24"/>
                <c:pt idx="0">
                  <c:v>329</c:v>
                </c:pt>
                <c:pt idx="1">
                  <c:v>328</c:v>
                </c:pt>
                <c:pt idx="2">
                  <c:v>324</c:v>
                </c:pt>
                <c:pt idx="3">
                  <c:v>324</c:v>
                </c:pt>
                <c:pt idx="4">
                  <c:v>327</c:v>
                </c:pt>
                <c:pt idx="5">
                  <c:v>327</c:v>
                </c:pt>
                <c:pt idx="6">
                  <c:v>323</c:v>
                </c:pt>
                <c:pt idx="7">
                  <c:v>325</c:v>
                </c:pt>
                <c:pt idx="8">
                  <c:v>326</c:v>
                </c:pt>
                <c:pt idx="9">
                  <c:v>328</c:v>
                </c:pt>
                <c:pt idx="10">
                  <c:v>329</c:v>
                </c:pt>
                <c:pt idx="11">
                  <c:v>329</c:v>
                </c:pt>
                <c:pt idx="12">
                  <c:v>329</c:v>
                </c:pt>
                <c:pt idx="13">
                  <c:v>327</c:v>
                </c:pt>
                <c:pt idx="14">
                  <c:v>327</c:v>
                </c:pt>
                <c:pt idx="15">
                  <c:v>327</c:v>
                </c:pt>
                <c:pt idx="16">
                  <c:v>330</c:v>
                </c:pt>
                <c:pt idx="17">
                  <c:v>328</c:v>
                </c:pt>
                <c:pt idx="18">
                  <c:v>328</c:v>
                </c:pt>
                <c:pt idx="19">
                  <c:v>330</c:v>
                </c:pt>
                <c:pt idx="20">
                  <c:v>330</c:v>
                </c:pt>
                <c:pt idx="21">
                  <c:v>330</c:v>
                </c:pt>
                <c:pt idx="22">
                  <c:v>329</c:v>
                </c:pt>
                <c:pt idx="23">
                  <c:v>328</c:v>
                </c:pt>
              </c:numCache>
            </c:numRef>
          </c:val>
          <c:extLst>
            <c:ext xmlns:c16="http://schemas.microsoft.com/office/drawing/2014/chart" uri="{C3380CC4-5D6E-409C-BE32-E72D297353CC}">
              <c16:uniqueId val="{00000000-01E5-4B23-A4AC-4396B4FC0B67}"/>
            </c:ext>
          </c:extLst>
        </c:ser>
        <c:ser>
          <c:idx val="1"/>
          <c:order val="1"/>
          <c:tx>
            <c:strRef>
              <c:f>'0 dam price'!$AC$272</c:f>
              <c:strCache>
                <c:ptCount val="1"/>
                <c:pt idx="0">
                  <c:v>NG</c:v>
                </c:pt>
              </c:strCache>
            </c:strRef>
          </c:tx>
          <c:spPr>
            <a:solidFill>
              <a:schemeClr val="tx2">
                <a:lumMod val="40000"/>
                <a:lumOff val="60000"/>
              </a:schemeClr>
            </a:solidFill>
            <a:ln>
              <a:noFill/>
            </a:ln>
            <a:effectLst/>
          </c:spPr>
          <c:invertIfNegative val="0"/>
          <c:cat>
            <c:numRef>
              <c:f>'0 dam price'!$AD$270:$BA$270</c:f>
              <c:numCache>
                <c:formatCode>[$-F400]h:mm:ss\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'0 dam price'!$AD$272:$BA$272</c:f>
              <c:numCache>
                <c:formatCode>General</c:formatCode>
                <c:ptCount val="24"/>
                <c:pt idx="0">
                  <c:v>2379</c:v>
                </c:pt>
                <c:pt idx="1">
                  <c:v>2096</c:v>
                </c:pt>
                <c:pt idx="2">
                  <c:v>1750</c:v>
                </c:pt>
                <c:pt idx="3">
                  <c:v>1607</c:v>
                </c:pt>
                <c:pt idx="4">
                  <c:v>1457</c:v>
                </c:pt>
                <c:pt idx="5">
                  <c:v>1602</c:v>
                </c:pt>
                <c:pt idx="6">
                  <c:v>1396</c:v>
                </c:pt>
                <c:pt idx="7">
                  <c:v>492</c:v>
                </c:pt>
                <c:pt idx="8">
                  <c:v>462</c:v>
                </c:pt>
                <c:pt idx="9">
                  <c:v>453</c:v>
                </c:pt>
                <c:pt idx="10">
                  <c:v>457</c:v>
                </c:pt>
                <c:pt idx="11">
                  <c:v>453</c:v>
                </c:pt>
                <c:pt idx="12">
                  <c:v>453</c:v>
                </c:pt>
                <c:pt idx="13">
                  <c:v>450</c:v>
                </c:pt>
                <c:pt idx="14">
                  <c:v>449</c:v>
                </c:pt>
                <c:pt idx="15">
                  <c:v>459</c:v>
                </c:pt>
                <c:pt idx="16">
                  <c:v>598</c:v>
                </c:pt>
                <c:pt idx="17">
                  <c:v>717</c:v>
                </c:pt>
                <c:pt idx="18">
                  <c:v>1597</c:v>
                </c:pt>
                <c:pt idx="19">
                  <c:v>2276</c:v>
                </c:pt>
                <c:pt idx="20">
                  <c:v>2197</c:v>
                </c:pt>
                <c:pt idx="21">
                  <c:v>1981</c:v>
                </c:pt>
                <c:pt idx="22">
                  <c:v>1688</c:v>
                </c:pt>
                <c:pt idx="23">
                  <c:v>1470</c:v>
                </c:pt>
              </c:numCache>
            </c:numRef>
          </c:val>
          <c:extLst>
            <c:ext xmlns:c16="http://schemas.microsoft.com/office/drawing/2014/chart" uri="{C3380CC4-5D6E-409C-BE32-E72D297353CC}">
              <c16:uniqueId val="{00000001-01E5-4B23-A4AC-4396B4FC0B67}"/>
            </c:ext>
          </c:extLst>
        </c:ser>
        <c:ser>
          <c:idx val="2"/>
          <c:order val="2"/>
          <c:tx>
            <c:strRef>
              <c:f>'0 dam price'!$AC$273</c:f>
              <c:strCache>
                <c:ptCount val="1"/>
                <c:pt idx="0">
                  <c:v>Hydro</c:v>
                </c:pt>
              </c:strCache>
            </c:strRef>
          </c:tx>
          <c:spPr>
            <a:solidFill>
              <a:schemeClr val="accent4">
                <a:lumMod val="60000"/>
                <a:lumOff val="40000"/>
              </a:schemeClr>
            </a:solidFill>
            <a:ln>
              <a:noFill/>
            </a:ln>
            <a:effectLst/>
          </c:spPr>
          <c:invertIfNegative val="0"/>
          <c:cat>
            <c:numRef>
              <c:f>'0 dam price'!$AD$270:$BA$270</c:f>
              <c:numCache>
                <c:formatCode>[$-F400]h:mm:ss\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'0 dam price'!$AD$273:$BA$273</c:f>
              <c:numCache>
                <c:formatCode>General</c:formatCode>
                <c:ptCount val="24"/>
                <c:pt idx="0">
                  <c:v>293</c:v>
                </c:pt>
                <c:pt idx="1">
                  <c:v>74</c:v>
                </c:pt>
                <c:pt idx="2">
                  <c:v>66</c:v>
                </c:pt>
                <c:pt idx="3">
                  <c:v>75</c:v>
                </c:pt>
                <c:pt idx="4">
                  <c:v>74</c:v>
                </c:pt>
                <c:pt idx="5">
                  <c:v>76</c:v>
                </c:pt>
                <c:pt idx="6">
                  <c:v>189</c:v>
                </c:pt>
                <c:pt idx="7">
                  <c:v>231</c:v>
                </c:pt>
                <c:pt idx="8">
                  <c:v>44</c:v>
                </c:pt>
                <c:pt idx="9">
                  <c:v>28</c:v>
                </c:pt>
                <c:pt idx="10">
                  <c:v>29</c:v>
                </c:pt>
                <c:pt idx="11">
                  <c:v>28</c:v>
                </c:pt>
                <c:pt idx="12">
                  <c:v>28</c:v>
                </c:pt>
                <c:pt idx="13">
                  <c:v>27</c:v>
                </c:pt>
                <c:pt idx="14">
                  <c:v>13</c:v>
                </c:pt>
                <c:pt idx="15">
                  <c:v>10</c:v>
                </c:pt>
                <c:pt idx="16">
                  <c:v>9</c:v>
                </c:pt>
                <c:pt idx="17">
                  <c:v>38</c:v>
                </c:pt>
                <c:pt idx="18">
                  <c:v>550</c:v>
                </c:pt>
                <c:pt idx="19">
                  <c:v>952</c:v>
                </c:pt>
                <c:pt idx="20">
                  <c:v>1046</c:v>
                </c:pt>
                <c:pt idx="21">
                  <c:v>928</c:v>
                </c:pt>
                <c:pt idx="22">
                  <c:v>433</c:v>
                </c:pt>
                <c:pt idx="23">
                  <c:v>331</c:v>
                </c:pt>
              </c:numCache>
            </c:numRef>
          </c:val>
          <c:extLst>
            <c:ext xmlns:c16="http://schemas.microsoft.com/office/drawing/2014/chart" uri="{C3380CC4-5D6E-409C-BE32-E72D297353CC}">
              <c16:uniqueId val="{00000002-01E5-4B23-A4AC-4396B4FC0B67}"/>
            </c:ext>
          </c:extLst>
        </c:ser>
        <c:ser>
          <c:idx val="3"/>
          <c:order val="3"/>
          <c:tx>
            <c:strRef>
              <c:f>'0 dam price'!$AC$274</c:f>
              <c:strCache>
                <c:ptCount val="1"/>
                <c:pt idx="0">
                  <c:v>RES</c:v>
                </c:pt>
              </c:strCache>
            </c:strRef>
          </c:tx>
          <c:spPr>
            <a:solidFill>
              <a:srgbClr val="50E69B"/>
            </a:solidFill>
            <a:ln>
              <a:noFill/>
            </a:ln>
            <a:effectLst/>
          </c:spPr>
          <c:invertIfNegative val="0"/>
          <c:cat>
            <c:numRef>
              <c:f>'0 dam price'!$AD$270:$BA$270</c:f>
              <c:numCache>
                <c:formatCode>[$-F400]h:mm:ss\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'0 dam price'!$AD$274:$BA$274</c:f>
              <c:numCache>
                <c:formatCode>General</c:formatCode>
                <c:ptCount val="24"/>
                <c:pt idx="0">
                  <c:v>807</c:v>
                </c:pt>
                <c:pt idx="1">
                  <c:v>961</c:v>
                </c:pt>
                <c:pt idx="2">
                  <c:v>968</c:v>
                </c:pt>
                <c:pt idx="3">
                  <c:v>1032</c:v>
                </c:pt>
                <c:pt idx="4">
                  <c:v>1053</c:v>
                </c:pt>
                <c:pt idx="5">
                  <c:v>1034</c:v>
                </c:pt>
                <c:pt idx="6">
                  <c:v>1126</c:v>
                </c:pt>
                <c:pt idx="7">
                  <c:v>1345</c:v>
                </c:pt>
                <c:pt idx="8">
                  <c:v>1612</c:v>
                </c:pt>
                <c:pt idx="9">
                  <c:v>1121</c:v>
                </c:pt>
                <c:pt idx="10">
                  <c:v>1078</c:v>
                </c:pt>
                <c:pt idx="11">
                  <c:v>1023</c:v>
                </c:pt>
                <c:pt idx="12">
                  <c:v>1074</c:v>
                </c:pt>
                <c:pt idx="13">
                  <c:v>1216</c:v>
                </c:pt>
                <c:pt idx="14">
                  <c:v>1340</c:v>
                </c:pt>
                <c:pt idx="15">
                  <c:v>1356</c:v>
                </c:pt>
                <c:pt idx="16">
                  <c:v>1645</c:v>
                </c:pt>
                <c:pt idx="17">
                  <c:v>2439</c:v>
                </c:pt>
                <c:pt idx="18">
                  <c:v>2393</c:v>
                </c:pt>
                <c:pt idx="19">
                  <c:v>2253</c:v>
                </c:pt>
                <c:pt idx="20">
                  <c:v>2332</c:v>
                </c:pt>
                <c:pt idx="21">
                  <c:v>2429</c:v>
                </c:pt>
                <c:pt idx="22">
                  <c:v>2571</c:v>
                </c:pt>
                <c:pt idx="23">
                  <c:v>2618</c:v>
                </c:pt>
              </c:numCache>
            </c:numRef>
          </c:val>
          <c:extLst>
            <c:ext xmlns:c16="http://schemas.microsoft.com/office/drawing/2014/chart" uri="{C3380CC4-5D6E-409C-BE32-E72D297353CC}">
              <c16:uniqueId val="{00000003-01E5-4B23-A4AC-4396B4FC0B67}"/>
            </c:ext>
          </c:extLst>
        </c:ser>
        <c:dLbls>
          <c:showLegendKey val="0"/>
          <c:showVal val="0"/>
          <c:showCatName val="0"/>
          <c:showSerName val="0"/>
          <c:showPercent val="0"/>
          <c:showBubbleSize val="0"/>
        </c:dLbls>
        <c:gapWidth val="150"/>
        <c:overlap val="100"/>
        <c:axId val="332102863"/>
        <c:axId val="332103343"/>
      </c:barChart>
      <c:lineChart>
        <c:grouping val="standard"/>
        <c:varyColors val="0"/>
        <c:ser>
          <c:idx val="5"/>
          <c:order val="5"/>
          <c:tx>
            <c:strRef>
              <c:f>'0 dam price'!$AC$276</c:f>
              <c:strCache>
                <c:ptCount val="1"/>
                <c:pt idx="0">
                  <c:v>Net Load</c:v>
                </c:pt>
              </c:strCache>
            </c:strRef>
          </c:tx>
          <c:spPr>
            <a:ln w="28575" cap="rnd">
              <a:solidFill>
                <a:srgbClr val="0F55F5"/>
              </a:solidFill>
              <a:round/>
            </a:ln>
            <a:effectLst/>
          </c:spPr>
          <c:marker>
            <c:symbol val="none"/>
          </c:marker>
          <c:val>
            <c:numRef>
              <c:f>'0 dam price'!$AD$276:$BA$276</c:f>
              <c:numCache>
                <c:formatCode>General</c:formatCode>
                <c:ptCount val="24"/>
                <c:pt idx="0">
                  <c:v>4372</c:v>
                </c:pt>
                <c:pt idx="1">
                  <c:v>4050</c:v>
                </c:pt>
                <c:pt idx="2">
                  <c:v>3895</c:v>
                </c:pt>
                <c:pt idx="3">
                  <c:v>3735</c:v>
                </c:pt>
                <c:pt idx="4">
                  <c:v>3731</c:v>
                </c:pt>
                <c:pt idx="5">
                  <c:v>3738</c:v>
                </c:pt>
                <c:pt idx="6">
                  <c:v>3720</c:v>
                </c:pt>
                <c:pt idx="7">
                  <c:v>3345</c:v>
                </c:pt>
                <c:pt idx="8">
                  <c:v>2367</c:v>
                </c:pt>
                <c:pt idx="9">
                  <c:v>1676</c:v>
                </c:pt>
                <c:pt idx="10">
                  <c:v>1516</c:v>
                </c:pt>
                <c:pt idx="11">
                  <c:v>1476</c:v>
                </c:pt>
                <c:pt idx="12">
                  <c:v>1554</c:v>
                </c:pt>
                <c:pt idx="13">
                  <c:v>1526</c:v>
                </c:pt>
                <c:pt idx="14">
                  <c:v>1534</c:v>
                </c:pt>
                <c:pt idx="15">
                  <c:v>1994</c:v>
                </c:pt>
                <c:pt idx="16">
                  <c:v>2826</c:v>
                </c:pt>
                <c:pt idx="17">
                  <c:v>3731</c:v>
                </c:pt>
                <c:pt idx="18">
                  <c:v>4509</c:v>
                </c:pt>
                <c:pt idx="19">
                  <c:v>5179</c:v>
                </c:pt>
                <c:pt idx="20">
                  <c:v>5275</c:v>
                </c:pt>
                <c:pt idx="21">
                  <c:v>5080</c:v>
                </c:pt>
                <c:pt idx="22">
                  <c:v>4782</c:v>
                </c:pt>
                <c:pt idx="23">
                  <c:v>4446</c:v>
                </c:pt>
              </c:numCache>
            </c:numRef>
          </c:val>
          <c:smooth val="0"/>
          <c:extLst>
            <c:ext xmlns:c16="http://schemas.microsoft.com/office/drawing/2014/chart" uri="{C3380CC4-5D6E-409C-BE32-E72D297353CC}">
              <c16:uniqueId val="{00000004-01E5-4B23-A4AC-4396B4FC0B67}"/>
            </c:ext>
          </c:extLst>
        </c:ser>
        <c:dLbls>
          <c:showLegendKey val="0"/>
          <c:showVal val="0"/>
          <c:showCatName val="0"/>
          <c:showSerName val="0"/>
          <c:showPercent val="0"/>
          <c:showBubbleSize val="0"/>
        </c:dLbls>
        <c:marker val="1"/>
        <c:smooth val="0"/>
        <c:axId val="332102863"/>
        <c:axId val="332103343"/>
      </c:lineChart>
      <c:lineChart>
        <c:grouping val="standard"/>
        <c:varyColors val="0"/>
        <c:ser>
          <c:idx val="4"/>
          <c:order val="4"/>
          <c:tx>
            <c:strRef>
              <c:f>'0 dam price'!$AC$275</c:f>
              <c:strCache>
                <c:ptCount val="1"/>
                <c:pt idx="0">
                  <c:v>DAM €/MWh</c:v>
                </c:pt>
              </c:strCache>
            </c:strRef>
          </c:tx>
          <c:spPr>
            <a:ln w="28575" cap="rnd">
              <a:solidFill>
                <a:srgbClr val="FF0000"/>
              </a:solidFill>
              <a:round/>
            </a:ln>
            <a:effectLst/>
          </c:spPr>
          <c:marker>
            <c:symbol val="none"/>
          </c:marker>
          <c:val>
            <c:numRef>
              <c:f>'0 dam price'!$AD$275:$BA$275</c:f>
              <c:numCache>
                <c:formatCode>General</c:formatCode>
                <c:ptCount val="24"/>
                <c:pt idx="0">
                  <c:v>78.680000000000007</c:v>
                </c:pt>
                <c:pt idx="1">
                  <c:v>78.03</c:v>
                </c:pt>
                <c:pt idx="2">
                  <c:v>75</c:v>
                </c:pt>
                <c:pt idx="3">
                  <c:v>63</c:v>
                </c:pt>
                <c:pt idx="4">
                  <c:v>71.349999999999994</c:v>
                </c:pt>
                <c:pt idx="5">
                  <c:v>75</c:v>
                </c:pt>
                <c:pt idx="6">
                  <c:v>75</c:v>
                </c:pt>
                <c:pt idx="7">
                  <c:v>9.85</c:v>
                </c:pt>
                <c:pt idx="8">
                  <c:v>0.01</c:v>
                </c:pt>
                <c:pt idx="9">
                  <c:v>0.01</c:v>
                </c:pt>
                <c:pt idx="10">
                  <c:v>0.01</c:v>
                </c:pt>
                <c:pt idx="11">
                  <c:v>0</c:v>
                </c:pt>
                <c:pt idx="12">
                  <c:v>0</c:v>
                </c:pt>
                <c:pt idx="13">
                  <c:v>0</c:v>
                </c:pt>
                <c:pt idx="14">
                  <c:v>0</c:v>
                </c:pt>
                <c:pt idx="15">
                  <c:v>0.01</c:v>
                </c:pt>
                <c:pt idx="16">
                  <c:v>46.12</c:v>
                </c:pt>
                <c:pt idx="17">
                  <c:v>74.98</c:v>
                </c:pt>
                <c:pt idx="18">
                  <c:v>73.819999999999993</c:v>
                </c:pt>
                <c:pt idx="19">
                  <c:v>73.930000000000007</c:v>
                </c:pt>
                <c:pt idx="20">
                  <c:v>76.650000000000006</c:v>
                </c:pt>
                <c:pt idx="21">
                  <c:v>73.680000000000007</c:v>
                </c:pt>
                <c:pt idx="22">
                  <c:v>70.099999999999994</c:v>
                </c:pt>
                <c:pt idx="23">
                  <c:v>66.06</c:v>
                </c:pt>
              </c:numCache>
            </c:numRef>
          </c:val>
          <c:smooth val="0"/>
          <c:extLst>
            <c:ext xmlns:c16="http://schemas.microsoft.com/office/drawing/2014/chart" uri="{C3380CC4-5D6E-409C-BE32-E72D297353CC}">
              <c16:uniqueId val="{00000005-01E5-4B23-A4AC-4396B4FC0B67}"/>
            </c:ext>
          </c:extLst>
        </c:ser>
        <c:dLbls>
          <c:showLegendKey val="0"/>
          <c:showVal val="0"/>
          <c:showCatName val="0"/>
          <c:showSerName val="0"/>
          <c:showPercent val="0"/>
          <c:showBubbleSize val="0"/>
        </c:dLbls>
        <c:marker val="1"/>
        <c:smooth val="0"/>
        <c:axId val="2090231503"/>
        <c:axId val="2090237263"/>
      </c:lineChart>
      <c:catAx>
        <c:axId val="332102863"/>
        <c:scaling>
          <c:orientation val="minMax"/>
        </c:scaling>
        <c:delete val="0"/>
        <c:axPos val="b"/>
        <c:numFmt formatCode="h:mm;@" sourceLinked="0"/>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32103343"/>
        <c:crosses val="autoZero"/>
        <c:auto val="1"/>
        <c:lblAlgn val="ctr"/>
        <c:lblOffset val="100"/>
        <c:noMultiLvlLbl val="0"/>
      </c:catAx>
      <c:valAx>
        <c:axId val="33210334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332102863"/>
        <c:crosses val="autoZero"/>
        <c:crossBetween val="between"/>
      </c:valAx>
      <c:valAx>
        <c:axId val="2090237263"/>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atin typeface="Calibri" panose="020F0502020204030204" pitchFamily="34" charset="0"/>
                    <a:ea typeface="Calibri" panose="020F0502020204030204" pitchFamily="34" charset="0"/>
                    <a:cs typeface="Calibri" panose="020F0502020204030204" pitchFamily="34" charset="0"/>
                  </a:rPr>
                  <a:t>€/MWh</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090231503"/>
        <c:crosses val="max"/>
        <c:crossBetween val="between"/>
      </c:valAx>
      <c:catAx>
        <c:axId val="2090231503"/>
        <c:scaling>
          <c:orientation val="minMax"/>
        </c:scaling>
        <c:delete val="1"/>
        <c:axPos val="b"/>
        <c:majorTickMark val="out"/>
        <c:minorTickMark val="none"/>
        <c:tickLblPos val="nextTo"/>
        <c:crossAx val="209023726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280.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7888A0-F352-4CEC-B61F-2EDD2B35C555}"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6A3AD827-AFA7-4C4A-AD3D-F27E838660A8}">
      <dgm:prSet phldrT="[Text]" custT="1"/>
      <dgm:spPr>
        <a:solidFill>
          <a:srgbClr val="0F55F5"/>
        </a:solidFill>
      </dgm:spPr>
      <dgm:t>
        <a:bodyPr/>
        <a:lstStyle/>
        <a:p>
          <a:r>
            <a:rPr lang="el-GR" sz="2000" dirty="0">
              <a:solidFill>
                <a:schemeClr val="bg1"/>
              </a:solidFill>
            </a:rPr>
            <a:t>Τιμή Ηλεκτρισμού</a:t>
          </a:r>
          <a:endParaRPr lang="en-US" sz="2000" dirty="0">
            <a:solidFill>
              <a:schemeClr val="bg1"/>
            </a:solidFill>
          </a:endParaRPr>
        </a:p>
      </dgm:t>
    </dgm:pt>
    <dgm:pt modelId="{4685A76A-135D-4C84-89F9-A15E0C2CEF08}" type="parTrans" cxnId="{5170C143-4283-4FE0-AC40-601A084B7C82}">
      <dgm:prSet/>
      <dgm:spPr/>
      <dgm:t>
        <a:bodyPr/>
        <a:lstStyle/>
        <a:p>
          <a:endParaRPr lang="en-US"/>
        </a:p>
      </dgm:t>
    </dgm:pt>
    <dgm:pt modelId="{3ED171EA-F330-468B-8E2F-2472F0BECB47}" type="sibTrans" cxnId="{5170C143-4283-4FE0-AC40-601A084B7C82}">
      <dgm:prSet/>
      <dgm:spPr/>
      <dgm:t>
        <a:bodyPr/>
        <a:lstStyle/>
        <a:p>
          <a:endParaRPr lang="en-US"/>
        </a:p>
      </dgm:t>
    </dgm:pt>
    <dgm:pt modelId="{D44CD135-2ABD-413C-AA3F-162694A43AA0}">
      <dgm:prSet phldrT="[Text]"/>
      <dgm:spPr/>
      <dgm:t>
        <a:bodyPr/>
        <a:lstStyle/>
        <a:p>
          <a:r>
            <a:rPr lang="en-US">
              <a:solidFill>
                <a:srgbClr val="0F55F5"/>
              </a:solidFill>
            </a:rPr>
            <a:t>Commodities</a:t>
          </a:r>
        </a:p>
      </dgm:t>
    </dgm:pt>
    <dgm:pt modelId="{826EE816-DA48-4ED6-8832-A1451BF48C46}" type="parTrans" cxnId="{54456722-4468-4EC4-960C-6F0259FFCDCD}">
      <dgm:prSet/>
      <dgm:spPr/>
      <dgm:t>
        <a:bodyPr/>
        <a:lstStyle/>
        <a:p>
          <a:endParaRPr lang="en-US"/>
        </a:p>
      </dgm:t>
    </dgm:pt>
    <dgm:pt modelId="{6BC37483-959B-41E4-AD25-2776ECCD1B49}" type="sibTrans" cxnId="{54456722-4468-4EC4-960C-6F0259FFCDCD}">
      <dgm:prSet/>
      <dgm:spPr/>
      <dgm:t>
        <a:bodyPr/>
        <a:lstStyle/>
        <a:p>
          <a:endParaRPr lang="en-US"/>
        </a:p>
      </dgm:t>
    </dgm:pt>
    <dgm:pt modelId="{95432905-C834-448B-8556-26C0E8504EC8}">
      <dgm:prSet phldrT="[Text]"/>
      <dgm:spPr/>
      <dgm:t>
        <a:bodyPr/>
        <a:lstStyle/>
        <a:p>
          <a:r>
            <a:rPr lang="el-GR">
              <a:solidFill>
                <a:srgbClr val="0F55F5"/>
              </a:solidFill>
            </a:rPr>
            <a:t>Καιρικές συνθήκες</a:t>
          </a:r>
          <a:endParaRPr lang="en-US">
            <a:solidFill>
              <a:srgbClr val="0F55F5"/>
            </a:solidFill>
          </a:endParaRPr>
        </a:p>
      </dgm:t>
    </dgm:pt>
    <dgm:pt modelId="{E5DD588E-1025-4F23-B3B4-38D5E412743B}" type="parTrans" cxnId="{FAC6053A-45C7-49EA-9271-0649DFD759B9}">
      <dgm:prSet/>
      <dgm:spPr/>
      <dgm:t>
        <a:bodyPr/>
        <a:lstStyle/>
        <a:p>
          <a:endParaRPr lang="en-US"/>
        </a:p>
      </dgm:t>
    </dgm:pt>
    <dgm:pt modelId="{DB9066BB-D80F-4F50-89AE-9C3A743F8E75}" type="sibTrans" cxnId="{FAC6053A-45C7-49EA-9271-0649DFD759B9}">
      <dgm:prSet/>
      <dgm:spPr/>
      <dgm:t>
        <a:bodyPr/>
        <a:lstStyle/>
        <a:p>
          <a:endParaRPr lang="en-US"/>
        </a:p>
      </dgm:t>
    </dgm:pt>
    <dgm:pt modelId="{C1E11231-31D5-4DAA-9DE3-B224E8F60BEA}">
      <dgm:prSet phldrT="[Text]"/>
      <dgm:spPr/>
      <dgm:t>
        <a:bodyPr/>
        <a:lstStyle/>
        <a:p>
          <a:r>
            <a:rPr lang="el-GR">
              <a:solidFill>
                <a:srgbClr val="0F55F5"/>
              </a:solidFill>
            </a:rPr>
            <a:t>Μακροπρόθεσμες επιρροές</a:t>
          </a:r>
          <a:endParaRPr lang="en-US">
            <a:solidFill>
              <a:srgbClr val="0F55F5"/>
            </a:solidFill>
          </a:endParaRPr>
        </a:p>
      </dgm:t>
    </dgm:pt>
    <dgm:pt modelId="{A289AF3A-FBC7-4213-81BA-552230A201BF}" type="parTrans" cxnId="{AB406B70-15AB-400F-A377-512F7185565A}">
      <dgm:prSet/>
      <dgm:spPr/>
      <dgm:t>
        <a:bodyPr/>
        <a:lstStyle/>
        <a:p>
          <a:endParaRPr lang="en-US"/>
        </a:p>
      </dgm:t>
    </dgm:pt>
    <dgm:pt modelId="{0E91DDC5-22D3-44A1-8F2E-638FAF35E662}" type="sibTrans" cxnId="{AB406B70-15AB-400F-A377-512F7185565A}">
      <dgm:prSet/>
      <dgm:spPr/>
      <dgm:t>
        <a:bodyPr/>
        <a:lstStyle/>
        <a:p>
          <a:endParaRPr lang="en-US"/>
        </a:p>
      </dgm:t>
    </dgm:pt>
    <dgm:pt modelId="{612F21DD-560A-4023-9732-DF5084D19E02}">
      <dgm:prSet phldrT="[Text]"/>
      <dgm:spPr/>
      <dgm:t>
        <a:bodyPr/>
        <a:lstStyle/>
        <a:p>
          <a:r>
            <a:rPr lang="el-GR"/>
            <a:t>ΦΑ</a:t>
          </a:r>
          <a:endParaRPr lang="en-US"/>
        </a:p>
      </dgm:t>
    </dgm:pt>
    <dgm:pt modelId="{7BA14BAB-13A4-40CA-9A4A-1FCA413C4AD4}" type="parTrans" cxnId="{8C5EED79-4635-494C-AB62-5E7B0929BE00}">
      <dgm:prSet/>
      <dgm:spPr/>
      <dgm:t>
        <a:bodyPr/>
        <a:lstStyle/>
        <a:p>
          <a:endParaRPr lang="en-US"/>
        </a:p>
      </dgm:t>
    </dgm:pt>
    <dgm:pt modelId="{54AACD73-CC74-4625-A899-248506582C85}" type="sibTrans" cxnId="{8C5EED79-4635-494C-AB62-5E7B0929BE00}">
      <dgm:prSet/>
      <dgm:spPr/>
      <dgm:t>
        <a:bodyPr/>
        <a:lstStyle/>
        <a:p>
          <a:endParaRPr lang="en-US"/>
        </a:p>
      </dgm:t>
    </dgm:pt>
    <dgm:pt modelId="{92C7A2E6-FFEC-4721-B61B-117DC4A02C59}">
      <dgm:prSet phldrT="[Text]"/>
      <dgm:spPr/>
      <dgm:t>
        <a:bodyPr/>
        <a:lstStyle/>
        <a:p>
          <a:r>
            <a:rPr lang="el-GR"/>
            <a:t>Πετρέλαιο</a:t>
          </a:r>
          <a:endParaRPr lang="en-US"/>
        </a:p>
      </dgm:t>
    </dgm:pt>
    <dgm:pt modelId="{B398DFCB-B04C-429A-8CC0-EF9202EBB898}" type="parTrans" cxnId="{88FF00F8-F291-4D11-9F4D-A689C59FE567}">
      <dgm:prSet/>
      <dgm:spPr/>
      <dgm:t>
        <a:bodyPr/>
        <a:lstStyle/>
        <a:p>
          <a:endParaRPr lang="en-US"/>
        </a:p>
      </dgm:t>
    </dgm:pt>
    <dgm:pt modelId="{99336B72-5C80-4F28-9406-068194FDDB31}" type="sibTrans" cxnId="{88FF00F8-F291-4D11-9F4D-A689C59FE567}">
      <dgm:prSet/>
      <dgm:spPr/>
      <dgm:t>
        <a:bodyPr/>
        <a:lstStyle/>
        <a:p>
          <a:endParaRPr lang="en-US"/>
        </a:p>
      </dgm:t>
    </dgm:pt>
    <dgm:pt modelId="{964E2D38-B069-46B0-88B0-99117B5E3E61}">
      <dgm:prSet phldrT="[Text]"/>
      <dgm:spPr/>
      <dgm:t>
        <a:bodyPr/>
        <a:lstStyle/>
        <a:p>
          <a:r>
            <a:rPr lang="el-GR"/>
            <a:t>Λιγνίτης</a:t>
          </a:r>
          <a:endParaRPr lang="en-US"/>
        </a:p>
      </dgm:t>
    </dgm:pt>
    <dgm:pt modelId="{F7D84655-6A71-45CF-9448-247EE9412D5A}" type="parTrans" cxnId="{CD0DFBD4-E2D4-4719-B50E-5B5886B274AA}">
      <dgm:prSet/>
      <dgm:spPr/>
      <dgm:t>
        <a:bodyPr/>
        <a:lstStyle/>
        <a:p>
          <a:endParaRPr lang="en-US"/>
        </a:p>
      </dgm:t>
    </dgm:pt>
    <dgm:pt modelId="{FF66C8B8-0269-41FA-9317-26D4B9E49D54}" type="sibTrans" cxnId="{CD0DFBD4-E2D4-4719-B50E-5B5886B274AA}">
      <dgm:prSet/>
      <dgm:spPr/>
      <dgm:t>
        <a:bodyPr/>
        <a:lstStyle/>
        <a:p>
          <a:endParaRPr lang="en-US"/>
        </a:p>
      </dgm:t>
    </dgm:pt>
    <mc:AlternateContent xmlns:mc="http://schemas.openxmlformats.org/markup-compatibility/2006" xmlns:a14="http://schemas.microsoft.com/office/drawing/2010/main">
      <mc:Choice Requires="a14">
        <dgm:pt modelId="{029BB760-BFB9-4A51-A3F7-6145E21093A6}">
          <dgm:prSet phldrT="[Text]"/>
          <dgm:spPr/>
          <dgm: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𝐶</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𝑂</m:t>
                        </m:r>
                      </m:e>
                      <m:sub>
                        <m:r>
                          <a:rPr lang="en-US" i="1" dirty="0" smtClean="0">
                            <a:latin typeface="Cambria Math" panose="02040503050406030204" pitchFamily="18" charset="0"/>
                          </a:rPr>
                          <m:t>2</m:t>
                        </m:r>
                      </m:sub>
                    </m:sSub>
                  </m:oMath>
                </m:oMathPara>
              </a14:m>
              <a:endParaRPr lang="en-US"/>
            </a:p>
          </dgm:t>
        </dgm:pt>
      </mc:Choice>
      <mc:Fallback xmlns="">
        <dgm:pt modelId="{029BB760-BFB9-4A51-A3F7-6145E21093A6}">
          <dgm:prSet phldrT="[Text]"/>
          <dgm:spPr/>
          <dgm:t>
            <a:bodyPr/>
            <a:lstStyle/>
            <a:p>
              <a:pPr/>
              <a:r>
                <a:rPr lang="en-US" i="0" dirty="0">
                  <a:latin typeface="Cambria Math" panose="02040503050406030204" pitchFamily="18" charset="0"/>
                </a:rPr>
                <a:t>𝐶𝑂</a:t>
              </a:r>
              <a:r>
                <a:rPr lang="en-US" b="0" i="0" dirty="0">
                  <a:latin typeface="Cambria Math" panose="02040503050406030204" pitchFamily="18" charset="0"/>
                </a:rPr>
                <a:t>_</a:t>
              </a:r>
              <a:r>
                <a:rPr lang="en-US" i="0" dirty="0">
                  <a:latin typeface="Cambria Math" panose="02040503050406030204" pitchFamily="18" charset="0"/>
                </a:rPr>
                <a:t>2</a:t>
              </a:r>
              <a:endParaRPr lang="en-US"/>
            </a:p>
          </dgm:t>
        </dgm:pt>
      </mc:Fallback>
    </mc:AlternateContent>
    <dgm:pt modelId="{CDDCFDB8-F07D-4F2E-9413-F43B01CA4854}" type="parTrans" cxnId="{D9ECB366-B339-46F9-9C42-823F62C4D233}">
      <dgm:prSet/>
      <dgm:spPr/>
      <dgm:t>
        <a:bodyPr/>
        <a:lstStyle/>
        <a:p>
          <a:endParaRPr lang="en-US"/>
        </a:p>
      </dgm:t>
    </dgm:pt>
    <dgm:pt modelId="{213FD180-82B6-46E6-8A86-AD2311A2414D}" type="sibTrans" cxnId="{D9ECB366-B339-46F9-9C42-823F62C4D233}">
      <dgm:prSet/>
      <dgm:spPr/>
      <dgm:t>
        <a:bodyPr/>
        <a:lstStyle/>
        <a:p>
          <a:endParaRPr lang="en-US"/>
        </a:p>
      </dgm:t>
    </dgm:pt>
    <dgm:pt modelId="{0FFBE817-6220-49B9-A7BC-3AE9C30F0546}">
      <dgm:prSet phldrT="[Text]"/>
      <dgm:spPr/>
      <dgm:t>
        <a:bodyPr/>
        <a:lstStyle/>
        <a:p>
          <a:r>
            <a:rPr lang="el-GR"/>
            <a:t>Άνεμος</a:t>
          </a:r>
          <a:endParaRPr lang="en-US"/>
        </a:p>
      </dgm:t>
    </dgm:pt>
    <dgm:pt modelId="{E649DAF0-8250-4358-A3C4-56491DE5C19D}" type="parTrans" cxnId="{BE8A0FDA-E873-470F-AC16-1C28BD2761E4}">
      <dgm:prSet/>
      <dgm:spPr/>
      <dgm:t>
        <a:bodyPr/>
        <a:lstStyle/>
        <a:p>
          <a:endParaRPr lang="en-US"/>
        </a:p>
      </dgm:t>
    </dgm:pt>
    <dgm:pt modelId="{00D2C8A3-E923-4CDA-9EE5-BA1A30A6334B}" type="sibTrans" cxnId="{BE8A0FDA-E873-470F-AC16-1C28BD2761E4}">
      <dgm:prSet/>
      <dgm:spPr/>
      <dgm:t>
        <a:bodyPr/>
        <a:lstStyle/>
        <a:p>
          <a:endParaRPr lang="en-US"/>
        </a:p>
      </dgm:t>
    </dgm:pt>
    <dgm:pt modelId="{396812EF-611C-4598-AE63-01F17B42B32C}">
      <dgm:prSet phldrT="[Text]"/>
      <dgm:spPr/>
      <dgm:t>
        <a:bodyPr/>
        <a:lstStyle/>
        <a:p>
          <a:r>
            <a:rPr lang="el-GR"/>
            <a:t>Ηλιοφάνεια</a:t>
          </a:r>
          <a:endParaRPr lang="en-US"/>
        </a:p>
      </dgm:t>
    </dgm:pt>
    <dgm:pt modelId="{E17BA705-B775-454E-BE73-F54B72014857}" type="parTrans" cxnId="{B46288D1-B580-4DDA-962E-3BAC4123F0E4}">
      <dgm:prSet/>
      <dgm:spPr/>
      <dgm:t>
        <a:bodyPr/>
        <a:lstStyle/>
        <a:p>
          <a:endParaRPr lang="en-US"/>
        </a:p>
      </dgm:t>
    </dgm:pt>
    <dgm:pt modelId="{415AC07A-8CF3-4EF6-BDE8-45045F58309E}" type="sibTrans" cxnId="{B46288D1-B580-4DDA-962E-3BAC4123F0E4}">
      <dgm:prSet/>
      <dgm:spPr/>
      <dgm:t>
        <a:bodyPr/>
        <a:lstStyle/>
        <a:p>
          <a:endParaRPr lang="en-US"/>
        </a:p>
      </dgm:t>
    </dgm:pt>
    <dgm:pt modelId="{A93D283C-E793-4FBB-AAEA-460205F4D1FF}">
      <dgm:prSet phldrT="[Text]"/>
      <dgm:spPr/>
      <dgm:t>
        <a:bodyPr/>
        <a:lstStyle/>
        <a:p>
          <a:r>
            <a:rPr lang="el-GR"/>
            <a:t>Βροχόπτωση</a:t>
          </a:r>
          <a:endParaRPr lang="en-US"/>
        </a:p>
      </dgm:t>
    </dgm:pt>
    <dgm:pt modelId="{844D6FE3-71B2-43A5-8F3F-93D266FB4C7D}" type="parTrans" cxnId="{FF67455E-2A77-4769-9E45-3D36A2185685}">
      <dgm:prSet/>
      <dgm:spPr/>
      <dgm:t>
        <a:bodyPr/>
        <a:lstStyle/>
        <a:p>
          <a:endParaRPr lang="en-US"/>
        </a:p>
      </dgm:t>
    </dgm:pt>
    <dgm:pt modelId="{F709E8DB-F70B-4383-9EA4-28EDEE0A14F4}" type="sibTrans" cxnId="{FF67455E-2A77-4769-9E45-3D36A2185685}">
      <dgm:prSet/>
      <dgm:spPr/>
      <dgm:t>
        <a:bodyPr/>
        <a:lstStyle/>
        <a:p>
          <a:endParaRPr lang="en-US"/>
        </a:p>
      </dgm:t>
    </dgm:pt>
    <dgm:pt modelId="{9EEE4024-7C51-4623-AB9D-F58B01855E02}">
      <dgm:prSet phldrT="[Text]"/>
      <dgm:spPr/>
      <dgm:t>
        <a:bodyPr/>
        <a:lstStyle/>
        <a:p>
          <a:r>
            <a:rPr lang="el-GR"/>
            <a:t>Ρυθμιστικές αποφάσεις</a:t>
          </a:r>
          <a:endParaRPr lang="en-US"/>
        </a:p>
      </dgm:t>
    </dgm:pt>
    <dgm:pt modelId="{18727165-C2CC-486D-B4BF-F565D137E942}" type="parTrans" cxnId="{9A816BDD-290A-4721-9209-2C1AC23A39D6}">
      <dgm:prSet/>
      <dgm:spPr/>
      <dgm:t>
        <a:bodyPr/>
        <a:lstStyle/>
        <a:p>
          <a:endParaRPr lang="en-US"/>
        </a:p>
      </dgm:t>
    </dgm:pt>
    <dgm:pt modelId="{D2BA25F1-C988-44D0-8F28-FFFD1D2AF09D}" type="sibTrans" cxnId="{9A816BDD-290A-4721-9209-2C1AC23A39D6}">
      <dgm:prSet/>
      <dgm:spPr/>
      <dgm:t>
        <a:bodyPr/>
        <a:lstStyle/>
        <a:p>
          <a:endParaRPr lang="en-US"/>
        </a:p>
      </dgm:t>
    </dgm:pt>
    <dgm:pt modelId="{B34B9B34-B91C-446D-B374-3F2D6F5B288D}">
      <dgm:prSet phldrT="[Text]"/>
      <dgm:spPr/>
      <dgm:t>
        <a:bodyPr/>
        <a:lstStyle/>
        <a:p>
          <a:r>
            <a:rPr lang="el-GR"/>
            <a:t>Αλλαγές στην εγκατεστημένη ισχύ</a:t>
          </a:r>
          <a:endParaRPr lang="en-US"/>
        </a:p>
      </dgm:t>
    </dgm:pt>
    <dgm:pt modelId="{35700A19-426A-402F-B8DA-2FB593FF5A82}" type="parTrans" cxnId="{95CDAD4E-0BA8-462E-AE6E-27DF27E12E81}">
      <dgm:prSet/>
      <dgm:spPr/>
      <dgm:t>
        <a:bodyPr/>
        <a:lstStyle/>
        <a:p>
          <a:endParaRPr lang="en-US"/>
        </a:p>
      </dgm:t>
    </dgm:pt>
    <dgm:pt modelId="{36585C25-6244-4272-8951-3A5D1EBCE05B}" type="sibTrans" cxnId="{95CDAD4E-0BA8-462E-AE6E-27DF27E12E81}">
      <dgm:prSet/>
      <dgm:spPr/>
      <dgm:t>
        <a:bodyPr/>
        <a:lstStyle/>
        <a:p>
          <a:endParaRPr lang="en-US"/>
        </a:p>
      </dgm:t>
    </dgm:pt>
    <dgm:pt modelId="{0328BBCD-2E01-47D8-BB4E-629445713617}">
      <dgm:prSet phldrT="[Text]"/>
      <dgm:spPr/>
      <dgm:t>
        <a:bodyPr/>
        <a:lstStyle/>
        <a:p>
          <a:r>
            <a:rPr lang="el-GR"/>
            <a:t>Μακροοικονομικές αλλαγές/ οικονομική δραστηριότητα</a:t>
          </a:r>
          <a:endParaRPr lang="en-US"/>
        </a:p>
      </dgm:t>
    </dgm:pt>
    <dgm:pt modelId="{1C1A77F2-0F5C-4373-9A9D-471009A352E2}" type="parTrans" cxnId="{6E44A636-EADE-48C3-8E8F-527640E24244}">
      <dgm:prSet/>
      <dgm:spPr/>
      <dgm:t>
        <a:bodyPr/>
        <a:lstStyle/>
        <a:p>
          <a:endParaRPr lang="en-US"/>
        </a:p>
      </dgm:t>
    </dgm:pt>
    <dgm:pt modelId="{0EB0A801-D083-4950-B174-56FB4DFE8F3A}" type="sibTrans" cxnId="{6E44A636-EADE-48C3-8E8F-527640E24244}">
      <dgm:prSet/>
      <dgm:spPr/>
      <dgm:t>
        <a:bodyPr/>
        <a:lstStyle/>
        <a:p>
          <a:endParaRPr lang="en-US"/>
        </a:p>
      </dgm:t>
    </dgm:pt>
    <dgm:pt modelId="{27A1EDD0-93C8-4269-AF3D-CB81507ECBC6}">
      <dgm:prSet phldrT="[Text]"/>
      <dgm:spPr/>
      <dgm:t>
        <a:bodyPr/>
        <a:lstStyle/>
        <a:p>
          <a:r>
            <a:rPr lang="el-GR">
              <a:solidFill>
                <a:srgbClr val="0F55F5"/>
              </a:solidFill>
            </a:rPr>
            <a:t>Προσφορά</a:t>
          </a:r>
          <a:endParaRPr lang="en-US">
            <a:solidFill>
              <a:srgbClr val="0F55F5"/>
            </a:solidFill>
          </a:endParaRPr>
        </a:p>
      </dgm:t>
    </dgm:pt>
    <dgm:pt modelId="{A86AD213-B5AE-40DD-BA2E-220B5E58957B}" type="parTrans" cxnId="{C4BB824D-8238-4EB9-B946-33625249D7E1}">
      <dgm:prSet/>
      <dgm:spPr/>
      <dgm:t>
        <a:bodyPr/>
        <a:lstStyle/>
        <a:p>
          <a:endParaRPr lang="en-US"/>
        </a:p>
      </dgm:t>
    </dgm:pt>
    <dgm:pt modelId="{6F564BCC-9C39-4F43-9FE7-D29C1E110815}" type="sibTrans" cxnId="{C4BB824D-8238-4EB9-B946-33625249D7E1}">
      <dgm:prSet/>
      <dgm:spPr/>
      <dgm:t>
        <a:bodyPr/>
        <a:lstStyle/>
        <a:p>
          <a:endParaRPr lang="en-US"/>
        </a:p>
      </dgm:t>
    </dgm:pt>
    <dgm:pt modelId="{79D179BE-04A9-4609-ABAE-8D79C078B356}">
      <dgm:prSet phldrT="[Text]"/>
      <dgm:spPr/>
      <dgm:t>
        <a:bodyPr/>
        <a:lstStyle/>
        <a:p>
          <a:r>
            <a:rPr lang="el-GR">
              <a:solidFill>
                <a:srgbClr val="0F55F5"/>
              </a:solidFill>
            </a:rPr>
            <a:t>Ζήτηση</a:t>
          </a:r>
          <a:endParaRPr lang="en-US">
            <a:solidFill>
              <a:srgbClr val="0F55F5"/>
            </a:solidFill>
          </a:endParaRPr>
        </a:p>
      </dgm:t>
    </dgm:pt>
    <dgm:pt modelId="{C6645280-5309-4A65-BF5E-B9A1619B95E5}" type="parTrans" cxnId="{31B853C8-5EAD-4E55-BE6C-93F13A7E73C4}">
      <dgm:prSet/>
      <dgm:spPr/>
      <dgm:t>
        <a:bodyPr/>
        <a:lstStyle/>
        <a:p>
          <a:endParaRPr lang="en-US"/>
        </a:p>
      </dgm:t>
    </dgm:pt>
    <dgm:pt modelId="{82CE2D7D-A0B6-4F66-97FE-F115E5A7ED70}" type="sibTrans" cxnId="{31B853C8-5EAD-4E55-BE6C-93F13A7E73C4}">
      <dgm:prSet/>
      <dgm:spPr/>
      <dgm:t>
        <a:bodyPr/>
        <a:lstStyle/>
        <a:p>
          <a:endParaRPr lang="en-US"/>
        </a:p>
      </dgm:t>
    </dgm:pt>
    <dgm:pt modelId="{8E2F883B-6609-4F01-AFDD-71BB61476BC6}">
      <dgm:prSet phldrT="[Text]"/>
      <dgm:spPr/>
      <dgm:t>
        <a:bodyPr/>
        <a:lstStyle/>
        <a:p>
          <a:r>
            <a:rPr lang="el-GR"/>
            <a:t>Θερμικά εργοστάσια ηλεκτροπαραγωγής</a:t>
          </a:r>
          <a:endParaRPr lang="en-US"/>
        </a:p>
      </dgm:t>
    </dgm:pt>
    <dgm:pt modelId="{40618DE0-92DC-48D7-ADCF-6DB9E4D91EE9}" type="parTrans" cxnId="{86E255CA-1DA9-4A16-A84C-9B25EBEBFADC}">
      <dgm:prSet/>
      <dgm:spPr/>
      <dgm:t>
        <a:bodyPr/>
        <a:lstStyle/>
        <a:p>
          <a:endParaRPr lang="en-US"/>
        </a:p>
      </dgm:t>
    </dgm:pt>
    <dgm:pt modelId="{DEF0B7B1-8069-4911-B917-87208125A42C}" type="sibTrans" cxnId="{86E255CA-1DA9-4A16-A84C-9B25EBEBFADC}">
      <dgm:prSet/>
      <dgm:spPr/>
      <dgm:t>
        <a:bodyPr/>
        <a:lstStyle/>
        <a:p>
          <a:endParaRPr lang="en-US"/>
        </a:p>
      </dgm:t>
    </dgm:pt>
    <dgm:pt modelId="{27012D1B-FA1D-4008-AE17-0BFC688F8E59}">
      <dgm:prSet phldrT="[Text]"/>
      <dgm:spPr/>
      <dgm:t>
        <a:bodyPr/>
        <a:lstStyle/>
        <a:p>
          <a:r>
            <a:rPr lang="el-GR"/>
            <a:t>Παραγωγή από ΑΠΕ</a:t>
          </a:r>
          <a:endParaRPr lang="en-US"/>
        </a:p>
      </dgm:t>
    </dgm:pt>
    <dgm:pt modelId="{FE2F585B-CCC5-4B58-9306-66A821FE6F0C}" type="parTrans" cxnId="{BEB6DA57-C743-4CFE-BC25-B41566A653C1}">
      <dgm:prSet/>
      <dgm:spPr/>
      <dgm:t>
        <a:bodyPr/>
        <a:lstStyle/>
        <a:p>
          <a:endParaRPr lang="en-US"/>
        </a:p>
      </dgm:t>
    </dgm:pt>
    <dgm:pt modelId="{8611C101-D52C-49D0-A568-0EB6BA46F24A}" type="sibTrans" cxnId="{BEB6DA57-C743-4CFE-BC25-B41566A653C1}">
      <dgm:prSet/>
      <dgm:spPr/>
      <dgm:t>
        <a:bodyPr/>
        <a:lstStyle/>
        <a:p>
          <a:endParaRPr lang="en-US"/>
        </a:p>
      </dgm:t>
    </dgm:pt>
    <dgm:pt modelId="{E537B9D3-6E90-4EA2-85FC-5D8F93CB7898}">
      <dgm:prSet phldrT="[Text]"/>
      <dgm:spPr/>
      <dgm:t>
        <a:bodyPr/>
        <a:lstStyle/>
        <a:p>
          <a:r>
            <a:rPr lang="el-GR"/>
            <a:t>Διαθεσιμότητα σταθμών ηλεκτροπαραγωγής</a:t>
          </a:r>
          <a:endParaRPr lang="en-US"/>
        </a:p>
      </dgm:t>
    </dgm:pt>
    <dgm:pt modelId="{E07534B5-ACB2-4004-953E-889FA45470A3}" type="parTrans" cxnId="{6D22EF45-2367-4BD1-903D-456B4E007870}">
      <dgm:prSet/>
      <dgm:spPr/>
      <dgm:t>
        <a:bodyPr/>
        <a:lstStyle/>
        <a:p>
          <a:endParaRPr lang="en-US"/>
        </a:p>
      </dgm:t>
    </dgm:pt>
    <dgm:pt modelId="{9480A480-22E5-4847-A69A-0382C6C314EE}" type="sibTrans" cxnId="{6D22EF45-2367-4BD1-903D-456B4E007870}">
      <dgm:prSet/>
      <dgm:spPr/>
      <dgm:t>
        <a:bodyPr/>
        <a:lstStyle/>
        <a:p>
          <a:endParaRPr lang="en-US"/>
        </a:p>
      </dgm:t>
    </dgm:pt>
    <dgm:pt modelId="{CD247CFD-8F00-40ED-BB3A-9E1438B9CF20}">
      <dgm:prSet phldrT="[Text]"/>
      <dgm:spPr/>
      <dgm:t>
        <a:bodyPr/>
        <a:lstStyle/>
        <a:p>
          <a:r>
            <a:rPr lang="el-GR"/>
            <a:t>Ώρα της ημέρας</a:t>
          </a:r>
          <a:endParaRPr lang="en-US"/>
        </a:p>
      </dgm:t>
    </dgm:pt>
    <dgm:pt modelId="{E2960FE9-05F4-484E-9B62-F644069E9F69}" type="parTrans" cxnId="{C8982341-64AD-43F4-ADA0-3B6DB22C6985}">
      <dgm:prSet/>
      <dgm:spPr/>
      <dgm:t>
        <a:bodyPr/>
        <a:lstStyle/>
        <a:p>
          <a:endParaRPr lang="en-US"/>
        </a:p>
      </dgm:t>
    </dgm:pt>
    <dgm:pt modelId="{300C4616-D67E-4F2A-A331-E66ED79EB022}" type="sibTrans" cxnId="{C8982341-64AD-43F4-ADA0-3B6DB22C6985}">
      <dgm:prSet/>
      <dgm:spPr/>
      <dgm:t>
        <a:bodyPr/>
        <a:lstStyle/>
        <a:p>
          <a:endParaRPr lang="en-US"/>
        </a:p>
      </dgm:t>
    </dgm:pt>
    <dgm:pt modelId="{CB7D0784-3B73-4049-BFC5-3E7974710E1D}">
      <dgm:prSet phldrT="[Text]"/>
      <dgm:spPr/>
      <dgm:t>
        <a:bodyPr/>
        <a:lstStyle/>
        <a:p>
          <a:r>
            <a:rPr lang="el-GR"/>
            <a:t>Περίοδος του χρόνου</a:t>
          </a:r>
          <a:endParaRPr lang="en-US"/>
        </a:p>
      </dgm:t>
    </dgm:pt>
    <dgm:pt modelId="{40615862-981C-41C4-95FE-BB8190348AA3}" type="parTrans" cxnId="{302909BF-ACEA-4BC3-820C-F75AA9F39769}">
      <dgm:prSet/>
      <dgm:spPr/>
      <dgm:t>
        <a:bodyPr/>
        <a:lstStyle/>
        <a:p>
          <a:endParaRPr lang="en-US"/>
        </a:p>
      </dgm:t>
    </dgm:pt>
    <dgm:pt modelId="{CAEE8B2E-D8E7-4725-AFB7-85BD4B282803}" type="sibTrans" cxnId="{302909BF-ACEA-4BC3-820C-F75AA9F39769}">
      <dgm:prSet/>
      <dgm:spPr/>
      <dgm:t>
        <a:bodyPr/>
        <a:lstStyle/>
        <a:p>
          <a:endParaRPr lang="en-US"/>
        </a:p>
      </dgm:t>
    </dgm:pt>
    <dgm:pt modelId="{125A0647-F40B-4A8C-B572-65C4DFB74867}">
      <dgm:prSet phldrT="[Text]"/>
      <dgm:spPr/>
      <dgm:t>
        <a:bodyPr/>
        <a:lstStyle/>
        <a:p>
          <a:r>
            <a:rPr lang="el-GR"/>
            <a:t>Καθημερινές δραστηριότητες</a:t>
          </a:r>
          <a:endParaRPr lang="en-US"/>
        </a:p>
      </dgm:t>
    </dgm:pt>
    <dgm:pt modelId="{083BF8D3-3142-408C-8599-71FCEE22246D}" type="parTrans" cxnId="{A68CF358-4DD9-4A7C-BEC7-05EAB465F294}">
      <dgm:prSet/>
      <dgm:spPr/>
      <dgm:t>
        <a:bodyPr/>
        <a:lstStyle/>
        <a:p>
          <a:endParaRPr lang="en-US"/>
        </a:p>
      </dgm:t>
    </dgm:pt>
    <dgm:pt modelId="{DFCFB235-1435-413D-9E4F-04D98F5E44AA}" type="sibTrans" cxnId="{A68CF358-4DD9-4A7C-BEC7-05EAB465F294}">
      <dgm:prSet/>
      <dgm:spPr/>
      <dgm:t>
        <a:bodyPr/>
        <a:lstStyle/>
        <a:p>
          <a:endParaRPr lang="en-US"/>
        </a:p>
      </dgm:t>
    </dgm:pt>
    <dgm:pt modelId="{B03AAD0B-7422-4D1A-A133-A81C6953B3DD}">
      <dgm:prSet phldrT="[Text]"/>
      <dgm:spPr/>
      <dgm:t>
        <a:bodyPr/>
        <a:lstStyle/>
        <a:p>
          <a:r>
            <a:rPr lang="el-GR"/>
            <a:t>Αργίες/Διακοπές</a:t>
          </a:r>
          <a:endParaRPr lang="en-US"/>
        </a:p>
      </dgm:t>
    </dgm:pt>
    <dgm:pt modelId="{DFC3DBFE-8A4A-43C7-9ABF-04B67CDD8780}" type="parTrans" cxnId="{8DB98BCA-B5DE-44A5-B871-5BF01300B0F7}">
      <dgm:prSet/>
      <dgm:spPr/>
      <dgm:t>
        <a:bodyPr/>
        <a:lstStyle/>
        <a:p>
          <a:endParaRPr lang="en-US"/>
        </a:p>
      </dgm:t>
    </dgm:pt>
    <dgm:pt modelId="{5B53346C-F0FA-44EF-B8AF-9817E9A30F54}" type="sibTrans" cxnId="{8DB98BCA-B5DE-44A5-B871-5BF01300B0F7}">
      <dgm:prSet/>
      <dgm:spPr/>
      <dgm:t>
        <a:bodyPr/>
        <a:lstStyle/>
        <a:p>
          <a:endParaRPr lang="en-US"/>
        </a:p>
      </dgm:t>
    </dgm:pt>
    <dgm:pt modelId="{9F6B9752-7A01-4981-8A2C-C8D2B6568F0C}" type="pres">
      <dgm:prSet presAssocID="{157888A0-F352-4CEC-B61F-2EDD2B35C555}" presName="cycle" presStyleCnt="0">
        <dgm:presLayoutVars>
          <dgm:chMax val="1"/>
          <dgm:dir/>
          <dgm:animLvl val="ctr"/>
          <dgm:resizeHandles val="exact"/>
        </dgm:presLayoutVars>
      </dgm:prSet>
      <dgm:spPr/>
    </dgm:pt>
    <dgm:pt modelId="{630F5774-F1E6-4D67-9AB4-8FEE1218450F}" type="pres">
      <dgm:prSet presAssocID="{6A3AD827-AFA7-4C4A-AD3D-F27E838660A8}" presName="centerShape" presStyleLbl="node0" presStyleIdx="0" presStyleCnt="1" custScaleX="110245"/>
      <dgm:spPr/>
    </dgm:pt>
    <dgm:pt modelId="{24C604B2-FC96-487B-8DF1-4A7E27037800}" type="pres">
      <dgm:prSet presAssocID="{826EE816-DA48-4ED6-8832-A1451BF48C46}" presName="parTrans" presStyleLbl="bgSibTrans2D1" presStyleIdx="0" presStyleCnt="5"/>
      <dgm:spPr/>
    </dgm:pt>
    <dgm:pt modelId="{CB528C09-9B30-4DC3-8C44-E4BDCC9D76C4}" type="pres">
      <dgm:prSet presAssocID="{D44CD135-2ABD-413C-AA3F-162694A43AA0}" presName="node" presStyleLbl="node1" presStyleIdx="0" presStyleCnt="5">
        <dgm:presLayoutVars>
          <dgm:bulletEnabled val="1"/>
        </dgm:presLayoutVars>
      </dgm:prSet>
      <dgm:spPr/>
    </dgm:pt>
    <dgm:pt modelId="{187D23DA-7D73-4B66-BF11-9CF79B8F605C}" type="pres">
      <dgm:prSet presAssocID="{E5DD588E-1025-4F23-B3B4-38D5E412743B}" presName="parTrans" presStyleLbl="bgSibTrans2D1" presStyleIdx="1" presStyleCnt="5"/>
      <dgm:spPr/>
    </dgm:pt>
    <dgm:pt modelId="{151E53B7-8322-421F-9895-F77A93D89693}" type="pres">
      <dgm:prSet presAssocID="{95432905-C834-448B-8556-26C0E8504EC8}" presName="node" presStyleLbl="node1" presStyleIdx="1" presStyleCnt="5">
        <dgm:presLayoutVars>
          <dgm:bulletEnabled val="1"/>
        </dgm:presLayoutVars>
      </dgm:prSet>
      <dgm:spPr/>
    </dgm:pt>
    <dgm:pt modelId="{0E142804-BC9A-4CA4-AEB0-75DD6548146F}" type="pres">
      <dgm:prSet presAssocID="{A289AF3A-FBC7-4213-81BA-552230A201BF}" presName="parTrans" presStyleLbl="bgSibTrans2D1" presStyleIdx="2" presStyleCnt="5"/>
      <dgm:spPr/>
    </dgm:pt>
    <dgm:pt modelId="{102DB735-BBC4-4108-AE9E-CED9BA451743}" type="pres">
      <dgm:prSet presAssocID="{C1E11231-31D5-4DAA-9DE3-B224E8F60BEA}" presName="node" presStyleLbl="node1" presStyleIdx="2" presStyleCnt="5">
        <dgm:presLayoutVars>
          <dgm:bulletEnabled val="1"/>
        </dgm:presLayoutVars>
      </dgm:prSet>
      <dgm:spPr/>
    </dgm:pt>
    <dgm:pt modelId="{B8FF9AAA-70E5-49DF-A3BF-8F80DFCA4379}" type="pres">
      <dgm:prSet presAssocID="{A86AD213-B5AE-40DD-BA2E-220B5E58957B}" presName="parTrans" presStyleLbl="bgSibTrans2D1" presStyleIdx="3" presStyleCnt="5"/>
      <dgm:spPr/>
    </dgm:pt>
    <dgm:pt modelId="{5A5178F5-C761-4F46-B7A6-58D7A2E0F0DB}" type="pres">
      <dgm:prSet presAssocID="{27A1EDD0-93C8-4269-AF3D-CB81507ECBC6}" presName="node" presStyleLbl="node1" presStyleIdx="3" presStyleCnt="5">
        <dgm:presLayoutVars>
          <dgm:bulletEnabled val="1"/>
        </dgm:presLayoutVars>
      </dgm:prSet>
      <dgm:spPr/>
    </dgm:pt>
    <dgm:pt modelId="{B1591E99-F38D-4C9D-8C09-17939CC74D19}" type="pres">
      <dgm:prSet presAssocID="{C6645280-5309-4A65-BF5E-B9A1619B95E5}" presName="parTrans" presStyleLbl="bgSibTrans2D1" presStyleIdx="4" presStyleCnt="5"/>
      <dgm:spPr/>
    </dgm:pt>
    <dgm:pt modelId="{8D63A384-C12F-4898-A503-0B1DD72769E0}" type="pres">
      <dgm:prSet presAssocID="{79D179BE-04A9-4609-ABAE-8D79C078B356}" presName="node" presStyleLbl="node1" presStyleIdx="4" presStyleCnt="5">
        <dgm:presLayoutVars>
          <dgm:bulletEnabled val="1"/>
        </dgm:presLayoutVars>
      </dgm:prSet>
      <dgm:spPr/>
    </dgm:pt>
  </dgm:ptLst>
  <dgm:cxnLst>
    <dgm:cxn modelId="{06A92908-20FD-40FA-B483-45342982927F}" type="presOf" srcId="{C6645280-5309-4A65-BF5E-B9A1619B95E5}" destId="{B1591E99-F38D-4C9D-8C09-17939CC74D19}" srcOrd="0" destOrd="0" presId="urn:microsoft.com/office/officeart/2005/8/layout/radial4"/>
    <dgm:cxn modelId="{584B2C09-5AE1-44F9-ACBC-D261AA3A3424}" type="presOf" srcId="{C1E11231-31D5-4DAA-9DE3-B224E8F60BEA}" destId="{102DB735-BBC4-4108-AE9E-CED9BA451743}" srcOrd="0" destOrd="0" presId="urn:microsoft.com/office/officeart/2005/8/layout/radial4"/>
    <dgm:cxn modelId="{E8D3AB20-CC7C-4030-B3F8-2F4D844B0355}" type="presOf" srcId="{E5DD588E-1025-4F23-B3B4-38D5E412743B}" destId="{187D23DA-7D73-4B66-BF11-9CF79B8F605C}" srcOrd="0" destOrd="0" presId="urn:microsoft.com/office/officeart/2005/8/layout/radial4"/>
    <dgm:cxn modelId="{54456722-4468-4EC4-960C-6F0259FFCDCD}" srcId="{6A3AD827-AFA7-4C4A-AD3D-F27E838660A8}" destId="{D44CD135-2ABD-413C-AA3F-162694A43AA0}" srcOrd="0" destOrd="0" parTransId="{826EE816-DA48-4ED6-8832-A1451BF48C46}" sibTransId="{6BC37483-959B-41E4-AD25-2776ECCD1B49}"/>
    <dgm:cxn modelId="{6E44A636-EADE-48C3-8E8F-527640E24244}" srcId="{C1E11231-31D5-4DAA-9DE3-B224E8F60BEA}" destId="{0328BBCD-2E01-47D8-BB4E-629445713617}" srcOrd="2" destOrd="0" parTransId="{1C1A77F2-0F5C-4373-9A9D-471009A352E2}" sibTransId="{0EB0A801-D083-4950-B174-56FB4DFE8F3A}"/>
    <dgm:cxn modelId="{FAC6053A-45C7-49EA-9271-0649DFD759B9}" srcId="{6A3AD827-AFA7-4C4A-AD3D-F27E838660A8}" destId="{95432905-C834-448B-8556-26C0E8504EC8}" srcOrd="1" destOrd="0" parTransId="{E5DD588E-1025-4F23-B3B4-38D5E412743B}" sibTransId="{DB9066BB-D80F-4F50-89AE-9C3A743F8E75}"/>
    <dgm:cxn modelId="{30FC913A-6673-4B9C-82D7-4A2801EEAC94}" type="presOf" srcId="{E537B9D3-6E90-4EA2-85FC-5D8F93CB7898}" destId="{5A5178F5-C761-4F46-B7A6-58D7A2E0F0DB}" srcOrd="0" destOrd="3" presId="urn:microsoft.com/office/officeart/2005/8/layout/radial4"/>
    <dgm:cxn modelId="{FF67455E-2A77-4769-9E45-3D36A2185685}" srcId="{95432905-C834-448B-8556-26C0E8504EC8}" destId="{A93D283C-E793-4FBB-AAEA-460205F4D1FF}" srcOrd="2" destOrd="0" parTransId="{844D6FE3-71B2-43A5-8F3F-93D266FB4C7D}" sibTransId="{F709E8DB-F70B-4383-9EA4-28EDEE0A14F4}"/>
    <dgm:cxn modelId="{BF955A5E-81CF-4646-896F-2CB8E31E8C1E}" type="presOf" srcId="{79D179BE-04A9-4609-ABAE-8D79C078B356}" destId="{8D63A384-C12F-4898-A503-0B1DD72769E0}" srcOrd="0" destOrd="0" presId="urn:microsoft.com/office/officeart/2005/8/layout/radial4"/>
    <dgm:cxn modelId="{C8982341-64AD-43F4-ADA0-3B6DB22C6985}" srcId="{79D179BE-04A9-4609-ABAE-8D79C078B356}" destId="{CD247CFD-8F00-40ED-BB3A-9E1438B9CF20}" srcOrd="0" destOrd="0" parTransId="{E2960FE9-05F4-484E-9B62-F644069E9F69}" sibTransId="{300C4616-D67E-4F2A-A331-E66ED79EB022}"/>
    <dgm:cxn modelId="{A2465E42-AA98-490F-B068-0CDA9F13BF6B}" type="presOf" srcId="{8E2F883B-6609-4F01-AFDD-71BB61476BC6}" destId="{5A5178F5-C761-4F46-B7A6-58D7A2E0F0DB}" srcOrd="0" destOrd="1" presId="urn:microsoft.com/office/officeart/2005/8/layout/radial4"/>
    <dgm:cxn modelId="{5170C143-4283-4FE0-AC40-601A084B7C82}" srcId="{157888A0-F352-4CEC-B61F-2EDD2B35C555}" destId="{6A3AD827-AFA7-4C4A-AD3D-F27E838660A8}" srcOrd="0" destOrd="0" parTransId="{4685A76A-135D-4C84-89F9-A15E0C2CEF08}" sibTransId="{3ED171EA-F330-468B-8E2F-2472F0BECB47}"/>
    <dgm:cxn modelId="{6D22EF45-2367-4BD1-903D-456B4E007870}" srcId="{27A1EDD0-93C8-4269-AF3D-CB81507ECBC6}" destId="{E537B9D3-6E90-4EA2-85FC-5D8F93CB7898}" srcOrd="2" destOrd="0" parTransId="{E07534B5-ACB2-4004-953E-889FA45470A3}" sibTransId="{9480A480-22E5-4847-A69A-0382C6C314EE}"/>
    <dgm:cxn modelId="{D9ECB366-B339-46F9-9C42-823F62C4D233}" srcId="{D44CD135-2ABD-413C-AA3F-162694A43AA0}" destId="{029BB760-BFB9-4A51-A3F7-6145E21093A6}" srcOrd="3" destOrd="0" parTransId="{CDDCFDB8-F07D-4F2E-9413-F43B01CA4854}" sibTransId="{213FD180-82B6-46E6-8A86-AD2311A2414D}"/>
    <dgm:cxn modelId="{F0EEBF66-CFEA-4F24-AAD3-C7E70B5C3D02}" type="presOf" srcId="{B34B9B34-B91C-446D-B374-3F2D6F5B288D}" destId="{102DB735-BBC4-4108-AE9E-CED9BA451743}" srcOrd="0" destOrd="2" presId="urn:microsoft.com/office/officeart/2005/8/layout/radial4"/>
    <dgm:cxn modelId="{C4BB824D-8238-4EB9-B946-33625249D7E1}" srcId="{6A3AD827-AFA7-4C4A-AD3D-F27E838660A8}" destId="{27A1EDD0-93C8-4269-AF3D-CB81507ECBC6}" srcOrd="3" destOrd="0" parTransId="{A86AD213-B5AE-40DD-BA2E-220B5E58957B}" sibTransId="{6F564BCC-9C39-4F43-9FE7-D29C1E110815}"/>
    <dgm:cxn modelId="{95CDAD4E-0BA8-462E-AE6E-27DF27E12E81}" srcId="{C1E11231-31D5-4DAA-9DE3-B224E8F60BEA}" destId="{B34B9B34-B91C-446D-B374-3F2D6F5B288D}" srcOrd="1" destOrd="0" parTransId="{35700A19-426A-402F-B8DA-2FB593FF5A82}" sibTransId="{36585C25-6244-4272-8951-3A5D1EBCE05B}"/>
    <dgm:cxn modelId="{AB406B70-15AB-400F-A377-512F7185565A}" srcId="{6A3AD827-AFA7-4C4A-AD3D-F27E838660A8}" destId="{C1E11231-31D5-4DAA-9DE3-B224E8F60BEA}" srcOrd="2" destOrd="0" parTransId="{A289AF3A-FBC7-4213-81BA-552230A201BF}" sibTransId="{0E91DDC5-22D3-44A1-8F2E-638FAF35E662}"/>
    <dgm:cxn modelId="{2C116E51-D5AA-4A6B-BF31-18429820DB3F}" type="presOf" srcId="{157888A0-F352-4CEC-B61F-2EDD2B35C555}" destId="{9F6B9752-7A01-4981-8A2C-C8D2B6568F0C}" srcOrd="0" destOrd="0" presId="urn:microsoft.com/office/officeart/2005/8/layout/radial4"/>
    <dgm:cxn modelId="{1E9C5351-A6EE-482B-86FF-1B4F1749BEF9}" type="presOf" srcId="{0328BBCD-2E01-47D8-BB4E-629445713617}" destId="{102DB735-BBC4-4108-AE9E-CED9BA451743}" srcOrd="0" destOrd="3" presId="urn:microsoft.com/office/officeart/2005/8/layout/radial4"/>
    <dgm:cxn modelId="{06815E53-076F-4BF0-A08F-97D0C2F26717}" type="presOf" srcId="{6A3AD827-AFA7-4C4A-AD3D-F27E838660A8}" destId="{630F5774-F1E6-4D67-9AB4-8FEE1218450F}" srcOrd="0" destOrd="0" presId="urn:microsoft.com/office/officeart/2005/8/layout/radial4"/>
    <dgm:cxn modelId="{131AD276-D0B7-4052-8E45-26655EFC04DE}" type="presOf" srcId="{27012D1B-FA1D-4008-AE17-0BFC688F8E59}" destId="{5A5178F5-C761-4F46-B7A6-58D7A2E0F0DB}" srcOrd="0" destOrd="2" presId="urn:microsoft.com/office/officeart/2005/8/layout/radial4"/>
    <dgm:cxn modelId="{BEB6DA57-C743-4CFE-BC25-B41566A653C1}" srcId="{27A1EDD0-93C8-4269-AF3D-CB81507ECBC6}" destId="{27012D1B-FA1D-4008-AE17-0BFC688F8E59}" srcOrd="1" destOrd="0" parTransId="{FE2F585B-CCC5-4B58-9306-66A821FE6F0C}" sibTransId="{8611C101-D52C-49D0-A568-0EB6BA46F24A}"/>
    <dgm:cxn modelId="{8FDB5658-09DB-4415-87C3-1020281FA1CE}" type="presOf" srcId="{612F21DD-560A-4023-9732-DF5084D19E02}" destId="{CB528C09-9B30-4DC3-8C44-E4BDCC9D76C4}" srcOrd="0" destOrd="1" presId="urn:microsoft.com/office/officeart/2005/8/layout/radial4"/>
    <dgm:cxn modelId="{A68CF358-4DD9-4A7C-BEC7-05EAB465F294}" srcId="{79D179BE-04A9-4609-ABAE-8D79C078B356}" destId="{125A0647-F40B-4A8C-B572-65C4DFB74867}" srcOrd="2" destOrd="0" parTransId="{083BF8D3-3142-408C-8599-71FCEE22246D}" sibTransId="{DFCFB235-1435-413D-9E4F-04D98F5E44AA}"/>
    <dgm:cxn modelId="{8C5EED79-4635-494C-AB62-5E7B0929BE00}" srcId="{D44CD135-2ABD-413C-AA3F-162694A43AA0}" destId="{612F21DD-560A-4023-9732-DF5084D19E02}" srcOrd="0" destOrd="0" parTransId="{7BA14BAB-13A4-40CA-9A4A-1FCA413C4AD4}" sibTransId="{54AACD73-CC74-4625-A899-248506582C85}"/>
    <dgm:cxn modelId="{7BC1F179-9A47-421E-A4B1-957831FFC685}" type="presOf" srcId="{A289AF3A-FBC7-4213-81BA-552230A201BF}" destId="{0E142804-BC9A-4CA4-AEB0-75DD6548146F}" srcOrd="0" destOrd="0" presId="urn:microsoft.com/office/officeart/2005/8/layout/radial4"/>
    <dgm:cxn modelId="{C2A6A87A-CFC6-4B14-AD46-D63B36333AC4}" type="presOf" srcId="{125A0647-F40B-4A8C-B572-65C4DFB74867}" destId="{8D63A384-C12F-4898-A503-0B1DD72769E0}" srcOrd="0" destOrd="3" presId="urn:microsoft.com/office/officeart/2005/8/layout/radial4"/>
    <dgm:cxn modelId="{05D60B81-45B6-425F-85D1-C4CB2BF26BA1}" type="presOf" srcId="{B03AAD0B-7422-4D1A-A133-A81C6953B3DD}" destId="{8D63A384-C12F-4898-A503-0B1DD72769E0}" srcOrd="0" destOrd="4" presId="urn:microsoft.com/office/officeart/2005/8/layout/radial4"/>
    <dgm:cxn modelId="{52BBB38E-C5AE-4DAF-9EAE-3977978B33EF}" type="presOf" srcId="{A86AD213-B5AE-40DD-BA2E-220B5E58957B}" destId="{B8FF9AAA-70E5-49DF-A3BF-8F80DFCA4379}" srcOrd="0" destOrd="0" presId="urn:microsoft.com/office/officeart/2005/8/layout/radial4"/>
    <dgm:cxn modelId="{4AC96095-0EB8-46BC-830E-F85A995066AD}" type="presOf" srcId="{826EE816-DA48-4ED6-8832-A1451BF48C46}" destId="{24C604B2-FC96-487B-8DF1-4A7E27037800}" srcOrd="0" destOrd="0" presId="urn:microsoft.com/office/officeart/2005/8/layout/radial4"/>
    <dgm:cxn modelId="{667F50AB-5F04-447D-ADD5-D0A75A87DFFE}" type="presOf" srcId="{27A1EDD0-93C8-4269-AF3D-CB81507ECBC6}" destId="{5A5178F5-C761-4F46-B7A6-58D7A2E0F0DB}" srcOrd="0" destOrd="0" presId="urn:microsoft.com/office/officeart/2005/8/layout/radial4"/>
    <dgm:cxn modelId="{D64A58BC-1F6F-4570-9574-1A34691D7271}" type="presOf" srcId="{029BB760-BFB9-4A51-A3F7-6145E21093A6}" destId="{CB528C09-9B30-4DC3-8C44-E4BDCC9D76C4}" srcOrd="0" destOrd="4" presId="urn:microsoft.com/office/officeart/2005/8/layout/radial4"/>
    <dgm:cxn modelId="{302909BF-ACEA-4BC3-820C-F75AA9F39769}" srcId="{79D179BE-04A9-4609-ABAE-8D79C078B356}" destId="{CB7D0784-3B73-4049-BFC5-3E7974710E1D}" srcOrd="1" destOrd="0" parTransId="{40615862-981C-41C4-95FE-BB8190348AA3}" sibTransId="{CAEE8B2E-D8E7-4725-AFB7-85BD4B282803}"/>
    <dgm:cxn modelId="{A71840C5-C94C-42ED-9420-90C5E4126838}" type="presOf" srcId="{964E2D38-B069-46B0-88B0-99117B5E3E61}" destId="{CB528C09-9B30-4DC3-8C44-E4BDCC9D76C4}" srcOrd="0" destOrd="3" presId="urn:microsoft.com/office/officeart/2005/8/layout/radial4"/>
    <dgm:cxn modelId="{31B853C8-5EAD-4E55-BE6C-93F13A7E73C4}" srcId="{6A3AD827-AFA7-4C4A-AD3D-F27E838660A8}" destId="{79D179BE-04A9-4609-ABAE-8D79C078B356}" srcOrd="4" destOrd="0" parTransId="{C6645280-5309-4A65-BF5E-B9A1619B95E5}" sibTransId="{82CE2D7D-A0B6-4F66-97FE-F115E5A7ED70}"/>
    <dgm:cxn modelId="{86E255CA-1DA9-4A16-A84C-9B25EBEBFADC}" srcId="{27A1EDD0-93C8-4269-AF3D-CB81507ECBC6}" destId="{8E2F883B-6609-4F01-AFDD-71BB61476BC6}" srcOrd="0" destOrd="0" parTransId="{40618DE0-92DC-48D7-ADCF-6DB9E4D91EE9}" sibTransId="{DEF0B7B1-8069-4911-B917-87208125A42C}"/>
    <dgm:cxn modelId="{8DB98BCA-B5DE-44A5-B871-5BF01300B0F7}" srcId="{79D179BE-04A9-4609-ABAE-8D79C078B356}" destId="{B03AAD0B-7422-4D1A-A133-A81C6953B3DD}" srcOrd="3" destOrd="0" parTransId="{DFC3DBFE-8A4A-43C7-9ABF-04B67CDD8780}" sibTransId="{5B53346C-F0FA-44EF-B8AF-9817E9A30F54}"/>
    <dgm:cxn modelId="{EB020ACB-1147-46F8-B15E-01672161A841}" type="presOf" srcId="{396812EF-611C-4598-AE63-01F17B42B32C}" destId="{151E53B7-8322-421F-9895-F77A93D89693}" srcOrd="0" destOrd="2" presId="urn:microsoft.com/office/officeart/2005/8/layout/radial4"/>
    <dgm:cxn modelId="{B46288D1-B580-4DDA-962E-3BAC4123F0E4}" srcId="{95432905-C834-448B-8556-26C0E8504EC8}" destId="{396812EF-611C-4598-AE63-01F17B42B32C}" srcOrd="1" destOrd="0" parTransId="{E17BA705-B775-454E-BE73-F54B72014857}" sibTransId="{415AC07A-8CF3-4EF6-BDE8-45045F58309E}"/>
    <dgm:cxn modelId="{1FF990D2-5B1B-4917-BD28-FFCB41558843}" type="presOf" srcId="{D44CD135-2ABD-413C-AA3F-162694A43AA0}" destId="{CB528C09-9B30-4DC3-8C44-E4BDCC9D76C4}" srcOrd="0" destOrd="0" presId="urn:microsoft.com/office/officeart/2005/8/layout/radial4"/>
    <dgm:cxn modelId="{5EAEB6D3-288C-4BAD-8EAA-BFE899C86F70}" type="presOf" srcId="{A93D283C-E793-4FBB-AAEA-460205F4D1FF}" destId="{151E53B7-8322-421F-9895-F77A93D89693}" srcOrd="0" destOrd="3" presId="urn:microsoft.com/office/officeart/2005/8/layout/radial4"/>
    <dgm:cxn modelId="{CD0DFBD4-E2D4-4719-B50E-5B5886B274AA}" srcId="{D44CD135-2ABD-413C-AA3F-162694A43AA0}" destId="{964E2D38-B069-46B0-88B0-99117B5E3E61}" srcOrd="2" destOrd="0" parTransId="{F7D84655-6A71-45CF-9448-247EE9412D5A}" sibTransId="{FF66C8B8-0269-41FA-9317-26D4B9E49D54}"/>
    <dgm:cxn modelId="{FD617BD5-4481-4443-A158-8DCDE48DF719}" type="presOf" srcId="{0FFBE817-6220-49B9-A7BC-3AE9C30F0546}" destId="{151E53B7-8322-421F-9895-F77A93D89693}" srcOrd="0" destOrd="1" presId="urn:microsoft.com/office/officeart/2005/8/layout/radial4"/>
    <dgm:cxn modelId="{BE8A0FDA-E873-470F-AC16-1C28BD2761E4}" srcId="{95432905-C834-448B-8556-26C0E8504EC8}" destId="{0FFBE817-6220-49B9-A7BC-3AE9C30F0546}" srcOrd="0" destOrd="0" parTransId="{E649DAF0-8250-4358-A3C4-56491DE5C19D}" sibTransId="{00D2C8A3-E923-4CDA-9EE5-BA1A30A6334B}"/>
    <dgm:cxn modelId="{9A816BDD-290A-4721-9209-2C1AC23A39D6}" srcId="{C1E11231-31D5-4DAA-9DE3-B224E8F60BEA}" destId="{9EEE4024-7C51-4623-AB9D-F58B01855E02}" srcOrd="0" destOrd="0" parTransId="{18727165-C2CC-486D-B4BF-F565D137E942}" sibTransId="{D2BA25F1-C988-44D0-8F28-FFFD1D2AF09D}"/>
    <dgm:cxn modelId="{88AF58E5-2882-45A1-AA44-86BB917FE7BF}" type="presOf" srcId="{92C7A2E6-FFEC-4721-B61B-117DC4A02C59}" destId="{CB528C09-9B30-4DC3-8C44-E4BDCC9D76C4}" srcOrd="0" destOrd="2" presId="urn:microsoft.com/office/officeart/2005/8/layout/radial4"/>
    <dgm:cxn modelId="{F1DB95E9-C328-429E-9525-26D4CDA5F058}" type="presOf" srcId="{CD247CFD-8F00-40ED-BB3A-9E1438B9CF20}" destId="{8D63A384-C12F-4898-A503-0B1DD72769E0}" srcOrd="0" destOrd="1" presId="urn:microsoft.com/office/officeart/2005/8/layout/radial4"/>
    <dgm:cxn modelId="{1AD8BEF1-8074-4708-B9F1-F86E000CB8D0}" type="presOf" srcId="{CB7D0784-3B73-4049-BFC5-3E7974710E1D}" destId="{8D63A384-C12F-4898-A503-0B1DD72769E0}" srcOrd="0" destOrd="2" presId="urn:microsoft.com/office/officeart/2005/8/layout/radial4"/>
    <dgm:cxn modelId="{BEDF31F3-AFA7-4CFD-9224-B9A735906ECA}" type="presOf" srcId="{95432905-C834-448B-8556-26C0E8504EC8}" destId="{151E53B7-8322-421F-9895-F77A93D89693}" srcOrd="0" destOrd="0" presId="urn:microsoft.com/office/officeart/2005/8/layout/radial4"/>
    <dgm:cxn modelId="{88FF00F8-F291-4D11-9F4D-A689C59FE567}" srcId="{D44CD135-2ABD-413C-AA3F-162694A43AA0}" destId="{92C7A2E6-FFEC-4721-B61B-117DC4A02C59}" srcOrd="1" destOrd="0" parTransId="{B398DFCB-B04C-429A-8CC0-EF9202EBB898}" sibTransId="{99336B72-5C80-4F28-9406-068194FDDB31}"/>
    <dgm:cxn modelId="{7636FBFF-B30F-4573-885F-C1FA3592F62C}" type="presOf" srcId="{9EEE4024-7C51-4623-AB9D-F58B01855E02}" destId="{102DB735-BBC4-4108-AE9E-CED9BA451743}" srcOrd="0" destOrd="1" presId="urn:microsoft.com/office/officeart/2005/8/layout/radial4"/>
    <dgm:cxn modelId="{8B14D62F-2271-4282-A6C2-0B601A8047E6}" type="presParOf" srcId="{9F6B9752-7A01-4981-8A2C-C8D2B6568F0C}" destId="{630F5774-F1E6-4D67-9AB4-8FEE1218450F}" srcOrd="0" destOrd="0" presId="urn:microsoft.com/office/officeart/2005/8/layout/radial4"/>
    <dgm:cxn modelId="{68A859AD-44BC-4437-857E-BB3BEF433526}" type="presParOf" srcId="{9F6B9752-7A01-4981-8A2C-C8D2B6568F0C}" destId="{24C604B2-FC96-487B-8DF1-4A7E27037800}" srcOrd="1" destOrd="0" presId="urn:microsoft.com/office/officeart/2005/8/layout/radial4"/>
    <dgm:cxn modelId="{E6600C2D-DED2-4424-AC39-DDE3995EF356}" type="presParOf" srcId="{9F6B9752-7A01-4981-8A2C-C8D2B6568F0C}" destId="{CB528C09-9B30-4DC3-8C44-E4BDCC9D76C4}" srcOrd="2" destOrd="0" presId="urn:microsoft.com/office/officeart/2005/8/layout/radial4"/>
    <dgm:cxn modelId="{C111ECDC-B7E9-4ACA-BA37-58C840BAA053}" type="presParOf" srcId="{9F6B9752-7A01-4981-8A2C-C8D2B6568F0C}" destId="{187D23DA-7D73-4B66-BF11-9CF79B8F605C}" srcOrd="3" destOrd="0" presId="urn:microsoft.com/office/officeart/2005/8/layout/radial4"/>
    <dgm:cxn modelId="{B8340ED8-4636-4D67-93D1-EA05F0637505}" type="presParOf" srcId="{9F6B9752-7A01-4981-8A2C-C8D2B6568F0C}" destId="{151E53B7-8322-421F-9895-F77A93D89693}" srcOrd="4" destOrd="0" presId="urn:microsoft.com/office/officeart/2005/8/layout/radial4"/>
    <dgm:cxn modelId="{22ED3EAE-E0B1-4AC6-862E-55195CA63F31}" type="presParOf" srcId="{9F6B9752-7A01-4981-8A2C-C8D2B6568F0C}" destId="{0E142804-BC9A-4CA4-AEB0-75DD6548146F}" srcOrd="5" destOrd="0" presId="urn:microsoft.com/office/officeart/2005/8/layout/radial4"/>
    <dgm:cxn modelId="{76455E3D-C4E0-48B1-999E-16ECAA2C02AB}" type="presParOf" srcId="{9F6B9752-7A01-4981-8A2C-C8D2B6568F0C}" destId="{102DB735-BBC4-4108-AE9E-CED9BA451743}" srcOrd="6" destOrd="0" presId="urn:microsoft.com/office/officeart/2005/8/layout/radial4"/>
    <dgm:cxn modelId="{270AEB90-21B2-4A16-AE6B-0ED828FB8556}" type="presParOf" srcId="{9F6B9752-7A01-4981-8A2C-C8D2B6568F0C}" destId="{B8FF9AAA-70E5-49DF-A3BF-8F80DFCA4379}" srcOrd="7" destOrd="0" presId="urn:microsoft.com/office/officeart/2005/8/layout/radial4"/>
    <dgm:cxn modelId="{4F240DB6-A070-4F84-8B8A-4797902198A0}" type="presParOf" srcId="{9F6B9752-7A01-4981-8A2C-C8D2B6568F0C}" destId="{5A5178F5-C761-4F46-B7A6-58D7A2E0F0DB}" srcOrd="8" destOrd="0" presId="urn:microsoft.com/office/officeart/2005/8/layout/radial4"/>
    <dgm:cxn modelId="{6834DC0F-A649-42A1-9D25-09CB17085509}" type="presParOf" srcId="{9F6B9752-7A01-4981-8A2C-C8D2B6568F0C}" destId="{B1591E99-F38D-4C9D-8C09-17939CC74D19}" srcOrd="9" destOrd="0" presId="urn:microsoft.com/office/officeart/2005/8/layout/radial4"/>
    <dgm:cxn modelId="{A0A1C0B3-ACC0-402A-AC7B-764D906F0C2C}" type="presParOf" srcId="{9F6B9752-7A01-4981-8A2C-C8D2B6568F0C}" destId="{8D63A384-C12F-4898-A503-0B1DD72769E0}"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7888A0-F352-4CEC-B61F-2EDD2B35C555}"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6A3AD827-AFA7-4C4A-AD3D-F27E838660A8}">
      <dgm:prSet phldrT="[Text]" custT="1"/>
      <dgm:spPr>
        <a:solidFill>
          <a:srgbClr val="0F55F5"/>
        </a:solidFill>
      </dgm:spPr>
      <dgm:t>
        <a:bodyPr/>
        <a:lstStyle/>
        <a:p>
          <a:r>
            <a:rPr lang="el-GR" sz="2000" dirty="0">
              <a:solidFill>
                <a:schemeClr val="bg1"/>
              </a:solidFill>
            </a:rPr>
            <a:t>Τιμή Ηλεκτρισμού</a:t>
          </a:r>
          <a:endParaRPr lang="en-US" sz="2000" dirty="0">
            <a:solidFill>
              <a:schemeClr val="bg1"/>
            </a:solidFill>
          </a:endParaRPr>
        </a:p>
      </dgm:t>
    </dgm:pt>
    <dgm:pt modelId="{4685A76A-135D-4C84-89F9-A15E0C2CEF08}" type="parTrans" cxnId="{5170C143-4283-4FE0-AC40-601A084B7C82}">
      <dgm:prSet/>
      <dgm:spPr/>
      <dgm:t>
        <a:bodyPr/>
        <a:lstStyle/>
        <a:p>
          <a:endParaRPr lang="en-US"/>
        </a:p>
      </dgm:t>
    </dgm:pt>
    <dgm:pt modelId="{3ED171EA-F330-468B-8E2F-2472F0BECB47}" type="sibTrans" cxnId="{5170C143-4283-4FE0-AC40-601A084B7C82}">
      <dgm:prSet/>
      <dgm:spPr/>
      <dgm:t>
        <a:bodyPr/>
        <a:lstStyle/>
        <a:p>
          <a:endParaRPr lang="en-US"/>
        </a:p>
      </dgm:t>
    </dgm:pt>
    <dgm:pt modelId="{D44CD135-2ABD-413C-AA3F-162694A43AA0}">
      <dgm:prSet phldrT="[Text]"/>
      <dgm:spPr>
        <a:blipFill>
          <a:blip xmlns:r="http://schemas.openxmlformats.org/officeDocument/2006/relationships" r:embed="rId1"/>
          <a:stretch>
            <a:fillRect l="-1558"/>
          </a:stretch>
        </a:blipFill>
      </dgm:spPr>
      <dgm:t>
        <a:bodyPr/>
        <a:lstStyle/>
        <a:p>
          <a:r>
            <a:rPr lang="en-US">
              <a:noFill/>
            </a:rPr>
            <a:t> </a:t>
          </a:r>
        </a:p>
      </dgm:t>
    </dgm:pt>
    <dgm:pt modelId="{826EE816-DA48-4ED6-8832-A1451BF48C46}" type="parTrans" cxnId="{54456722-4468-4EC4-960C-6F0259FFCDCD}">
      <dgm:prSet/>
      <dgm:spPr/>
      <dgm:t>
        <a:bodyPr/>
        <a:lstStyle/>
        <a:p>
          <a:endParaRPr lang="en-US"/>
        </a:p>
      </dgm:t>
    </dgm:pt>
    <dgm:pt modelId="{6BC37483-959B-41E4-AD25-2776ECCD1B49}" type="sibTrans" cxnId="{54456722-4468-4EC4-960C-6F0259FFCDCD}">
      <dgm:prSet/>
      <dgm:spPr/>
      <dgm:t>
        <a:bodyPr/>
        <a:lstStyle/>
        <a:p>
          <a:endParaRPr lang="en-US"/>
        </a:p>
      </dgm:t>
    </dgm:pt>
    <dgm:pt modelId="{95432905-C834-448B-8556-26C0E8504EC8}">
      <dgm:prSet phldrT="[Text]"/>
      <dgm:spPr/>
      <dgm:t>
        <a:bodyPr/>
        <a:lstStyle/>
        <a:p>
          <a:r>
            <a:rPr lang="el-GR">
              <a:solidFill>
                <a:srgbClr val="0F55F5"/>
              </a:solidFill>
            </a:rPr>
            <a:t>Καιρικές συνθήκες</a:t>
          </a:r>
          <a:endParaRPr lang="en-US">
            <a:solidFill>
              <a:srgbClr val="0F55F5"/>
            </a:solidFill>
          </a:endParaRPr>
        </a:p>
      </dgm:t>
    </dgm:pt>
    <dgm:pt modelId="{E5DD588E-1025-4F23-B3B4-38D5E412743B}" type="parTrans" cxnId="{FAC6053A-45C7-49EA-9271-0649DFD759B9}">
      <dgm:prSet/>
      <dgm:spPr/>
      <dgm:t>
        <a:bodyPr/>
        <a:lstStyle/>
        <a:p>
          <a:endParaRPr lang="en-US"/>
        </a:p>
      </dgm:t>
    </dgm:pt>
    <dgm:pt modelId="{DB9066BB-D80F-4F50-89AE-9C3A743F8E75}" type="sibTrans" cxnId="{FAC6053A-45C7-49EA-9271-0649DFD759B9}">
      <dgm:prSet/>
      <dgm:spPr/>
      <dgm:t>
        <a:bodyPr/>
        <a:lstStyle/>
        <a:p>
          <a:endParaRPr lang="en-US"/>
        </a:p>
      </dgm:t>
    </dgm:pt>
    <dgm:pt modelId="{C1E11231-31D5-4DAA-9DE3-B224E8F60BEA}">
      <dgm:prSet phldrT="[Text]"/>
      <dgm:spPr/>
      <dgm:t>
        <a:bodyPr/>
        <a:lstStyle/>
        <a:p>
          <a:r>
            <a:rPr lang="el-GR">
              <a:solidFill>
                <a:srgbClr val="0F55F5"/>
              </a:solidFill>
            </a:rPr>
            <a:t>Μακροπρόθεσμες επιρροές</a:t>
          </a:r>
          <a:endParaRPr lang="en-US">
            <a:solidFill>
              <a:srgbClr val="0F55F5"/>
            </a:solidFill>
          </a:endParaRPr>
        </a:p>
      </dgm:t>
    </dgm:pt>
    <dgm:pt modelId="{A289AF3A-FBC7-4213-81BA-552230A201BF}" type="parTrans" cxnId="{AB406B70-15AB-400F-A377-512F7185565A}">
      <dgm:prSet/>
      <dgm:spPr/>
      <dgm:t>
        <a:bodyPr/>
        <a:lstStyle/>
        <a:p>
          <a:endParaRPr lang="en-US"/>
        </a:p>
      </dgm:t>
    </dgm:pt>
    <dgm:pt modelId="{0E91DDC5-22D3-44A1-8F2E-638FAF35E662}" type="sibTrans" cxnId="{AB406B70-15AB-400F-A377-512F7185565A}">
      <dgm:prSet/>
      <dgm:spPr/>
      <dgm:t>
        <a:bodyPr/>
        <a:lstStyle/>
        <a:p>
          <a:endParaRPr lang="en-US"/>
        </a:p>
      </dgm:t>
    </dgm:pt>
    <dgm:pt modelId="{612F21DD-560A-4023-9732-DF5084D19E02}">
      <dgm:prSet phldrT="[Text]"/>
      <dgm:spPr/>
      <dgm:t>
        <a:bodyPr/>
        <a:lstStyle/>
        <a:p>
          <a:r>
            <a:rPr lang="en-US">
              <a:noFill/>
            </a:rPr>
            <a:t> </a:t>
          </a:r>
        </a:p>
      </dgm:t>
    </dgm:pt>
    <dgm:pt modelId="{7BA14BAB-13A4-40CA-9A4A-1FCA413C4AD4}" type="parTrans" cxnId="{8C5EED79-4635-494C-AB62-5E7B0929BE00}">
      <dgm:prSet/>
      <dgm:spPr/>
      <dgm:t>
        <a:bodyPr/>
        <a:lstStyle/>
        <a:p>
          <a:endParaRPr lang="en-US"/>
        </a:p>
      </dgm:t>
    </dgm:pt>
    <dgm:pt modelId="{54AACD73-CC74-4625-A899-248506582C85}" type="sibTrans" cxnId="{8C5EED79-4635-494C-AB62-5E7B0929BE00}">
      <dgm:prSet/>
      <dgm:spPr/>
      <dgm:t>
        <a:bodyPr/>
        <a:lstStyle/>
        <a:p>
          <a:endParaRPr lang="en-US"/>
        </a:p>
      </dgm:t>
    </dgm:pt>
    <dgm:pt modelId="{92C7A2E6-FFEC-4721-B61B-117DC4A02C59}">
      <dgm:prSet phldrT="[Text]"/>
      <dgm:spPr/>
      <dgm:t>
        <a:bodyPr/>
        <a:lstStyle/>
        <a:p>
          <a:r>
            <a:rPr lang="en-US">
              <a:noFill/>
            </a:rPr>
            <a:t> </a:t>
          </a:r>
        </a:p>
      </dgm:t>
    </dgm:pt>
    <dgm:pt modelId="{B398DFCB-B04C-429A-8CC0-EF9202EBB898}" type="parTrans" cxnId="{88FF00F8-F291-4D11-9F4D-A689C59FE567}">
      <dgm:prSet/>
      <dgm:spPr/>
      <dgm:t>
        <a:bodyPr/>
        <a:lstStyle/>
        <a:p>
          <a:endParaRPr lang="en-US"/>
        </a:p>
      </dgm:t>
    </dgm:pt>
    <dgm:pt modelId="{99336B72-5C80-4F28-9406-068194FDDB31}" type="sibTrans" cxnId="{88FF00F8-F291-4D11-9F4D-A689C59FE567}">
      <dgm:prSet/>
      <dgm:spPr/>
      <dgm:t>
        <a:bodyPr/>
        <a:lstStyle/>
        <a:p>
          <a:endParaRPr lang="en-US"/>
        </a:p>
      </dgm:t>
    </dgm:pt>
    <dgm:pt modelId="{964E2D38-B069-46B0-88B0-99117B5E3E61}">
      <dgm:prSet phldrT="[Text]"/>
      <dgm:spPr/>
      <dgm:t>
        <a:bodyPr/>
        <a:lstStyle/>
        <a:p>
          <a:r>
            <a:rPr lang="en-US">
              <a:noFill/>
            </a:rPr>
            <a:t> </a:t>
          </a:r>
        </a:p>
      </dgm:t>
    </dgm:pt>
    <dgm:pt modelId="{F7D84655-6A71-45CF-9448-247EE9412D5A}" type="parTrans" cxnId="{CD0DFBD4-E2D4-4719-B50E-5B5886B274AA}">
      <dgm:prSet/>
      <dgm:spPr/>
      <dgm:t>
        <a:bodyPr/>
        <a:lstStyle/>
        <a:p>
          <a:endParaRPr lang="en-US"/>
        </a:p>
      </dgm:t>
    </dgm:pt>
    <dgm:pt modelId="{FF66C8B8-0269-41FA-9317-26D4B9E49D54}" type="sibTrans" cxnId="{CD0DFBD4-E2D4-4719-B50E-5B5886B274AA}">
      <dgm:prSet/>
      <dgm:spPr/>
      <dgm:t>
        <a:bodyPr/>
        <a:lstStyle/>
        <a:p>
          <a:endParaRPr lang="en-US"/>
        </a:p>
      </dgm:t>
    </dgm:pt>
    <dgm:pt modelId="{029BB760-BFB9-4A51-A3F7-6145E21093A6}">
      <dgm:prSet phldrT="[Text]"/>
      <dgm:spPr/>
      <dgm:t>
        <a:bodyPr/>
        <a:lstStyle/>
        <a:p>
          <a:r>
            <a:rPr lang="en-US">
              <a:noFill/>
            </a:rPr>
            <a:t> </a:t>
          </a:r>
        </a:p>
      </dgm:t>
    </dgm:pt>
    <dgm:pt modelId="{CDDCFDB8-F07D-4F2E-9413-F43B01CA4854}" type="parTrans" cxnId="{D9ECB366-B339-46F9-9C42-823F62C4D233}">
      <dgm:prSet/>
      <dgm:spPr/>
      <dgm:t>
        <a:bodyPr/>
        <a:lstStyle/>
        <a:p>
          <a:endParaRPr lang="en-US"/>
        </a:p>
      </dgm:t>
    </dgm:pt>
    <dgm:pt modelId="{213FD180-82B6-46E6-8A86-AD2311A2414D}" type="sibTrans" cxnId="{D9ECB366-B339-46F9-9C42-823F62C4D233}">
      <dgm:prSet/>
      <dgm:spPr/>
      <dgm:t>
        <a:bodyPr/>
        <a:lstStyle/>
        <a:p>
          <a:endParaRPr lang="en-US"/>
        </a:p>
      </dgm:t>
    </dgm:pt>
    <dgm:pt modelId="{0FFBE817-6220-49B9-A7BC-3AE9C30F0546}">
      <dgm:prSet phldrT="[Text]"/>
      <dgm:spPr/>
      <dgm:t>
        <a:bodyPr/>
        <a:lstStyle/>
        <a:p>
          <a:r>
            <a:rPr lang="el-GR"/>
            <a:t>Άνεμος</a:t>
          </a:r>
          <a:endParaRPr lang="en-US"/>
        </a:p>
      </dgm:t>
    </dgm:pt>
    <dgm:pt modelId="{E649DAF0-8250-4358-A3C4-56491DE5C19D}" type="parTrans" cxnId="{BE8A0FDA-E873-470F-AC16-1C28BD2761E4}">
      <dgm:prSet/>
      <dgm:spPr/>
      <dgm:t>
        <a:bodyPr/>
        <a:lstStyle/>
        <a:p>
          <a:endParaRPr lang="en-US"/>
        </a:p>
      </dgm:t>
    </dgm:pt>
    <dgm:pt modelId="{00D2C8A3-E923-4CDA-9EE5-BA1A30A6334B}" type="sibTrans" cxnId="{BE8A0FDA-E873-470F-AC16-1C28BD2761E4}">
      <dgm:prSet/>
      <dgm:spPr/>
      <dgm:t>
        <a:bodyPr/>
        <a:lstStyle/>
        <a:p>
          <a:endParaRPr lang="en-US"/>
        </a:p>
      </dgm:t>
    </dgm:pt>
    <dgm:pt modelId="{396812EF-611C-4598-AE63-01F17B42B32C}">
      <dgm:prSet phldrT="[Text]"/>
      <dgm:spPr/>
      <dgm:t>
        <a:bodyPr/>
        <a:lstStyle/>
        <a:p>
          <a:r>
            <a:rPr lang="el-GR"/>
            <a:t>Ηλιοφάνεια</a:t>
          </a:r>
          <a:endParaRPr lang="en-US"/>
        </a:p>
      </dgm:t>
    </dgm:pt>
    <dgm:pt modelId="{E17BA705-B775-454E-BE73-F54B72014857}" type="parTrans" cxnId="{B46288D1-B580-4DDA-962E-3BAC4123F0E4}">
      <dgm:prSet/>
      <dgm:spPr/>
      <dgm:t>
        <a:bodyPr/>
        <a:lstStyle/>
        <a:p>
          <a:endParaRPr lang="en-US"/>
        </a:p>
      </dgm:t>
    </dgm:pt>
    <dgm:pt modelId="{415AC07A-8CF3-4EF6-BDE8-45045F58309E}" type="sibTrans" cxnId="{B46288D1-B580-4DDA-962E-3BAC4123F0E4}">
      <dgm:prSet/>
      <dgm:spPr/>
      <dgm:t>
        <a:bodyPr/>
        <a:lstStyle/>
        <a:p>
          <a:endParaRPr lang="en-US"/>
        </a:p>
      </dgm:t>
    </dgm:pt>
    <dgm:pt modelId="{A93D283C-E793-4FBB-AAEA-460205F4D1FF}">
      <dgm:prSet phldrT="[Text]"/>
      <dgm:spPr/>
      <dgm:t>
        <a:bodyPr/>
        <a:lstStyle/>
        <a:p>
          <a:r>
            <a:rPr lang="el-GR"/>
            <a:t>Βροχόπτωση</a:t>
          </a:r>
          <a:endParaRPr lang="en-US"/>
        </a:p>
      </dgm:t>
    </dgm:pt>
    <dgm:pt modelId="{844D6FE3-71B2-43A5-8F3F-93D266FB4C7D}" type="parTrans" cxnId="{FF67455E-2A77-4769-9E45-3D36A2185685}">
      <dgm:prSet/>
      <dgm:spPr/>
      <dgm:t>
        <a:bodyPr/>
        <a:lstStyle/>
        <a:p>
          <a:endParaRPr lang="en-US"/>
        </a:p>
      </dgm:t>
    </dgm:pt>
    <dgm:pt modelId="{F709E8DB-F70B-4383-9EA4-28EDEE0A14F4}" type="sibTrans" cxnId="{FF67455E-2A77-4769-9E45-3D36A2185685}">
      <dgm:prSet/>
      <dgm:spPr/>
      <dgm:t>
        <a:bodyPr/>
        <a:lstStyle/>
        <a:p>
          <a:endParaRPr lang="en-US"/>
        </a:p>
      </dgm:t>
    </dgm:pt>
    <dgm:pt modelId="{9EEE4024-7C51-4623-AB9D-F58B01855E02}">
      <dgm:prSet phldrT="[Text]"/>
      <dgm:spPr/>
      <dgm:t>
        <a:bodyPr/>
        <a:lstStyle/>
        <a:p>
          <a:r>
            <a:rPr lang="el-GR"/>
            <a:t>Ρυθμιστικές αποφάσεις</a:t>
          </a:r>
          <a:endParaRPr lang="en-US"/>
        </a:p>
      </dgm:t>
    </dgm:pt>
    <dgm:pt modelId="{18727165-C2CC-486D-B4BF-F565D137E942}" type="parTrans" cxnId="{9A816BDD-290A-4721-9209-2C1AC23A39D6}">
      <dgm:prSet/>
      <dgm:spPr/>
      <dgm:t>
        <a:bodyPr/>
        <a:lstStyle/>
        <a:p>
          <a:endParaRPr lang="en-US"/>
        </a:p>
      </dgm:t>
    </dgm:pt>
    <dgm:pt modelId="{D2BA25F1-C988-44D0-8F28-FFFD1D2AF09D}" type="sibTrans" cxnId="{9A816BDD-290A-4721-9209-2C1AC23A39D6}">
      <dgm:prSet/>
      <dgm:spPr/>
      <dgm:t>
        <a:bodyPr/>
        <a:lstStyle/>
        <a:p>
          <a:endParaRPr lang="en-US"/>
        </a:p>
      </dgm:t>
    </dgm:pt>
    <dgm:pt modelId="{B34B9B34-B91C-446D-B374-3F2D6F5B288D}">
      <dgm:prSet phldrT="[Text]"/>
      <dgm:spPr/>
      <dgm:t>
        <a:bodyPr/>
        <a:lstStyle/>
        <a:p>
          <a:r>
            <a:rPr lang="el-GR"/>
            <a:t>Αλλαγές στην εγκατεστημένη ισχύ</a:t>
          </a:r>
          <a:endParaRPr lang="en-US"/>
        </a:p>
      </dgm:t>
    </dgm:pt>
    <dgm:pt modelId="{35700A19-426A-402F-B8DA-2FB593FF5A82}" type="parTrans" cxnId="{95CDAD4E-0BA8-462E-AE6E-27DF27E12E81}">
      <dgm:prSet/>
      <dgm:spPr/>
      <dgm:t>
        <a:bodyPr/>
        <a:lstStyle/>
        <a:p>
          <a:endParaRPr lang="en-US"/>
        </a:p>
      </dgm:t>
    </dgm:pt>
    <dgm:pt modelId="{36585C25-6244-4272-8951-3A5D1EBCE05B}" type="sibTrans" cxnId="{95CDAD4E-0BA8-462E-AE6E-27DF27E12E81}">
      <dgm:prSet/>
      <dgm:spPr/>
      <dgm:t>
        <a:bodyPr/>
        <a:lstStyle/>
        <a:p>
          <a:endParaRPr lang="en-US"/>
        </a:p>
      </dgm:t>
    </dgm:pt>
    <dgm:pt modelId="{0328BBCD-2E01-47D8-BB4E-629445713617}">
      <dgm:prSet phldrT="[Text]"/>
      <dgm:spPr/>
      <dgm:t>
        <a:bodyPr/>
        <a:lstStyle/>
        <a:p>
          <a:r>
            <a:rPr lang="el-GR"/>
            <a:t>Μακροοικονομικές αλλαγές/ οικονομική δραστηριότητα</a:t>
          </a:r>
          <a:endParaRPr lang="en-US"/>
        </a:p>
      </dgm:t>
    </dgm:pt>
    <dgm:pt modelId="{1C1A77F2-0F5C-4373-9A9D-471009A352E2}" type="parTrans" cxnId="{6E44A636-EADE-48C3-8E8F-527640E24244}">
      <dgm:prSet/>
      <dgm:spPr/>
      <dgm:t>
        <a:bodyPr/>
        <a:lstStyle/>
        <a:p>
          <a:endParaRPr lang="en-US"/>
        </a:p>
      </dgm:t>
    </dgm:pt>
    <dgm:pt modelId="{0EB0A801-D083-4950-B174-56FB4DFE8F3A}" type="sibTrans" cxnId="{6E44A636-EADE-48C3-8E8F-527640E24244}">
      <dgm:prSet/>
      <dgm:spPr/>
      <dgm:t>
        <a:bodyPr/>
        <a:lstStyle/>
        <a:p>
          <a:endParaRPr lang="en-US"/>
        </a:p>
      </dgm:t>
    </dgm:pt>
    <dgm:pt modelId="{27A1EDD0-93C8-4269-AF3D-CB81507ECBC6}">
      <dgm:prSet phldrT="[Text]"/>
      <dgm:spPr/>
      <dgm:t>
        <a:bodyPr/>
        <a:lstStyle/>
        <a:p>
          <a:r>
            <a:rPr lang="el-GR">
              <a:solidFill>
                <a:srgbClr val="0F55F5"/>
              </a:solidFill>
            </a:rPr>
            <a:t>Προσφορά</a:t>
          </a:r>
          <a:endParaRPr lang="en-US">
            <a:solidFill>
              <a:srgbClr val="0F55F5"/>
            </a:solidFill>
          </a:endParaRPr>
        </a:p>
      </dgm:t>
    </dgm:pt>
    <dgm:pt modelId="{A86AD213-B5AE-40DD-BA2E-220B5E58957B}" type="parTrans" cxnId="{C4BB824D-8238-4EB9-B946-33625249D7E1}">
      <dgm:prSet/>
      <dgm:spPr/>
      <dgm:t>
        <a:bodyPr/>
        <a:lstStyle/>
        <a:p>
          <a:endParaRPr lang="en-US"/>
        </a:p>
      </dgm:t>
    </dgm:pt>
    <dgm:pt modelId="{6F564BCC-9C39-4F43-9FE7-D29C1E110815}" type="sibTrans" cxnId="{C4BB824D-8238-4EB9-B946-33625249D7E1}">
      <dgm:prSet/>
      <dgm:spPr/>
      <dgm:t>
        <a:bodyPr/>
        <a:lstStyle/>
        <a:p>
          <a:endParaRPr lang="en-US"/>
        </a:p>
      </dgm:t>
    </dgm:pt>
    <dgm:pt modelId="{79D179BE-04A9-4609-ABAE-8D79C078B356}">
      <dgm:prSet phldrT="[Text]"/>
      <dgm:spPr/>
      <dgm:t>
        <a:bodyPr/>
        <a:lstStyle/>
        <a:p>
          <a:r>
            <a:rPr lang="el-GR">
              <a:solidFill>
                <a:srgbClr val="0F55F5"/>
              </a:solidFill>
            </a:rPr>
            <a:t>Ζήτηση</a:t>
          </a:r>
          <a:endParaRPr lang="en-US">
            <a:solidFill>
              <a:srgbClr val="0F55F5"/>
            </a:solidFill>
          </a:endParaRPr>
        </a:p>
      </dgm:t>
    </dgm:pt>
    <dgm:pt modelId="{C6645280-5309-4A65-BF5E-B9A1619B95E5}" type="parTrans" cxnId="{31B853C8-5EAD-4E55-BE6C-93F13A7E73C4}">
      <dgm:prSet/>
      <dgm:spPr/>
      <dgm:t>
        <a:bodyPr/>
        <a:lstStyle/>
        <a:p>
          <a:endParaRPr lang="en-US"/>
        </a:p>
      </dgm:t>
    </dgm:pt>
    <dgm:pt modelId="{82CE2D7D-A0B6-4F66-97FE-F115E5A7ED70}" type="sibTrans" cxnId="{31B853C8-5EAD-4E55-BE6C-93F13A7E73C4}">
      <dgm:prSet/>
      <dgm:spPr/>
      <dgm:t>
        <a:bodyPr/>
        <a:lstStyle/>
        <a:p>
          <a:endParaRPr lang="en-US"/>
        </a:p>
      </dgm:t>
    </dgm:pt>
    <dgm:pt modelId="{8E2F883B-6609-4F01-AFDD-71BB61476BC6}">
      <dgm:prSet phldrT="[Text]"/>
      <dgm:spPr/>
      <dgm:t>
        <a:bodyPr/>
        <a:lstStyle/>
        <a:p>
          <a:r>
            <a:rPr lang="el-GR"/>
            <a:t>Θερμικά εργοστάσια ηλεκτροπαραγωγής</a:t>
          </a:r>
          <a:endParaRPr lang="en-US"/>
        </a:p>
      </dgm:t>
    </dgm:pt>
    <dgm:pt modelId="{40618DE0-92DC-48D7-ADCF-6DB9E4D91EE9}" type="parTrans" cxnId="{86E255CA-1DA9-4A16-A84C-9B25EBEBFADC}">
      <dgm:prSet/>
      <dgm:spPr/>
      <dgm:t>
        <a:bodyPr/>
        <a:lstStyle/>
        <a:p>
          <a:endParaRPr lang="en-US"/>
        </a:p>
      </dgm:t>
    </dgm:pt>
    <dgm:pt modelId="{DEF0B7B1-8069-4911-B917-87208125A42C}" type="sibTrans" cxnId="{86E255CA-1DA9-4A16-A84C-9B25EBEBFADC}">
      <dgm:prSet/>
      <dgm:spPr/>
      <dgm:t>
        <a:bodyPr/>
        <a:lstStyle/>
        <a:p>
          <a:endParaRPr lang="en-US"/>
        </a:p>
      </dgm:t>
    </dgm:pt>
    <dgm:pt modelId="{27012D1B-FA1D-4008-AE17-0BFC688F8E59}">
      <dgm:prSet phldrT="[Text]"/>
      <dgm:spPr/>
      <dgm:t>
        <a:bodyPr/>
        <a:lstStyle/>
        <a:p>
          <a:r>
            <a:rPr lang="el-GR"/>
            <a:t>Παραγωγή από ΑΠΕ</a:t>
          </a:r>
          <a:endParaRPr lang="en-US"/>
        </a:p>
      </dgm:t>
    </dgm:pt>
    <dgm:pt modelId="{FE2F585B-CCC5-4B58-9306-66A821FE6F0C}" type="parTrans" cxnId="{BEB6DA57-C743-4CFE-BC25-B41566A653C1}">
      <dgm:prSet/>
      <dgm:spPr/>
      <dgm:t>
        <a:bodyPr/>
        <a:lstStyle/>
        <a:p>
          <a:endParaRPr lang="en-US"/>
        </a:p>
      </dgm:t>
    </dgm:pt>
    <dgm:pt modelId="{8611C101-D52C-49D0-A568-0EB6BA46F24A}" type="sibTrans" cxnId="{BEB6DA57-C743-4CFE-BC25-B41566A653C1}">
      <dgm:prSet/>
      <dgm:spPr/>
      <dgm:t>
        <a:bodyPr/>
        <a:lstStyle/>
        <a:p>
          <a:endParaRPr lang="en-US"/>
        </a:p>
      </dgm:t>
    </dgm:pt>
    <dgm:pt modelId="{E537B9D3-6E90-4EA2-85FC-5D8F93CB7898}">
      <dgm:prSet phldrT="[Text]"/>
      <dgm:spPr/>
      <dgm:t>
        <a:bodyPr/>
        <a:lstStyle/>
        <a:p>
          <a:r>
            <a:rPr lang="el-GR"/>
            <a:t>Διαθεσιμότητα σταθμών ηλεκτροπαραγωγής</a:t>
          </a:r>
          <a:endParaRPr lang="en-US"/>
        </a:p>
      </dgm:t>
    </dgm:pt>
    <dgm:pt modelId="{E07534B5-ACB2-4004-953E-889FA45470A3}" type="parTrans" cxnId="{6D22EF45-2367-4BD1-903D-456B4E007870}">
      <dgm:prSet/>
      <dgm:spPr/>
      <dgm:t>
        <a:bodyPr/>
        <a:lstStyle/>
        <a:p>
          <a:endParaRPr lang="en-US"/>
        </a:p>
      </dgm:t>
    </dgm:pt>
    <dgm:pt modelId="{9480A480-22E5-4847-A69A-0382C6C314EE}" type="sibTrans" cxnId="{6D22EF45-2367-4BD1-903D-456B4E007870}">
      <dgm:prSet/>
      <dgm:spPr/>
      <dgm:t>
        <a:bodyPr/>
        <a:lstStyle/>
        <a:p>
          <a:endParaRPr lang="en-US"/>
        </a:p>
      </dgm:t>
    </dgm:pt>
    <dgm:pt modelId="{CD247CFD-8F00-40ED-BB3A-9E1438B9CF20}">
      <dgm:prSet phldrT="[Text]"/>
      <dgm:spPr/>
      <dgm:t>
        <a:bodyPr/>
        <a:lstStyle/>
        <a:p>
          <a:r>
            <a:rPr lang="el-GR"/>
            <a:t>Ώρα της ημέρας</a:t>
          </a:r>
          <a:endParaRPr lang="en-US"/>
        </a:p>
      </dgm:t>
    </dgm:pt>
    <dgm:pt modelId="{E2960FE9-05F4-484E-9B62-F644069E9F69}" type="parTrans" cxnId="{C8982341-64AD-43F4-ADA0-3B6DB22C6985}">
      <dgm:prSet/>
      <dgm:spPr/>
      <dgm:t>
        <a:bodyPr/>
        <a:lstStyle/>
        <a:p>
          <a:endParaRPr lang="en-US"/>
        </a:p>
      </dgm:t>
    </dgm:pt>
    <dgm:pt modelId="{300C4616-D67E-4F2A-A331-E66ED79EB022}" type="sibTrans" cxnId="{C8982341-64AD-43F4-ADA0-3B6DB22C6985}">
      <dgm:prSet/>
      <dgm:spPr/>
      <dgm:t>
        <a:bodyPr/>
        <a:lstStyle/>
        <a:p>
          <a:endParaRPr lang="en-US"/>
        </a:p>
      </dgm:t>
    </dgm:pt>
    <dgm:pt modelId="{CB7D0784-3B73-4049-BFC5-3E7974710E1D}">
      <dgm:prSet phldrT="[Text]"/>
      <dgm:spPr/>
      <dgm:t>
        <a:bodyPr/>
        <a:lstStyle/>
        <a:p>
          <a:r>
            <a:rPr lang="el-GR"/>
            <a:t>Περίοδος του χρόνου</a:t>
          </a:r>
          <a:endParaRPr lang="en-US"/>
        </a:p>
      </dgm:t>
    </dgm:pt>
    <dgm:pt modelId="{40615862-981C-41C4-95FE-BB8190348AA3}" type="parTrans" cxnId="{302909BF-ACEA-4BC3-820C-F75AA9F39769}">
      <dgm:prSet/>
      <dgm:spPr/>
      <dgm:t>
        <a:bodyPr/>
        <a:lstStyle/>
        <a:p>
          <a:endParaRPr lang="en-US"/>
        </a:p>
      </dgm:t>
    </dgm:pt>
    <dgm:pt modelId="{CAEE8B2E-D8E7-4725-AFB7-85BD4B282803}" type="sibTrans" cxnId="{302909BF-ACEA-4BC3-820C-F75AA9F39769}">
      <dgm:prSet/>
      <dgm:spPr/>
      <dgm:t>
        <a:bodyPr/>
        <a:lstStyle/>
        <a:p>
          <a:endParaRPr lang="en-US"/>
        </a:p>
      </dgm:t>
    </dgm:pt>
    <dgm:pt modelId="{125A0647-F40B-4A8C-B572-65C4DFB74867}">
      <dgm:prSet phldrT="[Text]"/>
      <dgm:spPr/>
      <dgm:t>
        <a:bodyPr/>
        <a:lstStyle/>
        <a:p>
          <a:r>
            <a:rPr lang="el-GR"/>
            <a:t>Καθημερινές δραστηριότητες</a:t>
          </a:r>
          <a:endParaRPr lang="en-US"/>
        </a:p>
      </dgm:t>
    </dgm:pt>
    <dgm:pt modelId="{083BF8D3-3142-408C-8599-71FCEE22246D}" type="parTrans" cxnId="{A68CF358-4DD9-4A7C-BEC7-05EAB465F294}">
      <dgm:prSet/>
      <dgm:spPr/>
      <dgm:t>
        <a:bodyPr/>
        <a:lstStyle/>
        <a:p>
          <a:endParaRPr lang="en-US"/>
        </a:p>
      </dgm:t>
    </dgm:pt>
    <dgm:pt modelId="{DFCFB235-1435-413D-9E4F-04D98F5E44AA}" type="sibTrans" cxnId="{A68CF358-4DD9-4A7C-BEC7-05EAB465F294}">
      <dgm:prSet/>
      <dgm:spPr/>
      <dgm:t>
        <a:bodyPr/>
        <a:lstStyle/>
        <a:p>
          <a:endParaRPr lang="en-US"/>
        </a:p>
      </dgm:t>
    </dgm:pt>
    <dgm:pt modelId="{B03AAD0B-7422-4D1A-A133-A81C6953B3DD}">
      <dgm:prSet phldrT="[Text]"/>
      <dgm:spPr/>
      <dgm:t>
        <a:bodyPr/>
        <a:lstStyle/>
        <a:p>
          <a:r>
            <a:rPr lang="el-GR"/>
            <a:t>Αργίες/Διακοπές</a:t>
          </a:r>
          <a:endParaRPr lang="en-US"/>
        </a:p>
      </dgm:t>
    </dgm:pt>
    <dgm:pt modelId="{DFC3DBFE-8A4A-43C7-9ABF-04B67CDD8780}" type="parTrans" cxnId="{8DB98BCA-B5DE-44A5-B871-5BF01300B0F7}">
      <dgm:prSet/>
      <dgm:spPr/>
      <dgm:t>
        <a:bodyPr/>
        <a:lstStyle/>
        <a:p>
          <a:endParaRPr lang="en-US"/>
        </a:p>
      </dgm:t>
    </dgm:pt>
    <dgm:pt modelId="{5B53346C-F0FA-44EF-B8AF-9817E9A30F54}" type="sibTrans" cxnId="{8DB98BCA-B5DE-44A5-B871-5BF01300B0F7}">
      <dgm:prSet/>
      <dgm:spPr/>
      <dgm:t>
        <a:bodyPr/>
        <a:lstStyle/>
        <a:p>
          <a:endParaRPr lang="en-US"/>
        </a:p>
      </dgm:t>
    </dgm:pt>
    <dgm:pt modelId="{9F6B9752-7A01-4981-8A2C-C8D2B6568F0C}" type="pres">
      <dgm:prSet presAssocID="{157888A0-F352-4CEC-B61F-2EDD2B35C555}" presName="cycle" presStyleCnt="0">
        <dgm:presLayoutVars>
          <dgm:chMax val="1"/>
          <dgm:dir/>
          <dgm:animLvl val="ctr"/>
          <dgm:resizeHandles val="exact"/>
        </dgm:presLayoutVars>
      </dgm:prSet>
      <dgm:spPr/>
    </dgm:pt>
    <dgm:pt modelId="{630F5774-F1E6-4D67-9AB4-8FEE1218450F}" type="pres">
      <dgm:prSet presAssocID="{6A3AD827-AFA7-4C4A-AD3D-F27E838660A8}" presName="centerShape" presStyleLbl="node0" presStyleIdx="0" presStyleCnt="1" custScaleX="110245"/>
      <dgm:spPr/>
    </dgm:pt>
    <dgm:pt modelId="{24C604B2-FC96-487B-8DF1-4A7E27037800}" type="pres">
      <dgm:prSet presAssocID="{826EE816-DA48-4ED6-8832-A1451BF48C46}" presName="parTrans" presStyleLbl="bgSibTrans2D1" presStyleIdx="0" presStyleCnt="5"/>
      <dgm:spPr/>
    </dgm:pt>
    <dgm:pt modelId="{CB528C09-9B30-4DC3-8C44-E4BDCC9D76C4}" type="pres">
      <dgm:prSet presAssocID="{D44CD135-2ABD-413C-AA3F-162694A43AA0}" presName="node" presStyleLbl="node1" presStyleIdx="0" presStyleCnt="5">
        <dgm:presLayoutVars>
          <dgm:bulletEnabled val="1"/>
        </dgm:presLayoutVars>
      </dgm:prSet>
      <dgm:spPr/>
    </dgm:pt>
    <dgm:pt modelId="{187D23DA-7D73-4B66-BF11-9CF79B8F605C}" type="pres">
      <dgm:prSet presAssocID="{E5DD588E-1025-4F23-B3B4-38D5E412743B}" presName="parTrans" presStyleLbl="bgSibTrans2D1" presStyleIdx="1" presStyleCnt="5"/>
      <dgm:spPr/>
    </dgm:pt>
    <dgm:pt modelId="{151E53B7-8322-421F-9895-F77A93D89693}" type="pres">
      <dgm:prSet presAssocID="{95432905-C834-448B-8556-26C0E8504EC8}" presName="node" presStyleLbl="node1" presStyleIdx="1" presStyleCnt="5">
        <dgm:presLayoutVars>
          <dgm:bulletEnabled val="1"/>
        </dgm:presLayoutVars>
      </dgm:prSet>
      <dgm:spPr/>
    </dgm:pt>
    <dgm:pt modelId="{0E142804-BC9A-4CA4-AEB0-75DD6548146F}" type="pres">
      <dgm:prSet presAssocID="{A289AF3A-FBC7-4213-81BA-552230A201BF}" presName="parTrans" presStyleLbl="bgSibTrans2D1" presStyleIdx="2" presStyleCnt="5"/>
      <dgm:spPr/>
    </dgm:pt>
    <dgm:pt modelId="{102DB735-BBC4-4108-AE9E-CED9BA451743}" type="pres">
      <dgm:prSet presAssocID="{C1E11231-31D5-4DAA-9DE3-B224E8F60BEA}" presName="node" presStyleLbl="node1" presStyleIdx="2" presStyleCnt="5">
        <dgm:presLayoutVars>
          <dgm:bulletEnabled val="1"/>
        </dgm:presLayoutVars>
      </dgm:prSet>
      <dgm:spPr/>
    </dgm:pt>
    <dgm:pt modelId="{B8FF9AAA-70E5-49DF-A3BF-8F80DFCA4379}" type="pres">
      <dgm:prSet presAssocID="{A86AD213-B5AE-40DD-BA2E-220B5E58957B}" presName="parTrans" presStyleLbl="bgSibTrans2D1" presStyleIdx="3" presStyleCnt="5"/>
      <dgm:spPr/>
    </dgm:pt>
    <dgm:pt modelId="{5A5178F5-C761-4F46-B7A6-58D7A2E0F0DB}" type="pres">
      <dgm:prSet presAssocID="{27A1EDD0-93C8-4269-AF3D-CB81507ECBC6}" presName="node" presStyleLbl="node1" presStyleIdx="3" presStyleCnt="5">
        <dgm:presLayoutVars>
          <dgm:bulletEnabled val="1"/>
        </dgm:presLayoutVars>
      </dgm:prSet>
      <dgm:spPr/>
    </dgm:pt>
    <dgm:pt modelId="{B1591E99-F38D-4C9D-8C09-17939CC74D19}" type="pres">
      <dgm:prSet presAssocID="{C6645280-5309-4A65-BF5E-B9A1619B95E5}" presName="parTrans" presStyleLbl="bgSibTrans2D1" presStyleIdx="4" presStyleCnt="5"/>
      <dgm:spPr/>
    </dgm:pt>
    <dgm:pt modelId="{8D63A384-C12F-4898-A503-0B1DD72769E0}" type="pres">
      <dgm:prSet presAssocID="{79D179BE-04A9-4609-ABAE-8D79C078B356}" presName="node" presStyleLbl="node1" presStyleIdx="4" presStyleCnt="5">
        <dgm:presLayoutVars>
          <dgm:bulletEnabled val="1"/>
        </dgm:presLayoutVars>
      </dgm:prSet>
      <dgm:spPr/>
    </dgm:pt>
  </dgm:ptLst>
  <dgm:cxnLst>
    <dgm:cxn modelId="{06A92908-20FD-40FA-B483-45342982927F}" type="presOf" srcId="{C6645280-5309-4A65-BF5E-B9A1619B95E5}" destId="{B1591E99-F38D-4C9D-8C09-17939CC74D19}" srcOrd="0" destOrd="0" presId="urn:microsoft.com/office/officeart/2005/8/layout/radial4"/>
    <dgm:cxn modelId="{584B2C09-5AE1-44F9-ACBC-D261AA3A3424}" type="presOf" srcId="{C1E11231-31D5-4DAA-9DE3-B224E8F60BEA}" destId="{102DB735-BBC4-4108-AE9E-CED9BA451743}" srcOrd="0" destOrd="0" presId="urn:microsoft.com/office/officeart/2005/8/layout/radial4"/>
    <dgm:cxn modelId="{E8D3AB20-CC7C-4030-B3F8-2F4D844B0355}" type="presOf" srcId="{E5DD588E-1025-4F23-B3B4-38D5E412743B}" destId="{187D23DA-7D73-4B66-BF11-9CF79B8F605C}" srcOrd="0" destOrd="0" presId="urn:microsoft.com/office/officeart/2005/8/layout/radial4"/>
    <dgm:cxn modelId="{54456722-4468-4EC4-960C-6F0259FFCDCD}" srcId="{6A3AD827-AFA7-4C4A-AD3D-F27E838660A8}" destId="{D44CD135-2ABD-413C-AA3F-162694A43AA0}" srcOrd="0" destOrd="0" parTransId="{826EE816-DA48-4ED6-8832-A1451BF48C46}" sibTransId="{6BC37483-959B-41E4-AD25-2776ECCD1B49}"/>
    <dgm:cxn modelId="{6E44A636-EADE-48C3-8E8F-527640E24244}" srcId="{C1E11231-31D5-4DAA-9DE3-B224E8F60BEA}" destId="{0328BBCD-2E01-47D8-BB4E-629445713617}" srcOrd="2" destOrd="0" parTransId="{1C1A77F2-0F5C-4373-9A9D-471009A352E2}" sibTransId="{0EB0A801-D083-4950-B174-56FB4DFE8F3A}"/>
    <dgm:cxn modelId="{FAC6053A-45C7-49EA-9271-0649DFD759B9}" srcId="{6A3AD827-AFA7-4C4A-AD3D-F27E838660A8}" destId="{95432905-C834-448B-8556-26C0E8504EC8}" srcOrd="1" destOrd="0" parTransId="{E5DD588E-1025-4F23-B3B4-38D5E412743B}" sibTransId="{DB9066BB-D80F-4F50-89AE-9C3A743F8E75}"/>
    <dgm:cxn modelId="{30FC913A-6673-4B9C-82D7-4A2801EEAC94}" type="presOf" srcId="{E537B9D3-6E90-4EA2-85FC-5D8F93CB7898}" destId="{5A5178F5-C761-4F46-B7A6-58D7A2E0F0DB}" srcOrd="0" destOrd="3" presId="urn:microsoft.com/office/officeart/2005/8/layout/radial4"/>
    <dgm:cxn modelId="{FF67455E-2A77-4769-9E45-3D36A2185685}" srcId="{95432905-C834-448B-8556-26C0E8504EC8}" destId="{A93D283C-E793-4FBB-AAEA-460205F4D1FF}" srcOrd="2" destOrd="0" parTransId="{844D6FE3-71B2-43A5-8F3F-93D266FB4C7D}" sibTransId="{F709E8DB-F70B-4383-9EA4-28EDEE0A14F4}"/>
    <dgm:cxn modelId="{BF955A5E-81CF-4646-896F-2CB8E31E8C1E}" type="presOf" srcId="{79D179BE-04A9-4609-ABAE-8D79C078B356}" destId="{8D63A384-C12F-4898-A503-0B1DD72769E0}" srcOrd="0" destOrd="0" presId="urn:microsoft.com/office/officeart/2005/8/layout/radial4"/>
    <dgm:cxn modelId="{C8982341-64AD-43F4-ADA0-3B6DB22C6985}" srcId="{79D179BE-04A9-4609-ABAE-8D79C078B356}" destId="{CD247CFD-8F00-40ED-BB3A-9E1438B9CF20}" srcOrd="0" destOrd="0" parTransId="{E2960FE9-05F4-484E-9B62-F644069E9F69}" sibTransId="{300C4616-D67E-4F2A-A331-E66ED79EB022}"/>
    <dgm:cxn modelId="{A2465E42-AA98-490F-B068-0CDA9F13BF6B}" type="presOf" srcId="{8E2F883B-6609-4F01-AFDD-71BB61476BC6}" destId="{5A5178F5-C761-4F46-B7A6-58D7A2E0F0DB}" srcOrd="0" destOrd="1" presId="urn:microsoft.com/office/officeart/2005/8/layout/radial4"/>
    <dgm:cxn modelId="{5170C143-4283-4FE0-AC40-601A084B7C82}" srcId="{157888A0-F352-4CEC-B61F-2EDD2B35C555}" destId="{6A3AD827-AFA7-4C4A-AD3D-F27E838660A8}" srcOrd="0" destOrd="0" parTransId="{4685A76A-135D-4C84-89F9-A15E0C2CEF08}" sibTransId="{3ED171EA-F330-468B-8E2F-2472F0BECB47}"/>
    <dgm:cxn modelId="{6D22EF45-2367-4BD1-903D-456B4E007870}" srcId="{27A1EDD0-93C8-4269-AF3D-CB81507ECBC6}" destId="{E537B9D3-6E90-4EA2-85FC-5D8F93CB7898}" srcOrd="2" destOrd="0" parTransId="{E07534B5-ACB2-4004-953E-889FA45470A3}" sibTransId="{9480A480-22E5-4847-A69A-0382C6C314EE}"/>
    <dgm:cxn modelId="{D9ECB366-B339-46F9-9C42-823F62C4D233}" srcId="{D44CD135-2ABD-413C-AA3F-162694A43AA0}" destId="{029BB760-BFB9-4A51-A3F7-6145E21093A6}" srcOrd="3" destOrd="0" parTransId="{CDDCFDB8-F07D-4F2E-9413-F43B01CA4854}" sibTransId="{213FD180-82B6-46E6-8A86-AD2311A2414D}"/>
    <dgm:cxn modelId="{F0EEBF66-CFEA-4F24-AAD3-C7E70B5C3D02}" type="presOf" srcId="{B34B9B34-B91C-446D-B374-3F2D6F5B288D}" destId="{102DB735-BBC4-4108-AE9E-CED9BA451743}" srcOrd="0" destOrd="2" presId="urn:microsoft.com/office/officeart/2005/8/layout/radial4"/>
    <dgm:cxn modelId="{C4BB824D-8238-4EB9-B946-33625249D7E1}" srcId="{6A3AD827-AFA7-4C4A-AD3D-F27E838660A8}" destId="{27A1EDD0-93C8-4269-AF3D-CB81507ECBC6}" srcOrd="3" destOrd="0" parTransId="{A86AD213-B5AE-40DD-BA2E-220B5E58957B}" sibTransId="{6F564BCC-9C39-4F43-9FE7-D29C1E110815}"/>
    <dgm:cxn modelId="{95CDAD4E-0BA8-462E-AE6E-27DF27E12E81}" srcId="{C1E11231-31D5-4DAA-9DE3-B224E8F60BEA}" destId="{B34B9B34-B91C-446D-B374-3F2D6F5B288D}" srcOrd="1" destOrd="0" parTransId="{35700A19-426A-402F-B8DA-2FB593FF5A82}" sibTransId="{36585C25-6244-4272-8951-3A5D1EBCE05B}"/>
    <dgm:cxn modelId="{AB406B70-15AB-400F-A377-512F7185565A}" srcId="{6A3AD827-AFA7-4C4A-AD3D-F27E838660A8}" destId="{C1E11231-31D5-4DAA-9DE3-B224E8F60BEA}" srcOrd="2" destOrd="0" parTransId="{A289AF3A-FBC7-4213-81BA-552230A201BF}" sibTransId="{0E91DDC5-22D3-44A1-8F2E-638FAF35E662}"/>
    <dgm:cxn modelId="{2C116E51-D5AA-4A6B-BF31-18429820DB3F}" type="presOf" srcId="{157888A0-F352-4CEC-B61F-2EDD2B35C555}" destId="{9F6B9752-7A01-4981-8A2C-C8D2B6568F0C}" srcOrd="0" destOrd="0" presId="urn:microsoft.com/office/officeart/2005/8/layout/radial4"/>
    <dgm:cxn modelId="{1E9C5351-A6EE-482B-86FF-1B4F1749BEF9}" type="presOf" srcId="{0328BBCD-2E01-47D8-BB4E-629445713617}" destId="{102DB735-BBC4-4108-AE9E-CED9BA451743}" srcOrd="0" destOrd="3" presId="urn:microsoft.com/office/officeart/2005/8/layout/radial4"/>
    <dgm:cxn modelId="{06815E53-076F-4BF0-A08F-97D0C2F26717}" type="presOf" srcId="{6A3AD827-AFA7-4C4A-AD3D-F27E838660A8}" destId="{630F5774-F1E6-4D67-9AB4-8FEE1218450F}" srcOrd="0" destOrd="0" presId="urn:microsoft.com/office/officeart/2005/8/layout/radial4"/>
    <dgm:cxn modelId="{131AD276-D0B7-4052-8E45-26655EFC04DE}" type="presOf" srcId="{27012D1B-FA1D-4008-AE17-0BFC688F8E59}" destId="{5A5178F5-C761-4F46-B7A6-58D7A2E0F0DB}" srcOrd="0" destOrd="2" presId="urn:microsoft.com/office/officeart/2005/8/layout/radial4"/>
    <dgm:cxn modelId="{BEB6DA57-C743-4CFE-BC25-B41566A653C1}" srcId="{27A1EDD0-93C8-4269-AF3D-CB81507ECBC6}" destId="{27012D1B-FA1D-4008-AE17-0BFC688F8E59}" srcOrd="1" destOrd="0" parTransId="{FE2F585B-CCC5-4B58-9306-66A821FE6F0C}" sibTransId="{8611C101-D52C-49D0-A568-0EB6BA46F24A}"/>
    <dgm:cxn modelId="{8FDB5658-09DB-4415-87C3-1020281FA1CE}" type="presOf" srcId="{612F21DD-560A-4023-9732-DF5084D19E02}" destId="{CB528C09-9B30-4DC3-8C44-E4BDCC9D76C4}" srcOrd="0" destOrd="1" presId="urn:microsoft.com/office/officeart/2005/8/layout/radial4"/>
    <dgm:cxn modelId="{A68CF358-4DD9-4A7C-BEC7-05EAB465F294}" srcId="{79D179BE-04A9-4609-ABAE-8D79C078B356}" destId="{125A0647-F40B-4A8C-B572-65C4DFB74867}" srcOrd="2" destOrd="0" parTransId="{083BF8D3-3142-408C-8599-71FCEE22246D}" sibTransId="{DFCFB235-1435-413D-9E4F-04D98F5E44AA}"/>
    <dgm:cxn modelId="{8C5EED79-4635-494C-AB62-5E7B0929BE00}" srcId="{D44CD135-2ABD-413C-AA3F-162694A43AA0}" destId="{612F21DD-560A-4023-9732-DF5084D19E02}" srcOrd="0" destOrd="0" parTransId="{7BA14BAB-13A4-40CA-9A4A-1FCA413C4AD4}" sibTransId="{54AACD73-CC74-4625-A899-248506582C85}"/>
    <dgm:cxn modelId="{7BC1F179-9A47-421E-A4B1-957831FFC685}" type="presOf" srcId="{A289AF3A-FBC7-4213-81BA-552230A201BF}" destId="{0E142804-BC9A-4CA4-AEB0-75DD6548146F}" srcOrd="0" destOrd="0" presId="urn:microsoft.com/office/officeart/2005/8/layout/radial4"/>
    <dgm:cxn modelId="{C2A6A87A-CFC6-4B14-AD46-D63B36333AC4}" type="presOf" srcId="{125A0647-F40B-4A8C-B572-65C4DFB74867}" destId="{8D63A384-C12F-4898-A503-0B1DD72769E0}" srcOrd="0" destOrd="3" presId="urn:microsoft.com/office/officeart/2005/8/layout/radial4"/>
    <dgm:cxn modelId="{05D60B81-45B6-425F-85D1-C4CB2BF26BA1}" type="presOf" srcId="{B03AAD0B-7422-4D1A-A133-A81C6953B3DD}" destId="{8D63A384-C12F-4898-A503-0B1DD72769E0}" srcOrd="0" destOrd="4" presId="urn:microsoft.com/office/officeart/2005/8/layout/radial4"/>
    <dgm:cxn modelId="{52BBB38E-C5AE-4DAF-9EAE-3977978B33EF}" type="presOf" srcId="{A86AD213-B5AE-40DD-BA2E-220B5E58957B}" destId="{B8FF9AAA-70E5-49DF-A3BF-8F80DFCA4379}" srcOrd="0" destOrd="0" presId="urn:microsoft.com/office/officeart/2005/8/layout/radial4"/>
    <dgm:cxn modelId="{4AC96095-0EB8-46BC-830E-F85A995066AD}" type="presOf" srcId="{826EE816-DA48-4ED6-8832-A1451BF48C46}" destId="{24C604B2-FC96-487B-8DF1-4A7E27037800}" srcOrd="0" destOrd="0" presId="urn:microsoft.com/office/officeart/2005/8/layout/radial4"/>
    <dgm:cxn modelId="{667F50AB-5F04-447D-ADD5-D0A75A87DFFE}" type="presOf" srcId="{27A1EDD0-93C8-4269-AF3D-CB81507ECBC6}" destId="{5A5178F5-C761-4F46-B7A6-58D7A2E0F0DB}" srcOrd="0" destOrd="0" presId="urn:microsoft.com/office/officeart/2005/8/layout/radial4"/>
    <dgm:cxn modelId="{D64A58BC-1F6F-4570-9574-1A34691D7271}" type="presOf" srcId="{029BB760-BFB9-4A51-A3F7-6145E21093A6}" destId="{CB528C09-9B30-4DC3-8C44-E4BDCC9D76C4}" srcOrd="0" destOrd="4" presId="urn:microsoft.com/office/officeart/2005/8/layout/radial4"/>
    <dgm:cxn modelId="{302909BF-ACEA-4BC3-820C-F75AA9F39769}" srcId="{79D179BE-04A9-4609-ABAE-8D79C078B356}" destId="{CB7D0784-3B73-4049-BFC5-3E7974710E1D}" srcOrd="1" destOrd="0" parTransId="{40615862-981C-41C4-95FE-BB8190348AA3}" sibTransId="{CAEE8B2E-D8E7-4725-AFB7-85BD4B282803}"/>
    <dgm:cxn modelId="{A71840C5-C94C-42ED-9420-90C5E4126838}" type="presOf" srcId="{964E2D38-B069-46B0-88B0-99117B5E3E61}" destId="{CB528C09-9B30-4DC3-8C44-E4BDCC9D76C4}" srcOrd="0" destOrd="3" presId="urn:microsoft.com/office/officeart/2005/8/layout/radial4"/>
    <dgm:cxn modelId="{31B853C8-5EAD-4E55-BE6C-93F13A7E73C4}" srcId="{6A3AD827-AFA7-4C4A-AD3D-F27E838660A8}" destId="{79D179BE-04A9-4609-ABAE-8D79C078B356}" srcOrd="4" destOrd="0" parTransId="{C6645280-5309-4A65-BF5E-B9A1619B95E5}" sibTransId="{82CE2D7D-A0B6-4F66-97FE-F115E5A7ED70}"/>
    <dgm:cxn modelId="{86E255CA-1DA9-4A16-A84C-9B25EBEBFADC}" srcId="{27A1EDD0-93C8-4269-AF3D-CB81507ECBC6}" destId="{8E2F883B-6609-4F01-AFDD-71BB61476BC6}" srcOrd="0" destOrd="0" parTransId="{40618DE0-92DC-48D7-ADCF-6DB9E4D91EE9}" sibTransId="{DEF0B7B1-8069-4911-B917-87208125A42C}"/>
    <dgm:cxn modelId="{8DB98BCA-B5DE-44A5-B871-5BF01300B0F7}" srcId="{79D179BE-04A9-4609-ABAE-8D79C078B356}" destId="{B03AAD0B-7422-4D1A-A133-A81C6953B3DD}" srcOrd="3" destOrd="0" parTransId="{DFC3DBFE-8A4A-43C7-9ABF-04B67CDD8780}" sibTransId="{5B53346C-F0FA-44EF-B8AF-9817E9A30F54}"/>
    <dgm:cxn modelId="{EB020ACB-1147-46F8-B15E-01672161A841}" type="presOf" srcId="{396812EF-611C-4598-AE63-01F17B42B32C}" destId="{151E53B7-8322-421F-9895-F77A93D89693}" srcOrd="0" destOrd="2" presId="urn:microsoft.com/office/officeart/2005/8/layout/radial4"/>
    <dgm:cxn modelId="{B46288D1-B580-4DDA-962E-3BAC4123F0E4}" srcId="{95432905-C834-448B-8556-26C0E8504EC8}" destId="{396812EF-611C-4598-AE63-01F17B42B32C}" srcOrd="1" destOrd="0" parTransId="{E17BA705-B775-454E-BE73-F54B72014857}" sibTransId="{415AC07A-8CF3-4EF6-BDE8-45045F58309E}"/>
    <dgm:cxn modelId="{1FF990D2-5B1B-4917-BD28-FFCB41558843}" type="presOf" srcId="{D44CD135-2ABD-413C-AA3F-162694A43AA0}" destId="{CB528C09-9B30-4DC3-8C44-E4BDCC9D76C4}" srcOrd="0" destOrd="0" presId="urn:microsoft.com/office/officeart/2005/8/layout/radial4"/>
    <dgm:cxn modelId="{5EAEB6D3-288C-4BAD-8EAA-BFE899C86F70}" type="presOf" srcId="{A93D283C-E793-4FBB-AAEA-460205F4D1FF}" destId="{151E53B7-8322-421F-9895-F77A93D89693}" srcOrd="0" destOrd="3" presId="urn:microsoft.com/office/officeart/2005/8/layout/radial4"/>
    <dgm:cxn modelId="{CD0DFBD4-E2D4-4719-B50E-5B5886B274AA}" srcId="{D44CD135-2ABD-413C-AA3F-162694A43AA0}" destId="{964E2D38-B069-46B0-88B0-99117B5E3E61}" srcOrd="2" destOrd="0" parTransId="{F7D84655-6A71-45CF-9448-247EE9412D5A}" sibTransId="{FF66C8B8-0269-41FA-9317-26D4B9E49D54}"/>
    <dgm:cxn modelId="{FD617BD5-4481-4443-A158-8DCDE48DF719}" type="presOf" srcId="{0FFBE817-6220-49B9-A7BC-3AE9C30F0546}" destId="{151E53B7-8322-421F-9895-F77A93D89693}" srcOrd="0" destOrd="1" presId="urn:microsoft.com/office/officeart/2005/8/layout/radial4"/>
    <dgm:cxn modelId="{BE8A0FDA-E873-470F-AC16-1C28BD2761E4}" srcId="{95432905-C834-448B-8556-26C0E8504EC8}" destId="{0FFBE817-6220-49B9-A7BC-3AE9C30F0546}" srcOrd="0" destOrd="0" parTransId="{E649DAF0-8250-4358-A3C4-56491DE5C19D}" sibTransId="{00D2C8A3-E923-4CDA-9EE5-BA1A30A6334B}"/>
    <dgm:cxn modelId="{9A816BDD-290A-4721-9209-2C1AC23A39D6}" srcId="{C1E11231-31D5-4DAA-9DE3-B224E8F60BEA}" destId="{9EEE4024-7C51-4623-AB9D-F58B01855E02}" srcOrd="0" destOrd="0" parTransId="{18727165-C2CC-486D-B4BF-F565D137E942}" sibTransId="{D2BA25F1-C988-44D0-8F28-FFFD1D2AF09D}"/>
    <dgm:cxn modelId="{88AF58E5-2882-45A1-AA44-86BB917FE7BF}" type="presOf" srcId="{92C7A2E6-FFEC-4721-B61B-117DC4A02C59}" destId="{CB528C09-9B30-4DC3-8C44-E4BDCC9D76C4}" srcOrd="0" destOrd="2" presId="urn:microsoft.com/office/officeart/2005/8/layout/radial4"/>
    <dgm:cxn modelId="{F1DB95E9-C328-429E-9525-26D4CDA5F058}" type="presOf" srcId="{CD247CFD-8F00-40ED-BB3A-9E1438B9CF20}" destId="{8D63A384-C12F-4898-A503-0B1DD72769E0}" srcOrd="0" destOrd="1" presId="urn:microsoft.com/office/officeart/2005/8/layout/radial4"/>
    <dgm:cxn modelId="{1AD8BEF1-8074-4708-B9F1-F86E000CB8D0}" type="presOf" srcId="{CB7D0784-3B73-4049-BFC5-3E7974710E1D}" destId="{8D63A384-C12F-4898-A503-0B1DD72769E0}" srcOrd="0" destOrd="2" presId="urn:microsoft.com/office/officeart/2005/8/layout/radial4"/>
    <dgm:cxn modelId="{BEDF31F3-AFA7-4CFD-9224-B9A735906ECA}" type="presOf" srcId="{95432905-C834-448B-8556-26C0E8504EC8}" destId="{151E53B7-8322-421F-9895-F77A93D89693}" srcOrd="0" destOrd="0" presId="urn:microsoft.com/office/officeart/2005/8/layout/radial4"/>
    <dgm:cxn modelId="{88FF00F8-F291-4D11-9F4D-A689C59FE567}" srcId="{D44CD135-2ABD-413C-AA3F-162694A43AA0}" destId="{92C7A2E6-FFEC-4721-B61B-117DC4A02C59}" srcOrd="1" destOrd="0" parTransId="{B398DFCB-B04C-429A-8CC0-EF9202EBB898}" sibTransId="{99336B72-5C80-4F28-9406-068194FDDB31}"/>
    <dgm:cxn modelId="{7636FBFF-B30F-4573-885F-C1FA3592F62C}" type="presOf" srcId="{9EEE4024-7C51-4623-AB9D-F58B01855E02}" destId="{102DB735-BBC4-4108-AE9E-CED9BA451743}" srcOrd="0" destOrd="1" presId="urn:microsoft.com/office/officeart/2005/8/layout/radial4"/>
    <dgm:cxn modelId="{8B14D62F-2271-4282-A6C2-0B601A8047E6}" type="presParOf" srcId="{9F6B9752-7A01-4981-8A2C-C8D2B6568F0C}" destId="{630F5774-F1E6-4D67-9AB4-8FEE1218450F}" srcOrd="0" destOrd="0" presId="urn:microsoft.com/office/officeart/2005/8/layout/radial4"/>
    <dgm:cxn modelId="{68A859AD-44BC-4437-857E-BB3BEF433526}" type="presParOf" srcId="{9F6B9752-7A01-4981-8A2C-C8D2B6568F0C}" destId="{24C604B2-FC96-487B-8DF1-4A7E27037800}" srcOrd="1" destOrd="0" presId="urn:microsoft.com/office/officeart/2005/8/layout/radial4"/>
    <dgm:cxn modelId="{E6600C2D-DED2-4424-AC39-DDE3995EF356}" type="presParOf" srcId="{9F6B9752-7A01-4981-8A2C-C8D2B6568F0C}" destId="{CB528C09-9B30-4DC3-8C44-E4BDCC9D76C4}" srcOrd="2" destOrd="0" presId="urn:microsoft.com/office/officeart/2005/8/layout/radial4"/>
    <dgm:cxn modelId="{C111ECDC-B7E9-4ACA-BA37-58C840BAA053}" type="presParOf" srcId="{9F6B9752-7A01-4981-8A2C-C8D2B6568F0C}" destId="{187D23DA-7D73-4B66-BF11-9CF79B8F605C}" srcOrd="3" destOrd="0" presId="urn:microsoft.com/office/officeart/2005/8/layout/radial4"/>
    <dgm:cxn modelId="{B8340ED8-4636-4D67-93D1-EA05F0637505}" type="presParOf" srcId="{9F6B9752-7A01-4981-8A2C-C8D2B6568F0C}" destId="{151E53B7-8322-421F-9895-F77A93D89693}" srcOrd="4" destOrd="0" presId="urn:microsoft.com/office/officeart/2005/8/layout/radial4"/>
    <dgm:cxn modelId="{22ED3EAE-E0B1-4AC6-862E-55195CA63F31}" type="presParOf" srcId="{9F6B9752-7A01-4981-8A2C-C8D2B6568F0C}" destId="{0E142804-BC9A-4CA4-AEB0-75DD6548146F}" srcOrd="5" destOrd="0" presId="urn:microsoft.com/office/officeart/2005/8/layout/radial4"/>
    <dgm:cxn modelId="{76455E3D-C4E0-48B1-999E-16ECAA2C02AB}" type="presParOf" srcId="{9F6B9752-7A01-4981-8A2C-C8D2B6568F0C}" destId="{102DB735-BBC4-4108-AE9E-CED9BA451743}" srcOrd="6" destOrd="0" presId="urn:microsoft.com/office/officeart/2005/8/layout/radial4"/>
    <dgm:cxn modelId="{270AEB90-21B2-4A16-AE6B-0ED828FB8556}" type="presParOf" srcId="{9F6B9752-7A01-4981-8A2C-C8D2B6568F0C}" destId="{B8FF9AAA-70E5-49DF-A3BF-8F80DFCA4379}" srcOrd="7" destOrd="0" presId="urn:microsoft.com/office/officeart/2005/8/layout/radial4"/>
    <dgm:cxn modelId="{4F240DB6-A070-4F84-8B8A-4797902198A0}" type="presParOf" srcId="{9F6B9752-7A01-4981-8A2C-C8D2B6568F0C}" destId="{5A5178F5-C761-4F46-B7A6-58D7A2E0F0DB}" srcOrd="8" destOrd="0" presId="urn:microsoft.com/office/officeart/2005/8/layout/radial4"/>
    <dgm:cxn modelId="{6834DC0F-A649-42A1-9D25-09CB17085509}" type="presParOf" srcId="{9F6B9752-7A01-4981-8A2C-C8D2B6568F0C}" destId="{B1591E99-F38D-4C9D-8C09-17939CC74D19}" srcOrd="9" destOrd="0" presId="urn:microsoft.com/office/officeart/2005/8/layout/radial4"/>
    <dgm:cxn modelId="{A0A1C0B3-ACC0-402A-AC7B-764D906F0C2C}" type="presParOf" srcId="{9F6B9752-7A01-4981-8A2C-C8D2B6568F0C}" destId="{8D63A384-C12F-4898-A503-0B1DD72769E0}"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B4E97C-BC50-4B73-994F-A42D1A1282F6}"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5112C4EA-BBD6-4163-A9AE-C69E5ECC5F2C}">
      <dgm:prSet phldrT="[Text]" custT="1"/>
      <dgm:spPr/>
      <dgm:t>
        <a:bodyPr/>
        <a:lstStyle/>
        <a:p>
          <a:r>
            <a:rPr lang="el-GR" sz="3600"/>
            <a:t>Λιανική Τιμή</a:t>
          </a:r>
          <a:endParaRPr lang="en-US" sz="3600"/>
        </a:p>
      </dgm:t>
    </dgm:pt>
    <dgm:pt modelId="{A9786795-D65A-442F-BA01-9A909F4BD7D0}" type="parTrans" cxnId="{6B659832-62B9-4DC9-BA50-81A6FE0BFDCD}">
      <dgm:prSet/>
      <dgm:spPr/>
      <dgm:t>
        <a:bodyPr/>
        <a:lstStyle/>
        <a:p>
          <a:endParaRPr lang="en-US"/>
        </a:p>
      </dgm:t>
    </dgm:pt>
    <dgm:pt modelId="{043A96B8-5305-42AF-A5AB-A3A6F50C8461}" type="sibTrans" cxnId="{6B659832-62B9-4DC9-BA50-81A6FE0BFDCD}">
      <dgm:prSet/>
      <dgm:spPr/>
      <dgm:t>
        <a:bodyPr/>
        <a:lstStyle/>
        <a:p>
          <a:endParaRPr lang="en-US"/>
        </a:p>
      </dgm:t>
    </dgm:pt>
    <dgm:pt modelId="{FF6C3F5E-C4E7-49B9-B1A0-FE6F2585F67D}">
      <dgm:prSet phldrT="[Text]"/>
      <dgm:spPr/>
      <dgm:t>
        <a:bodyPr/>
        <a:lstStyle/>
        <a:p>
          <a:r>
            <a:rPr lang="el-GR"/>
            <a:t>Χρεώσεις Προμήθειας</a:t>
          </a:r>
          <a:endParaRPr lang="en-US"/>
        </a:p>
      </dgm:t>
    </dgm:pt>
    <dgm:pt modelId="{4E11098D-D182-4F2E-BA58-AB250695121D}" type="parTrans" cxnId="{6AD1B59E-A238-4CA2-8A2D-A310B050D7B5}">
      <dgm:prSet/>
      <dgm:spPr/>
      <dgm:t>
        <a:bodyPr/>
        <a:lstStyle/>
        <a:p>
          <a:endParaRPr lang="en-US"/>
        </a:p>
      </dgm:t>
    </dgm:pt>
    <dgm:pt modelId="{3686D433-0503-482A-829F-4ABCEA7AA8B9}" type="sibTrans" cxnId="{6AD1B59E-A238-4CA2-8A2D-A310B050D7B5}">
      <dgm:prSet/>
      <dgm:spPr/>
      <dgm:t>
        <a:bodyPr/>
        <a:lstStyle/>
        <a:p>
          <a:endParaRPr lang="en-US"/>
        </a:p>
      </dgm:t>
    </dgm:pt>
    <dgm:pt modelId="{EA18F8A7-09AE-49A7-9BFB-8E018BC3704E}">
      <dgm:prSet/>
      <dgm:spPr/>
      <dgm:t>
        <a:bodyPr/>
        <a:lstStyle/>
        <a:p>
          <a:r>
            <a:rPr lang="el-GR"/>
            <a:t>Ρυθμιζόμενες Χρεώσεις</a:t>
          </a:r>
        </a:p>
      </dgm:t>
    </dgm:pt>
    <dgm:pt modelId="{5A0E4FCA-DDC2-477F-A5AA-3B31B8BE0FEF}" type="parTrans" cxnId="{E5464BD1-FF43-4013-9E88-2A0D91251764}">
      <dgm:prSet/>
      <dgm:spPr/>
      <dgm:t>
        <a:bodyPr/>
        <a:lstStyle/>
        <a:p>
          <a:endParaRPr lang="en-US"/>
        </a:p>
      </dgm:t>
    </dgm:pt>
    <dgm:pt modelId="{A245DE35-7E26-45FF-971A-1F96D35F8F3B}" type="sibTrans" cxnId="{E5464BD1-FF43-4013-9E88-2A0D91251764}">
      <dgm:prSet/>
      <dgm:spPr/>
      <dgm:t>
        <a:bodyPr/>
        <a:lstStyle/>
        <a:p>
          <a:endParaRPr lang="en-US"/>
        </a:p>
      </dgm:t>
    </dgm:pt>
    <dgm:pt modelId="{6F07484E-D719-46E5-8836-219EA000DB86}">
      <dgm:prSet/>
      <dgm:spPr/>
      <dgm:t>
        <a:bodyPr/>
        <a:lstStyle/>
        <a:p>
          <a:r>
            <a:rPr lang="el-GR"/>
            <a:t>Συμπληρωματικές Χρεώσεις</a:t>
          </a:r>
        </a:p>
      </dgm:t>
    </dgm:pt>
    <dgm:pt modelId="{DA9C6AFD-77E9-43F8-8C30-122885228D7E}" type="parTrans" cxnId="{1F2EA0A9-1FC3-4D4C-BF30-0D89633E3ACE}">
      <dgm:prSet/>
      <dgm:spPr/>
      <dgm:t>
        <a:bodyPr/>
        <a:lstStyle/>
        <a:p>
          <a:endParaRPr lang="en-US"/>
        </a:p>
      </dgm:t>
    </dgm:pt>
    <dgm:pt modelId="{A1010500-472D-4B2E-B45E-3679A7A80830}" type="sibTrans" cxnId="{1F2EA0A9-1FC3-4D4C-BF30-0D89633E3ACE}">
      <dgm:prSet/>
      <dgm:spPr/>
      <dgm:t>
        <a:bodyPr/>
        <a:lstStyle/>
        <a:p>
          <a:endParaRPr lang="en-US"/>
        </a:p>
      </dgm:t>
    </dgm:pt>
    <dgm:pt modelId="{ADD6B273-905B-40BB-BB2D-E45637F564A3}">
      <dgm:prSet/>
      <dgm:spPr/>
      <dgm:t>
        <a:bodyPr/>
        <a:lstStyle/>
        <a:p>
          <a:r>
            <a:rPr lang="el-GR"/>
            <a:t>Χρεώσεις Δήμου</a:t>
          </a:r>
        </a:p>
      </dgm:t>
    </dgm:pt>
    <dgm:pt modelId="{3E293F57-241E-48BA-8E4A-DA0A333B88D4}" type="parTrans" cxnId="{17553D19-933D-46CA-8C6E-6B60D062E730}">
      <dgm:prSet/>
      <dgm:spPr/>
      <dgm:t>
        <a:bodyPr/>
        <a:lstStyle/>
        <a:p>
          <a:endParaRPr lang="en-US"/>
        </a:p>
      </dgm:t>
    </dgm:pt>
    <dgm:pt modelId="{02DFD099-0D57-4733-A895-79C0A8324624}" type="sibTrans" cxnId="{17553D19-933D-46CA-8C6E-6B60D062E730}">
      <dgm:prSet/>
      <dgm:spPr/>
      <dgm:t>
        <a:bodyPr/>
        <a:lstStyle/>
        <a:p>
          <a:endParaRPr lang="en-US"/>
        </a:p>
      </dgm:t>
    </dgm:pt>
    <dgm:pt modelId="{703EF3CA-75FD-4D7A-8A76-CD5DD9F3008E}">
      <dgm:prSet/>
      <dgm:spPr/>
      <dgm:t>
        <a:bodyPr/>
        <a:lstStyle/>
        <a:p>
          <a:r>
            <a:rPr lang="el-GR"/>
            <a:t>Τέλος υπέρ ΕΡΤ</a:t>
          </a:r>
        </a:p>
      </dgm:t>
    </dgm:pt>
    <dgm:pt modelId="{122B556E-4241-40BB-9C22-4BC2BA8A3855}" type="parTrans" cxnId="{61A4393C-CA25-4E78-8204-9A629959EF6D}">
      <dgm:prSet/>
      <dgm:spPr/>
      <dgm:t>
        <a:bodyPr/>
        <a:lstStyle/>
        <a:p>
          <a:endParaRPr lang="en-US"/>
        </a:p>
      </dgm:t>
    </dgm:pt>
    <dgm:pt modelId="{5B0FCF8B-3F81-46BE-B656-F8378AB37D50}" type="sibTrans" cxnId="{61A4393C-CA25-4E78-8204-9A629959EF6D}">
      <dgm:prSet/>
      <dgm:spPr/>
      <dgm:t>
        <a:bodyPr/>
        <a:lstStyle/>
        <a:p>
          <a:endParaRPr lang="en-US"/>
        </a:p>
      </dgm:t>
    </dgm:pt>
    <dgm:pt modelId="{551DDF32-27C0-4409-B6A3-30AB9E7AEA88}">
      <dgm:prSet/>
      <dgm:spPr/>
      <dgm:t>
        <a:bodyPr/>
        <a:lstStyle/>
        <a:p>
          <a:r>
            <a:rPr lang="el-GR"/>
            <a:t>ΦΠΑ 6 %</a:t>
          </a:r>
        </a:p>
      </dgm:t>
    </dgm:pt>
    <dgm:pt modelId="{F62D4962-38E7-4105-BE36-E9FDD072C35C}" type="parTrans" cxnId="{8E65E7B8-9C99-4C2D-843B-12AFBCED124F}">
      <dgm:prSet/>
      <dgm:spPr/>
      <dgm:t>
        <a:bodyPr/>
        <a:lstStyle/>
        <a:p>
          <a:endParaRPr lang="en-US"/>
        </a:p>
      </dgm:t>
    </dgm:pt>
    <dgm:pt modelId="{D77D2308-3D4B-4BB9-9530-D30C41804B05}" type="sibTrans" cxnId="{8E65E7B8-9C99-4C2D-843B-12AFBCED124F}">
      <dgm:prSet/>
      <dgm:spPr/>
      <dgm:t>
        <a:bodyPr/>
        <a:lstStyle/>
        <a:p>
          <a:endParaRPr lang="en-US"/>
        </a:p>
      </dgm:t>
    </dgm:pt>
    <dgm:pt modelId="{92A08613-6966-436E-9CC3-13D63FFCA154}" type="pres">
      <dgm:prSet presAssocID="{4BB4E97C-BC50-4B73-994F-A42D1A1282F6}" presName="cycle" presStyleCnt="0">
        <dgm:presLayoutVars>
          <dgm:chMax val="1"/>
          <dgm:dir/>
          <dgm:animLvl val="ctr"/>
          <dgm:resizeHandles val="exact"/>
        </dgm:presLayoutVars>
      </dgm:prSet>
      <dgm:spPr/>
    </dgm:pt>
    <dgm:pt modelId="{02CA40A8-175D-47B8-B5B6-2D06716112F1}" type="pres">
      <dgm:prSet presAssocID="{5112C4EA-BBD6-4163-A9AE-C69E5ECC5F2C}" presName="centerShape" presStyleLbl="node0" presStyleIdx="0" presStyleCnt="1" custScaleX="132063" custScaleY="132063"/>
      <dgm:spPr/>
    </dgm:pt>
    <dgm:pt modelId="{8E421BBF-4AAE-4990-9B54-F191709AC45E}" type="pres">
      <dgm:prSet presAssocID="{4E11098D-D182-4F2E-BA58-AB250695121D}" presName="parTrans" presStyleLbl="bgSibTrans2D1" presStyleIdx="0" presStyleCnt="6" custScaleY="53467"/>
      <dgm:spPr/>
    </dgm:pt>
    <dgm:pt modelId="{5E9DE6A5-EC16-4166-B377-5CC6EF0B34DE}" type="pres">
      <dgm:prSet presAssocID="{FF6C3F5E-C4E7-49B9-B1A0-FE6F2585F67D}" presName="node" presStyleLbl="node1" presStyleIdx="0" presStyleCnt="6">
        <dgm:presLayoutVars>
          <dgm:bulletEnabled val="1"/>
        </dgm:presLayoutVars>
      </dgm:prSet>
      <dgm:spPr/>
    </dgm:pt>
    <dgm:pt modelId="{22919703-2473-4F7A-90F1-18B9DE8DCF2C}" type="pres">
      <dgm:prSet presAssocID="{5A0E4FCA-DDC2-477F-A5AA-3B31B8BE0FEF}" presName="parTrans" presStyleLbl="bgSibTrans2D1" presStyleIdx="1" presStyleCnt="6" custScaleY="53467"/>
      <dgm:spPr/>
    </dgm:pt>
    <dgm:pt modelId="{DD779BC0-3750-44BE-B038-0527D1F9E3E9}" type="pres">
      <dgm:prSet presAssocID="{EA18F8A7-09AE-49A7-9BFB-8E018BC3704E}" presName="node" presStyleLbl="node1" presStyleIdx="1" presStyleCnt="6">
        <dgm:presLayoutVars>
          <dgm:bulletEnabled val="1"/>
        </dgm:presLayoutVars>
      </dgm:prSet>
      <dgm:spPr/>
    </dgm:pt>
    <dgm:pt modelId="{A5935B24-54FE-45E4-B031-83396181C68E}" type="pres">
      <dgm:prSet presAssocID="{DA9C6AFD-77E9-43F8-8C30-122885228D7E}" presName="parTrans" presStyleLbl="bgSibTrans2D1" presStyleIdx="2" presStyleCnt="6" custScaleY="53467"/>
      <dgm:spPr/>
    </dgm:pt>
    <dgm:pt modelId="{88F5DE14-073E-4D26-8515-A0B30ADFD257}" type="pres">
      <dgm:prSet presAssocID="{6F07484E-D719-46E5-8836-219EA000DB86}" presName="node" presStyleLbl="node1" presStyleIdx="2" presStyleCnt="6">
        <dgm:presLayoutVars>
          <dgm:bulletEnabled val="1"/>
        </dgm:presLayoutVars>
      </dgm:prSet>
      <dgm:spPr/>
    </dgm:pt>
    <dgm:pt modelId="{4C4271DE-3604-40C5-B729-431AD40AECD0}" type="pres">
      <dgm:prSet presAssocID="{3E293F57-241E-48BA-8E4A-DA0A333B88D4}" presName="parTrans" presStyleLbl="bgSibTrans2D1" presStyleIdx="3" presStyleCnt="6" custScaleY="53467"/>
      <dgm:spPr/>
    </dgm:pt>
    <dgm:pt modelId="{029DA40B-6F80-45D0-BBCE-53C690E2294A}" type="pres">
      <dgm:prSet presAssocID="{ADD6B273-905B-40BB-BB2D-E45637F564A3}" presName="node" presStyleLbl="node1" presStyleIdx="3" presStyleCnt="6">
        <dgm:presLayoutVars>
          <dgm:bulletEnabled val="1"/>
        </dgm:presLayoutVars>
      </dgm:prSet>
      <dgm:spPr/>
    </dgm:pt>
    <dgm:pt modelId="{F91BF245-DEF9-46AF-986A-89394A6A5696}" type="pres">
      <dgm:prSet presAssocID="{122B556E-4241-40BB-9C22-4BC2BA8A3855}" presName="parTrans" presStyleLbl="bgSibTrans2D1" presStyleIdx="4" presStyleCnt="6" custScaleY="53467"/>
      <dgm:spPr/>
    </dgm:pt>
    <dgm:pt modelId="{5BA00C31-8651-4F42-A298-FC2DA4F234B3}" type="pres">
      <dgm:prSet presAssocID="{703EF3CA-75FD-4D7A-8A76-CD5DD9F3008E}" presName="node" presStyleLbl="node1" presStyleIdx="4" presStyleCnt="6">
        <dgm:presLayoutVars>
          <dgm:bulletEnabled val="1"/>
        </dgm:presLayoutVars>
      </dgm:prSet>
      <dgm:spPr/>
    </dgm:pt>
    <dgm:pt modelId="{9F2F203B-9A22-4FC9-A749-30BE22B8B7A1}" type="pres">
      <dgm:prSet presAssocID="{F62D4962-38E7-4105-BE36-E9FDD072C35C}" presName="parTrans" presStyleLbl="bgSibTrans2D1" presStyleIdx="5" presStyleCnt="6" custScaleY="53467"/>
      <dgm:spPr/>
    </dgm:pt>
    <dgm:pt modelId="{FC0AC548-4B81-4DB7-8DC3-AD9DD0AEC4E2}" type="pres">
      <dgm:prSet presAssocID="{551DDF32-27C0-4409-B6A3-30AB9E7AEA88}" presName="node" presStyleLbl="node1" presStyleIdx="5" presStyleCnt="6">
        <dgm:presLayoutVars>
          <dgm:bulletEnabled val="1"/>
        </dgm:presLayoutVars>
      </dgm:prSet>
      <dgm:spPr/>
    </dgm:pt>
  </dgm:ptLst>
  <dgm:cxnLst>
    <dgm:cxn modelId="{B1727B05-EF3F-4530-9B1C-4F629FEC5772}" type="presOf" srcId="{EA18F8A7-09AE-49A7-9BFB-8E018BC3704E}" destId="{DD779BC0-3750-44BE-B038-0527D1F9E3E9}" srcOrd="0" destOrd="0" presId="urn:microsoft.com/office/officeart/2005/8/layout/radial4"/>
    <dgm:cxn modelId="{20E7DF0E-A473-42D7-A3CE-786251FD4C0B}" type="presOf" srcId="{DA9C6AFD-77E9-43F8-8C30-122885228D7E}" destId="{A5935B24-54FE-45E4-B031-83396181C68E}" srcOrd="0" destOrd="0" presId="urn:microsoft.com/office/officeart/2005/8/layout/radial4"/>
    <dgm:cxn modelId="{17553D19-933D-46CA-8C6E-6B60D062E730}" srcId="{5112C4EA-BBD6-4163-A9AE-C69E5ECC5F2C}" destId="{ADD6B273-905B-40BB-BB2D-E45637F564A3}" srcOrd="3" destOrd="0" parTransId="{3E293F57-241E-48BA-8E4A-DA0A333B88D4}" sibTransId="{02DFD099-0D57-4733-A895-79C0A8324624}"/>
    <dgm:cxn modelId="{D084261A-D5D1-4F5D-9D33-9A426C4EBA91}" type="presOf" srcId="{F62D4962-38E7-4105-BE36-E9FDD072C35C}" destId="{9F2F203B-9A22-4FC9-A749-30BE22B8B7A1}" srcOrd="0" destOrd="0" presId="urn:microsoft.com/office/officeart/2005/8/layout/radial4"/>
    <dgm:cxn modelId="{6B659832-62B9-4DC9-BA50-81A6FE0BFDCD}" srcId="{4BB4E97C-BC50-4B73-994F-A42D1A1282F6}" destId="{5112C4EA-BBD6-4163-A9AE-C69E5ECC5F2C}" srcOrd="0" destOrd="0" parTransId="{A9786795-D65A-442F-BA01-9A909F4BD7D0}" sibTransId="{043A96B8-5305-42AF-A5AB-A3A6F50C8461}"/>
    <dgm:cxn modelId="{61A4393C-CA25-4E78-8204-9A629959EF6D}" srcId="{5112C4EA-BBD6-4163-A9AE-C69E5ECC5F2C}" destId="{703EF3CA-75FD-4D7A-8A76-CD5DD9F3008E}" srcOrd="4" destOrd="0" parTransId="{122B556E-4241-40BB-9C22-4BC2BA8A3855}" sibTransId="{5B0FCF8B-3F81-46BE-B656-F8378AB37D50}"/>
    <dgm:cxn modelId="{50585B40-D773-4C92-8F07-F6FB47FD0DF3}" type="presOf" srcId="{FF6C3F5E-C4E7-49B9-B1A0-FE6F2585F67D}" destId="{5E9DE6A5-EC16-4166-B377-5CC6EF0B34DE}" srcOrd="0" destOrd="0" presId="urn:microsoft.com/office/officeart/2005/8/layout/radial4"/>
    <dgm:cxn modelId="{094C6C45-E8A2-4AD0-8A56-C58B89B2606C}" type="presOf" srcId="{4BB4E97C-BC50-4B73-994F-A42D1A1282F6}" destId="{92A08613-6966-436E-9CC3-13D63FFCA154}" srcOrd="0" destOrd="0" presId="urn:microsoft.com/office/officeart/2005/8/layout/radial4"/>
    <dgm:cxn modelId="{590FA04E-B7DC-4C88-ADBD-4427649E62B4}" type="presOf" srcId="{ADD6B273-905B-40BB-BB2D-E45637F564A3}" destId="{029DA40B-6F80-45D0-BBCE-53C690E2294A}" srcOrd="0" destOrd="0" presId="urn:microsoft.com/office/officeart/2005/8/layout/radial4"/>
    <dgm:cxn modelId="{D8D63951-07C4-493E-98CA-B58161F91E3F}" type="presOf" srcId="{4E11098D-D182-4F2E-BA58-AB250695121D}" destId="{8E421BBF-4AAE-4990-9B54-F191709AC45E}" srcOrd="0" destOrd="0" presId="urn:microsoft.com/office/officeart/2005/8/layout/radial4"/>
    <dgm:cxn modelId="{5228DD7B-1588-48E3-936E-602D3A3BF5C0}" type="presOf" srcId="{703EF3CA-75FD-4D7A-8A76-CD5DD9F3008E}" destId="{5BA00C31-8651-4F42-A298-FC2DA4F234B3}" srcOrd="0" destOrd="0" presId="urn:microsoft.com/office/officeart/2005/8/layout/radial4"/>
    <dgm:cxn modelId="{68F3F796-ECD0-4350-9AE6-5B67745B6BAC}" type="presOf" srcId="{5112C4EA-BBD6-4163-A9AE-C69E5ECC5F2C}" destId="{02CA40A8-175D-47B8-B5B6-2D06716112F1}" srcOrd="0" destOrd="0" presId="urn:microsoft.com/office/officeart/2005/8/layout/radial4"/>
    <dgm:cxn modelId="{4C3A159E-75B3-4D93-A8E1-E9F00A7074C0}" type="presOf" srcId="{5A0E4FCA-DDC2-477F-A5AA-3B31B8BE0FEF}" destId="{22919703-2473-4F7A-90F1-18B9DE8DCF2C}" srcOrd="0" destOrd="0" presId="urn:microsoft.com/office/officeart/2005/8/layout/radial4"/>
    <dgm:cxn modelId="{6AD1B59E-A238-4CA2-8A2D-A310B050D7B5}" srcId="{5112C4EA-BBD6-4163-A9AE-C69E5ECC5F2C}" destId="{FF6C3F5E-C4E7-49B9-B1A0-FE6F2585F67D}" srcOrd="0" destOrd="0" parTransId="{4E11098D-D182-4F2E-BA58-AB250695121D}" sibTransId="{3686D433-0503-482A-829F-4ABCEA7AA8B9}"/>
    <dgm:cxn modelId="{1F2EA0A9-1FC3-4D4C-BF30-0D89633E3ACE}" srcId="{5112C4EA-BBD6-4163-A9AE-C69E5ECC5F2C}" destId="{6F07484E-D719-46E5-8836-219EA000DB86}" srcOrd="2" destOrd="0" parTransId="{DA9C6AFD-77E9-43F8-8C30-122885228D7E}" sibTransId="{A1010500-472D-4B2E-B45E-3679A7A80830}"/>
    <dgm:cxn modelId="{CDE2E5B3-2477-4206-A5CC-DA655AD3659C}" type="presOf" srcId="{3E293F57-241E-48BA-8E4A-DA0A333B88D4}" destId="{4C4271DE-3604-40C5-B729-431AD40AECD0}" srcOrd="0" destOrd="0" presId="urn:microsoft.com/office/officeart/2005/8/layout/radial4"/>
    <dgm:cxn modelId="{8E65E7B8-9C99-4C2D-843B-12AFBCED124F}" srcId="{5112C4EA-BBD6-4163-A9AE-C69E5ECC5F2C}" destId="{551DDF32-27C0-4409-B6A3-30AB9E7AEA88}" srcOrd="5" destOrd="0" parTransId="{F62D4962-38E7-4105-BE36-E9FDD072C35C}" sibTransId="{D77D2308-3D4B-4BB9-9530-D30C41804B05}"/>
    <dgm:cxn modelId="{CC65FBC2-A31A-4A8D-ACDF-9CA4F10FBE29}" type="presOf" srcId="{551DDF32-27C0-4409-B6A3-30AB9E7AEA88}" destId="{FC0AC548-4B81-4DB7-8DC3-AD9DD0AEC4E2}" srcOrd="0" destOrd="0" presId="urn:microsoft.com/office/officeart/2005/8/layout/radial4"/>
    <dgm:cxn modelId="{895902C3-92BA-4944-89EA-C8DA9F085DD2}" type="presOf" srcId="{6F07484E-D719-46E5-8836-219EA000DB86}" destId="{88F5DE14-073E-4D26-8515-A0B30ADFD257}" srcOrd="0" destOrd="0" presId="urn:microsoft.com/office/officeart/2005/8/layout/radial4"/>
    <dgm:cxn modelId="{E5464BD1-FF43-4013-9E88-2A0D91251764}" srcId="{5112C4EA-BBD6-4163-A9AE-C69E5ECC5F2C}" destId="{EA18F8A7-09AE-49A7-9BFB-8E018BC3704E}" srcOrd="1" destOrd="0" parTransId="{5A0E4FCA-DDC2-477F-A5AA-3B31B8BE0FEF}" sibTransId="{A245DE35-7E26-45FF-971A-1F96D35F8F3B}"/>
    <dgm:cxn modelId="{A1F6C3DD-57D7-4975-A2FA-21E77BDB311F}" type="presOf" srcId="{122B556E-4241-40BB-9C22-4BC2BA8A3855}" destId="{F91BF245-DEF9-46AF-986A-89394A6A5696}" srcOrd="0" destOrd="0" presId="urn:microsoft.com/office/officeart/2005/8/layout/radial4"/>
    <dgm:cxn modelId="{C58F6916-15B7-4E87-86E1-1F3865E602C9}" type="presParOf" srcId="{92A08613-6966-436E-9CC3-13D63FFCA154}" destId="{02CA40A8-175D-47B8-B5B6-2D06716112F1}" srcOrd="0" destOrd="0" presId="urn:microsoft.com/office/officeart/2005/8/layout/radial4"/>
    <dgm:cxn modelId="{25065354-68B8-42EC-B9BD-69CA0F75C91B}" type="presParOf" srcId="{92A08613-6966-436E-9CC3-13D63FFCA154}" destId="{8E421BBF-4AAE-4990-9B54-F191709AC45E}" srcOrd="1" destOrd="0" presId="urn:microsoft.com/office/officeart/2005/8/layout/radial4"/>
    <dgm:cxn modelId="{23524A29-222D-4C87-AD14-E7F06FED555F}" type="presParOf" srcId="{92A08613-6966-436E-9CC3-13D63FFCA154}" destId="{5E9DE6A5-EC16-4166-B377-5CC6EF0B34DE}" srcOrd="2" destOrd="0" presId="urn:microsoft.com/office/officeart/2005/8/layout/radial4"/>
    <dgm:cxn modelId="{614F6780-5CE9-40DF-8521-B05609FCBB1A}" type="presParOf" srcId="{92A08613-6966-436E-9CC3-13D63FFCA154}" destId="{22919703-2473-4F7A-90F1-18B9DE8DCF2C}" srcOrd="3" destOrd="0" presId="urn:microsoft.com/office/officeart/2005/8/layout/radial4"/>
    <dgm:cxn modelId="{3FB80B42-35BA-48C1-BE3D-15EEB896329E}" type="presParOf" srcId="{92A08613-6966-436E-9CC3-13D63FFCA154}" destId="{DD779BC0-3750-44BE-B038-0527D1F9E3E9}" srcOrd="4" destOrd="0" presId="urn:microsoft.com/office/officeart/2005/8/layout/radial4"/>
    <dgm:cxn modelId="{BDC20370-9EB2-4F12-B0EE-0A75AC421D19}" type="presParOf" srcId="{92A08613-6966-436E-9CC3-13D63FFCA154}" destId="{A5935B24-54FE-45E4-B031-83396181C68E}" srcOrd="5" destOrd="0" presId="urn:microsoft.com/office/officeart/2005/8/layout/radial4"/>
    <dgm:cxn modelId="{DC4597BE-9C6C-47D9-B557-FFD83E267AE4}" type="presParOf" srcId="{92A08613-6966-436E-9CC3-13D63FFCA154}" destId="{88F5DE14-073E-4D26-8515-A0B30ADFD257}" srcOrd="6" destOrd="0" presId="urn:microsoft.com/office/officeart/2005/8/layout/radial4"/>
    <dgm:cxn modelId="{F26ADB43-C141-4185-A9C1-F1D5D13E68F6}" type="presParOf" srcId="{92A08613-6966-436E-9CC3-13D63FFCA154}" destId="{4C4271DE-3604-40C5-B729-431AD40AECD0}" srcOrd="7" destOrd="0" presId="urn:microsoft.com/office/officeart/2005/8/layout/radial4"/>
    <dgm:cxn modelId="{EDBFB311-7104-4A5B-A2BE-1D0722DD3633}" type="presParOf" srcId="{92A08613-6966-436E-9CC3-13D63FFCA154}" destId="{029DA40B-6F80-45D0-BBCE-53C690E2294A}" srcOrd="8" destOrd="0" presId="urn:microsoft.com/office/officeart/2005/8/layout/radial4"/>
    <dgm:cxn modelId="{773ED488-BCF2-4776-80C2-DC9E9B3C002A}" type="presParOf" srcId="{92A08613-6966-436E-9CC3-13D63FFCA154}" destId="{F91BF245-DEF9-46AF-986A-89394A6A5696}" srcOrd="9" destOrd="0" presId="urn:microsoft.com/office/officeart/2005/8/layout/radial4"/>
    <dgm:cxn modelId="{7EB60568-960A-4C81-8128-57546937566E}" type="presParOf" srcId="{92A08613-6966-436E-9CC3-13D63FFCA154}" destId="{5BA00C31-8651-4F42-A298-FC2DA4F234B3}" srcOrd="10" destOrd="0" presId="urn:microsoft.com/office/officeart/2005/8/layout/radial4"/>
    <dgm:cxn modelId="{DDC69507-7827-4067-BEAE-F50E34368F60}" type="presParOf" srcId="{92A08613-6966-436E-9CC3-13D63FFCA154}" destId="{9F2F203B-9A22-4FC9-A749-30BE22B8B7A1}" srcOrd="11" destOrd="0" presId="urn:microsoft.com/office/officeart/2005/8/layout/radial4"/>
    <dgm:cxn modelId="{5B634DE3-4056-4A4F-93D3-72F16DD41C36}" type="presParOf" srcId="{92A08613-6966-436E-9CC3-13D63FFCA154}" destId="{FC0AC548-4B81-4DB7-8DC3-AD9DD0AEC4E2}"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F5774-F1E6-4D67-9AB4-8FEE1218450F}">
      <dsp:nvSpPr>
        <dsp:cNvPr id="0" name=""/>
        <dsp:cNvSpPr/>
      </dsp:nvSpPr>
      <dsp:spPr>
        <a:xfrm>
          <a:off x="3631864" y="2766929"/>
          <a:ext cx="2258713" cy="2048812"/>
        </a:xfrm>
        <a:prstGeom prst="ellipse">
          <a:avLst/>
        </a:prstGeom>
        <a:solidFill>
          <a:srgbClr val="0F55F5"/>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bg1"/>
              </a:solidFill>
            </a:rPr>
            <a:t>Τιμή Ηλεκτρισμού</a:t>
          </a:r>
          <a:endParaRPr lang="en-US" sz="2000" kern="1200" dirty="0">
            <a:solidFill>
              <a:schemeClr val="bg1"/>
            </a:solidFill>
          </a:endParaRPr>
        </a:p>
      </dsp:txBody>
      <dsp:txXfrm>
        <a:off x="3962645" y="3066971"/>
        <a:ext cx="1597151" cy="1448728"/>
      </dsp:txXfrm>
    </dsp:sp>
    <dsp:sp modelId="{24C604B2-FC96-487B-8DF1-4A7E27037800}">
      <dsp:nvSpPr>
        <dsp:cNvPr id="0" name=""/>
        <dsp:cNvSpPr/>
      </dsp:nvSpPr>
      <dsp:spPr>
        <a:xfrm rot="10800000">
          <a:off x="1749065" y="3499380"/>
          <a:ext cx="1779244" cy="58391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528C09-9B30-4DC3-8C44-E4BDCC9D76C4}">
      <dsp:nvSpPr>
        <dsp:cNvPr id="0" name=""/>
        <dsp:cNvSpPr/>
      </dsp:nvSpPr>
      <dsp:spPr>
        <a:xfrm>
          <a:off x="775879" y="3012787"/>
          <a:ext cx="1946372" cy="15570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n-US" sz="1300" kern="1200">
              <a:solidFill>
                <a:srgbClr val="0F55F5"/>
              </a:solidFill>
            </a:rPr>
            <a:t>Commodities</a:t>
          </a:r>
        </a:p>
        <a:p>
          <a:pPr marL="57150" lvl="1" indent="-57150" algn="l" defTabSz="444500">
            <a:lnSpc>
              <a:spcPct val="90000"/>
            </a:lnSpc>
            <a:spcBef>
              <a:spcPct val="0"/>
            </a:spcBef>
            <a:spcAft>
              <a:spcPct val="15000"/>
            </a:spcAft>
            <a:buChar char="•"/>
          </a:pPr>
          <a:r>
            <a:rPr lang="el-GR" sz="1000" kern="1200"/>
            <a:t>ΦΑ</a:t>
          </a:r>
          <a:endParaRPr lang="en-US" sz="1000" kern="1200"/>
        </a:p>
        <a:p>
          <a:pPr marL="57150" lvl="1" indent="-57150" algn="l" defTabSz="444500">
            <a:lnSpc>
              <a:spcPct val="90000"/>
            </a:lnSpc>
            <a:spcBef>
              <a:spcPct val="0"/>
            </a:spcBef>
            <a:spcAft>
              <a:spcPct val="15000"/>
            </a:spcAft>
            <a:buChar char="•"/>
          </a:pPr>
          <a:r>
            <a:rPr lang="el-GR" sz="1000" kern="1200"/>
            <a:t>Πετρέλαιο</a:t>
          </a:r>
          <a:endParaRPr lang="en-US" sz="1000" kern="1200"/>
        </a:p>
        <a:p>
          <a:pPr marL="57150" lvl="1" indent="-57150" algn="l" defTabSz="444500">
            <a:lnSpc>
              <a:spcPct val="90000"/>
            </a:lnSpc>
            <a:spcBef>
              <a:spcPct val="0"/>
            </a:spcBef>
            <a:spcAft>
              <a:spcPct val="15000"/>
            </a:spcAft>
            <a:buChar char="•"/>
          </a:pPr>
          <a:r>
            <a:rPr lang="el-GR" sz="1000" kern="1200"/>
            <a:t>Λιγνίτης</a:t>
          </a:r>
          <a:endParaRPr lang="en-US" sz="1000" kern="1200"/>
        </a:p>
        <a:p>
          <a:pPr marL="57150" lvl="1" indent="-57150" algn="l" defTabSz="444500">
            <a:lnSpc>
              <a:spcPct val="90000"/>
            </a:lnSpc>
            <a:spcBef>
              <a:spcPct val="0"/>
            </a:spcBef>
            <a:spcAft>
              <a:spcPct val="15000"/>
            </a:spcAft>
            <a:buChar char="•"/>
          </a:pPr>
          <a14:m xmlns:a14="http://schemas.microsoft.com/office/drawing/2010/main">
            <m:oMath xmlns:m="http://schemas.openxmlformats.org/officeDocument/2006/math">
              <m:r>
                <a:rPr lang="en-US" sz="1000" i="1" kern="1200" dirty="0" smtClean="0">
                  <a:latin typeface="Cambria Math" panose="02040503050406030204" pitchFamily="18" charset="0"/>
                </a:rPr>
                <m:t>𝐶</m:t>
              </m:r>
              <m:sSub>
                <m:sSubPr>
                  <m:ctrlPr>
                    <a:rPr lang="en-US" sz="1000" b="0" i="1" kern="1200" dirty="0" smtClean="0">
                      <a:latin typeface="Cambria Math" panose="02040503050406030204" pitchFamily="18" charset="0"/>
                    </a:rPr>
                  </m:ctrlPr>
                </m:sSubPr>
                <m:e>
                  <m:r>
                    <a:rPr lang="en-US" sz="1000" i="1" kern="1200" dirty="0" smtClean="0">
                      <a:latin typeface="Cambria Math" panose="02040503050406030204" pitchFamily="18" charset="0"/>
                    </a:rPr>
                    <m:t>𝑂</m:t>
                  </m:r>
                </m:e>
                <m:sub>
                  <m:r>
                    <a:rPr lang="en-US" sz="1000" i="1" kern="1200" dirty="0" smtClean="0">
                      <a:latin typeface="Cambria Math" panose="02040503050406030204" pitchFamily="18" charset="0"/>
                    </a:rPr>
                    <m:t>2</m:t>
                  </m:r>
                </m:sub>
              </m:sSub>
            </m:oMath>
          </a14:m>
          <a:endParaRPr lang="en-US" sz="1000" kern="1200"/>
        </a:p>
      </dsp:txBody>
      <dsp:txXfrm>
        <a:off x="821485" y="3058393"/>
        <a:ext cx="1855160" cy="1465885"/>
      </dsp:txXfrm>
    </dsp:sp>
    <dsp:sp modelId="{187D23DA-7D73-4B66-BF11-9CF79B8F605C}">
      <dsp:nvSpPr>
        <dsp:cNvPr id="0" name=""/>
        <dsp:cNvSpPr/>
      </dsp:nvSpPr>
      <dsp:spPr>
        <a:xfrm rot="13500000">
          <a:off x="2362948" y="2017334"/>
          <a:ext cx="1832453" cy="58391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1E53B7-8322-421F-9895-F77A93D89693}">
      <dsp:nvSpPr>
        <dsp:cNvPr id="0" name=""/>
        <dsp:cNvSpPr/>
      </dsp:nvSpPr>
      <dsp:spPr>
        <a:xfrm>
          <a:off x="1658119" y="882871"/>
          <a:ext cx="1946372" cy="15570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l-GR" sz="1300" kern="1200">
              <a:solidFill>
                <a:srgbClr val="0F55F5"/>
              </a:solidFill>
            </a:rPr>
            <a:t>Καιρικές συνθήκες</a:t>
          </a:r>
          <a:endParaRPr lang="en-US" sz="1300" kern="1200">
            <a:solidFill>
              <a:srgbClr val="0F55F5"/>
            </a:solidFill>
          </a:endParaRPr>
        </a:p>
        <a:p>
          <a:pPr marL="57150" lvl="1" indent="-57150" algn="l" defTabSz="444500">
            <a:lnSpc>
              <a:spcPct val="90000"/>
            </a:lnSpc>
            <a:spcBef>
              <a:spcPct val="0"/>
            </a:spcBef>
            <a:spcAft>
              <a:spcPct val="15000"/>
            </a:spcAft>
            <a:buChar char="•"/>
          </a:pPr>
          <a:r>
            <a:rPr lang="el-GR" sz="1000" kern="1200"/>
            <a:t>Άνεμος</a:t>
          </a:r>
          <a:endParaRPr lang="en-US" sz="1000" kern="1200"/>
        </a:p>
        <a:p>
          <a:pPr marL="57150" lvl="1" indent="-57150" algn="l" defTabSz="444500">
            <a:lnSpc>
              <a:spcPct val="90000"/>
            </a:lnSpc>
            <a:spcBef>
              <a:spcPct val="0"/>
            </a:spcBef>
            <a:spcAft>
              <a:spcPct val="15000"/>
            </a:spcAft>
            <a:buChar char="•"/>
          </a:pPr>
          <a:r>
            <a:rPr lang="el-GR" sz="1000" kern="1200"/>
            <a:t>Ηλιοφάνεια</a:t>
          </a:r>
          <a:endParaRPr lang="en-US" sz="1000" kern="1200"/>
        </a:p>
        <a:p>
          <a:pPr marL="57150" lvl="1" indent="-57150" algn="l" defTabSz="444500">
            <a:lnSpc>
              <a:spcPct val="90000"/>
            </a:lnSpc>
            <a:spcBef>
              <a:spcPct val="0"/>
            </a:spcBef>
            <a:spcAft>
              <a:spcPct val="15000"/>
            </a:spcAft>
            <a:buChar char="•"/>
          </a:pPr>
          <a:r>
            <a:rPr lang="el-GR" sz="1000" kern="1200"/>
            <a:t>Βροχόπτωση</a:t>
          </a:r>
          <a:endParaRPr lang="en-US" sz="1000" kern="1200"/>
        </a:p>
      </dsp:txBody>
      <dsp:txXfrm>
        <a:off x="1703725" y="928477"/>
        <a:ext cx="1855160" cy="1465885"/>
      </dsp:txXfrm>
    </dsp:sp>
    <dsp:sp modelId="{0E142804-BC9A-4CA4-AEB0-75DD6548146F}">
      <dsp:nvSpPr>
        <dsp:cNvPr id="0" name=""/>
        <dsp:cNvSpPr/>
      </dsp:nvSpPr>
      <dsp:spPr>
        <a:xfrm rot="16200000">
          <a:off x="3822009" y="1426436"/>
          <a:ext cx="1878422" cy="58391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2DB735-BBC4-4108-AE9E-CED9BA451743}">
      <dsp:nvSpPr>
        <dsp:cNvPr id="0" name=""/>
        <dsp:cNvSpPr/>
      </dsp:nvSpPr>
      <dsp:spPr>
        <a:xfrm>
          <a:off x="3788034" y="631"/>
          <a:ext cx="1946372" cy="15570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l-GR" sz="1300" kern="1200">
              <a:solidFill>
                <a:srgbClr val="0F55F5"/>
              </a:solidFill>
            </a:rPr>
            <a:t>Μακροπρόθεσμες επιρροές</a:t>
          </a:r>
          <a:endParaRPr lang="en-US" sz="1300" kern="1200">
            <a:solidFill>
              <a:srgbClr val="0F55F5"/>
            </a:solidFill>
          </a:endParaRPr>
        </a:p>
        <a:p>
          <a:pPr marL="57150" lvl="1" indent="-57150" algn="l" defTabSz="444500">
            <a:lnSpc>
              <a:spcPct val="90000"/>
            </a:lnSpc>
            <a:spcBef>
              <a:spcPct val="0"/>
            </a:spcBef>
            <a:spcAft>
              <a:spcPct val="15000"/>
            </a:spcAft>
            <a:buChar char="•"/>
          </a:pPr>
          <a:r>
            <a:rPr lang="el-GR" sz="1000" kern="1200"/>
            <a:t>Ρυθμιστικές αποφάσεις</a:t>
          </a:r>
          <a:endParaRPr lang="en-US" sz="1000" kern="1200"/>
        </a:p>
        <a:p>
          <a:pPr marL="57150" lvl="1" indent="-57150" algn="l" defTabSz="444500">
            <a:lnSpc>
              <a:spcPct val="90000"/>
            </a:lnSpc>
            <a:spcBef>
              <a:spcPct val="0"/>
            </a:spcBef>
            <a:spcAft>
              <a:spcPct val="15000"/>
            </a:spcAft>
            <a:buChar char="•"/>
          </a:pPr>
          <a:r>
            <a:rPr lang="el-GR" sz="1000" kern="1200"/>
            <a:t>Αλλαγές στην εγκατεστημένη ισχύ</a:t>
          </a:r>
          <a:endParaRPr lang="en-US" sz="1000" kern="1200"/>
        </a:p>
        <a:p>
          <a:pPr marL="57150" lvl="1" indent="-57150" algn="l" defTabSz="444500">
            <a:lnSpc>
              <a:spcPct val="90000"/>
            </a:lnSpc>
            <a:spcBef>
              <a:spcPct val="0"/>
            </a:spcBef>
            <a:spcAft>
              <a:spcPct val="15000"/>
            </a:spcAft>
            <a:buChar char="•"/>
          </a:pPr>
          <a:r>
            <a:rPr lang="el-GR" sz="1000" kern="1200"/>
            <a:t>Μακροοικονομικές αλλαγές/ οικονομική δραστηριότητα</a:t>
          </a:r>
          <a:endParaRPr lang="en-US" sz="1000" kern="1200"/>
        </a:p>
      </dsp:txBody>
      <dsp:txXfrm>
        <a:off x="3833640" y="46237"/>
        <a:ext cx="1855160" cy="1465885"/>
      </dsp:txXfrm>
    </dsp:sp>
    <dsp:sp modelId="{B8FF9AAA-70E5-49DF-A3BF-8F80DFCA4379}">
      <dsp:nvSpPr>
        <dsp:cNvPr id="0" name=""/>
        <dsp:cNvSpPr/>
      </dsp:nvSpPr>
      <dsp:spPr>
        <a:xfrm rot="18900000">
          <a:off x="5327039" y="2017334"/>
          <a:ext cx="1832453" cy="58391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5178F5-C761-4F46-B7A6-58D7A2E0F0DB}">
      <dsp:nvSpPr>
        <dsp:cNvPr id="0" name=""/>
        <dsp:cNvSpPr/>
      </dsp:nvSpPr>
      <dsp:spPr>
        <a:xfrm>
          <a:off x="5917950" y="882871"/>
          <a:ext cx="1946372" cy="15570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l-GR" sz="1300" kern="1200">
              <a:solidFill>
                <a:srgbClr val="0F55F5"/>
              </a:solidFill>
            </a:rPr>
            <a:t>Προσφορά</a:t>
          </a:r>
          <a:endParaRPr lang="en-US" sz="1300" kern="1200">
            <a:solidFill>
              <a:srgbClr val="0F55F5"/>
            </a:solidFill>
          </a:endParaRPr>
        </a:p>
        <a:p>
          <a:pPr marL="57150" lvl="1" indent="-57150" algn="l" defTabSz="444500">
            <a:lnSpc>
              <a:spcPct val="90000"/>
            </a:lnSpc>
            <a:spcBef>
              <a:spcPct val="0"/>
            </a:spcBef>
            <a:spcAft>
              <a:spcPct val="15000"/>
            </a:spcAft>
            <a:buChar char="•"/>
          </a:pPr>
          <a:r>
            <a:rPr lang="el-GR" sz="1000" kern="1200"/>
            <a:t>Θερμικά εργοστάσια ηλεκτροπαραγωγής</a:t>
          </a:r>
          <a:endParaRPr lang="en-US" sz="1000" kern="1200"/>
        </a:p>
        <a:p>
          <a:pPr marL="57150" lvl="1" indent="-57150" algn="l" defTabSz="444500">
            <a:lnSpc>
              <a:spcPct val="90000"/>
            </a:lnSpc>
            <a:spcBef>
              <a:spcPct val="0"/>
            </a:spcBef>
            <a:spcAft>
              <a:spcPct val="15000"/>
            </a:spcAft>
            <a:buChar char="•"/>
          </a:pPr>
          <a:r>
            <a:rPr lang="el-GR" sz="1000" kern="1200"/>
            <a:t>Παραγωγή από ΑΠΕ</a:t>
          </a:r>
          <a:endParaRPr lang="en-US" sz="1000" kern="1200"/>
        </a:p>
        <a:p>
          <a:pPr marL="57150" lvl="1" indent="-57150" algn="l" defTabSz="444500">
            <a:lnSpc>
              <a:spcPct val="90000"/>
            </a:lnSpc>
            <a:spcBef>
              <a:spcPct val="0"/>
            </a:spcBef>
            <a:spcAft>
              <a:spcPct val="15000"/>
            </a:spcAft>
            <a:buChar char="•"/>
          </a:pPr>
          <a:r>
            <a:rPr lang="el-GR" sz="1000" kern="1200"/>
            <a:t>Διαθεσιμότητα σταθμών ηλεκτροπαραγωγής</a:t>
          </a:r>
          <a:endParaRPr lang="en-US" sz="1000" kern="1200"/>
        </a:p>
      </dsp:txBody>
      <dsp:txXfrm>
        <a:off x="5963556" y="928477"/>
        <a:ext cx="1855160" cy="1465885"/>
      </dsp:txXfrm>
    </dsp:sp>
    <dsp:sp modelId="{B1591E99-F38D-4C9D-8C09-17939CC74D19}">
      <dsp:nvSpPr>
        <dsp:cNvPr id="0" name=""/>
        <dsp:cNvSpPr/>
      </dsp:nvSpPr>
      <dsp:spPr>
        <a:xfrm>
          <a:off x="5994131" y="3499380"/>
          <a:ext cx="1779244" cy="58391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63A384-C12F-4898-A503-0B1DD72769E0}">
      <dsp:nvSpPr>
        <dsp:cNvPr id="0" name=""/>
        <dsp:cNvSpPr/>
      </dsp:nvSpPr>
      <dsp:spPr>
        <a:xfrm>
          <a:off x="6800190" y="3012787"/>
          <a:ext cx="1946372" cy="15570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l-GR" sz="1300" kern="1200">
              <a:solidFill>
                <a:srgbClr val="0F55F5"/>
              </a:solidFill>
            </a:rPr>
            <a:t>Ζήτηση</a:t>
          </a:r>
          <a:endParaRPr lang="en-US" sz="1300" kern="1200">
            <a:solidFill>
              <a:srgbClr val="0F55F5"/>
            </a:solidFill>
          </a:endParaRPr>
        </a:p>
        <a:p>
          <a:pPr marL="57150" lvl="1" indent="-57150" algn="l" defTabSz="444500">
            <a:lnSpc>
              <a:spcPct val="90000"/>
            </a:lnSpc>
            <a:spcBef>
              <a:spcPct val="0"/>
            </a:spcBef>
            <a:spcAft>
              <a:spcPct val="15000"/>
            </a:spcAft>
            <a:buChar char="•"/>
          </a:pPr>
          <a:r>
            <a:rPr lang="el-GR" sz="1000" kern="1200"/>
            <a:t>Ώρα της ημέρας</a:t>
          </a:r>
          <a:endParaRPr lang="en-US" sz="1000" kern="1200"/>
        </a:p>
        <a:p>
          <a:pPr marL="57150" lvl="1" indent="-57150" algn="l" defTabSz="444500">
            <a:lnSpc>
              <a:spcPct val="90000"/>
            </a:lnSpc>
            <a:spcBef>
              <a:spcPct val="0"/>
            </a:spcBef>
            <a:spcAft>
              <a:spcPct val="15000"/>
            </a:spcAft>
            <a:buChar char="•"/>
          </a:pPr>
          <a:r>
            <a:rPr lang="el-GR" sz="1000" kern="1200"/>
            <a:t>Περίοδος του χρόνου</a:t>
          </a:r>
          <a:endParaRPr lang="en-US" sz="1000" kern="1200"/>
        </a:p>
        <a:p>
          <a:pPr marL="57150" lvl="1" indent="-57150" algn="l" defTabSz="444500">
            <a:lnSpc>
              <a:spcPct val="90000"/>
            </a:lnSpc>
            <a:spcBef>
              <a:spcPct val="0"/>
            </a:spcBef>
            <a:spcAft>
              <a:spcPct val="15000"/>
            </a:spcAft>
            <a:buChar char="•"/>
          </a:pPr>
          <a:r>
            <a:rPr lang="el-GR" sz="1000" kern="1200"/>
            <a:t>Καθημερινές δραστηριότητες</a:t>
          </a:r>
          <a:endParaRPr lang="en-US" sz="1000" kern="1200"/>
        </a:p>
        <a:p>
          <a:pPr marL="57150" lvl="1" indent="-57150" algn="l" defTabSz="444500">
            <a:lnSpc>
              <a:spcPct val="90000"/>
            </a:lnSpc>
            <a:spcBef>
              <a:spcPct val="0"/>
            </a:spcBef>
            <a:spcAft>
              <a:spcPct val="15000"/>
            </a:spcAft>
            <a:buChar char="•"/>
          </a:pPr>
          <a:r>
            <a:rPr lang="el-GR" sz="1000" kern="1200"/>
            <a:t>Αργίες/Διακοπές</a:t>
          </a:r>
          <a:endParaRPr lang="en-US" sz="1000" kern="1200"/>
        </a:p>
      </dsp:txBody>
      <dsp:txXfrm>
        <a:off x="6845796" y="3058393"/>
        <a:ext cx="1855160" cy="1465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A40A8-175D-47B8-B5B6-2D06716112F1}">
      <dsp:nvSpPr>
        <dsp:cNvPr id="0" name=""/>
        <dsp:cNvSpPr/>
      </dsp:nvSpPr>
      <dsp:spPr>
        <a:xfrm>
          <a:off x="2626220" y="2427260"/>
          <a:ext cx="2875559" cy="28755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l-GR" sz="3600" kern="1200"/>
            <a:t>Λιανική Τιμή</a:t>
          </a:r>
          <a:endParaRPr lang="en-US" sz="3600" kern="1200"/>
        </a:p>
      </dsp:txBody>
      <dsp:txXfrm>
        <a:off x="3047336" y="2848376"/>
        <a:ext cx="2033327" cy="2033327"/>
      </dsp:txXfrm>
    </dsp:sp>
    <dsp:sp modelId="{8E421BBF-4AAE-4990-9B54-F191709AC45E}">
      <dsp:nvSpPr>
        <dsp:cNvPr id="0" name=""/>
        <dsp:cNvSpPr/>
      </dsp:nvSpPr>
      <dsp:spPr>
        <a:xfrm rot="10800000">
          <a:off x="762916" y="3699141"/>
          <a:ext cx="1760822" cy="3317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9DE6A5-EC16-4166-B377-5CC6EF0B34DE}">
      <dsp:nvSpPr>
        <dsp:cNvPr id="0" name=""/>
        <dsp:cNvSpPr/>
      </dsp:nvSpPr>
      <dsp:spPr>
        <a:xfrm>
          <a:off x="821" y="3255364"/>
          <a:ext cx="1524190" cy="12193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l-GR" sz="1300" kern="1200"/>
            <a:t>Χρεώσεις Προμήθειας</a:t>
          </a:r>
          <a:endParaRPr lang="en-US" sz="1300" kern="1200"/>
        </a:p>
      </dsp:txBody>
      <dsp:txXfrm>
        <a:off x="36535" y="3291078"/>
        <a:ext cx="1452762" cy="1147924"/>
      </dsp:txXfrm>
    </dsp:sp>
    <dsp:sp modelId="{22919703-2473-4F7A-90F1-18B9DE8DCF2C}">
      <dsp:nvSpPr>
        <dsp:cNvPr id="0" name=""/>
        <dsp:cNvSpPr/>
      </dsp:nvSpPr>
      <dsp:spPr>
        <a:xfrm rot="12960000">
          <a:off x="1225223" y="2276306"/>
          <a:ext cx="1760822" cy="3317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779BC0-3750-44BE-B038-0527D1F9E3E9}">
      <dsp:nvSpPr>
        <dsp:cNvPr id="0" name=""/>
        <dsp:cNvSpPr/>
      </dsp:nvSpPr>
      <dsp:spPr>
        <a:xfrm>
          <a:off x="631271" y="1315035"/>
          <a:ext cx="1524190" cy="12193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l-GR" sz="1300" kern="1200"/>
            <a:t>Ρυθμιζόμενες Χρεώσεις</a:t>
          </a:r>
        </a:p>
      </dsp:txBody>
      <dsp:txXfrm>
        <a:off x="666985" y="1350749"/>
        <a:ext cx="1452762" cy="1147924"/>
      </dsp:txXfrm>
    </dsp:sp>
    <dsp:sp modelId="{A5935B24-54FE-45E4-B031-83396181C68E}">
      <dsp:nvSpPr>
        <dsp:cNvPr id="0" name=""/>
        <dsp:cNvSpPr/>
      </dsp:nvSpPr>
      <dsp:spPr>
        <a:xfrm rot="15120000">
          <a:off x="2435559" y="1396945"/>
          <a:ext cx="1760822" cy="3317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F5DE14-073E-4D26-8515-A0B30ADFD257}">
      <dsp:nvSpPr>
        <dsp:cNvPr id="0" name=""/>
        <dsp:cNvSpPr/>
      </dsp:nvSpPr>
      <dsp:spPr>
        <a:xfrm>
          <a:off x="2281813" y="115846"/>
          <a:ext cx="1524190" cy="12193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l-GR" sz="1300" kern="1200"/>
            <a:t>Συμπληρωματικές Χρεώσεις</a:t>
          </a:r>
        </a:p>
      </dsp:txBody>
      <dsp:txXfrm>
        <a:off x="2317527" y="151560"/>
        <a:ext cx="1452762" cy="1147924"/>
      </dsp:txXfrm>
    </dsp:sp>
    <dsp:sp modelId="{4C4271DE-3604-40C5-B729-431AD40AECD0}">
      <dsp:nvSpPr>
        <dsp:cNvPr id="0" name=""/>
        <dsp:cNvSpPr/>
      </dsp:nvSpPr>
      <dsp:spPr>
        <a:xfrm rot="17280000">
          <a:off x="3931617" y="1396945"/>
          <a:ext cx="1760822" cy="3317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9DA40B-6F80-45D0-BBCE-53C690E2294A}">
      <dsp:nvSpPr>
        <dsp:cNvPr id="0" name=""/>
        <dsp:cNvSpPr/>
      </dsp:nvSpPr>
      <dsp:spPr>
        <a:xfrm>
          <a:off x="4321995" y="115846"/>
          <a:ext cx="1524190" cy="12193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l-GR" sz="1300" kern="1200"/>
            <a:t>Χρεώσεις Δήμου</a:t>
          </a:r>
        </a:p>
      </dsp:txBody>
      <dsp:txXfrm>
        <a:off x="4357709" y="151560"/>
        <a:ext cx="1452762" cy="1147924"/>
      </dsp:txXfrm>
    </dsp:sp>
    <dsp:sp modelId="{F91BF245-DEF9-46AF-986A-89394A6A5696}">
      <dsp:nvSpPr>
        <dsp:cNvPr id="0" name=""/>
        <dsp:cNvSpPr/>
      </dsp:nvSpPr>
      <dsp:spPr>
        <a:xfrm rot="19440000">
          <a:off x="5141954" y="2276306"/>
          <a:ext cx="1760822" cy="3317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A00C31-8651-4F42-A298-FC2DA4F234B3}">
      <dsp:nvSpPr>
        <dsp:cNvPr id="0" name=""/>
        <dsp:cNvSpPr/>
      </dsp:nvSpPr>
      <dsp:spPr>
        <a:xfrm>
          <a:off x="5972537" y="1315035"/>
          <a:ext cx="1524190" cy="12193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l-GR" sz="1300" kern="1200"/>
            <a:t>Τέλος υπέρ ΕΡΤ</a:t>
          </a:r>
        </a:p>
      </dsp:txBody>
      <dsp:txXfrm>
        <a:off x="6008251" y="1350749"/>
        <a:ext cx="1452762" cy="1147924"/>
      </dsp:txXfrm>
    </dsp:sp>
    <dsp:sp modelId="{9F2F203B-9A22-4FC9-A749-30BE22B8B7A1}">
      <dsp:nvSpPr>
        <dsp:cNvPr id="0" name=""/>
        <dsp:cNvSpPr/>
      </dsp:nvSpPr>
      <dsp:spPr>
        <a:xfrm>
          <a:off x="5604261" y="3699141"/>
          <a:ext cx="1760822" cy="33179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0AC548-4B81-4DB7-8DC3-AD9DD0AEC4E2}">
      <dsp:nvSpPr>
        <dsp:cNvPr id="0" name=""/>
        <dsp:cNvSpPr/>
      </dsp:nvSpPr>
      <dsp:spPr>
        <a:xfrm>
          <a:off x="6602988" y="3255364"/>
          <a:ext cx="1524190" cy="12193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l-GR" sz="1300" kern="1200"/>
            <a:t>ΦΠΑ 6 %</a:t>
          </a:r>
        </a:p>
      </dsp:txBody>
      <dsp:txXfrm>
        <a:off x="6638702" y="3291078"/>
        <a:ext cx="1452762" cy="114792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CD3F25-3CE1-2C61-9533-123BBF8367C7}"/>
              </a:ext>
            </a:extLst>
          </p:cNvPr>
          <p:cNvSpPr>
            <a:spLocks noGrp="1"/>
          </p:cNvSpPr>
          <p:nvPr>
            <p:ph type="dt" sz="quarter" idx="1"/>
          </p:nvPr>
        </p:nvSpPr>
        <p:spPr bwMode="gray">
          <a:xfrm>
            <a:off x="5308600" y="8747856"/>
            <a:ext cx="625670" cy="125163"/>
          </a:xfrm>
          <a:prstGeom prst="rect">
            <a:avLst/>
          </a:prstGeom>
        </p:spPr>
        <p:txBody>
          <a:bodyPr vert="horz" wrap="square" lIns="0" tIns="0" rIns="0" bIns="0" rtlCol="0" anchor="b">
            <a:spAutoFit/>
          </a:bodyPr>
          <a:lstStyle>
            <a:lvl1pPr algn="r">
              <a:defRPr sz="1200"/>
            </a:lvl1pPr>
          </a:lstStyle>
          <a:p>
            <a:fld id="{DE6995F4-730C-49D9-B2D4-3945B42035CB}" type="datetime1">
              <a:rPr lang="en-US" sz="800"/>
              <a:t>5/23/2025</a:t>
            </a:fld>
            <a:endParaRPr lang="en-US" sz="800"/>
          </a:p>
        </p:txBody>
      </p:sp>
      <p:sp>
        <p:nvSpPr>
          <p:cNvPr id="4" name="Footer Placeholder 3">
            <a:extLst>
              <a:ext uri="{FF2B5EF4-FFF2-40B4-BE49-F238E27FC236}">
                <a16:creationId xmlns:a16="http://schemas.microsoft.com/office/drawing/2014/main" id="{5A83FAA6-92D4-E1FF-C344-C76A73B83AF3}"/>
              </a:ext>
            </a:extLst>
          </p:cNvPr>
          <p:cNvSpPr>
            <a:spLocks noGrp="1"/>
          </p:cNvSpPr>
          <p:nvPr>
            <p:ph type="ftr" sz="quarter" idx="2"/>
          </p:nvPr>
        </p:nvSpPr>
        <p:spPr bwMode="gray">
          <a:xfrm>
            <a:off x="487264" y="8747856"/>
            <a:ext cx="4460484" cy="125163"/>
          </a:xfrm>
          <a:prstGeom prst="rect">
            <a:avLst/>
          </a:prstGeom>
        </p:spPr>
        <p:txBody>
          <a:bodyPr vert="horz" wrap="square" lIns="0" tIns="0" rIns="0" bIns="0" rtlCol="0" anchor="b">
            <a:spAutoFit/>
          </a:bodyPr>
          <a:lstStyle>
            <a:lvl1pPr algn="l">
              <a:defRPr sz="1200"/>
            </a:lvl1pPr>
          </a:lstStyle>
          <a:p>
            <a:r>
              <a:rPr lang="en-US" sz="800"/>
              <a:t>Placeholder for the presentation title (Insert → header and footer)</a:t>
            </a:r>
          </a:p>
        </p:txBody>
      </p:sp>
      <p:sp>
        <p:nvSpPr>
          <p:cNvPr id="5" name="Slide Number Placeholder 4">
            <a:extLst>
              <a:ext uri="{FF2B5EF4-FFF2-40B4-BE49-F238E27FC236}">
                <a16:creationId xmlns:a16="http://schemas.microsoft.com/office/drawing/2014/main" id="{E6FF31FE-E129-09EE-F8DA-E2811A50AF6A}"/>
              </a:ext>
            </a:extLst>
          </p:cNvPr>
          <p:cNvSpPr>
            <a:spLocks noGrp="1"/>
          </p:cNvSpPr>
          <p:nvPr>
            <p:ph type="sldNum" sz="quarter" idx="3"/>
          </p:nvPr>
        </p:nvSpPr>
        <p:spPr bwMode="gray">
          <a:xfrm>
            <a:off x="6295122" y="8747856"/>
            <a:ext cx="228014" cy="125163"/>
          </a:xfrm>
          <a:prstGeom prst="rect">
            <a:avLst/>
          </a:prstGeom>
        </p:spPr>
        <p:txBody>
          <a:bodyPr vert="horz" wrap="square" lIns="0" tIns="0" rIns="0" bIns="0" rtlCol="0" anchor="b">
            <a:spAutoFit/>
          </a:bodyPr>
          <a:lstStyle>
            <a:lvl1pPr algn="r">
              <a:defRPr sz="1200"/>
            </a:lvl1pPr>
          </a:lstStyle>
          <a:p>
            <a:fld id="{98EBEA35-023B-48CB-A29D-348D5F0E8E46}" type="slidenum">
              <a:rPr lang="en-US" sz="800"/>
              <a:t>‹#›</a:t>
            </a:fld>
            <a:endParaRPr lang="en-US" sz="800"/>
          </a:p>
        </p:txBody>
      </p:sp>
      <p:pic>
        <p:nvPicPr>
          <p:cNvPr id="6" name="Graphic 5">
            <a:extLst>
              <a:ext uri="{FF2B5EF4-FFF2-40B4-BE49-F238E27FC236}">
                <a16:creationId xmlns:a16="http://schemas.microsoft.com/office/drawing/2014/main" id="{B4CB49C8-6B36-C077-4DAF-C810FBC02BB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87265" y="365524"/>
            <a:ext cx="1251339" cy="357712"/>
          </a:xfrm>
          <a:prstGeom prst="rect">
            <a:avLst/>
          </a:prstGeom>
        </p:spPr>
      </p:pic>
    </p:spTree>
    <p:extLst>
      <p:ext uri="{BB962C8B-B14F-4D97-AF65-F5344CB8AC3E}">
        <p14:creationId xmlns:p14="http://schemas.microsoft.com/office/powerpoint/2010/main" val="233959613"/>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bwMode="gray">
          <a:xfrm>
            <a:off x="5308600" y="8747856"/>
            <a:ext cx="625670" cy="125163"/>
          </a:xfrm>
          <a:prstGeom prst="rect">
            <a:avLst/>
          </a:prstGeom>
        </p:spPr>
        <p:txBody>
          <a:bodyPr vert="horz" wrap="square" lIns="0" tIns="0" rIns="0" bIns="0" rtlCol="0" anchor="b">
            <a:spAutoFit/>
          </a:bodyPr>
          <a:lstStyle>
            <a:lvl1pPr algn="r">
              <a:defRPr sz="800"/>
            </a:lvl1pPr>
          </a:lstStyle>
          <a:p>
            <a:fld id="{6607EEFA-5124-401B-966B-54180F6B453D}" type="datetime1">
              <a:rPr lang="en-US" smtClean="0"/>
              <a:t>5/23/2025</a:t>
            </a:fld>
            <a:endParaRPr lang="en-US"/>
          </a:p>
        </p:txBody>
      </p:sp>
      <p:sp>
        <p:nvSpPr>
          <p:cNvPr id="4" name="Slide Image Placeholder 3"/>
          <p:cNvSpPr>
            <a:spLocks noGrp="1" noRot="1" noChangeAspect="1"/>
          </p:cNvSpPr>
          <p:nvPr>
            <p:ph type="sldImg" idx="2"/>
          </p:nvPr>
        </p:nvSpPr>
        <p:spPr bwMode="gray">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bwMode="gray">
          <a:xfrm>
            <a:off x="701040" y="4473892"/>
            <a:ext cx="5608320" cy="3660458"/>
          </a:xfrm>
          <a:prstGeom prst="rect">
            <a:avLst/>
          </a:prstGeom>
        </p:spPr>
        <p:txBody>
          <a:bodyPr vert="horz" lIns="0" tIns="0" rIns="0" bIns="0" rtlCol="0"/>
          <a:lstStyle/>
          <a:p>
            <a:pPr marL="0" marR="0" lvl="0" indent="0" algn="l" defTabSz="931774" rtl="0" eaLnBrk="1" fontAlgn="auto" latinLnBrk="0" hangingPunct="1">
              <a:lnSpc>
                <a:spcPct val="100000"/>
              </a:lnSpc>
              <a:spcBef>
                <a:spcPts val="1223"/>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32A0"/>
                </a:solidFill>
                <a:effectLst/>
                <a:uLnTx/>
                <a:uFillTx/>
                <a:latin typeface="The Wave Sans TT"/>
                <a:ea typeface="+mn-ea"/>
                <a:cs typeface="+mn-cs"/>
              </a:rPr>
              <a:t>Click to edit text</a:t>
            </a:r>
          </a:p>
          <a:p>
            <a:pPr marL="0" marR="0" lvl="1" indent="0" algn="l" defTabSz="931774" rtl="0" eaLnBrk="1" fontAlgn="auto" latinLnBrk="0" hangingPunct="1">
              <a:lnSpc>
                <a:spcPct val="100000"/>
              </a:lnSpc>
              <a:spcBef>
                <a:spcPts val="815"/>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Second level</a:t>
            </a:r>
          </a:p>
          <a:p>
            <a:pPr marL="183420" marR="0" lvl="2" indent="-183420" algn="l" defTabSz="931774" rtl="0" eaLnBrk="1" fontAlgn="auto" latinLnBrk="0" hangingPunct="1">
              <a:lnSpc>
                <a:spcPct val="100000"/>
              </a:lnSpc>
              <a:spcBef>
                <a:spcPts val="611"/>
              </a:spcBef>
              <a:spcAft>
                <a:spcPts val="0"/>
              </a:spcAft>
              <a:buClr>
                <a:srgbClr val="0032A0"/>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Third level</a:t>
            </a:r>
          </a:p>
          <a:p>
            <a:pPr marL="366840" marR="0" lvl="3" indent="-183420" algn="l" defTabSz="931774" rtl="0" eaLnBrk="1" fontAlgn="auto" latinLnBrk="0" hangingPunct="1">
              <a:lnSpc>
                <a:spcPct val="100000"/>
              </a:lnSpc>
              <a:spcBef>
                <a:spcPts val="306"/>
              </a:spcBef>
              <a:spcAft>
                <a:spcPts val="0"/>
              </a:spcAft>
              <a:buClr>
                <a:srgbClr val="50E69B"/>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Fourth level</a:t>
            </a:r>
          </a:p>
          <a:p>
            <a:pPr marL="550260" marR="0" lvl="4" indent="-183420" algn="l" defTabSz="931774" rtl="0" eaLnBrk="1" fontAlgn="auto" latinLnBrk="0" hangingPunct="1">
              <a:lnSpc>
                <a:spcPct val="100000"/>
              </a:lnSpc>
              <a:spcBef>
                <a:spcPts val="306"/>
              </a:spcBef>
              <a:spcAft>
                <a:spcPts val="0"/>
              </a:spcAft>
              <a:buClr>
                <a:srgbClr val="50E69B"/>
              </a:buClr>
              <a:buSzTx/>
              <a:buFont typeface="Arial" panose="020B0604020202020204" pitchFamily="34" charset="0"/>
              <a:buChar char="•"/>
              <a:tabLst/>
              <a:defRPr/>
            </a:pPr>
            <a:r>
              <a:rPr kumimoji="0" lang="en-US" sz="1600" b="0" i="0" u="none" strike="noStrike" kern="1200" cap="none" spc="0" normalizeH="0" baseline="0" noProof="0">
                <a:ln>
                  <a:noFill/>
                </a:ln>
                <a:solidFill>
                  <a:srgbClr val="373737"/>
                </a:solidFill>
                <a:effectLst/>
                <a:uLnTx/>
                <a:uFillTx/>
                <a:latin typeface="The Wave Sans TT"/>
                <a:ea typeface="+mn-ea"/>
                <a:cs typeface="+mn-cs"/>
              </a:rPr>
              <a:t>Fifth level</a:t>
            </a:r>
          </a:p>
        </p:txBody>
      </p:sp>
      <p:sp>
        <p:nvSpPr>
          <p:cNvPr id="6" name="Footer Placeholder 5"/>
          <p:cNvSpPr>
            <a:spLocks noGrp="1"/>
          </p:cNvSpPr>
          <p:nvPr>
            <p:ph type="ftr" sz="quarter" idx="4"/>
          </p:nvPr>
        </p:nvSpPr>
        <p:spPr bwMode="gray">
          <a:xfrm>
            <a:off x="487264" y="8747856"/>
            <a:ext cx="4460484" cy="125163"/>
          </a:xfrm>
          <a:prstGeom prst="rect">
            <a:avLst/>
          </a:prstGeom>
        </p:spPr>
        <p:txBody>
          <a:bodyPr vert="horz" wrap="square" lIns="0" tIns="0" rIns="0" bIns="0" rtlCol="0" anchor="b">
            <a:spAutoFit/>
          </a:bodyPr>
          <a:lstStyle>
            <a:lvl1pPr algn="l">
              <a:defRPr sz="800"/>
            </a:lvl1pPr>
          </a:lstStyle>
          <a:p>
            <a:r>
              <a:rPr lang="en-US"/>
              <a:t>Placeholder for the presentation title (Insert → header and footer)</a:t>
            </a:r>
          </a:p>
        </p:txBody>
      </p:sp>
      <p:sp>
        <p:nvSpPr>
          <p:cNvPr id="7" name="Slide Number Placeholder 6"/>
          <p:cNvSpPr>
            <a:spLocks noGrp="1"/>
          </p:cNvSpPr>
          <p:nvPr>
            <p:ph type="sldNum" sz="quarter" idx="5"/>
          </p:nvPr>
        </p:nvSpPr>
        <p:spPr bwMode="gray">
          <a:xfrm>
            <a:off x="6295121" y="8747856"/>
            <a:ext cx="228014" cy="125163"/>
          </a:xfrm>
          <a:prstGeom prst="rect">
            <a:avLst/>
          </a:prstGeom>
        </p:spPr>
        <p:txBody>
          <a:bodyPr vert="horz" wrap="square" lIns="0" tIns="0" rIns="0" bIns="0" rtlCol="0" anchor="b">
            <a:spAutoFit/>
          </a:bodyPr>
          <a:lstStyle>
            <a:lvl1pPr algn="r">
              <a:defRPr sz="800"/>
            </a:lvl1pPr>
          </a:lstStyle>
          <a:p>
            <a:fld id="{F26CA750-A413-461A-ACF7-A597AE5AD928}" type="slidenum">
              <a:rPr lang="en-US" smtClean="0"/>
              <a:pPr/>
              <a:t>‹#›</a:t>
            </a:fld>
            <a:endParaRPr lang="en-US"/>
          </a:p>
        </p:txBody>
      </p:sp>
      <p:pic>
        <p:nvPicPr>
          <p:cNvPr id="11" name="Graphic 10">
            <a:extLst>
              <a:ext uri="{FF2B5EF4-FFF2-40B4-BE49-F238E27FC236}">
                <a16:creationId xmlns:a16="http://schemas.microsoft.com/office/drawing/2014/main" id="{BD4D4F09-6C68-581C-E991-45B987694B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gray">
          <a:xfrm>
            <a:off x="487265" y="365524"/>
            <a:ext cx="1251339" cy="357712"/>
          </a:xfrm>
          <a:prstGeom prst="rect">
            <a:avLst/>
          </a:prstGeom>
        </p:spPr>
      </p:pic>
    </p:spTree>
    <p:extLst>
      <p:ext uri="{BB962C8B-B14F-4D97-AF65-F5344CB8AC3E}">
        <p14:creationId xmlns:p14="http://schemas.microsoft.com/office/powerpoint/2010/main" val="954527445"/>
      </p:ext>
    </p:extLst>
  </p:cSld>
  <p:clrMap bg1="lt1" tx1="dk1" bg2="lt2" tx2="dk2" accent1="accent1" accent2="accent2" accent3="accent3" accent4="accent4" accent5="accent5" accent6="accent6" hlink="hlink" folHlink="folHlink"/>
  <p:hf hdr="0"/>
  <p:notesStyle>
    <a:lvl1pPr marL="0" algn="l" defTabSz="914400" rtl="0" eaLnBrk="1" latinLnBrk="0" hangingPunct="1">
      <a:lnSpc>
        <a:spcPct val="114000"/>
      </a:lnSpc>
      <a:defRPr sz="1200" b="1" kern="1200">
        <a:solidFill>
          <a:schemeClr val="tx1"/>
        </a:solidFill>
        <a:latin typeface="+mn-lt"/>
        <a:ea typeface="+mn-ea"/>
        <a:cs typeface="+mn-cs"/>
      </a:defRPr>
    </a:lvl1pPr>
    <a:lvl2pPr marL="0" indent="0" algn="l" defTabSz="914400" rtl="0" eaLnBrk="1" latinLnBrk="0" hangingPunct="1">
      <a:lnSpc>
        <a:spcPct val="114000"/>
      </a:lnSpc>
      <a:buFont typeface="Arial" panose="020B0604020202020204" pitchFamily="34" charset="0"/>
      <a:buNone/>
      <a:defRPr sz="1200" kern="1200">
        <a:solidFill>
          <a:schemeClr val="tx1"/>
        </a:solidFill>
        <a:latin typeface="+mn-lt"/>
        <a:ea typeface="+mn-ea"/>
        <a:cs typeface="+mn-cs"/>
      </a:defRPr>
    </a:lvl2pPr>
    <a:lvl3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3pPr>
    <a:lvl4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4pPr>
    <a:lvl5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5pPr>
    <a:lvl6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6pPr>
    <a:lvl7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7pPr>
    <a:lvl8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8pPr>
    <a:lvl9pPr marL="144000" indent="-144000" algn="l" defTabSz="914400" rtl="0" eaLnBrk="1" latinLnBrk="0" hangingPunct="1">
      <a:lnSpc>
        <a:spcPct val="114000"/>
      </a:lnSpc>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8" userDrawn="1">
          <p15:clr>
            <a:srgbClr val="F26B43"/>
          </p15:clr>
        </p15:guide>
        <p15:guide id="2" pos="22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p:cNvSpPr>
            <a:spLocks noGrp="1"/>
          </p:cNvSpPr>
          <p:nvPr>
            <p:ph type="ftr" sz="quarter" idx="4"/>
          </p:nvPr>
        </p:nvSpPr>
        <p:spPr/>
        <p:txBody>
          <a:bodyPr/>
          <a:lstStyle/>
          <a:p>
            <a:r>
              <a:rPr lang="en-US"/>
              <a:t>Placeholder for the presentation title (Insert → header and footer)</a:t>
            </a:r>
          </a:p>
        </p:txBody>
      </p:sp>
      <p:sp>
        <p:nvSpPr>
          <p:cNvPr id="6" name="Slide Number Placeholder 5"/>
          <p:cNvSpPr>
            <a:spLocks noGrp="1"/>
          </p:cNvSpPr>
          <p:nvPr>
            <p:ph type="sldNum" sz="quarter" idx="5"/>
          </p:nvPr>
        </p:nvSpPr>
        <p:spPr/>
        <p:txBody>
          <a:bodyPr/>
          <a:lstStyle/>
          <a:p>
            <a:fld id="{F26CA750-A413-461A-ACF7-A597AE5AD928}" type="slidenum">
              <a:rPr lang="en-US" smtClean="0"/>
              <a:pPr/>
              <a:t>1</a:t>
            </a:fld>
            <a:endParaRPr lang="en-US"/>
          </a:p>
        </p:txBody>
      </p:sp>
    </p:spTree>
    <p:extLst>
      <p:ext uri="{BB962C8B-B14F-4D97-AF65-F5344CB8AC3E}">
        <p14:creationId xmlns:p14="http://schemas.microsoft.com/office/powerpoint/2010/main" val="24411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AADC-9051-C67D-DED1-83C904BB9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23C74-33BF-C79F-E61C-1B898CD19C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77B9A-8316-C219-BF13-8708362AC89B}"/>
              </a:ext>
            </a:extLst>
          </p:cNvPr>
          <p:cNvSpPr>
            <a:spLocks noGrp="1"/>
          </p:cNvSpPr>
          <p:nvPr>
            <p:ph type="body" idx="1"/>
          </p:nvPr>
        </p:nvSpPr>
        <p:spPr/>
        <p:txBody>
          <a:bodyPr/>
          <a:lstStyle/>
          <a:p>
            <a:r>
              <a:rPr lang="el-GR"/>
              <a:t>Χρόνο με τον χρόνο η διακύμανση των τιμών κατά την διάρκεια της μέρας γίνεται όλο και πιο αισθητή. </a:t>
            </a:r>
          </a:p>
          <a:p>
            <a:r>
              <a:rPr lang="el-GR"/>
              <a:t>Αυτό είναι το λεγόμενο φαινόμενο του </a:t>
            </a:r>
            <a:r>
              <a:rPr lang="en-US"/>
              <a:t>“Duck Curve”.</a:t>
            </a:r>
            <a:endParaRPr lang="el-GR"/>
          </a:p>
          <a:p>
            <a:r>
              <a:rPr lang="el-GR"/>
              <a:t>Κυρίως κατά τις μεσημεριανές ώρες, παρατηρείται αισθητή πτώση του φορτίου και της συνεπαγόμενης τιμής </a:t>
            </a:r>
            <a:r>
              <a:rPr lang="en-US"/>
              <a:t>DAM.</a:t>
            </a:r>
          </a:p>
        </p:txBody>
      </p:sp>
      <p:sp>
        <p:nvSpPr>
          <p:cNvPr id="4" name="Date Placeholder 3">
            <a:extLst>
              <a:ext uri="{FF2B5EF4-FFF2-40B4-BE49-F238E27FC236}">
                <a16:creationId xmlns:a16="http://schemas.microsoft.com/office/drawing/2014/main" id="{9FE5EFB6-ADDB-9EA6-0FF3-06C5C9D5876B}"/>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043394AC-D556-3AE6-9893-1758CAECBF30}"/>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6EF63ABE-080E-2CF5-5C32-FE96463BE374}"/>
              </a:ext>
            </a:extLst>
          </p:cNvPr>
          <p:cNvSpPr>
            <a:spLocks noGrp="1"/>
          </p:cNvSpPr>
          <p:nvPr>
            <p:ph type="sldNum" sz="quarter" idx="5"/>
          </p:nvPr>
        </p:nvSpPr>
        <p:spPr/>
        <p:txBody>
          <a:bodyPr/>
          <a:lstStyle/>
          <a:p>
            <a:fld id="{F26CA750-A413-461A-ACF7-A597AE5AD928}" type="slidenum">
              <a:rPr lang="en-US" smtClean="0"/>
              <a:pPr/>
              <a:t>12</a:t>
            </a:fld>
            <a:endParaRPr lang="en-US"/>
          </a:p>
        </p:txBody>
      </p:sp>
    </p:spTree>
    <p:extLst>
      <p:ext uri="{BB962C8B-B14F-4D97-AF65-F5344CB8AC3E}">
        <p14:creationId xmlns:p14="http://schemas.microsoft.com/office/powerpoint/2010/main" val="2099344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CCBAE-351B-B340-1F5A-17D8ED562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76003-7B65-0445-08DB-59D63F0F8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8F627-896A-C619-AB42-E1E2667DA395}"/>
              </a:ext>
            </a:extLst>
          </p:cNvPr>
          <p:cNvSpPr>
            <a:spLocks noGrp="1"/>
          </p:cNvSpPr>
          <p:nvPr>
            <p:ph type="body" idx="1"/>
          </p:nvPr>
        </p:nvSpPr>
        <p:spPr/>
        <p:txBody>
          <a:bodyPr/>
          <a:lstStyle/>
          <a:p>
            <a:r>
              <a:rPr lang="el-GR" sz="1200" spc="-11">
                <a:solidFill>
                  <a:srgbClr val="0F55F5"/>
                </a:solidFill>
              </a:rPr>
              <a:t>ΚΑΤΩ ΓΡΑΦΗΜΑ</a:t>
            </a:r>
          </a:p>
          <a:p>
            <a:r>
              <a:rPr lang="el-GR" sz="1200" spc="-11">
                <a:solidFill>
                  <a:srgbClr val="0F55F5"/>
                </a:solidFill>
              </a:rPr>
              <a:t>28 Μάϊου 2023</a:t>
            </a:r>
            <a:r>
              <a:rPr lang="en-US" sz="1200" spc="-11">
                <a:solidFill>
                  <a:srgbClr val="0F55F5"/>
                </a:solidFill>
              </a:rPr>
              <a:t> </a:t>
            </a:r>
            <a:r>
              <a:rPr lang="el-GR" sz="1200" spc="-11">
                <a:solidFill>
                  <a:srgbClr val="0F55F5"/>
                </a:solidFill>
              </a:rPr>
              <a:t>ήταν η πρώτη φορά που είχαμε τόσες ώρες συνεχόμενα μηδενικές τιμές στη </a:t>
            </a:r>
            <a:r>
              <a:rPr lang="en-US" sz="1200" spc="-11">
                <a:solidFill>
                  <a:srgbClr val="0F55F5"/>
                </a:solidFill>
              </a:rPr>
              <a:t>DAM. </a:t>
            </a:r>
          </a:p>
          <a:p>
            <a:r>
              <a:rPr lang="el-GR" sz="1200" spc="-11">
                <a:solidFill>
                  <a:srgbClr val="0F55F5"/>
                </a:solidFill>
              </a:rPr>
              <a:t>Από τότε διακρίνουμε όλο και πιο συχνά όχι μόνο μηδενικές, αλλά και αρνητικές τιμές στο σύστημα, αυτό συμβαίνει γιατί έχουμε μεγάλη διείσδυση </a:t>
            </a:r>
            <a:r>
              <a:rPr lang="el-GR" sz="1200" spc="-11" err="1">
                <a:solidFill>
                  <a:srgbClr val="0F55F5"/>
                </a:solidFill>
              </a:rPr>
              <a:t>φωτοβολταϊκών</a:t>
            </a:r>
            <a:r>
              <a:rPr lang="el-GR" sz="1200" spc="-11">
                <a:solidFill>
                  <a:srgbClr val="0F55F5"/>
                </a:solidFill>
              </a:rPr>
              <a:t> στο σύστημα, χωρίς μέσα αποθήκευσης.</a:t>
            </a:r>
            <a:endParaRPr lang="en-US"/>
          </a:p>
        </p:txBody>
      </p:sp>
      <p:sp>
        <p:nvSpPr>
          <p:cNvPr id="4" name="Date Placeholder 3">
            <a:extLst>
              <a:ext uri="{FF2B5EF4-FFF2-40B4-BE49-F238E27FC236}">
                <a16:creationId xmlns:a16="http://schemas.microsoft.com/office/drawing/2014/main" id="{EAF1139D-4A88-BF78-616A-142EDEAEBCF6}"/>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3493A1CA-3C19-9F4F-9965-DDEF9CDBF8C1}"/>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92615A46-C3DA-FE63-3D6C-3F333C4856A9}"/>
              </a:ext>
            </a:extLst>
          </p:cNvPr>
          <p:cNvSpPr>
            <a:spLocks noGrp="1"/>
          </p:cNvSpPr>
          <p:nvPr>
            <p:ph type="sldNum" sz="quarter" idx="5"/>
          </p:nvPr>
        </p:nvSpPr>
        <p:spPr/>
        <p:txBody>
          <a:bodyPr/>
          <a:lstStyle/>
          <a:p>
            <a:fld id="{F26CA750-A413-461A-ACF7-A597AE5AD928}" type="slidenum">
              <a:rPr lang="en-US" smtClean="0"/>
              <a:pPr/>
              <a:t>13</a:t>
            </a:fld>
            <a:endParaRPr lang="en-US"/>
          </a:p>
        </p:txBody>
      </p:sp>
    </p:spTree>
    <p:extLst>
      <p:ext uri="{BB962C8B-B14F-4D97-AF65-F5344CB8AC3E}">
        <p14:creationId xmlns:p14="http://schemas.microsoft.com/office/powerpoint/2010/main" val="281632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AB7A-FEC0-BF9F-15E4-8D5111284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47ABC-7A72-3020-8413-4770B6B31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2F039-EC56-0E34-A79C-A4C5DB6E242C}"/>
              </a:ext>
            </a:extLst>
          </p:cNvPr>
          <p:cNvSpPr>
            <a:spLocks noGrp="1"/>
          </p:cNvSpPr>
          <p:nvPr>
            <p:ph type="body" idx="1"/>
          </p:nvPr>
        </p:nvSpPr>
        <p:spPr/>
        <p:txBody>
          <a:bodyPr/>
          <a:lstStyle/>
          <a:p>
            <a:pPr marL="171450" indent="-171450">
              <a:buFont typeface="Arial" panose="020B0604020202020204" pitchFamily="34" charset="0"/>
              <a:buChar char="•"/>
            </a:pPr>
            <a:r>
              <a:rPr lang="el-GR"/>
              <a:t>Η αυξανόμενης έντασης </a:t>
            </a:r>
            <a:r>
              <a:rPr lang="en-US"/>
              <a:t>duck curve </a:t>
            </a:r>
            <a:r>
              <a:rPr lang="el-GR"/>
              <a:t>τείνει να οδηγήσει σε μια νέα μορφή καμπύλης, αυτή του </a:t>
            </a:r>
            <a:r>
              <a:rPr lang="en-US"/>
              <a:t>canyon curve.</a:t>
            </a:r>
            <a:endParaRPr lang="el-GR"/>
          </a:p>
          <a:p>
            <a:pPr>
              <a:buFont typeface="Arial" panose="020B0604020202020204" pitchFamily="34" charset="0"/>
              <a:buChar char="•"/>
            </a:pPr>
            <a:r>
              <a:rPr lang="el-GR"/>
              <a:t>Εδώ, παρατηρείται ολική «κατάρρευση» κατά τις μεσημεριανές ώρες.</a:t>
            </a:r>
            <a:br>
              <a:rPr lang="el-GR"/>
            </a:br>
            <a:br>
              <a:rPr lang="el-GR"/>
            </a:br>
            <a:r>
              <a:rPr lang="el-GR"/>
              <a:t>Οι </a:t>
            </a:r>
            <a:r>
              <a:rPr lang="el-GR" b="1"/>
              <a:t>αρνητικές τιμές</a:t>
            </a:r>
            <a:r>
              <a:rPr lang="el-GR"/>
              <a:t> υποδηλώνουν ότι οι παραγωγοί είναι πρόθυμοι να πληρώσουν για να διαθέσουν την ενέργειά τους στο σύστημα – φαινόμενο που δεν είναι βιώσιμο μακροπρόθεσμα.</a:t>
            </a:r>
          </a:p>
          <a:p>
            <a:pPr>
              <a:buFont typeface="Arial" panose="020B0604020202020204" pitchFamily="34" charset="0"/>
              <a:buNone/>
            </a:pPr>
            <a:r>
              <a:rPr lang="el-GR"/>
              <a:t>Εγείρονται ζητήματα όπως:</a:t>
            </a:r>
          </a:p>
          <a:p>
            <a:pPr marL="742950" lvl="1" indent="-285750">
              <a:buFont typeface="Arial" panose="020B0604020202020204" pitchFamily="34" charset="0"/>
              <a:buChar char="•"/>
            </a:pPr>
            <a:r>
              <a:rPr lang="el-GR"/>
              <a:t>Η </a:t>
            </a:r>
            <a:r>
              <a:rPr lang="el-GR" b="1"/>
              <a:t>οικονομική βιωσιμότητα θερμικών μονάδων</a:t>
            </a:r>
            <a:r>
              <a:rPr lang="el-GR"/>
              <a:t> που λειτουργούν ως "backup".</a:t>
            </a:r>
          </a:p>
          <a:p>
            <a:pPr marL="742950" lvl="1" indent="-285750">
              <a:buFont typeface="Arial" panose="020B0604020202020204" pitchFamily="34" charset="0"/>
              <a:buChar char="•"/>
            </a:pPr>
            <a:r>
              <a:rPr lang="el-GR"/>
              <a:t>Η ανάγκη για </a:t>
            </a:r>
            <a:r>
              <a:rPr lang="el-GR" b="1"/>
              <a:t>μηχανισμούς επάρκειας ισχύος</a:t>
            </a:r>
            <a:r>
              <a:rPr lang="el-GR"/>
              <a:t> (capacity remuneration mechanisms).</a:t>
            </a:r>
          </a:p>
          <a:p>
            <a:pPr marL="742950" lvl="1" indent="-285750">
              <a:buFont typeface="Arial" panose="020B0604020202020204" pitchFamily="34" charset="0"/>
              <a:buChar char="•"/>
            </a:pPr>
            <a:r>
              <a:rPr lang="el-GR"/>
              <a:t>Η </a:t>
            </a:r>
            <a:r>
              <a:rPr lang="el-GR" b="1"/>
              <a:t>απαξίωση της τιμής αναφοράς (price signal)</a:t>
            </a:r>
            <a:r>
              <a:rPr lang="el-GR"/>
              <a:t>, που αποτελεί πυλώνα της αγοράς ενέργειας.</a:t>
            </a:r>
          </a:p>
          <a:p>
            <a:pPr marL="171450" indent="-171450">
              <a:buFont typeface="Arial" panose="020B0604020202020204" pitchFamily="34" charset="0"/>
              <a:buChar char="•"/>
            </a:pPr>
            <a:endParaRPr lang="en-US"/>
          </a:p>
        </p:txBody>
      </p:sp>
      <p:sp>
        <p:nvSpPr>
          <p:cNvPr id="4" name="Date Placeholder 3">
            <a:extLst>
              <a:ext uri="{FF2B5EF4-FFF2-40B4-BE49-F238E27FC236}">
                <a16:creationId xmlns:a16="http://schemas.microsoft.com/office/drawing/2014/main" id="{EAE32BFA-C91C-E3F6-1F68-42B4AD4EA329}"/>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B8BF6C3E-32FA-B1F7-EFB0-1B56E02A0DAD}"/>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5C25A62-B7B9-C340-8811-480F75B59991}"/>
              </a:ext>
            </a:extLst>
          </p:cNvPr>
          <p:cNvSpPr>
            <a:spLocks noGrp="1"/>
          </p:cNvSpPr>
          <p:nvPr>
            <p:ph type="sldNum" sz="quarter" idx="5"/>
          </p:nvPr>
        </p:nvSpPr>
        <p:spPr/>
        <p:txBody>
          <a:bodyPr/>
          <a:lstStyle/>
          <a:p>
            <a:fld id="{F26CA750-A413-461A-ACF7-A597AE5AD928}" type="slidenum">
              <a:rPr lang="en-US" smtClean="0"/>
              <a:pPr/>
              <a:t>14</a:t>
            </a:fld>
            <a:endParaRPr lang="en-US"/>
          </a:p>
        </p:txBody>
      </p:sp>
    </p:spTree>
    <p:extLst>
      <p:ext uri="{BB962C8B-B14F-4D97-AF65-F5344CB8AC3E}">
        <p14:creationId xmlns:p14="http://schemas.microsoft.com/office/powerpoint/2010/main" val="283865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1BD8-0CBB-CDCE-D5D8-E7CA9AAEB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B9087-D0C5-B296-3277-C76B52A0C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D817A-876C-554A-157A-62ECA0633A23}"/>
              </a:ext>
            </a:extLst>
          </p:cNvPr>
          <p:cNvSpPr>
            <a:spLocks noGrp="1"/>
          </p:cNvSpPr>
          <p:nvPr>
            <p:ph type="body" idx="1"/>
          </p:nvPr>
        </p:nvSpPr>
        <p:spPr/>
        <p:txBody>
          <a:bodyPr/>
          <a:lstStyle/>
          <a:p>
            <a:pPr marL="171450" indent="-171450">
              <a:buFont typeface="Arial" panose="020B0604020202020204" pitchFamily="34" charset="0"/>
              <a:buChar char="•"/>
            </a:pPr>
            <a:r>
              <a:rPr lang="el-GR"/>
              <a:t>Μεσημβρινή υπερπαραγωγή από ηλιακά οδηγεί σε πτώση ζήτησης στο δίκτυο</a:t>
            </a:r>
          </a:p>
          <a:p>
            <a:pPr marL="171450" indent="-171450">
              <a:buFont typeface="Arial" panose="020B0604020202020204" pitchFamily="34" charset="0"/>
              <a:buChar char="•"/>
            </a:pPr>
            <a:r>
              <a:rPr lang="el-GR"/>
              <a:t>Αιχμές ζήτησης 17:00–20:00 οδηγούν σε ανάγκη άμεσης ενεργοποίησης συμβατικών μονάδων</a:t>
            </a:r>
          </a:p>
          <a:p>
            <a:pPr marL="171450" indent="-171450">
              <a:buFont typeface="Arial" panose="020B0604020202020204" pitchFamily="34" charset="0"/>
              <a:buChar char="•"/>
            </a:pPr>
            <a:r>
              <a:rPr lang="el-GR"/>
              <a:t>«Γρήγορες» μονάδες (π.χ. φυσικού αερίου) καλύπτουν την απογευματινή αιχμή</a:t>
            </a:r>
          </a:p>
          <a:p>
            <a:pPr marL="171450" indent="-171450">
              <a:buFont typeface="Arial" panose="020B0604020202020204" pitchFamily="34" charset="0"/>
              <a:buChar char="•"/>
            </a:pPr>
            <a:r>
              <a:rPr lang="el-GR"/>
              <a:t>Προσφέροντας ικανότητα απορρόφησης απότομων αυξομειώσεων ΑΠΕ για σταθερότητα συστήματος</a:t>
            </a:r>
          </a:p>
          <a:p>
            <a:endParaRPr lang="en-US"/>
          </a:p>
        </p:txBody>
      </p:sp>
      <p:sp>
        <p:nvSpPr>
          <p:cNvPr id="4" name="Date Placeholder 3">
            <a:extLst>
              <a:ext uri="{FF2B5EF4-FFF2-40B4-BE49-F238E27FC236}">
                <a16:creationId xmlns:a16="http://schemas.microsoft.com/office/drawing/2014/main" id="{B39DA754-1DFB-A0DC-7144-7FF4A3F89A0E}"/>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2D0C16FB-55CF-ABD9-43AE-E69625C048B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AC2A9026-FE42-0DDA-0523-9C7C7C1D2113}"/>
              </a:ext>
            </a:extLst>
          </p:cNvPr>
          <p:cNvSpPr>
            <a:spLocks noGrp="1"/>
          </p:cNvSpPr>
          <p:nvPr>
            <p:ph type="sldNum" sz="quarter" idx="5"/>
          </p:nvPr>
        </p:nvSpPr>
        <p:spPr/>
        <p:txBody>
          <a:bodyPr/>
          <a:lstStyle/>
          <a:p>
            <a:fld id="{F26CA750-A413-461A-ACF7-A597AE5AD928}" type="slidenum">
              <a:rPr lang="en-US" smtClean="0"/>
              <a:pPr/>
              <a:t>15</a:t>
            </a:fld>
            <a:endParaRPr lang="en-US"/>
          </a:p>
        </p:txBody>
      </p:sp>
    </p:spTree>
    <p:extLst>
      <p:ext uri="{BB962C8B-B14F-4D97-AF65-F5344CB8AC3E}">
        <p14:creationId xmlns:p14="http://schemas.microsoft.com/office/powerpoint/2010/main" val="300355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6207B-A78A-D7F4-9F98-56F15DAAA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A2001-8E45-51E6-3A31-59D8DD6381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925FC-C2EA-A5B2-6684-5BD6D94AD1E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E0DB19D4-CAEC-57EA-3AA8-94C0335D09F1}"/>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B8B5A7D2-3C1E-474D-3870-8366760D79C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E711C63-7D43-26DE-6DED-BCBB14B827B2}"/>
              </a:ext>
            </a:extLst>
          </p:cNvPr>
          <p:cNvSpPr>
            <a:spLocks noGrp="1"/>
          </p:cNvSpPr>
          <p:nvPr>
            <p:ph type="sldNum" sz="quarter" idx="5"/>
          </p:nvPr>
        </p:nvSpPr>
        <p:spPr/>
        <p:txBody>
          <a:bodyPr/>
          <a:lstStyle/>
          <a:p>
            <a:fld id="{F26CA750-A413-461A-ACF7-A597AE5AD928}" type="slidenum">
              <a:rPr lang="en-US" smtClean="0"/>
              <a:pPr/>
              <a:t>16</a:t>
            </a:fld>
            <a:endParaRPr lang="en-US"/>
          </a:p>
        </p:txBody>
      </p:sp>
    </p:spTree>
    <p:extLst>
      <p:ext uri="{BB962C8B-B14F-4D97-AF65-F5344CB8AC3E}">
        <p14:creationId xmlns:p14="http://schemas.microsoft.com/office/powerpoint/2010/main" val="165272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43ABA-2922-F3C2-E2C9-43D0EDE05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B0EB2-B5A1-FE43-C4C1-A92234401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C7430-9441-4D06-C8F2-13F550C4CFE6}"/>
              </a:ext>
            </a:extLst>
          </p:cNvPr>
          <p:cNvSpPr>
            <a:spLocks noGrp="1"/>
          </p:cNvSpPr>
          <p:nvPr>
            <p:ph type="body" idx="1"/>
          </p:nvPr>
        </p:nvSpPr>
        <p:spPr/>
        <p:txBody>
          <a:bodyPr/>
          <a:lstStyle/>
          <a:p>
            <a:br>
              <a:rPr lang="en-US"/>
            </a:br>
            <a:r>
              <a:rPr lang="el-GR"/>
              <a:t>Η </a:t>
            </a:r>
            <a:r>
              <a:rPr lang="el-GR" b="1"/>
              <a:t>μέση </a:t>
            </a:r>
            <a:r>
              <a:rPr lang="el-GR" b="1" err="1"/>
              <a:t>spot</a:t>
            </a:r>
            <a:r>
              <a:rPr lang="el-GR" b="1"/>
              <a:t> τιμή</a:t>
            </a:r>
            <a:r>
              <a:rPr lang="el-GR"/>
              <a:t> αναφέρεται στη </a:t>
            </a:r>
            <a:r>
              <a:rPr lang="el-GR" b="1" err="1"/>
              <a:t>Day-Ahead</a:t>
            </a:r>
            <a:r>
              <a:rPr lang="el-GR" b="1"/>
              <a:t> Market (DAM)</a:t>
            </a:r>
            <a:r>
              <a:rPr lang="en-US" b="1"/>
              <a:t> </a:t>
            </a:r>
            <a:r>
              <a:rPr lang="el-GR" b="1"/>
              <a:t>και ΔΕΝ </a:t>
            </a:r>
            <a:r>
              <a:rPr lang="el-GR" b="1" err="1"/>
              <a:t>περιλμάνει</a:t>
            </a:r>
            <a:r>
              <a:rPr lang="el-GR" b="1"/>
              <a:t> </a:t>
            </a:r>
            <a:r>
              <a:rPr lang="el-GR"/>
              <a:t>τις </a:t>
            </a:r>
            <a:r>
              <a:rPr lang="el-GR" err="1"/>
              <a:t>ενδοημερήσιες</a:t>
            </a:r>
            <a:r>
              <a:rPr lang="el-GR"/>
              <a:t> (</a:t>
            </a:r>
            <a:r>
              <a:rPr lang="el-GR" err="1"/>
              <a:t>intraday</a:t>
            </a:r>
            <a:r>
              <a:rPr lang="el-GR"/>
              <a:t>) συναλλαγές</a:t>
            </a:r>
          </a:p>
          <a:p>
            <a:endParaRPr lang="el-GR"/>
          </a:p>
          <a:p>
            <a:pPr marL="171450" indent="-171450">
              <a:buFont typeface="Arial" panose="020B0604020202020204" pitchFamily="34" charset="0"/>
              <a:buChar char="•"/>
            </a:pPr>
            <a:r>
              <a:rPr lang="el-GR" b="1"/>
              <a:t>Ελλάδα στις ακριβότερες αγορές -</a:t>
            </a:r>
            <a:r>
              <a:rPr lang="el-GR"/>
              <a:t>Μέση τιμή ~100,9 €/</a:t>
            </a:r>
            <a:r>
              <a:rPr lang="el-GR" err="1"/>
              <a:t>MWh</a:t>
            </a:r>
            <a:r>
              <a:rPr lang="el-GR"/>
              <a:t> (πάνω από τον ευρωπαϊκό μέσο όρο)</a:t>
            </a:r>
          </a:p>
          <a:p>
            <a:pPr marL="171450" indent="-171450">
              <a:buFont typeface="Arial" panose="020B0604020202020204" pitchFamily="34" charset="0"/>
              <a:buChar char="•"/>
            </a:pPr>
            <a:r>
              <a:rPr lang="el-GR"/>
              <a:t>Παρόμοια επίπεδα σε Βουλγαρία, Ιταλία, Ουγγαρία</a:t>
            </a:r>
          </a:p>
          <a:p>
            <a:pPr marL="171450" indent="-171450">
              <a:buFont typeface="Arial" panose="020B0604020202020204" pitchFamily="34" charset="0"/>
              <a:buChar char="•"/>
            </a:pPr>
            <a:r>
              <a:rPr lang="el-GR" b="1"/>
              <a:t>Χαμηλότερο κόστος στην Ευρώπη – </a:t>
            </a:r>
            <a:r>
              <a:rPr lang="el-GR"/>
              <a:t>Νορβηγία/Σουηδία: 37,8 €/</a:t>
            </a:r>
            <a:r>
              <a:rPr lang="el-GR" err="1"/>
              <a:t>MWh</a:t>
            </a:r>
            <a:r>
              <a:rPr lang="el-GR"/>
              <a:t> (</a:t>
            </a:r>
            <a:r>
              <a:rPr lang="el-GR" err="1"/>
              <a:t>μ.ο</a:t>
            </a:r>
            <a:r>
              <a:rPr lang="el-GR"/>
              <a:t>.)</a:t>
            </a:r>
          </a:p>
          <a:p>
            <a:pPr marL="171450" indent="-171450">
              <a:buFont typeface="Arial" panose="020B0604020202020204" pitchFamily="34" charset="0"/>
              <a:buChar char="•"/>
            </a:pPr>
            <a:r>
              <a:rPr lang="el-GR"/>
              <a:t>Μεγάλο μερίδιο υδροηλεκτρικών και αιολικών</a:t>
            </a:r>
          </a:p>
          <a:p>
            <a:pPr marL="171450" indent="-171450">
              <a:buFont typeface="Arial" panose="020B0604020202020204" pitchFamily="34" charset="0"/>
              <a:buChar char="•"/>
            </a:pPr>
            <a:r>
              <a:rPr lang="el-GR"/>
              <a:t>Εξαγωγικός προσανατολισμός (υψηλή παραγωγή σε σχέση με ζήτηση)</a:t>
            </a:r>
          </a:p>
          <a:p>
            <a:pPr marL="171450" indent="-171450">
              <a:buFont typeface="Arial" panose="020B0604020202020204" pitchFamily="34" charset="0"/>
              <a:buChar char="•"/>
            </a:pPr>
            <a:r>
              <a:rPr lang="el-GR"/>
              <a:t>Ελάχιστη εξάρτηση από εισαγόμενα καύσιμα</a:t>
            </a:r>
          </a:p>
          <a:p>
            <a:endParaRPr lang="en-US"/>
          </a:p>
        </p:txBody>
      </p:sp>
      <p:sp>
        <p:nvSpPr>
          <p:cNvPr id="4" name="Date Placeholder 3">
            <a:extLst>
              <a:ext uri="{FF2B5EF4-FFF2-40B4-BE49-F238E27FC236}">
                <a16:creationId xmlns:a16="http://schemas.microsoft.com/office/drawing/2014/main" id="{D579657E-5C19-A1A4-B8FD-3A7209B8C857}"/>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94C79A7C-A191-0FE8-563A-1D829F360B9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A36A44AD-1B0B-AF75-1BA6-5518879F5384}"/>
              </a:ext>
            </a:extLst>
          </p:cNvPr>
          <p:cNvSpPr>
            <a:spLocks noGrp="1"/>
          </p:cNvSpPr>
          <p:nvPr>
            <p:ph type="sldNum" sz="quarter" idx="5"/>
          </p:nvPr>
        </p:nvSpPr>
        <p:spPr/>
        <p:txBody>
          <a:bodyPr/>
          <a:lstStyle/>
          <a:p>
            <a:fld id="{F26CA750-A413-461A-ACF7-A597AE5AD928}" type="slidenum">
              <a:rPr lang="en-US" smtClean="0"/>
              <a:pPr/>
              <a:t>17</a:t>
            </a:fld>
            <a:endParaRPr lang="en-US"/>
          </a:p>
        </p:txBody>
      </p:sp>
    </p:spTree>
    <p:extLst>
      <p:ext uri="{BB962C8B-B14F-4D97-AF65-F5344CB8AC3E}">
        <p14:creationId xmlns:p14="http://schemas.microsoft.com/office/powerpoint/2010/main" val="187844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C5D2-BEA9-0986-8C76-DF462DC0F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17550-709E-2693-C73A-63B97134C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D668C-1839-DA99-9099-23902B902BDA}"/>
              </a:ext>
            </a:extLst>
          </p:cNvPr>
          <p:cNvSpPr>
            <a:spLocks noGrp="1"/>
          </p:cNvSpPr>
          <p:nvPr>
            <p:ph type="body" idx="1"/>
          </p:nvPr>
        </p:nvSpPr>
        <p:spPr/>
        <p:txBody>
          <a:bodyPr/>
          <a:lstStyle/>
          <a:p>
            <a:pPr marL="285750" indent="-285750">
              <a:buClr>
                <a:srgbClr val="0F55F5"/>
              </a:buClr>
              <a:buFont typeface="Wingdings" panose="05000000000000000000" pitchFamily="2" charset="2"/>
              <a:buChar char="§"/>
            </a:pPr>
            <a:r>
              <a:rPr lang="el-GR" sz="1200" b="0" i="0">
                <a:solidFill>
                  <a:srgbClr val="252525"/>
                </a:solidFill>
                <a:effectLst/>
                <a:latin typeface="Open Sans" panose="020B0606030504020204" pitchFamily="34" charset="0"/>
              </a:rPr>
              <a:t>Οι οδηγίες της ΕΕ για ένα την απανθρακοποίηση μέχρι το 2050 έχουν ξεκάθαρο αντίκτυπο στο ηλεκτρικό μείγμα όλων των κρατών-μελών της.</a:t>
            </a:r>
          </a:p>
          <a:p>
            <a:pPr marL="285750" indent="-285750">
              <a:buClr>
                <a:srgbClr val="0F55F5"/>
              </a:buClr>
              <a:buFont typeface="Wingdings" panose="05000000000000000000" pitchFamily="2" charset="2"/>
              <a:buChar char="§"/>
            </a:pPr>
            <a:r>
              <a:rPr lang="el-GR" sz="1200" b="0">
                <a:solidFill>
                  <a:srgbClr val="252525"/>
                </a:solidFill>
                <a:latin typeface="Open Sans" panose="020B0606030504020204" pitchFamily="34" charset="0"/>
              </a:rPr>
              <a:t>Χώρες οι οποίες είχαν ήδη πυρηνικές εγκαταστάσεις συνεχίζουν να βασίζονται σε αυτές, καθώς παράγουν φθηνή ηλεκτρική ενέργεια.</a:t>
            </a:r>
          </a:p>
          <a:p>
            <a:pPr marL="285750" indent="-285750">
              <a:buClr>
                <a:srgbClr val="0F55F5"/>
              </a:buClr>
              <a:buFont typeface="Wingdings" panose="05000000000000000000" pitchFamily="2" charset="2"/>
              <a:buChar char="§"/>
            </a:pPr>
            <a:r>
              <a:rPr lang="el-GR" sz="1200" b="0">
                <a:solidFill>
                  <a:srgbClr val="252525"/>
                </a:solidFill>
                <a:latin typeface="Open Sans" panose="020B0606030504020204" pitchFamily="34" charset="0"/>
              </a:rPr>
              <a:t>Δεν προβλέπονται καινούριες πυρηνικές εγκαταστάσεις στο μέλλον, έτσι το ποσοστό ΑΠΕ μόνο θα αυξάνεται σε όλα τα κράτη-μέλη.</a:t>
            </a:r>
            <a:endParaRPr lang="el-GR" b="0"/>
          </a:p>
          <a:p>
            <a:endParaRPr lang="en-US" b="0"/>
          </a:p>
        </p:txBody>
      </p:sp>
      <p:sp>
        <p:nvSpPr>
          <p:cNvPr id="4" name="Date Placeholder 3">
            <a:extLst>
              <a:ext uri="{FF2B5EF4-FFF2-40B4-BE49-F238E27FC236}">
                <a16:creationId xmlns:a16="http://schemas.microsoft.com/office/drawing/2014/main" id="{DD3C4C8A-B3DC-2EAB-4A93-C50E2F6E7F51}"/>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3827864C-0A82-8E31-21E2-D059D36ED21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1EA1A7C-B1A5-1785-651B-D3118F9D6463}"/>
              </a:ext>
            </a:extLst>
          </p:cNvPr>
          <p:cNvSpPr>
            <a:spLocks noGrp="1"/>
          </p:cNvSpPr>
          <p:nvPr>
            <p:ph type="sldNum" sz="quarter" idx="5"/>
          </p:nvPr>
        </p:nvSpPr>
        <p:spPr/>
        <p:txBody>
          <a:bodyPr/>
          <a:lstStyle/>
          <a:p>
            <a:fld id="{F26CA750-A413-461A-ACF7-A597AE5AD928}" type="slidenum">
              <a:rPr lang="en-US" smtClean="0"/>
              <a:pPr/>
              <a:t>18</a:t>
            </a:fld>
            <a:endParaRPr lang="en-US"/>
          </a:p>
        </p:txBody>
      </p:sp>
    </p:spTree>
    <p:extLst>
      <p:ext uri="{BB962C8B-B14F-4D97-AF65-F5344CB8AC3E}">
        <p14:creationId xmlns:p14="http://schemas.microsoft.com/office/powerpoint/2010/main" val="237630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F5226-F308-6BB8-5FA5-372E5B6B0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AAA68-50E7-9997-3F31-AF9B070DB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9FA5F-2F1E-D37C-BBE5-CA7D9353B2D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4BB708D-8BE1-72B2-5329-9778C8F72BC4}"/>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E6D81108-3583-7255-8472-CF8F9D120FA2}"/>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2508650D-662B-FB44-BBC5-FA8E98F8FB00}"/>
              </a:ext>
            </a:extLst>
          </p:cNvPr>
          <p:cNvSpPr>
            <a:spLocks noGrp="1"/>
          </p:cNvSpPr>
          <p:nvPr>
            <p:ph type="sldNum" sz="quarter" idx="5"/>
          </p:nvPr>
        </p:nvSpPr>
        <p:spPr/>
        <p:txBody>
          <a:bodyPr/>
          <a:lstStyle/>
          <a:p>
            <a:fld id="{F26CA750-A413-461A-ACF7-A597AE5AD928}" type="slidenum">
              <a:rPr lang="en-US" smtClean="0"/>
              <a:pPr/>
              <a:t>19</a:t>
            </a:fld>
            <a:endParaRPr lang="en-US"/>
          </a:p>
        </p:txBody>
      </p:sp>
    </p:spTree>
    <p:extLst>
      <p:ext uri="{BB962C8B-B14F-4D97-AF65-F5344CB8AC3E}">
        <p14:creationId xmlns:p14="http://schemas.microsoft.com/office/powerpoint/2010/main" val="4229398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DA25C-E8C1-B5D8-122A-288C1B093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10F0D-D332-C56A-019E-34429D9C0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5401F6-C4C7-9E97-461A-B9F0C0083771}"/>
              </a:ext>
            </a:extLst>
          </p:cNvPr>
          <p:cNvSpPr>
            <a:spLocks noGrp="1"/>
          </p:cNvSpPr>
          <p:nvPr>
            <p:ph type="body" idx="1"/>
          </p:nvPr>
        </p:nvSpPr>
        <p:spPr/>
        <p:txBody>
          <a:bodyPr/>
          <a:lstStyle/>
          <a:p>
            <a:pPr>
              <a:buNone/>
            </a:pPr>
            <a:r>
              <a:rPr lang="el-GR" dirty="0"/>
              <a:t>Το Παράδειγμα του Λουξεμβούργου: «</a:t>
            </a:r>
            <a:r>
              <a:rPr lang="en-US" dirty="0" err="1"/>
              <a:t>Solidaritéitspak</a:t>
            </a:r>
            <a:r>
              <a:rPr lang="el-GR" dirty="0"/>
              <a:t>» μέτρα πολιτικής για να αντισταθμίσει τις αυξήσεις στους λογαριασμούς ενέργειας.</a:t>
            </a:r>
          </a:p>
          <a:p>
            <a:pPr>
              <a:buNone/>
            </a:pPr>
            <a:r>
              <a:rPr lang="el-GR" dirty="0"/>
              <a:t>Αυτά περιλαμβάνουν:</a:t>
            </a:r>
          </a:p>
          <a:p>
            <a:pPr>
              <a:buFont typeface="Arial" panose="020B0604020202020204" pitchFamily="34" charset="0"/>
              <a:buChar char="•"/>
            </a:pPr>
            <a:r>
              <a:rPr lang="el-GR" dirty="0"/>
              <a:t>Μειωμένους φόρους ή ΦΠΑ,</a:t>
            </a:r>
          </a:p>
          <a:p>
            <a:pPr>
              <a:buFont typeface="Arial" panose="020B0604020202020204" pitchFamily="34" charset="0"/>
              <a:buChar char="•"/>
            </a:pPr>
            <a:r>
              <a:rPr lang="el-GR" dirty="0"/>
              <a:t>Πληρωμές προς τους προμηθευτές για να διατηρούν χαμηλά τα τιμολόγια.</a:t>
            </a:r>
          </a:p>
          <a:p>
            <a:endParaRPr lang="en-US" dirty="0"/>
          </a:p>
        </p:txBody>
      </p:sp>
      <p:sp>
        <p:nvSpPr>
          <p:cNvPr id="4" name="Date Placeholder 3">
            <a:extLst>
              <a:ext uri="{FF2B5EF4-FFF2-40B4-BE49-F238E27FC236}">
                <a16:creationId xmlns:a16="http://schemas.microsoft.com/office/drawing/2014/main" id="{61C55AA0-6CA2-BA40-E817-8F5B5750B7D1}"/>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3321A06C-9AD0-37A5-CAD1-24B2051FC35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3A10BE3-34F4-B03B-2A52-5CB2555E2389}"/>
              </a:ext>
            </a:extLst>
          </p:cNvPr>
          <p:cNvSpPr>
            <a:spLocks noGrp="1"/>
          </p:cNvSpPr>
          <p:nvPr>
            <p:ph type="sldNum" sz="quarter" idx="5"/>
          </p:nvPr>
        </p:nvSpPr>
        <p:spPr/>
        <p:txBody>
          <a:bodyPr/>
          <a:lstStyle/>
          <a:p>
            <a:fld id="{F26CA750-A413-461A-ACF7-A597AE5AD928}" type="slidenum">
              <a:rPr lang="en-US" smtClean="0"/>
              <a:pPr/>
              <a:t>20</a:t>
            </a:fld>
            <a:endParaRPr lang="en-US"/>
          </a:p>
        </p:txBody>
      </p:sp>
    </p:spTree>
    <p:extLst>
      <p:ext uri="{BB962C8B-B14F-4D97-AF65-F5344CB8AC3E}">
        <p14:creationId xmlns:p14="http://schemas.microsoft.com/office/powerpoint/2010/main" val="3553279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6F271-4B49-A00A-96D7-2AC681EC0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50DEC-FCBD-E34A-C2D4-F2D397770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DD4B8-C175-589E-9797-0355248F179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EDC9AE9-316E-5143-D6D3-BB4931451AA6}"/>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A03DAE6B-83A3-07F3-DB63-9E954B483CBB}"/>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CED6E0D-DAB7-FBCE-3A04-FE0DC5B2B2AB}"/>
              </a:ext>
            </a:extLst>
          </p:cNvPr>
          <p:cNvSpPr>
            <a:spLocks noGrp="1"/>
          </p:cNvSpPr>
          <p:nvPr>
            <p:ph type="sldNum" sz="quarter" idx="5"/>
          </p:nvPr>
        </p:nvSpPr>
        <p:spPr/>
        <p:txBody>
          <a:bodyPr/>
          <a:lstStyle/>
          <a:p>
            <a:fld id="{F26CA750-A413-461A-ACF7-A597AE5AD928}" type="slidenum">
              <a:rPr lang="en-US" smtClean="0"/>
              <a:pPr/>
              <a:t>21</a:t>
            </a:fld>
            <a:endParaRPr lang="en-US"/>
          </a:p>
        </p:txBody>
      </p:sp>
    </p:spTree>
    <p:extLst>
      <p:ext uri="{BB962C8B-B14F-4D97-AF65-F5344CB8AC3E}">
        <p14:creationId xmlns:p14="http://schemas.microsoft.com/office/powerpoint/2010/main" val="381687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FC083-5B63-6238-F0E4-E89C61D59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6DDCD-58A9-49BE-04E3-BE902A19A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CB85C-7F31-5223-A566-EDA24D41D60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87356DE-1C5A-C8EF-1C69-B6DE3ABEDE0B}"/>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E8B8E7E9-0B44-3BAA-F706-114A0C9A952F}"/>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D9D0524-50EA-2E34-8511-DEB24E27D03D}"/>
              </a:ext>
            </a:extLst>
          </p:cNvPr>
          <p:cNvSpPr>
            <a:spLocks noGrp="1"/>
          </p:cNvSpPr>
          <p:nvPr>
            <p:ph type="sldNum" sz="quarter" idx="5"/>
          </p:nvPr>
        </p:nvSpPr>
        <p:spPr/>
        <p:txBody>
          <a:bodyPr/>
          <a:lstStyle/>
          <a:p>
            <a:fld id="{F26CA750-A413-461A-ACF7-A597AE5AD928}" type="slidenum">
              <a:rPr lang="en-US" smtClean="0"/>
              <a:pPr/>
              <a:t>4</a:t>
            </a:fld>
            <a:endParaRPr lang="en-US"/>
          </a:p>
        </p:txBody>
      </p:sp>
    </p:spTree>
    <p:extLst>
      <p:ext uri="{BB962C8B-B14F-4D97-AF65-F5344CB8AC3E}">
        <p14:creationId xmlns:p14="http://schemas.microsoft.com/office/powerpoint/2010/main" val="668020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3F0FF-DD1B-D59D-F5C2-1426FAA1A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0EC53-A95E-1846-1802-9C90276E2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EF225-88F5-F710-F2C4-82CAA58DDCB0}"/>
              </a:ext>
            </a:extLst>
          </p:cNvPr>
          <p:cNvSpPr>
            <a:spLocks noGrp="1"/>
          </p:cNvSpPr>
          <p:nvPr>
            <p:ph type="body" idx="1"/>
          </p:nvPr>
        </p:nvSpPr>
        <p:spPr/>
        <p:txBody>
          <a:bodyPr/>
          <a:lstStyle/>
          <a:p>
            <a:pPr>
              <a:buNone/>
            </a:pPr>
            <a:r>
              <a:rPr lang="el-GR"/>
              <a:t>Η </a:t>
            </a:r>
            <a:r>
              <a:rPr lang="el-GR" b="1"/>
              <a:t>σχέση χονδρικής-λιανικής</a:t>
            </a:r>
            <a:r>
              <a:rPr lang="el-GR"/>
              <a:t> δεν είναι γραμμική: ακόμη και σε περιόδους πτώσης των τιμών στη χονδρική, το κόστος για τον τελικό χρήστη μπορεί να παραμείνει υψηλό λόγω </a:t>
            </a:r>
            <a:r>
              <a:rPr lang="el-GR" b="1"/>
              <a:t>σταθερών ή αυξανόμενων μη ενεργειακών χρεώσεων</a:t>
            </a:r>
            <a:r>
              <a:rPr lang="el-GR"/>
              <a:t>.</a:t>
            </a:r>
            <a:br>
              <a:rPr lang="el-GR" b="1"/>
            </a:br>
            <a:br>
              <a:rPr lang="el-GR" b="1"/>
            </a:br>
            <a:r>
              <a:rPr lang="el-GR" b="1"/>
              <a:t>1. Χρεώσεις Προμήθειας</a:t>
            </a:r>
          </a:p>
          <a:p>
            <a:pPr>
              <a:buFont typeface="Arial" panose="020B0604020202020204" pitchFamily="34" charset="0"/>
              <a:buChar char="•"/>
            </a:pPr>
            <a:r>
              <a:rPr lang="el-GR"/>
              <a:t>Αντιπροσωπεύουν το </a:t>
            </a:r>
            <a:r>
              <a:rPr lang="el-GR" b="1"/>
              <a:t>κόστος αγοράς ηλεκτρικής ενέργειας στη χονδρική αγορά</a:t>
            </a:r>
            <a:r>
              <a:rPr lang="el-GR"/>
              <a:t> (συνήθως μέσω Ενεργειακής Χρηματαγοράς – DAM, IDM, Balancing) και το περιθώριο κέρδους του προμηθευτή.</a:t>
            </a:r>
          </a:p>
          <a:p>
            <a:pPr>
              <a:buFont typeface="Arial" panose="020B0604020202020204" pitchFamily="34" charset="0"/>
              <a:buChar char="•"/>
            </a:pPr>
            <a:r>
              <a:rPr lang="el-GR"/>
              <a:t>Επηρεάζονται από παράγοντες όπως οι τιμές στο ΕΧΕ, το μείγμα καυσίμου, και η διεθνής ενεργειακή συγκυρία.</a:t>
            </a:r>
          </a:p>
          <a:p>
            <a:pPr>
              <a:buNone/>
            </a:pPr>
            <a:r>
              <a:rPr lang="el-GR" b="1"/>
              <a:t>2. Ρυθμιζόμενες Χρεώσεις</a:t>
            </a:r>
          </a:p>
          <a:p>
            <a:pPr>
              <a:buFont typeface="Arial" panose="020B0604020202020204" pitchFamily="34" charset="0"/>
              <a:buChar char="•"/>
            </a:pPr>
            <a:r>
              <a:rPr lang="el-GR"/>
              <a:t>Τίθενται από την Ρυθμιστική Αρχή και περιλαμβάνουν:</a:t>
            </a:r>
          </a:p>
          <a:p>
            <a:pPr marL="742950" lvl="1" indent="-285750">
              <a:buFont typeface="Arial" panose="020B0604020202020204" pitchFamily="34" charset="0"/>
              <a:buChar char="•"/>
            </a:pPr>
            <a:r>
              <a:rPr lang="el-GR"/>
              <a:t>Τέλη για τη χρήση του </a:t>
            </a:r>
            <a:r>
              <a:rPr lang="el-GR" b="1"/>
              <a:t>Συστήματος Μεταφοράς και Δικτύου Διανομής</a:t>
            </a:r>
            <a:r>
              <a:rPr lang="el-GR"/>
              <a:t> (ΑΔΜΗΕ, ΔΕΔΔΗΕ),</a:t>
            </a:r>
          </a:p>
          <a:p>
            <a:pPr marL="742950" lvl="1" indent="-285750">
              <a:buFont typeface="Arial" panose="020B0604020202020204" pitchFamily="34" charset="0"/>
              <a:buChar char="•"/>
            </a:pPr>
            <a:r>
              <a:rPr lang="el-GR"/>
              <a:t>Χρεώσεις ΥΚΩ (Υπηρεσίες Κοινής Ωφέλειας),</a:t>
            </a:r>
          </a:p>
          <a:p>
            <a:pPr marL="742950" lvl="1" indent="-285750">
              <a:buFont typeface="Arial" panose="020B0604020202020204" pitchFamily="34" charset="0"/>
              <a:buChar char="•"/>
            </a:pPr>
            <a:r>
              <a:rPr lang="el-GR"/>
              <a:t>Χρεώσεις για τον </a:t>
            </a:r>
            <a:r>
              <a:rPr lang="el-GR" b="1"/>
              <a:t>Ειδικό Λογαριασμό ΑΠΕ</a:t>
            </a:r>
            <a:r>
              <a:rPr lang="el-GR"/>
              <a:t> (ΕΛΑΠΕ).</a:t>
            </a:r>
          </a:p>
          <a:p>
            <a:pPr>
              <a:buFont typeface="Arial" panose="020B0604020202020204" pitchFamily="34" charset="0"/>
              <a:buChar char="•"/>
            </a:pPr>
            <a:r>
              <a:rPr lang="el-GR"/>
              <a:t>Δεν εξαρτώνται από την εμπορική πολιτική του προμηθευτή.</a:t>
            </a:r>
          </a:p>
          <a:p>
            <a:pPr>
              <a:buNone/>
            </a:pPr>
            <a:r>
              <a:rPr lang="el-GR" b="1"/>
              <a:t>3. Συμπληρωματικές Χρεώσεις</a:t>
            </a:r>
          </a:p>
          <a:p>
            <a:pPr>
              <a:buFont typeface="Arial" panose="020B0604020202020204" pitchFamily="34" charset="0"/>
              <a:buChar char="•"/>
            </a:pPr>
            <a:r>
              <a:rPr lang="el-GR"/>
              <a:t>Περιλαμβάνουν έκτακτες ή μεταβλητές επιβαρύνσεις, όπως:</a:t>
            </a:r>
          </a:p>
          <a:p>
            <a:pPr marL="742950" lvl="1" indent="-285750">
              <a:buFont typeface="Arial" panose="020B0604020202020204" pitchFamily="34" charset="0"/>
              <a:buChar char="•"/>
            </a:pPr>
            <a:r>
              <a:rPr lang="el-GR"/>
              <a:t>Αναπροσαρμογές κόστους εξισορρόπησης,</a:t>
            </a:r>
          </a:p>
          <a:p>
            <a:pPr marL="742950" lvl="1" indent="-285750">
              <a:buFont typeface="Arial" panose="020B0604020202020204" pitchFamily="34" charset="0"/>
              <a:buChar char="•"/>
            </a:pPr>
            <a:r>
              <a:rPr lang="el-GR"/>
              <a:t>Επιδράσεις μηχανισμών διαχείρισης ελλειμμάτων ή υπερεισπράξεων.</a:t>
            </a:r>
          </a:p>
          <a:p>
            <a:pPr>
              <a:buNone/>
            </a:pPr>
            <a:r>
              <a:rPr lang="el-GR" b="1"/>
              <a:t>4. Χρεώσεις υπέρ τρίτων (Δήμοι, ΕΡΤ)</a:t>
            </a:r>
          </a:p>
          <a:p>
            <a:pPr>
              <a:buFont typeface="Arial" panose="020B0604020202020204" pitchFamily="34" charset="0"/>
              <a:buChar char="•"/>
            </a:pPr>
            <a:r>
              <a:rPr lang="el-GR" b="1"/>
              <a:t>Χρεώσεις Δήμου</a:t>
            </a:r>
            <a:r>
              <a:rPr lang="el-GR"/>
              <a:t>: Τέλη καθαριότητας, φωτισμού κ.λπ., που τιμολογούνται μέσω του λογαριασμού ρεύματος, παρότι δεν σχετίζονται άμεσα με την ηλεκτρική ενέργεια.</a:t>
            </a:r>
          </a:p>
          <a:p>
            <a:pPr>
              <a:buFont typeface="Arial" panose="020B0604020202020204" pitchFamily="34" charset="0"/>
              <a:buChar char="•"/>
            </a:pPr>
            <a:r>
              <a:rPr lang="el-GR" b="1"/>
              <a:t>Τέλος υπέρ ΕΡΤ</a:t>
            </a:r>
            <a:r>
              <a:rPr lang="el-GR"/>
              <a:t>: Δημόσιο τέλος υπέρ της δημόσιας ραδιοτηλεόρασης.</a:t>
            </a:r>
          </a:p>
          <a:p>
            <a:pPr>
              <a:buNone/>
            </a:pPr>
            <a:r>
              <a:rPr lang="el-GR" b="1"/>
              <a:t>5. Φόρος Προστιθέμενης Αξίας (ΦΠΑ)</a:t>
            </a:r>
          </a:p>
          <a:p>
            <a:pPr>
              <a:buFont typeface="Arial" panose="020B0604020202020204" pitchFamily="34" charset="0"/>
              <a:buChar char="•"/>
            </a:pPr>
            <a:r>
              <a:rPr lang="el-GR"/>
              <a:t>Ο </a:t>
            </a:r>
            <a:r>
              <a:rPr lang="el-GR" b="1"/>
              <a:t>ΦΠΑ 6%</a:t>
            </a:r>
            <a:r>
              <a:rPr lang="el-GR"/>
              <a:t> εφαρμόζεται επί του συνόλου των χρεώσεων (ενεργειακών και μη), αυξάνοντας το τελικό ύψος του λογαριασμού.</a:t>
            </a:r>
          </a:p>
          <a:p>
            <a:pPr>
              <a:buFont typeface="Arial" panose="020B0604020202020204" pitchFamily="34" charset="0"/>
              <a:buChar char="•"/>
            </a:pPr>
            <a:r>
              <a:rPr lang="el-GR"/>
              <a:t>Αν και σχετικά χαμηλός, παραμένει </a:t>
            </a:r>
            <a:r>
              <a:rPr lang="el-GR" b="1"/>
              <a:t>αναλογικός επιβαρυντικός συντελεστής</a:t>
            </a:r>
            <a:r>
              <a:rPr lang="el-GR"/>
              <a:t>.</a:t>
            </a:r>
          </a:p>
          <a:p>
            <a:endParaRPr lang="en-US"/>
          </a:p>
        </p:txBody>
      </p:sp>
      <p:sp>
        <p:nvSpPr>
          <p:cNvPr id="4" name="Date Placeholder 3">
            <a:extLst>
              <a:ext uri="{FF2B5EF4-FFF2-40B4-BE49-F238E27FC236}">
                <a16:creationId xmlns:a16="http://schemas.microsoft.com/office/drawing/2014/main" id="{4F7E2EF0-271A-5CC6-3E36-DB478A9FD41C}"/>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CD2170C2-7983-7E7C-4656-B44B1E3F3A4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69F42CD1-B3A2-E17B-77A6-BE0BD0FC61E4}"/>
              </a:ext>
            </a:extLst>
          </p:cNvPr>
          <p:cNvSpPr>
            <a:spLocks noGrp="1"/>
          </p:cNvSpPr>
          <p:nvPr>
            <p:ph type="sldNum" sz="quarter" idx="5"/>
          </p:nvPr>
        </p:nvSpPr>
        <p:spPr/>
        <p:txBody>
          <a:bodyPr/>
          <a:lstStyle/>
          <a:p>
            <a:fld id="{F26CA750-A413-461A-ACF7-A597AE5AD928}" type="slidenum">
              <a:rPr lang="en-US" smtClean="0"/>
              <a:pPr/>
              <a:t>22</a:t>
            </a:fld>
            <a:endParaRPr lang="en-US"/>
          </a:p>
        </p:txBody>
      </p:sp>
    </p:spTree>
    <p:extLst>
      <p:ext uri="{BB962C8B-B14F-4D97-AF65-F5344CB8AC3E}">
        <p14:creationId xmlns:p14="http://schemas.microsoft.com/office/powerpoint/2010/main" val="1070834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BB6C-481B-73D8-B1E0-63CA20286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73224-EC77-F8BF-8823-6AF0350DC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8432C-E72E-8170-86BC-1E5540103DDF}"/>
              </a:ext>
            </a:extLst>
          </p:cNvPr>
          <p:cNvSpPr>
            <a:spLocks noGrp="1"/>
          </p:cNvSpPr>
          <p:nvPr>
            <p:ph type="body" idx="1"/>
          </p:nvPr>
        </p:nvSpPr>
        <p:spPr/>
        <p:txBody>
          <a:bodyPr/>
          <a:lstStyle/>
          <a:p>
            <a:pPr marL="171450" indent="-171450">
              <a:buFont typeface="Arial" panose="020B0604020202020204" pitchFamily="34" charset="0"/>
              <a:buChar char="•"/>
            </a:pPr>
            <a:r>
              <a:rPr lang="el-GR"/>
              <a:t>Εδώ βλέπουμε ένα πραγματικό λογαριασμό </a:t>
            </a:r>
            <a:r>
              <a:rPr lang="el-GR" err="1"/>
              <a:t>ηλ</a:t>
            </a:r>
            <a:r>
              <a:rPr lang="el-GR"/>
              <a:t>. ρεύματος</a:t>
            </a:r>
          </a:p>
          <a:p>
            <a:pPr marL="171450" indent="-171450">
              <a:buFont typeface="Arial" panose="020B0604020202020204" pitchFamily="34" charset="0"/>
              <a:buChar char="•"/>
            </a:pPr>
            <a:r>
              <a:rPr lang="el-GR"/>
              <a:t>Μπορούμε να δούμε την ανάλυση του τιμολογίου και των χρεώσεων που γίνονται στους καταναλωτές</a:t>
            </a:r>
          </a:p>
          <a:p>
            <a:pPr marL="171450" indent="-171450">
              <a:buFont typeface="Arial" panose="020B0604020202020204" pitchFamily="34" charset="0"/>
              <a:buChar char="•"/>
            </a:pPr>
            <a:r>
              <a:rPr lang="el-GR"/>
              <a:t>Από το συνολικό ποσό που καλείται να πληρώσει ο καταναλωτής, μόνο το 30% αφορά στην προμήθεια ενέργειας</a:t>
            </a:r>
          </a:p>
          <a:p>
            <a:pPr marL="171450" indent="-171450">
              <a:buFont typeface="Arial" panose="020B0604020202020204" pitchFamily="34" charset="0"/>
              <a:buChar char="•"/>
            </a:pPr>
            <a:r>
              <a:rPr lang="el-GR"/>
              <a:t>Ενώ το μεγαλύτερο ποσοστό (47%) αφορά στις </a:t>
            </a:r>
            <a:r>
              <a:rPr lang="el-GR" err="1"/>
              <a:t>χρελωσεις</a:t>
            </a:r>
            <a:r>
              <a:rPr lang="el-GR"/>
              <a:t> των δήμων</a:t>
            </a:r>
            <a:endParaRPr lang="en-US"/>
          </a:p>
        </p:txBody>
      </p:sp>
      <p:sp>
        <p:nvSpPr>
          <p:cNvPr id="4" name="Date Placeholder 3">
            <a:extLst>
              <a:ext uri="{FF2B5EF4-FFF2-40B4-BE49-F238E27FC236}">
                <a16:creationId xmlns:a16="http://schemas.microsoft.com/office/drawing/2014/main" id="{181979AF-E5E1-E49C-49B8-C5353E906D75}"/>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A649DDFD-B9BC-E54C-C534-40E8A1745CB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69E8D425-E064-3B22-25C8-6AA78BD68531}"/>
              </a:ext>
            </a:extLst>
          </p:cNvPr>
          <p:cNvSpPr>
            <a:spLocks noGrp="1"/>
          </p:cNvSpPr>
          <p:nvPr>
            <p:ph type="sldNum" sz="quarter" idx="5"/>
          </p:nvPr>
        </p:nvSpPr>
        <p:spPr/>
        <p:txBody>
          <a:bodyPr/>
          <a:lstStyle/>
          <a:p>
            <a:fld id="{F26CA750-A413-461A-ACF7-A597AE5AD928}" type="slidenum">
              <a:rPr lang="en-US" smtClean="0"/>
              <a:pPr/>
              <a:t>23</a:t>
            </a:fld>
            <a:endParaRPr lang="en-US"/>
          </a:p>
        </p:txBody>
      </p:sp>
    </p:spTree>
    <p:extLst>
      <p:ext uri="{BB962C8B-B14F-4D97-AF65-F5344CB8AC3E}">
        <p14:creationId xmlns:p14="http://schemas.microsoft.com/office/powerpoint/2010/main" val="2784236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5707-981D-FAB9-28C4-5D85D5A46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A2550-B678-5053-5853-D9F99616A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7EAC9-2AA6-82BD-8BE2-BA62ACC1BF3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79E4C82-D0A5-DCFE-E4AD-61CAE8146559}"/>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2EBA734D-B0D0-3A94-6A82-96ED39F1164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C7EF63A-38B1-5452-A4A4-7CCDB566DD32}"/>
              </a:ext>
            </a:extLst>
          </p:cNvPr>
          <p:cNvSpPr>
            <a:spLocks noGrp="1"/>
          </p:cNvSpPr>
          <p:nvPr>
            <p:ph type="sldNum" sz="quarter" idx="5"/>
          </p:nvPr>
        </p:nvSpPr>
        <p:spPr/>
        <p:txBody>
          <a:bodyPr/>
          <a:lstStyle/>
          <a:p>
            <a:fld id="{F26CA750-A413-461A-ACF7-A597AE5AD928}" type="slidenum">
              <a:rPr lang="en-US" smtClean="0"/>
              <a:pPr/>
              <a:t>24</a:t>
            </a:fld>
            <a:endParaRPr lang="en-US"/>
          </a:p>
        </p:txBody>
      </p:sp>
    </p:spTree>
    <p:extLst>
      <p:ext uri="{BB962C8B-B14F-4D97-AF65-F5344CB8AC3E}">
        <p14:creationId xmlns:p14="http://schemas.microsoft.com/office/powerpoint/2010/main" val="410674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36CB-95B7-5833-BD61-DB959E2C9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7B23D-467C-02B8-63FE-5C61B7A6B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36655-7392-D367-1C56-90CF4CD3357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44EFFE9-2500-79C5-EAA0-757DE70F1F57}"/>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F8C61886-06AD-A32D-D0DD-0CAF7CF539B9}"/>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37CBE1E-5488-6C72-8A3A-176027C49E1B}"/>
              </a:ext>
            </a:extLst>
          </p:cNvPr>
          <p:cNvSpPr>
            <a:spLocks noGrp="1"/>
          </p:cNvSpPr>
          <p:nvPr>
            <p:ph type="sldNum" sz="quarter" idx="5"/>
          </p:nvPr>
        </p:nvSpPr>
        <p:spPr/>
        <p:txBody>
          <a:bodyPr/>
          <a:lstStyle/>
          <a:p>
            <a:fld id="{F26CA750-A413-461A-ACF7-A597AE5AD928}" type="slidenum">
              <a:rPr lang="en-US" smtClean="0"/>
              <a:pPr/>
              <a:t>25</a:t>
            </a:fld>
            <a:endParaRPr lang="en-US"/>
          </a:p>
        </p:txBody>
      </p:sp>
    </p:spTree>
    <p:extLst>
      <p:ext uri="{BB962C8B-B14F-4D97-AF65-F5344CB8AC3E}">
        <p14:creationId xmlns:p14="http://schemas.microsoft.com/office/powerpoint/2010/main" val="4073326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D5E1F-E100-2241-F36F-49143D851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25412-859D-933C-64B4-EF73FAE10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E4F2B-237C-982F-1C1D-331AFEB7FA5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111F1A6-3AE9-681C-8544-7D38AC566365}"/>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190400FC-EB4C-F736-4CC8-4974383A2BB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44C3CBD7-96A3-95F1-6A32-145EBF6DEBD1}"/>
              </a:ext>
            </a:extLst>
          </p:cNvPr>
          <p:cNvSpPr>
            <a:spLocks noGrp="1"/>
          </p:cNvSpPr>
          <p:nvPr>
            <p:ph type="sldNum" sz="quarter" idx="5"/>
          </p:nvPr>
        </p:nvSpPr>
        <p:spPr/>
        <p:txBody>
          <a:bodyPr/>
          <a:lstStyle/>
          <a:p>
            <a:fld id="{F26CA750-A413-461A-ACF7-A597AE5AD928}" type="slidenum">
              <a:rPr lang="en-US" smtClean="0"/>
              <a:pPr/>
              <a:t>26</a:t>
            </a:fld>
            <a:endParaRPr lang="en-US"/>
          </a:p>
        </p:txBody>
      </p:sp>
    </p:spTree>
    <p:extLst>
      <p:ext uri="{BB962C8B-B14F-4D97-AF65-F5344CB8AC3E}">
        <p14:creationId xmlns:p14="http://schemas.microsoft.com/office/powerpoint/2010/main" val="2952280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73939-BBAB-0A10-2DFB-7684112EF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A9542-C224-6F7A-B9E9-6416EC3EE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A5A8D0-0B9B-58C8-3386-502899AB3884}"/>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Date Placeholder 3">
            <a:extLst>
              <a:ext uri="{FF2B5EF4-FFF2-40B4-BE49-F238E27FC236}">
                <a16:creationId xmlns:a16="http://schemas.microsoft.com/office/drawing/2014/main" id="{188ACC7B-01D1-1338-41F7-4B10E37A70B7}"/>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8C096FAC-ED49-A541-EDF9-E73B870138B3}"/>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4CB46AE-E78B-B51A-5AB7-3BDC04B57E22}"/>
              </a:ext>
            </a:extLst>
          </p:cNvPr>
          <p:cNvSpPr>
            <a:spLocks noGrp="1"/>
          </p:cNvSpPr>
          <p:nvPr>
            <p:ph type="sldNum" sz="quarter" idx="5"/>
          </p:nvPr>
        </p:nvSpPr>
        <p:spPr/>
        <p:txBody>
          <a:bodyPr/>
          <a:lstStyle/>
          <a:p>
            <a:fld id="{F26CA750-A413-461A-ACF7-A597AE5AD928}" type="slidenum">
              <a:rPr lang="en-US" smtClean="0"/>
              <a:pPr/>
              <a:t>27</a:t>
            </a:fld>
            <a:endParaRPr lang="en-US"/>
          </a:p>
        </p:txBody>
      </p:sp>
    </p:spTree>
    <p:extLst>
      <p:ext uri="{BB962C8B-B14F-4D97-AF65-F5344CB8AC3E}">
        <p14:creationId xmlns:p14="http://schemas.microsoft.com/office/powerpoint/2010/main" val="397750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EDB04-C5E9-2573-5E18-AD134FC63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67A8B-0DD9-DC6A-F9FC-32EB7AA80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30BB7-81F6-6033-7E75-5AFE65EBD9E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A3E9DC39-3325-1EB3-59CB-6B0CE3ABD11D}"/>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A86092AA-8823-1876-7CF4-AB0722997AAA}"/>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68EBDE4-E9EC-F04B-D0EE-AF405D20A1A1}"/>
              </a:ext>
            </a:extLst>
          </p:cNvPr>
          <p:cNvSpPr>
            <a:spLocks noGrp="1"/>
          </p:cNvSpPr>
          <p:nvPr>
            <p:ph type="sldNum" sz="quarter" idx="5"/>
          </p:nvPr>
        </p:nvSpPr>
        <p:spPr/>
        <p:txBody>
          <a:bodyPr/>
          <a:lstStyle/>
          <a:p>
            <a:fld id="{F26CA750-A413-461A-ACF7-A597AE5AD928}" type="slidenum">
              <a:rPr lang="en-US" smtClean="0"/>
              <a:pPr/>
              <a:t>29</a:t>
            </a:fld>
            <a:endParaRPr lang="en-US"/>
          </a:p>
        </p:txBody>
      </p:sp>
    </p:spTree>
    <p:extLst>
      <p:ext uri="{BB962C8B-B14F-4D97-AF65-F5344CB8AC3E}">
        <p14:creationId xmlns:p14="http://schemas.microsoft.com/office/powerpoint/2010/main" val="2286169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96317-CC8B-5454-A7B1-00379E461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CB7DB-1459-2DB1-D424-B27550065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03A76-76A1-7A27-4B10-1FDAB0AB3FD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FDA541E-1182-759C-CAFB-73121DF79C14}"/>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4F9A9611-1495-0633-515C-1C35951AD715}"/>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4CE1851-4AD2-2C07-FE9E-8211EFF35FC1}"/>
              </a:ext>
            </a:extLst>
          </p:cNvPr>
          <p:cNvSpPr>
            <a:spLocks noGrp="1"/>
          </p:cNvSpPr>
          <p:nvPr>
            <p:ph type="sldNum" sz="quarter" idx="5"/>
          </p:nvPr>
        </p:nvSpPr>
        <p:spPr/>
        <p:txBody>
          <a:bodyPr/>
          <a:lstStyle/>
          <a:p>
            <a:fld id="{F26CA750-A413-461A-ACF7-A597AE5AD928}" type="slidenum">
              <a:rPr lang="en-US" smtClean="0"/>
              <a:pPr/>
              <a:t>30</a:t>
            </a:fld>
            <a:endParaRPr lang="en-US"/>
          </a:p>
        </p:txBody>
      </p:sp>
    </p:spTree>
    <p:extLst>
      <p:ext uri="{BB962C8B-B14F-4D97-AF65-F5344CB8AC3E}">
        <p14:creationId xmlns:p14="http://schemas.microsoft.com/office/powerpoint/2010/main" val="2383814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B9E84-948E-93C5-CEFE-C886311CB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734E7-4CBF-562F-8465-8FAB1452D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FD1FB-C148-4FF6-8453-536125AFCF0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8163480-1074-43FB-7AC7-9B43B8DEA580}"/>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B144D9C6-9F79-9EE1-948D-B2F3FF9A0C94}"/>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3FF5AB19-0D69-571B-EFF7-DC50CE781455}"/>
              </a:ext>
            </a:extLst>
          </p:cNvPr>
          <p:cNvSpPr>
            <a:spLocks noGrp="1"/>
          </p:cNvSpPr>
          <p:nvPr>
            <p:ph type="sldNum" sz="quarter" idx="5"/>
          </p:nvPr>
        </p:nvSpPr>
        <p:spPr/>
        <p:txBody>
          <a:bodyPr/>
          <a:lstStyle/>
          <a:p>
            <a:fld id="{F26CA750-A413-461A-ACF7-A597AE5AD928}" type="slidenum">
              <a:rPr lang="en-US" smtClean="0"/>
              <a:pPr/>
              <a:t>31</a:t>
            </a:fld>
            <a:endParaRPr lang="en-US"/>
          </a:p>
        </p:txBody>
      </p:sp>
    </p:spTree>
    <p:extLst>
      <p:ext uri="{BB962C8B-B14F-4D97-AF65-F5344CB8AC3E}">
        <p14:creationId xmlns:p14="http://schemas.microsoft.com/office/powerpoint/2010/main" val="4281298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57BE3-F54F-E9BB-A510-611B7F063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9C513-064E-7BCA-1E30-91862B182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AF6D11-E487-7FA6-5183-7A6F336329C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486D343-298E-F043-CE8E-2D1F062BDAED}"/>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BE81BB30-D8F5-E5D4-D959-5CB39F538F00}"/>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A79198B-4668-1A73-33C4-C7F992EDA697}"/>
              </a:ext>
            </a:extLst>
          </p:cNvPr>
          <p:cNvSpPr>
            <a:spLocks noGrp="1"/>
          </p:cNvSpPr>
          <p:nvPr>
            <p:ph type="sldNum" sz="quarter" idx="5"/>
          </p:nvPr>
        </p:nvSpPr>
        <p:spPr/>
        <p:txBody>
          <a:bodyPr/>
          <a:lstStyle/>
          <a:p>
            <a:fld id="{F26CA750-A413-461A-ACF7-A597AE5AD928}" type="slidenum">
              <a:rPr lang="en-US" smtClean="0"/>
              <a:pPr/>
              <a:t>32</a:t>
            </a:fld>
            <a:endParaRPr lang="en-US"/>
          </a:p>
        </p:txBody>
      </p:sp>
    </p:spTree>
    <p:extLst>
      <p:ext uri="{BB962C8B-B14F-4D97-AF65-F5344CB8AC3E}">
        <p14:creationId xmlns:p14="http://schemas.microsoft.com/office/powerpoint/2010/main" val="152247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F0C16-8204-BBCE-5468-4231CC511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0E98E-AA6E-A1CA-091F-0DBE48826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BE07-87E3-5762-AB6D-324B34427965}"/>
              </a:ext>
            </a:extLst>
          </p:cNvPr>
          <p:cNvSpPr>
            <a:spLocks noGrp="1"/>
          </p:cNvSpPr>
          <p:nvPr>
            <p:ph type="body" idx="1"/>
          </p:nvPr>
        </p:nvSpPr>
        <p:spPr/>
        <p:txBody>
          <a:bodyPr/>
          <a:lstStyle/>
          <a:p>
            <a:r>
              <a:rPr lang="el-GR" b="1" i="0">
                <a:solidFill>
                  <a:srgbClr val="5C5C5C"/>
                </a:solidFill>
                <a:effectLst/>
                <a:latin typeface="Open Sans" panose="020B0606030504020204" pitchFamily="34" charset="0"/>
              </a:rPr>
              <a:t>Α. Χονδρική Αγορά Προθεσμιακών Προϊόντων Ηλεκτρικής Ενέργειας</a:t>
            </a:r>
            <a:br>
              <a:rPr lang="el-GR" b="1"/>
            </a:br>
            <a:r>
              <a:rPr lang="el-GR" b="0" i="0">
                <a:solidFill>
                  <a:srgbClr val="5C5C5C"/>
                </a:solidFill>
                <a:effectLst/>
                <a:latin typeface="Open Sans" panose="020B0606030504020204" pitchFamily="34" charset="0"/>
              </a:rPr>
              <a:t>Στην Χονδρική Αγορά Προθεσμιακών Προϊόντων Ηλεκτρικής Ενέργειας, οι Συμμετέχοντες δύνανται να συνάπτουν συμβάσεις αγοράς και πώλησης ηλεκτρικής ενέργειας, με υποχρέωση φυσικής παράδοσης, σύμφωνα με τα χαρακτηριστικά των Προθεσμιακών Προϊόντων Ηλεκτρικής Ενέργειας</a:t>
            </a:r>
            <a:r>
              <a:rPr lang="en-US" b="0" i="0">
                <a:solidFill>
                  <a:srgbClr val="5C5C5C"/>
                </a:solidFill>
                <a:effectLst/>
                <a:latin typeface="Open Sans" panose="020B0606030504020204" pitchFamily="34" charset="0"/>
              </a:rPr>
              <a:t>.</a:t>
            </a:r>
            <a:br>
              <a:rPr lang="el-GR"/>
            </a:br>
            <a:br>
              <a:rPr lang="en-US" b="0" i="0">
                <a:solidFill>
                  <a:srgbClr val="5C5C5C"/>
                </a:solidFill>
                <a:effectLst/>
                <a:latin typeface="Open Sans" panose="020B0606030504020204" pitchFamily="34" charset="0"/>
              </a:rPr>
            </a:br>
            <a:r>
              <a:rPr lang="el-GR" b="1" i="0">
                <a:solidFill>
                  <a:srgbClr val="5C5C5C"/>
                </a:solidFill>
                <a:effectLst/>
                <a:latin typeface="Open Sans" panose="020B0606030504020204" pitchFamily="34" charset="0"/>
              </a:rPr>
              <a:t>Β. Αγορά Επόμενης Ημέρας</a:t>
            </a:r>
            <a:br>
              <a:rPr lang="el-GR"/>
            </a:br>
            <a:r>
              <a:rPr lang="el-GR" b="0" i="0">
                <a:solidFill>
                  <a:srgbClr val="5C5C5C"/>
                </a:solidFill>
                <a:effectLst/>
                <a:latin typeface="Open Sans" panose="020B0606030504020204" pitchFamily="34" charset="0"/>
              </a:rPr>
              <a:t>α) Στην Αγορά Επόμενης Ημέρας υποβάλλονται από τους Συμμετέχοντες Εντολές Συναλλαγών ηλεκτρικής ενέργειας με υποχρέωση φυσικής παράδοσης την επόμενη ημέρα (Ημέρα Εκπλήρωσης Φυσικής Παράδοσης). </a:t>
            </a:r>
            <a:br>
              <a:rPr lang="el-GR" b="0" i="0">
                <a:solidFill>
                  <a:srgbClr val="5C5C5C"/>
                </a:solidFill>
                <a:effectLst/>
                <a:latin typeface="Open Sans" panose="020B0606030504020204" pitchFamily="34" charset="0"/>
              </a:rPr>
            </a:br>
            <a:br>
              <a:rPr lang="el-GR" b="0" i="0">
                <a:solidFill>
                  <a:srgbClr val="5C5C5C"/>
                </a:solidFill>
                <a:effectLst/>
                <a:latin typeface="Open Sans" panose="020B0606030504020204" pitchFamily="34" charset="0"/>
              </a:rPr>
            </a:br>
            <a:r>
              <a:rPr lang="el-GR" b="0" i="0">
                <a:solidFill>
                  <a:srgbClr val="5C5C5C"/>
                </a:solidFill>
                <a:effectLst/>
                <a:latin typeface="Open Sans" panose="020B0606030504020204" pitchFamily="34" charset="0"/>
              </a:rPr>
              <a:t>Στην Αγορά Επόμενης Ημέρας δηλώνονται και οι ποσότητες ενέργειας που έχουν δεσμευτεί μέσω διενέργειας συναλλαγών επί Προθεσμιακών Προϊόντων Ηλεκτρικής Ενέργειας, που έχουν πραγματοποιηθεί είτε μέσω της Χονδρικής Αγοράς Προθεσμιακών Προϊόντων Ηλεκτρικής Ενέργειας, είτε εκτός αυτής. </a:t>
            </a:r>
            <a:br>
              <a:rPr lang="el-GR" b="0" i="0">
                <a:solidFill>
                  <a:srgbClr val="5C5C5C"/>
                </a:solidFill>
                <a:effectLst/>
                <a:latin typeface="Open Sans" panose="020B0606030504020204" pitchFamily="34" charset="0"/>
              </a:rPr>
            </a:br>
            <a:br>
              <a:rPr lang="el-GR" b="0" i="0">
                <a:solidFill>
                  <a:srgbClr val="5C5C5C"/>
                </a:solidFill>
                <a:effectLst/>
                <a:latin typeface="Open Sans" panose="020B0606030504020204" pitchFamily="34" charset="0"/>
              </a:rPr>
            </a:br>
            <a:r>
              <a:rPr lang="el-GR" b="0" i="0">
                <a:solidFill>
                  <a:srgbClr val="5C5C5C"/>
                </a:solidFill>
                <a:effectLst/>
                <a:latin typeface="Open Sans" panose="020B0606030504020204" pitchFamily="34" charset="0"/>
              </a:rPr>
              <a:t>Οι εντολές πώλησης των Παραγωγών οφείλουν να εξαντλούν το υπόλοιπο της διαθέσιμης ισχύος των μονάδων τους, που δεν έχει δεσμευτεί μέσω διενέργειας συναλλαγών επί Προθεσμιακών Προϊόντων Ηλεκτρικής Ενέργειας.</a:t>
            </a:r>
            <a:br>
              <a:rPr lang="el-GR" b="0" i="0">
                <a:solidFill>
                  <a:srgbClr val="5C5C5C"/>
                </a:solidFill>
                <a:effectLst/>
                <a:latin typeface="Open Sans" panose="020B0606030504020204" pitchFamily="34" charset="0"/>
              </a:rPr>
            </a:br>
            <a:br>
              <a:rPr lang="el-GR"/>
            </a:br>
            <a:r>
              <a:rPr lang="el-GR" b="0" i="0">
                <a:solidFill>
                  <a:srgbClr val="5C5C5C"/>
                </a:solidFill>
                <a:effectLst/>
                <a:latin typeface="Open Sans" panose="020B0606030504020204" pitchFamily="34" charset="0"/>
              </a:rPr>
              <a:t>β) Η λειτουργία της Αγοράς Επόμενης Ημέρας, στο πλαίσιο της ενιαίας σύζευξης των ευρωπαϊκών αγορών ηλεκτρικής ενέργειας, διενεργείται από τον Ορισθέντα Διαχειριστή Αγοράς Ηλεκτρικής Ενέργειας (ΟΔΑΗΕ</a:t>
            </a:r>
            <a:br>
              <a:rPr lang="el-GR" b="0" i="0">
                <a:solidFill>
                  <a:srgbClr val="5C5C5C"/>
                </a:solidFill>
                <a:effectLst/>
                <a:latin typeface="Open Sans" panose="020B0606030504020204" pitchFamily="34" charset="0"/>
              </a:rPr>
            </a:br>
            <a:br>
              <a:rPr lang="el-GR" b="0" i="0">
                <a:solidFill>
                  <a:srgbClr val="5C5C5C"/>
                </a:solidFill>
                <a:effectLst/>
                <a:latin typeface="Open Sans" panose="020B0606030504020204" pitchFamily="34" charset="0"/>
              </a:rPr>
            </a:br>
            <a:r>
              <a:rPr lang="el-GR" b="1" i="0">
                <a:solidFill>
                  <a:srgbClr val="5C5C5C"/>
                </a:solidFill>
                <a:effectLst/>
                <a:latin typeface="Open Sans" panose="020B0606030504020204" pitchFamily="34" charset="0"/>
              </a:rPr>
              <a:t>Γ. Ενδοημερήσια Αγορά</a:t>
            </a:r>
            <a:br>
              <a:rPr lang="el-GR"/>
            </a:br>
            <a:r>
              <a:rPr lang="el-GR" b="0" i="0">
                <a:solidFill>
                  <a:srgbClr val="5C5C5C"/>
                </a:solidFill>
                <a:effectLst/>
                <a:latin typeface="Open Sans" panose="020B0606030504020204" pitchFamily="34" charset="0"/>
              </a:rPr>
              <a:t>Στην Ενδοημερήσια Αγορά οι Συμμετέχοντες δύνανται να υποβάλλουν Εντολές Συναλλαγών για φυσική παράδοση την Ημέρα Εκπλήρωσης Φυσικής Παράδοσης, μετά τη λήξη της προθεσμίας υποβολής Εντολών Συναλλαγών στην Αγορά Επόμενης Ημέρας λαμβάνοντας υπόψη τις ποσότητες ενέργειας που έχουν δεσμευτεί μέσω διενέργειας συναλλαγών επί Προθεσμιακών Προϊόντων Ηλεκτρικής Ενέργειας, τις οποίες έχουν πραγματοποιήσει, τα αποτελέσματα της Αγοράς Επόμενης Ημέρας, καθώς και τυχόν περιορισμούς που έχουν προκύψει από την Αγορά Εξισορρόπησης.</a:t>
            </a:r>
            <a:br>
              <a:rPr lang="el-GR"/>
            </a:br>
            <a:br>
              <a:rPr lang="el-GR" b="1"/>
            </a:br>
            <a:r>
              <a:rPr lang="el-GR" b="1" i="0">
                <a:solidFill>
                  <a:srgbClr val="5C5C5C"/>
                </a:solidFill>
                <a:effectLst/>
                <a:latin typeface="Open Sans" panose="020B0606030504020204" pitchFamily="34" charset="0"/>
              </a:rPr>
              <a:t>Δ. Αγορά Εξισορρόπησης</a:t>
            </a:r>
            <a:br>
              <a:rPr lang="el-GR" b="1" i="0">
                <a:solidFill>
                  <a:srgbClr val="5C5C5C"/>
                </a:solidFill>
                <a:effectLst/>
                <a:latin typeface="Open Sans" panose="020B0606030504020204" pitchFamily="34" charset="0"/>
              </a:rPr>
            </a:br>
            <a:br>
              <a:rPr lang="el-GR" b="1"/>
            </a:br>
            <a:r>
              <a:rPr lang="el-GR" b="0" i="0">
                <a:solidFill>
                  <a:srgbClr val="5C5C5C"/>
                </a:solidFill>
                <a:effectLst/>
                <a:latin typeface="Open Sans" panose="020B0606030504020204" pitchFamily="34" charset="0"/>
              </a:rPr>
              <a:t>α) Η Αγορά Εξισορρόπησης περιλαμβάνει την Αγορά Ισχύος Εξισορρόπησης, την Αγορά Ενέργειας Εξισορρόπησης, καθώς και τη διαδικασία εκκαθάρισης αποκλίσεων. Οι Συμμετέχοντες σε αυτήν έχουν υποχρέωση υποβολής προσφορών με υποχρέωση φυσικής παράδοσης για το σύνολο της διαθέσιμης ισχύος τους</a:t>
            </a:r>
            <a:br>
              <a:rPr lang="el-GR" b="0" i="0">
                <a:solidFill>
                  <a:srgbClr val="5C5C5C"/>
                </a:solidFill>
                <a:effectLst/>
                <a:latin typeface="Open Sans" panose="020B0606030504020204" pitchFamily="34" charset="0"/>
              </a:rPr>
            </a:br>
            <a:br>
              <a:rPr lang="el-GR"/>
            </a:br>
            <a:endParaRPr lang="en-US"/>
          </a:p>
        </p:txBody>
      </p:sp>
      <p:sp>
        <p:nvSpPr>
          <p:cNvPr id="4" name="Date Placeholder 3">
            <a:extLst>
              <a:ext uri="{FF2B5EF4-FFF2-40B4-BE49-F238E27FC236}">
                <a16:creationId xmlns:a16="http://schemas.microsoft.com/office/drawing/2014/main" id="{41BC02ED-93FF-B56A-CD16-3DC1499F0B6A}"/>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105C3AA3-2E89-FD14-3744-F89F3967CD19}"/>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562F2103-2EFA-A950-902F-2B4D39891500}"/>
              </a:ext>
            </a:extLst>
          </p:cNvPr>
          <p:cNvSpPr>
            <a:spLocks noGrp="1"/>
          </p:cNvSpPr>
          <p:nvPr>
            <p:ph type="sldNum" sz="quarter" idx="5"/>
          </p:nvPr>
        </p:nvSpPr>
        <p:spPr/>
        <p:txBody>
          <a:bodyPr/>
          <a:lstStyle/>
          <a:p>
            <a:fld id="{F26CA750-A413-461A-ACF7-A597AE5AD928}" type="slidenum">
              <a:rPr lang="en-US" smtClean="0"/>
              <a:pPr/>
              <a:t>5</a:t>
            </a:fld>
            <a:endParaRPr lang="en-US"/>
          </a:p>
        </p:txBody>
      </p:sp>
    </p:spTree>
    <p:extLst>
      <p:ext uri="{BB962C8B-B14F-4D97-AF65-F5344CB8AC3E}">
        <p14:creationId xmlns:p14="http://schemas.microsoft.com/office/powerpoint/2010/main" val="1699439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BF489-12E8-F507-0AA6-9636B5256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9136A-8B0E-B676-DDF2-8962E56B6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1C7D1-BB8C-9EBA-7559-6ACACABA3D7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4F22B37-1E41-660F-C779-56BF8DB1C22B}"/>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FC38BD56-BC94-B0C0-B4D5-A291D95364F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A9F8BAB-7D25-1C0E-C3B8-1B6BF8420953}"/>
              </a:ext>
            </a:extLst>
          </p:cNvPr>
          <p:cNvSpPr>
            <a:spLocks noGrp="1"/>
          </p:cNvSpPr>
          <p:nvPr>
            <p:ph type="sldNum" sz="quarter" idx="5"/>
          </p:nvPr>
        </p:nvSpPr>
        <p:spPr/>
        <p:txBody>
          <a:bodyPr/>
          <a:lstStyle/>
          <a:p>
            <a:fld id="{F26CA750-A413-461A-ACF7-A597AE5AD928}" type="slidenum">
              <a:rPr lang="en-US" smtClean="0"/>
              <a:pPr/>
              <a:t>33</a:t>
            </a:fld>
            <a:endParaRPr lang="en-US"/>
          </a:p>
        </p:txBody>
      </p:sp>
    </p:spTree>
    <p:extLst>
      <p:ext uri="{BB962C8B-B14F-4D97-AF65-F5344CB8AC3E}">
        <p14:creationId xmlns:p14="http://schemas.microsoft.com/office/powerpoint/2010/main" val="2601564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E1485-47BE-8615-B808-2A24E3B1A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6BF96-15BA-451F-0A46-9BA7F69105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0DDCD-098A-275A-8732-3CF62440E1CB}"/>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9F09BC3-3A1F-390B-6AE9-BC2B4E1F3C1E}"/>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BCE67732-B89D-594A-B5B7-5FB8D0523A83}"/>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86695C8D-F314-24F2-7CDC-DA214911068E}"/>
              </a:ext>
            </a:extLst>
          </p:cNvPr>
          <p:cNvSpPr>
            <a:spLocks noGrp="1"/>
          </p:cNvSpPr>
          <p:nvPr>
            <p:ph type="sldNum" sz="quarter" idx="5"/>
          </p:nvPr>
        </p:nvSpPr>
        <p:spPr/>
        <p:txBody>
          <a:bodyPr/>
          <a:lstStyle/>
          <a:p>
            <a:fld id="{F26CA750-A413-461A-ACF7-A597AE5AD928}" type="slidenum">
              <a:rPr lang="en-US" smtClean="0"/>
              <a:pPr/>
              <a:t>34</a:t>
            </a:fld>
            <a:endParaRPr lang="en-US"/>
          </a:p>
        </p:txBody>
      </p:sp>
    </p:spTree>
    <p:extLst>
      <p:ext uri="{BB962C8B-B14F-4D97-AF65-F5344CB8AC3E}">
        <p14:creationId xmlns:p14="http://schemas.microsoft.com/office/powerpoint/2010/main" val="2118596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06EFA-5385-3C27-2620-248D67C86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FE106-5CE0-A0BF-B796-6C0A0AEAE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D74A8-35CB-5AF7-96A5-779E7A8A3DB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6047C40-278D-9127-A2B6-B7E49BA547C4}"/>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A7A2D205-D1FA-01C4-870C-C02BB0D5CC5E}"/>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F822683F-A9E7-77B2-BEE1-F330F94F6C20}"/>
              </a:ext>
            </a:extLst>
          </p:cNvPr>
          <p:cNvSpPr>
            <a:spLocks noGrp="1"/>
          </p:cNvSpPr>
          <p:nvPr>
            <p:ph type="sldNum" sz="quarter" idx="5"/>
          </p:nvPr>
        </p:nvSpPr>
        <p:spPr/>
        <p:txBody>
          <a:bodyPr/>
          <a:lstStyle/>
          <a:p>
            <a:fld id="{F26CA750-A413-461A-ACF7-A597AE5AD928}" type="slidenum">
              <a:rPr lang="en-US" smtClean="0"/>
              <a:pPr/>
              <a:t>35</a:t>
            </a:fld>
            <a:endParaRPr lang="en-US"/>
          </a:p>
        </p:txBody>
      </p:sp>
    </p:spTree>
    <p:extLst>
      <p:ext uri="{BB962C8B-B14F-4D97-AF65-F5344CB8AC3E}">
        <p14:creationId xmlns:p14="http://schemas.microsoft.com/office/powerpoint/2010/main" val="299323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AB6F5-8A2F-A40A-93F9-B4326BFE8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9EF44-9E4B-B2F9-AEA6-ED3BDF5CA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C4711-B80C-0382-1E4C-3AB87D7BD342}"/>
              </a:ext>
            </a:extLst>
          </p:cNvPr>
          <p:cNvSpPr>
            <a:spLocks noGrp="1"/>
          </p:cNvSpPr>
          <p:nvPr>
            <p:ph type="body" idx="1"/>
          </p:nvPr>
        </p:nvSpPr>
        <p:spPr/>
        <p:txBody>
          <a:bodyPr/>
          <a:lstStyle/>
          <a:p>
            <a:pPr>
              <a:buNone/>
            </a:pPr>
            <a:r>
              <a:rPr lang="en-US" b="0" dirty="0"/>
              <a:t>H DAM </a:t>
            </a:r>
            <a:r>
              <a:rPr lang="el-GR" b="0" dirty="0"/>
              <a:t>κλείνει την προηγούμενη μέρα στις 12 το μεσημέρι και αφορά την επόμενη μέρα από τις 00:00 μέχρι τις 11:59 μ.μ.</a:t>
            </a:r>
            <a:endParaRPr lang="en-US" b="0" dirty="0"/>
          </a:p>
          <a:p>
            <a:pPr>
              <a:buNone/>
            </a:pPr>
            <a:r>
              <a:rPr lang="el-GR" b="0" dirty="0"/>
              <a:t>Από αυτή την αγορά περνάει η πλειοψηφία των ποσοτήτων ηλεκτρικής ενέργειας που αγοράζονται και πωλούνται.</a:t>
            </a:r>
          </a:p>
          <a:p>
            <a:pPr>
              <a:buNone/>
            </a:pPr>
            <a:br>
              <a:rPr lang="el-GR" b="0" dirty="0"/>
            </a:br>
            <a:r>
              <a:rPr lang="el-GR" b="1" dirty="0"/>
              <a:t>ΓΙΑΤΙ ΥΠΑΡΧΟΥΝ 3 </a:t>
            </a:r>
            <a:r>
              <a:rPr lang="el-GR" b="1" dirty="0" err="1"/>
              <a:t>Ενδοημερήσιες</a:t>
            </a:r>
            <a:r>
              <a:rPr lang="el-GR" b="1" dirty="0"/>
              <a:t> αγορές, οι λεγόμενές </a:t>
            </a:r>
            <a:r>
              <a:rPr lang="en-US" b="1" dirty="0"/>
              <a:t>IDA?</a:t>
            </a:r>
            <a:endParaRPr lang="el-GR" b="0" dirty="0"/>
          </a:p>
          <a:p>
            <a:pPr>
              <a:buNone/>
            </a:pPr>
            <a:r>
              <a:rPr lang="el-GR" b="0" dirty="0"/>
              <a:t>Καθώς η αγορά και η πώληση στηρίζονται σε εκτιμήσεις και προβλέψεις, οι συμμετέχοντες έχουν τη δυνατότητα να διορθώσουν τη θέση τους στην αγορά και να έρθουν πιο κοντά στη πραγματικότητα βάση των καινούριων προβλέψεων τους.</a:t>
            </a:r>
            <a:br>
              <a:rPr lang="el-GR" b="0" dirty="0"/>
            </a:br>
            <a:r>
              <a:rPr lang="el-GR" b="0" dirty="0"/>
              <a:t>Πρώτη ευκαιρία τους δίνεται την προηγούμενη μέρα με την </a:t>
            </a:r>
            <a:r>
              <a:rPr lang="en-US" b="0" dirty="0"/>
              <a:t>IDA1 </a:t>
            </a:r>
            <a:r>
              <a:rPr lang="el-GR" b="0" dirty="0"/>
              <a:t>η οποία κλείνει στις 3 το μεσημέρι (3 ώρες μετά τη </a:t>
            </a:r>
            <a:r>
              <a:rPr lang="en-US" b="0" dirty="0"/>
              <a:t>DAM)</a:t>
            </a:r>
          </a:p>
          <a:p>
            <a:pPr marL="0" marR="0" lvl="0" indent="0" algn="l" defTabSz="914400" rtl="0" eaLnBrk="1" fontAlgn="auto" latinLnBrk="0" hangingPunct="1">
              <a:lnSpc>
                <a:spcPct val="114000"/>
              </a:lnSpc>
              <a:spcBef>
                <a:spcPts val="0"/>
              </a:spcBef>
              <a:spcAft>
                <a:spcPts val="0"/>
              </a:spcAft>
              <a:buClrTx/>
              <a:buSzTx/>
              <a:buFontTx/>
              <a:buNone/>
              <a:tabLst/>
              <a:defRPr/>
            </a:pPr>
            <a:r>
              <a:rPr lang="el-GR" b="0" dirty="0"/>
              <a:t>Δεύτερη ευκαιρία τους δίνεται επίσης την προηγούμενη μέρα με την </a:t>
            </a:r>
            <a:r>
              <a:rPr lang="en-US" b="0" dirty="0"/>
              <a:t>IDA</a:t>
            </a:r>
            <a:r>
              <a:rPr lang="el-GR" b="0" dirty="0"/>
              <a:t>2 η οποία κλείνει στις 10 το βράδυ (7 ώρες μετά την </a:t>
            </a:r>
            <a:r>
              <a:rPr lang="en-US" b="0" dirty="0"/>
              <a:t>IDA1)</a:t>
            </a:r>
          </a:p>
          <a:p>
            <a:pPr marL="0" marR="0" lvl="0" indent="0" algn="l" defTabSz="914400" rtl="0" eaLnBrk="1" fontAlgn="auto" latinLnBrk="0" hangingPunct="1">
              <a:lnSpc>
                <a:spcPct val="114000"/>
              </a:lnSpc>
              <a:spcBef>
                <a:spcPts val="0"/>
              </a:spcBef>
              <a:spcAft>
                <a:spcPts val="0"/>
              </a:spcAft>
              <a:buClrTx/>
              <a:buSzTx/>
              <a:buFontTx/>
              <a:buNone/>
              <a:tabLst/>
              <a:defRPr/>
            </a:pPr>
            <a:r>
              <a:rPr lang="el-GR" b="0" dirty="0"/>
              <a:t>Τρίτη ευκαιρία τους δίνεται τη μέρα φυσικής παράδοσης με την </a:t>
            </a:r>
            <a:r>
              <a:rPr lang="en-US" b="0" dirty="0"/>
              <a:t>IDA</a:t>
            </a:r>
            <a:r>
              <a:rPr lang="el-GR" b="0" dirty="0"/>
              <a:t>3 η οποία κλείνει στις 10 το πρωί, αλλά πλέον αφορά μόνο το διάστημα 10:00 π.μ. με 11:59 </a:t>
            </a:r>
            <a:r>
              <a:rPr lang="el-GR" b="0" dirty="0" err="1"/>
              <a:t>μ.μ</a:t>
            </a:r>
            <a:r>
              <a:rPr lang="el-GR" b="0" dirty="0"/>
              <a:t> </a:t>
            </a:r>
          </a:p>
          <a:p>
            <a:pPr marL="0" marR="0" lvl="0" indent="0" algn="l" defTabSz="914400" rtl="0" eaLnBrk="1" fontAlgn="auto" latinLnBrk="0" hangingPunct="1">
              <a:lnSpc>
                <a:spcPct val="114000"/>
              </a:lnSpc>
              <a:spcBef>
                <a:spcPts val="0"/>
              </a:spcBef>
              <a:spcAft>
                <a:spcPts val="0"/>
              </a:spcAft>
              <a:buClrTx/>
              <a:buSzTx/>
              <a:buFontTx/>
              <a:buNone/>
              <a:tabLst/>
              <a:defRPr/>
            </a:pPr>
            <a:r>
              <a:rPr lang="el-GR" b="0" dirty="0"/>
              <a:t>Κάθε IDA προσφέρει την ευκαιρία να διορθωθούν οι αποκλίσεις και ενισχύεται η αξιοπιστία του συστήματος με πιο “</a:t>
            </a:r>
            <a:r>
              <a:rPr lang="el-GR" b="0" dirty="0" err="1"/>
              <a:t>real-time</a:t>
            </a:r>
            <a:r>
              <a:rPr lang="el-GR" b="0" dirty="0"/>
              <a:t>” στοιχεία. + Δεδομένου ότι η πρόβλεψη παραγωγής ΑΠΕ είναι πιο αβέβαιη, τα πολλαπλά </a:t>
            </a:r>
            <a:r>
              <a:rPr lang="el-GR" b="0" dirty="0" err="1"/>
              <a:t>IDAs</a:t>
            </a:r>
            <a:r>
              <a:rPr lang="el-GR" b="0" dirty="0"/>
              <a:t> βοηθούν παραγωγούς να ανταποκρίνονται καλύτερα. + Συμμετοχή διασυνοριακών αγορών: </a:t>
            </a:r>
          </a:p>
          <a:p>
            <a:pPr marL="0" marR="0" lvl="0" indent="0" algn="l" defTabSz="914400" rtl="0" eaLnBrk="1" fontAlgn="auto" latinLnBrk="0" hangingPunct="1">
              <a:lnSpc>
                <a:spcPct val="114000"/>
              </a:lnSpc>
              <a:spcBef>
                <a:spcPts val="0"/>
              </a:spcBef>
              <a:spcAft>
                <a:spcPts val="0"/>
              </a:spcAft>
              <a:buClrTx/>
              <a:buSzTx/>
              <a:buFontTx/>
              <a:buNone/>
              <a:tabLst/>
              <a:defRPr/>
            </a:pPr>
            <a:endParaRPr lang="el-GR" b="0" dirty="0"/>
          </a:p>
          <a:p>
            <a:pPr marL="0" marR="0" lvl="0" indent="0" algn="l" defTabSz="914400" rtl="0" eaLnBrk="1" fontAlgn="auto" latinLnBrk="0" hangingPunct="1">
              <a:lnSpc>
                <a:spcPct val="114000"/>
              </a:lnSpc>
              <a:spcBef>
                <a:spcPts val="0"/>
              </a:spcBef>
              <a:spcAft>
                <a:spcPts val="0"/>
              </a:spcAft>
              <a:buClrTx/>
              <a:buSzTx/>
              <a:buFontTx/>
              <a:buNone/>
              <a:tabLst/>
              <a:defRPr/>
            </a:pPr>
            <a:r>
              <a:rPr lang="el-GR" b="0" dirty="0"/>
              <a:t>Στις </a:t>
            </a:r>
            <a:r>
              <a:rPr lang="el-GR" b="0" dirty="0" err="1"/>
              <a:t>ενδοημερίσιες</a:t>
            </a:r>
            <a:r>
              <a:rPr lang="el-GR" b="0" dirty="0"/>
              <a:t> αγορές, οι πιθανότητες να βρεθούν ποσότητες για αγορά ή πώληση είναι πολύ μικρότερες από την </a:t>
            </a:r>
            <a:r>
              <a:rPr lang="en-US" b="0" dirty="0"/>
              <a:t>DAM</a:t>
            </a:r>
          </a:p>
          <a:p>
            <a:pPr marL="0" marR="0" lvl="0" indent="0" algn="l" defTabSz="914400" rtl="0" eaLnBrk="1" fontAlgn="auto" latinLnBrk="0" hangingPunct="1">
              <a:lnSpc>
                <a:spcPct val="114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14000"/>
              </a:lnSpc>
              <a:spcBef>
                <a:spcPts val="0"/>
              </a:spcBef>
              <a:spcAft>
                <a:spcPts val="0"/>
              </a:spcAft>
              <a:buClrTx/>
              <a:buSzTx/>
              <a:buFontTx/>
              <a:buNone/>
              <a:tabLst/>
              <a:defRPr/>
            </a:pPr>
            <a:r>
              <a:rPr lang="el-GR" b="0" dirty="0"/>
              <a:t>Στο σημείο αυτό είναι μια καλή στιγμή η παρατήρηση της αγοράς </a:t>
            </a:r>
            <a:r>
              <a:rPr lang="en-US" b="0" dirty="0"/>
              <a:t>XBID </a:t>
            </a:r>
            <a:r>
              <a:rPr lang="el-GR" b="0" dirty="0"/>
              <a:t>η οποία λειτουργεί μόνο για την επόμενη ώρα. Ενώ είναι χρήσιμη για τους παραγωγούς ΑΠΕ, καθώς οι προβλέψεις είναι πολύ πιο έγκυρες όσο πιο κοντά φτάνουμε στη στιγμή παραγωγής, είναι και μεγάλο το ρίσκο να περάσει η εντολή αγοραπωλησίας. </a:t>
            </a:r>
            <a:br>
              <a:rPr lang="en-US" b="0" dirty="0"/>
            </a:br>
            <a:endParaRPr lang="en-US" dirty="0"/>
          </a:p>
        </p:txBody>
      </p:sp>
      <p:sp>
        <p:nvSpPr>
          <p:cNvPr id="4" name="Date Placeholder 3">
            <a:extLst>
              <a:ext uri="{FF2B5EF4-FFF2-40B4-BE49-F238E27FC236}">
                <a16:creationId xmlns:a16="http://schemas.microsoft.com/office/drawing/2014/main" id="{C91D68C6-126B-6C6E-1702-7D72C592258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7EEFA-5124-401B-966B-54180F6B453D}" type="datetime1">
              <a:rPr kumimoji="0" lang="en-US" sz="800" b="0" i="0" u="none" strike="noStrike" kern="1200" cap="none" spc="0" normalizeH="0" baseline="0" noProof="0" smtClean="0">
                <a:ln>
                  <a:noFill/>
                </a:ln>
                <a:solidFill>
                  <a:srgbClr val="0032A0"/>
                </a:solidFill>
                <a:effectLst/>
                <a:uLnTx/>
                <a:uFillTx/>
                <a:latin typeface="The Wave Sans T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5/23/2025</a:t>
            </a:fld>
            <a:endParaRPr kumimoji="0" lang="en-US" sz="800" b="0" i="0" u="none" strike="noStrike" kern="1200" cap="none" spc="0" normalizeH="0" baseline="0" noProof="0">
              <a:ln>
                <a:noFill/>
              </a:ln>
              <a:solidFill>
                <a:srgbClr val="0032A0"/>
              </a:solidFill>
              <a:effectLst/>
              <a:uLnTx/>
              <a:uFillTx/>
              <a:latin typeface="The Wave Sans TT"/>
              <a:ea typeface="+mn-ea"/>
              <a:cs typeface="+mn-cs"/>
            </a:endParaRPr>
          </a:p>
        </p:txBody>
      </p:sp>
      <p:sp>
        <p:nvSpPr>
          <p:cNvPr id="5" name="Footer Placeholder 4">
            <a:extLst>
              <a:ext uri="{FF2B5EF4-FFF2-40B4-BE49-F238E27FC236}">
                <a16:creationId xmlns:a16="http://schemas.microsoft.com/office/drawing/2014/main" id="{10E026A9-BEE5-1D13-1353-D780DE03E83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32A0"/>
                </a:solidFill>
                <a:effectLst/>
                <a:uLnTx/>
                <a:uFillTx/>
                <a:latin typeface="The Wave Sans TT"/>
                <a:ea typeface="+mn-ea"/>
                <a:cs typeface="+mn-cs"/>
              </a:rPr>
              <a:t>Placeholder for the presentation title (Insert → header and footer)</a:t>
            </a:r>
          </a:p>
        </p:txBody>
      </p:sp>
      <p:sp>
        <p:nvSpPr>
          <p:cNvPr id="6" name="Slide Number Placeholder 5">
            <a:extLst>
              <a:ext uri="{FF2B5EF4-FFF2-40B4-BE49-F238E27FC236}">
                <a16:creationId xmlns:a16="http://schemas.microsoft.com/office/drawing/2014/main" id="{D752B9B2-A7BB-B1F1-9AF3-6EE31106C5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CA750-A413-461A-ACF7-A597AE5AD928}" type="slidenum">
              <a:rPr kumimoji="0" lang="en-US" sz="800" b="0" i="0" u="none" strike="noStrike" kern="1200" cap="none" spc="0" normalizeH="0" baseline="0" noProof="0" smtClean="0">
                <a:ln>
                  <a:noFill/>
                </a:ln>
                <a:solidFill>
                  <a:srgbClr val="0032A0"/>
                </a:solidFill>
                <a:effectLst/>
                <a:uLnTx/>
                <a:uFillTx/>
                <a:latin typeface="The Wave Sans T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32A0"/>
              </a:solidFill>
              <a:effectLst/>
              <a:uLnTx/>
              <a:uFillTx/>
              <a:latin typeface="The Wave Sans TT"/>
              <a:ea typeface="+mn-ea"/>
              <a:cs typeface="+mn-cs"/>
            </a:endParaRPr>
          </a:p>
        </p:txBody>
      </p:sp>
    </p:spTree>
    <p:extLst>
      <p:ext uri="{BB962C8B-B14F-4D97-AF65-F5344CB8AC3E}">
        <p14:creationId xmlns:p14="http://schemas.microsoft.com/office/powerpoint/2010/main" val="383353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AB6F5-8A2F-A40A-93F9-B4326BFE8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9EF44-9E4B-B2F9-AEA6-ED3BDF5CA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C4711-B80C-0382-1E4C-3AB87D7BD342}"/>
              </a:ext>
            </a:extLst>
          </p:cNvPr>
          <p:cNvSpPr>
            <a:spLocks noGrp="1"/>
          </p:cNvSpPr>
          <p:nvPr>
            <p:ph type="body" idx="1"/>
          </p:nvPr>
        </p:nvSpPr>
        <p:spPr/>
        <p:txBody>
          <a:bodyPr/>
          <a:lstStyle/>
          <a:p>
            <a:pPr>
              <a:buNone/>
            </a:pPr>
            <a:r>
              <a:rPr lang="en-US" b="0"/>
              <a:t>H DAM </a:t>
            </a:r>
            <a:r>
              <a:rPr lang="el-GR" b="0"/>
              <a:t>κλείνει την προηγούμενη μέρα στις 12 το μεσημέρι και αφορά την επόμενη μέρα από τις 00:00 μέχρι τις 11:59 μ.μ.</a:t>
            </a:r>
            <a:endParaRPr lang="en-US" b="0"/>
          </a:p>
          <a:p>
            <a:pPr>
              <a:buNone/>
            </a:pPr>
            <a:r>
              <a:rPr lang="el-GR" b="0"/>
              <a:t>Από αυτή την αγορά περνάει η πλειοψηφία των ποσοτήτων ηλεκτρικής ενέργειας που αγοράζονται και πωλούνται.</a:t>
            </a:r>
          </a:p>
          <a:p>
            <a:pPr>
              <a:buNone/>
            </a:pPr>
            <a:br>
              <a:rPr lang="el-GR" b="0"/>
            </a:br>
            <a:r>
              <a:rPr lang="el-GR" b="1"/>
              <a:t>ΓΙΑΤΙ ΥΠΑΡΧΟΥΝ 3 </a:t>
            </a:r>
            <a:r>
              <a:rPr lang="el-GR" b="1" err="1"/>
              <a:t>ενδοημερίσιες</a:t>
            </a:r>
            <a:r>
              <a:rPr lang="el-GR" b="1"/>
              <a:t> αγορές, οι λεγόμενές </a:t>
            </a:r>
            <a:r>
              <a:rPr lang="en-US" b="1"/>
              <a:t>IDA?</a:t>
            </a:r>
            <a:endParaRPr lang="el-GR" b="0"/>
          </a:p>
          <a:p>
            <a:pPr>
              <a:buNone/>
            </a:pPr>
            <a:r>
              <a:rPr lang="el-GR" b="0"/>
              <a:t>Καθώς η αγορά και η πώληση στηρίζονται σε εκτιμήσεις και προβλέψεις, οι συμμετέχοντες έχουν τη δυνατότητα να διορθώσουν τη θέση τους στην αγορά και να έρθουν πιο κοντά στη πραγματικότητα βάση των καινούριων προβλέψεων τους.</a:t>
            </a:r>
            <a:br>
              <a:rPr lang="el-GR" b="0"/>
            </a:br>
            <a:r>
              <a:rPr lang="el-GR" b="0"/>
              <a:t>Πρώτη ευκαιρία τους δίνεται την προηγούμενη μέρα με την </a:t>
            </a:r>
            <a:r>
              <a:rPr lang="en-US" b="0"/>
              <a:t>IDA1 </a:t>
            </a:r>
            <a:r>
              <a:rPr lang="el-GR" b="0"/>
              <a:t>η οποία κλείνει στις 3 το μεσημέρι (3 ώρες μετά τη </a:t>
            </a:r>
            <a:r>
              <a:rPr lang="en-US" b="0"/>
              <a:t>DAM)</a:t>
            </a:r>
          </a:p>
          <a:p>
            <a:pPr marL="0" marR="0" lvl="0" indent="0" algn="l" defTabSz="914400" rtl="0" eaLnBrk="1" fontAlgn="auto" latinLnBrk="0" hangingPunct="1">
              <a:lnSpc>
                <a:spcPct val="114000"/>
              </a:lnSpc>
              <a:spcBef>
                <a:spcPts val="0"/>
              </a:spcBef>
              <a:spcAft>
                <a:spcPts val="0"/>
              </a:spcAft>
              <a:buClrTx/>
              <a:buSzTx/>
              <a:buFontTx/>
              <a:buNone/>
              <a:tabLst/>
              <a:defRPr/>
            </a:pPr>
            <a:r>
              <a:rPr lang="el-GR" b="0"/>
              <a:t>Δεύτερη ευκαιρία τους δίνεται επίσης την προηγούμενη μέρα με την </a:t>
            </a:r>
            <a:r>
              <a:rPr lang="en-US" b="0"/>
              <a:t>IDA</a:t>
            </a:r>
            <a:r>
              <a:rPr lang="el-GR" b="0"/>
              <a:t>2 η οποία κλείνει στις 10 το βράδυ (7 ώρες μετά την </a:t>
            </a:r>
            <a:r>
              <a:rPr lang="en-US" b="0"/>
              <a:t>IDA1)</a:t>
            </a:r>
          </a:p>
          <a:p>
            <a:pPr marL="0" marR="0" lvl="0" indent="0" algn="l" defTabSz="914400" rtl="0" eaLnBrk="1" fontAlgn="auto" latinLnBrk="0" hangingPunct="1">
              <a:lnSpc>
                <a:spcPct val="114000"/>
              </a:lnSpc>
              <a:spcBef>
                <a:spcPts val="0"/>
              </a:spcBef>
              <a:spcAft>
                <a:spcPts val="0"/>
              </a:spcAft>
              <a:buClrTx/>
              <a:buSzTx/>
              <a:buFontTx/>
              <a:buNone/>
              <a:tabLst/>
              <a:defRPr/>
            </a:pPr>
            <a:r>
              <a:rPr lang="el-GR" b="0"/>
              <a:t>Τρίτη ευκαιρία τους δίνεται τη μέρα φυσικής παράδοσης με την </a:t>
            </a:r>
            <a:r>
              <a:rPr lang="en-US" b="0"/>
              <a:t>IDA</a:t>
            </a:r>
            <a:r>
              <a:rPr lang="el-GR" b="0"/>
              <a:t>3 η οποία κλείνει στις 10 το πρωί, αλλά πλέον αφορά μόνο το διάστημα 10:00 π.μ. με 11:59 </a:t>
            </a:r>
            <a:r>
              <a:rPr lang="el-GR" b="0" err="1"/>
              <a:t>μ.μ</a:t>
            </a:r>
            <a:r>
              <a:rPr lang="el-GR" b="0"/>
              <a:t> </a:t>
            </a:r>
          </a:p>
          <a:p>
            <a:pPr marL="0" marR="0" lvl="0" indent="0" algn="l" defTabSz="914400" rtl="0" eaLnBrk="1" fontAlgn="auto" latinLnBrk="0" hangingPunct="1">
              <a:lnSpc>
                <a:spcPct val="114000"/>
              </a:lnSpc>
              <a:spcBef>
                <a:spcPts val="0"/>
              </a:spcBef>
              <a:spcAft>
                <a:spcPts val="0"/>
              </a:spcAft>
              <a:buClrTx/>
              <a:buSzTx/>
              <a:buFontTx/>
              <a:buNone/>
              <a:tabLst/>
              <a:defRPr/>
            </a:pPr>
            <a:r>
              <a:rPr lang="el-GR" b="0"/>
              <a:t>Κάθε IDA προσφέρει την ευκαιρία να διορθωθούν οι αποκλίσεις και ενισχύεται η αξιοπιστία του συστήματος με πιο “</a:t>
            </a:r>
            <a:r>
              <a:rPr lang="el-GR" b="0" err="1"/>
              <a:t>real-time</a:t>
            </a:r>
            <a:r>
              <a:rPr lang="el-GR" b="0"/>
              <a:t>” στοιχεία. + Δεδομένου ότι η πρόβλεψη παραγωγής ΑΠΕ είναι πιο αβέβαιη, τα πολλαπλά </a:t>
            </a:r>
            <a:r>
              <a:rPr lang="el-GR" b="0" err="1"/>
              <a:t>IDAs</a:t>
            </a:r>
            <a:r>
              <a:rPr lang="el-GR" b="0"/>
              <a:t> βοηθούν παραγωγούς να ανταποκρίνονται καλύτερα. + Συμμετοχή διασυνοριακών αγορών: </a:t>
            </a:r>
          </a:p>
          <a:p>
            <a:pPr marL="0" marR="0" lvl="0" indent="0" algn="l" defTabSz="914400" rtl="0" eaLnBrk="1" fontAlgn="auto" latinLnBrk="0" hangingPunct="1">
              <a:lnSpc>
                <a:spcPct val="114000"/>
              </a:lnSpc>
              <a:spcBef>
                <a:spcPts val="0"/>
              </a:spcBef>
              <a:spcAft>
                <a:spcPts val="0"/>
              </a:spcAft>
              <a:buClrTx/>
              <a:buSzTx/>
              <a:buFontTx/>
              <a:buNone/>
              <a:tabLst/>
              <a:defRPr/>
            </a:pPr>
            <a:endParaRPr lang="el-GR" b="0"/>
          </a:p>
          <a:p>
            <a:pPr marL="0" marR="0" lvl="0" indent="0" algn="l" defTabSz="914400" rtl="0" eaLnBrk="1" fontAlgn="auto" latinLnBrk="0" hangingPunct="1">
              <a:lnSpc>
                <a:spcPct val="114000"/>
              </a:lnSpc>
              <a:spcBef>
                <a:spcPts val="0"/>
              </a:spcBef>
              <a:spcAft>
                <a:spcPts val="0"/>
              </a:spcAft>
              <a:buClrTx/>
              <a:buSzTx/>
              <a:buFontTx/>
              <a:buNone/>
              <a:tabLst/>
              <a:defRPr/>
            </a:pPr>
            <a:r>
              <a:rPr lang="el-GR" b="0"/>
              <a:t>Στις </a:t>
            </a:r>
            <a:r>
              <a:rPr lang="el-GR" b="0" err="1"/>
              <a:t>ενδοημερίσιες</a:t>
            </a:r>
            <a:r>
              <a:rPr lang="el-GR" b="0"/>
              <a:t> αγορές, οι πιθανότητες να βρεθούν ποσότητες για αγορά ή πώληση είναι πολύ μικρότερες από την </a:t>
            </a:r>
            <a:r>
              <a:rPr lang="en-US" b="0"/>
              <a:t>DAM</a:t>
            </a:r>
          </a:p>
          <a:p>
            <a:pPr marL="0" marR="0" lvl="0" indent="0" algn="l" defTabSz="914400" rtl="0" eaLnBrk="1" fontAlgn="auto" latinLnBrk="0" hangingPunct="1">
              <a:lnSpc>
                <a:spcPct val="114000"/>
              </a:lnSpc>
              <a:spcBef>
                <a:spcPts val="0"/>
              </a:spcBef>
              <a:spcAft>
                <a:spcPts val="0"/>
              </a:spcAft>
              <a:buClrTx/>
              <a:buSzTx/>
              <a:buFontTx/>
              <a:buNone/>
              <a:tabLst/>
              <a:defRPr/>
            </a:pPr>
            <a:endParaRPr lang="en-US" b="0"/>
          </a:p>
          <a:p>
            <a:pPr marL="0" marR="0" lvl="0" indent="0" algn="l" defTabSz="914400" rtl="0" eaLnBrk="1" fontAlgn="auto" latinLnBrk="0" hangingPunct="1">
              <a:lnSpc>
                <a:spcPct val="114000"/>
              </a:lnSpc>
              <a:spcBef>
                <a:spcPts val="0"/>
              </a:spcBef>
              <a:spcAft>
                <a:spcPts val="0"/>
              </a:spcAft>
              <a:buClrTx/>
              <a:buSzTx/>
              <a:buFontTx/>
              <a:buNone/>
              <a:tabLst/>
              <a:defRPr/>
            </a:pPr>
            <a:r>
              <a:rPr lang="el-GR" b="0"/>
              <a:t>Στο σημείο αυτό είναι μια καλή στιγμή η παρατήρηση της αγοράς </a:t>
            </a:r>
            <a:r>
              <a:rPr lang="en-US" b="0"/>
              <a:t>XBID </a:t>
            </a:r>
            <a:r>
              <a:rPr lang="el-GR" b="0"/>
              <a:t>η οποία λειτουργεί μόνο για την επόμενη ώρα. Ενώ είναι χρήσιμη για τους παραγωγούς ΑΠΕ, καθώς οι προβλέψεις είναι πολύ πιο έγκυρες όσο πιο κοντά φτάνουμε στη στιγμή παραγωγής, είναι και μεγάλο το ρίσκο να περάσει η εντολή αγοραπωλησίας. </a:t>
            </a:r>
            <a:br>
              <a:rPr lang="en-US" b="0"/>
            </a:br>
            <a:endParaRPr lang="en-US"/>
          </a:p>
        </p:txBody>
      </p:sp>
      <p:sp>
        <p:nvSpPr>
          <p:cNvPr id="4" name="Date Placeholder 3">
            <a:extLst>
              <a:ext uri="{FF2B5EF4-FFF2-40B4-BE49-F238E27FC236}">
                <a16:creationId xmlns:a16="http://schemas.microsoft.com/office/drawing/2014/main" id="{C91D68C6-126B-6C6E-1702-7D72C592258F}"/>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10E026A9-BEE5-1D13-1353-D780DE03E836}"/>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D752B9B2-A7BB-B1F1-9AF3-6EE31106C518}"/>
              </a:ext>
            </a:extLst>
          </p:cNvPr>
          <p:cNvSpPr>
            <a:spLocks noGrp="1"/>
          </p:cNvSpPr>
          <p:nvPr>
            <p:ph type="sldNum" sz="quarter" idx="5"/>
          </p:nvPr>
        </p:nvSpPr>
        <p:spPr/>
        <p:txBody>
          <a:bodyPr/>
          <a:lstStyle/>
          <a:p>
            <a:fld id="{F26CA750-A413-461A-ACF7-A597AE5AD928}" type="slidenum">
              <a:rPr lang="en-US" smtClean="0"/>
              <a:pPr/>
              <a:t>7</a:t>
            </a:fld>
            <a:endParaRPr lang="en-US"/>
          </a:p>
        </p:txBody>
      </p:sp>
    </p:spTree>
    <p:extLst>
      <p:ext uri="{BB962C8B-B14F-4D97-AF65-F5344CB8AC3E}">
        <p14:creationId xmlns:p14="http://schemas.microsoft.com/office/powerpoint/2010/main" val="3833538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C8C3C-20F3-35A6-73F1-41E2F39F8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C5FD9-E6BE-5BE9-E946-D50637346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DD2CD-30BE-B603-90C8-C5DB5AAC7CBF}"/>
              </a:ext>
            </a:extLst>
          </p:cNvPr>
          <p:cNvSpPr>
            <a:spLocks noGrp="1"/>
          </p:cNvSpPr>
          <p:nvPr>
            <p:ph type="body" idx="1"/>
          </p:nvPr>
        </p:nvSpPr>
        <p:spPr/>
        <p:txBody>
          <a:bodyPr/>
          <a:lstStyle/>
          <a:p>
            <a:pPr marL="0" indent="0">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Βασικοί παράγοντες που διαμορφώνουν τις τιμές ηλεκτρικής ενέργειας στην αγορά.</a:t>
            </a:r>
          </a:p>
          <a:p>
            <a:pPr marL="0" indent="0">
              <a:buFont typeface="Arial" panose="020B0604020202020204" pitchFamily="34" charset="0"/>
              <a:buNone/>
            </a:pPr>
            <a:endParaRPr lang="el-GR" b="1">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l-GR" b="1">
                <a:latin typeface="Open Sans" panose="020B0606030504020204" pitchFamily="34" charset="0"/>
                <a:ea typeface="Open Sans" panose="020B0606030504020204" pitchFamily="34" charset="0"/>
                <a:cs typeface="Open Sans" panose="020B0606030504020204" pitchFamily="34" charset="0"/>
              </a:rPr>
              <a:t>1. Commodities</a:t>
            </a:r>
          </a:p>
          <a:p>
            <a:pPr marL="0" lvl="0" indent="0">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Φυσικό Αέριο, Πετρέλαιο, Λιγνίτης</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Το κόστος των καυσίμων καθορίζει άμεσα το οριακό κόστος στα θερμικά εργοστάσια.</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Αύξηση τιμών φυσικού αερίου / πετρελαίου → άνοδος της χονδρικής.</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Δικαιώματα CO₂</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Αυξάνουν το μεταβλητό κόστος των ρυπογόνων μονάδων.</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Η τιμή του άνθρακα μπορεί να αλλάζει σημαντικά με ρυθμίσεις ή κλιματικές πολιτικές.</a:t>
            </a:r>
          </a:p>
          <a:p>
            <a:pPr marL="0" indent="0">
              <a:buFont typeface="Arial" panose="020B0604020202020204" pitchFamily="34" charset="0"/>
              <a:buNone/>
            </a:pPr>
            <a:endParaRPr lang="el-GR" b="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l-GR" b="1">
                <a:latin typeface="Open Sans" panose="020B0606030504020204" pitchFamily="34" charset="0"/>
                <a:ea typeface="Open Sans" panose="020B0606030504020204" pitchFamily="34" charset="0"/>
                <a:cs typeface="Open Sans" panose="020B0606030504020204" pitchFamily="34" charset="0"/>
              </a:rPr>
              <a:t>2. Καιρικές Συνθήκες</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Άνεμος &amp; Ηλιοφάνεια</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Επηρεάζουν την παραγωγή ΑΠΕ (αιολικά πάρκα, φωτοβολταϊκά).</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Μεγάλη διακύμανση → ανάγκη για εφεδρείες από θερμικά εργοστάσια.</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Βροχόπτωση</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Επηρεάζει τα υδροηλεκτρικά· σε ξηρασία μειώνεται η παραγωγή και ανεβαίνουν οι τιμές.</a:t>
            </a:r>
          </a:p>
          <a:p>
            <a:pPr marL="0" indent="0">
              <a:buFont typeface="Arial" panose="020B0604020202020204" pitchFamily="34" charset="0"/>
              <a:buNone/>
            </a:pPr>
            <a:r>
              <a:rPr lang="el-GR" b="0" i="1">
                <a:latin typeface="Open Sans" panose="020B0606030504020204" pitchFamily="34" charset="0"/>
                <a:ea typeface="Open Sans" panose="020B0606030504020204" pitchFamily="34" charset="0"/>
                <a:cs typeface="Open Sans" panose="020B0606030504020204" pitchFamily="34" charset="0"/>
              </a:rPr>
              <a:t>Π.χ. σε περιόδους ισχυρών ανέμων μπορεί να πέσει δραστικά το κόστος υψηλής ζήτησης.</a:t>
            </a:r>
            <a:endParaRPr lang="el-GR" b="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l-GR" b="1">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l-GR" b="1">
                <a:latin typeface="Open Sans" panose="020B0606030504020204" pitchFamily="34" charset="0"/>
                <a:ea typeface="Open Sans" panose="020B0606030504020204" pitchFamily="34" charset="0"/>
                <a:cs typeface="Open Sans" panose="020B0606030504020204" pitchFamily="34" charset="0"/>
              </a:rPr>
              <a:t>3. Μακροπρόθεσμες Επιρροές</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Ρυθμιστικές αποφάσεις</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Τέλη δικαιωμάτων ρύπων, επιδοτήσεις ΑΠΕ, νέοι κανόνες αγοράς.</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Εγκατεστημένη Ισχύς</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Επέκταση δικτύου, νέες μονάδες (π.χ. φυσικού αερίου ή ΑΠΕ).</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Απόσυρση παλαιών, ανακαινίσεις.</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Μακροοικονομικές Συνθήκες</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Οικονομική ανάπτυξη / ύφεση επηρεάζει τη ζήτηση ηλεκτρικής ενέργειας.</a:t>
            </a:r>
          </a:p>
          <a:p>
            <a:pPr marL="0" indent="0">
              <a:buFont typeface="Arial" panose="020B0604020202020204" pitchFamily="34" charset="0"/>
              <a:buNone/>
            </a:pPr>
            <a:endParaRPr lang="el-GR" b="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l-GR" b="1">
                <a:latin typeface="Open Sans" panose="020B0606030504020204" pitchFamily="34" charset="0"/>
                <a:ea typeface="Open Sans" panose="020B0606030504020204" pitchFamily="34" charset="0"/>
                <a:cs typeface="Open Sans" panose="020B0606030504020204" pitchFamily="34" charset="0"/>
              </a:rPr>
              <a:t>4. Προσφορά</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Θερμικά εργοστάσια ηλεκτροπαραγωγής</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Διαθεσιμότητα, κόστος συντήρησης, τεχνικά προβλήματα.</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Παραγωγή από ΑΠΕ</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Μεταβλητή, αλλά χαμηλό οριακό κόστος.</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Διαθεσιμότητα σταθμών</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Εφεδρείες, αναγκαίες για κάλυψη αιχμών ή απρόβλεπτων διακοπών.</a:t>
            </a:r>
          </a:p>
          <a:p>
            <a:pPr marL="0" indent="0">
              <a:buFont typeface="Arial" panose="020B0604020202020204" pitchFamily="34" charset="0"/>
              <a:buNone/>
            </a:pPr>
            <a:endParaRPr lang="el-GR" b="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l-GR" b="1">
                <a:latin typeface="Open Sans" panose="020B0606030504020204" pitchFamily="34" charset="0"/>
                <a:ea typeface="Open Sans" panose="020B0606030504020204" pitchFamily="34" charset="0"/>
                <a:cs typeface="Open Sans" panose="020B0606030504020204" pitchFamily="34" charset="0"/>
              </a:rPr>
              <a:t>5. Ζήτηση</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Ώρα της ημέρας / Περίοδος του χρόνου</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Πρωινές/βραδινές αιχμές, καλοκαίρι (κλιματισμός), χειμώνας (θέρμανση).</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Καθημερινές δραστηριότητες</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Βιομηχανία, εμπόριο, οικιακή χρήση.</a:t>
            </a:r>
          </a:p>
          <a:p>
            <a:pPr>
              <a:buFont typeface="Arial" panose="020B0604020202020204" pitchFamily="34" charset="0"/>
              <a:buNone/>
            </a:pPr>
            <a:r>
              <a:rPr lang="el-GR" b="0">
                <a:latin typeface="Open Sans" panose="020B0606030504020204" pitchFamily="34" charset="0"/>
                <a:ea typeface="Open Sans" panose="020B0606030504020204" pitchFamily="34" charset="0"/>
                <a:cs typeface="Open Sans" panose="020B0606030504020204" pitchFamily="34" charset="0"/>
              </a:rPr>
              <a:t>Αργίες / Διακοπές</a:t>
            </a:r>
            <a:br>
              <a:rPr lang="el-GR" b="0">
                <a:latin typeface="Open Sans" panose="020B0606030504020204" pitchFamily="34" charset="0"/>
                <a:ea typeface="Open Sans" panose="020B0606030504020204" pitchFamily="34" charset="0"/>
                <a:cs typeface="Open Sans" panose="020B0606030504020204" pitchFamily="34" charset="0"/>
              </a:rPr>
            </a:br>
            <a:r>
              <a:rPr lang="el-GR" b="0">
                <a:latin typeface="Open Sans" panose="020B0606030504020204" pitchFamily="34" charset="0"/>
                <a:ea typeface="Open Sans" panose="020B0606030504020204" pitchFamily="34" charset="0"/>
                <a:cs typeface="Open Sans" panose="020B0606030504020204" pitchFamily="34" charset="0"/>
              </a:rPr>
              <a:t>– Μειωμένη ζήτηση σε εθνικές αργίες, αλλά π.χ. αυξημένη σε τουριστικές περιόδους.</a:t>
            </a:r>
          </a:p>
          <a:p>
            <a:pPr marL="0" indent="0">
              <a:buFont typeface="Arial" panose="020B0604020202020204" pitchFamily="34" charset="0"/>
              <a:buNone/>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 name="Date Placeholder 3">
            <a:extLst>
              <a:ext uri="{FF2B5EF4-FFF2-40B4-BE49-F238E27FC236}">
                <a16:creationId xmlns:a16="http://schemas.microsoft.com/office/drawing/2014/main" id="{93E4A348-2D0B-E531-B1A3-C75A5396C9A5}"/>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2576395F-3968-B1CD-B273-465DCC399A73}"/>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E6675FC0-0D33-F402-166F-3A63CEA6FBCA}"/>
              </a:ext>
            </a:extLst>
          </p:cNvPr>
          <p:cNvSpPr>
            <a:spLocks noGrp="1"/>
          </p:cNvSpPr>
          <p:nvPr>
            <p:ph type="sldNum" sz="quarter" idx="5"/>
          </p:nvPr>
        </p:nvSpPr>
        <p:spPr/>
        <p:txBody>
          <a:bodyPr/>
          <a:lstStyle/>
          <a:p>
            <a:fld id="{F26CA750-A413-461A-ACF7-A597AE5AD928}" type="slidenum">
              <a:rPr lang="en-US" smtClean="0"/>
              <a:pPr/>
              <a:t>8</a:t>
            </a:fld>
            <a:endParaRPr lang="en-US"/>
          </a:p>
        </p:txBody>
      </p:sp>
    </p:spTree>
    <p:extLst>
      <p:ext uri="{BB962C8B-B14F-4D97-AF65-F5344CB8AC3E}">
        <p14:creationId xmlns:p14="http://schemas.microsoft.com/office/powerpoint/2010/main" val="140816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DE88C-6383-2D18-7AE6-7AA72C1E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AF5AA-250B-BEF8-0BE4-AD317E182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B3A1C-79B8-9699-F3E3-647E0D0B1BE5}"/>
              </a:ext>
            </a:extLst>
          </p:cNvPr>
          <p:cNvSpPr>
            <a:spLocks noGrp="1"/>
          </p:cNvSpPr>
          <p:nvPr>
            <p:ph type="body" idx="1"/>
          </p:nvPr>
        </p:nvSpPr>
        <p:spPr/>
        <p:txBody>
          <a:bodyPr/>
          <a:lstStyle/>
          <a:p>
            <a:pPr marL="285750" indent="-285750">
              <a:buClr>
                <a:srgbClr val="0F55F5"/>
              </a:buClr>
              <a:buFont typeface="Wingdings" panose="05000000000000000000" pitchFamily="2" charset="2"/>
              <a:buChar char="§"/>
            </a:pPr>
            <a:r>
              <a:rPr lang="el-GR" sz="1200">
                <a:solidFill>
                  <a:srgbClr val="252525"/>
                </a:solidFill>
                <a:latin typeface="Open Sans" panose="020B0606030504020204" pitchFamily="34" charset="0"/>
              </a:rPr>
              <a:t>Η συνολική παραγωγή ΑΠΕ στην Ελλάδα το 2024 ανήλθε στις 21,563 </a:t>
            </a:r>
            <a:r>
              <a:rPr lang="en-US" sz="1200">
                <a:solidFill>
                  <a:srgbClr val="252525"/>
                </a:solidFill>
                <a:latin typeface="Open Sans" panose="020B0606030504020204" pitchFamily="34" charset="0"/>
              </a:rPr>
              <a:t>GWh</a:t>
            </a:r>
            <a:r>
              <a:rPr lang="el-GR" sz="1200">
                <a:solidFill>
                  <a:srgbClr val="252525"/>
                </a:solidFill>
                <a:latin typeface="Open Sans" panose="020B0606030504020204" pitchFamily="34" charset="0"/>
              </a:rPr>
              <a:t>.</a:t>
            </a:r>
          </a:p>
          <a:p>
            <a:pPr marL="285750" indent="-285750">
              <a:buClr>
                <a:srgbClr val="0F55F5"/>
              </a:buClr>
              <a:buFont typeface="Wingdings" panose="05000000000000000000" pitchFamily="2" charset="2"/>
              <a:buChar char="§"/>
            </a:pPr>
            <a:r>
              <a:rPr lang="el-GR" sz="1200">
                <a:solidFill>
                  <a:srgbClr val="252525"/>
                </a:solidFill>
                <a:latin typeface="Open Sans" panose="020B0606030504020204" pitchFamily="34" charset="0"/>
              </a:rPr>
              <a:t>Το 49.5% της ποσότητας αυτής παράχθηκε από αιολικά</a:t>
            </a:r>
          </a:p>
          <a:p>
            <a:pPr marL="285750" indent="-285750">
              <a:buClr>
                <a:srgbClr val="0F55F5"/>
              </a:buClr>
              <a:buFont typeface="Wingdings" panose="05000000000000000000" pitchFamily="2" charset="2"/>
              <a:buChar char="§"/>
            </a:pPr>
            <a:r>
              <a:rPr lang="el-GR" sz="1200">
                <a:solidFill>
                  <a:srgbClr val="252525"/>
                </a:solidFill>
                <a:latin typeface="Open Sans" panose="020B0606030504020204" pitchFamily="34" charset="0"/>
              </a:rPr>
              <a:t>Τα </a:t>
            </a:r>
            <a:r>
              <a:rPr lang="el-GR" sz="1200" err="1">
                <a:solidFill>
                  <a:srgbClr val="252525"/>
                </a:solidFill>
                <a:latin typeface="Open Sans" panose="020B0606030504020204" pitchFamily="34" charset="0"/>
              </a:rPr>
              <a:t>φωτοβολαταϊκά</a:t>
            </a:r>
            <a:r>
              <a:rPr lang="el-GR" sz="1200">
                <a:solidFill>
                  <a:srgbClr val="252525"/>
                </a:solidFill>
                <a:latin typeface="Open Sans" panose="020B0606030504020204" pitchFamily="34" charset="0"/>
              </a:rPr>
              <a:t> αντίστοιχα κάλυψαν ένα σημαντικό ποσοστό της τάξης 42%.</a:t>
            </a:r>
          </a:p>
          <a:p>
            <a:pPr marL="285750" indent="-285750">
              <a:buClr>
                <a:srgbClr val="0F55F5"/>
              </a:buClr>
              <a:buFont typeface="Wingdings" panose="05000000000000000000" pitchFamily="2" charset="2"/>
              <a:buChar char="§"/>
            </a:pPr>
            <a:endParaRPr lang="el-GR"/>
          </a:p>
          <a:p>
            <a:pPr marL="285750" indent="-285750">
              <a:buClr>
                <a:srgbClr val="0F55F5"/>
              </a:buClr>
              <a:buFont typeface="Wingdings" panose="05000000000000000000" pitchFamily="2" charset="2"/>
              <a:buChar char="§"/>
            </a:pPr>
            <a:r>
              <a:rPr lang="el-GR" sz="1200">
                <a:solidFill>
                  <a:srgbClr val="252525"/>
                </a:solidFill>
                <a:latin typeface="Open Sans" panose="020B0606030504020204" pitchFamily="34" charset="0"/>
              </a:rPr>
              <a:t>Η εγκατεστημένη ισχύς φωτοβολταϊκών και αιολικών για το 2024 ανέρχεται σε 7</a:t>
            </a:r>
            <a:r>
              <a:rPr lang="en-US" sz="1200">
                <a:solidFill>
                  <a:srgbClr val="252525"/>
                </a:solidFill>
                <a:latin typeface="Open Sans" panose="020B0606030504020204" pitchFamily="34" charset="0"/>
              </a:rPr>
              <a:t>GW </a:t>
            </a:r>
            <a:r>
              <a:rPr lang="el-GR" sz="1200">
                <a:solidFill>
                  <a:srgbClr val="252525"/>
                </a:solidFill>
                <a:latin typeface="Open Sans" panose="020B0606030504020204" pitchFamily="34" charset="0"/>
              </a:rPr>
              <a:t>και 5,2 </a:t>
            </a:r>
            <a:r>
              <a:rPr lang="en-US" sz="1200">
                <a:solidFill>
                  <a:srgbClr val="252525"/>
                </a:solidFill>
                <a:latin typeface="Open Sans" panose="020B0606030504020204" pitchFamily="34" charset="0"/>
              </a:rPr>
              <a:t>GW </a:t>
            </a:r>
            <a:r>
              <a:rPr lang="el-GR" sz="1200">
                <a:solidFill>
                  <a:srgbClr val="252525"/>
                </a:solidFill>
                <a:latin typeface="Open Sans" panose="020B0606030504020204" pitchFamily="34" charset="0"/>
              </a:rPr>
              <a:t>αντίστοιχα.</a:t>
            </a:r>
          </a:p>
          <a:p>
            <a:pPr marL="285750" indent="-285750">
              <a:buClr>
                <a:srgbClr val="0F55F5"/>
              </a:buClr>
              <a:buFont typeface="Wingdings" panose="05000000000000000000" pitchFamily="2" charset="2"/>
              <a:buChar char="§"/>
            </a:pPr>
            <a:r>
              <a:rPr lang="el-GR" sz="1200">
                <a:solidFill>
                  <a:srgbClr val="252525"/>
                </a:solidFill>
                <a:latin typeface="Open Sans" panose="020B0606030504020204" pitchFamily="34" charset="0"/>
              </a:rPr>
              <a:t>Οι εγκαταστάσεις ΑΠΕ χρήζουν στήριξης μέσω τεχνολογιών αποθήκευσης, ώστε να μπορέσουν οι τιμές της ηλεκτρικής ενέργειας να παραμένουν χαμηλές.</a:t>
            </a:r>
            <a:endParaRPr lang="en-US" sz="1200">
              <a:solidFill>
                <a:srgbClr val="252525"/>
              </a:solidFill>
              <a:latin typeface="Open Sans" panose="020B0606030504020204" pitchFamily="34" charset="0"/>
            </a:endParaRPr>
          </a:p>
          <a:p>
            <a:endParaRPr lang="en-US"/>
          </a:p>
        </p:txBody>
      </p:sp>
      <p:sp>
        <p:nvSpPr>
          <p:cNvPr id="4" name="Date Placeholder 3">
            <a:extLst>
              <a:ext uri="{FF2B5EF4-FFF2-40B4-BE49-F238E27FC236}">
                <a16:creationId xmlns:a16="http://schemas.microsoft.com/office/drawing/2014/main" id="{8C42789B-F04C-FC93-60D6-5A98400F8D7A}"/>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2B81AD64-EFC5-28F8-76A6-5834DBE70D9B}"/>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063D3BA-CD5F-E76F-FC34-AF6D9534A58A}"/>
              </a:ext>
            </a:extLst>
          </p:cNvPr>
          <p:cNvSpPr>
            <a:spLocks noGrp="1"/>
          </p:cNvSpPr>
          <p:nvPr>
            <p:ph type="sldNum" sz="quarter" idx="5"/>
          </p:nvPr>
        </p:nvSpPr>
        <p:spPr/>
        <p:txBody>
          <a:bodyPr/>
          <a:lstStyle/>
          <a:p>
            <a:fld id="{F26CA750-A413-461A-ACF7-A597AE5AD928}" type="slidenum">
              <a:rPr lang="en-US" smtClean="0"/>
              <a:pPr/>
              <a:t>9</a:t>
            </a:fld>
            <a:endParaRPr lang="en-US"/>
          </a:p>
        </p:txBody>
      </p:sp>
    </p:spTree>
    <p:extLst>
      <p:ext uri="{BB962C8B-B14F-4D97-AF65-F5344CB8AC3E}">
        <p14:creationId xmlns:p14="http://schemas.microsoft.com/office/powerpoint/2010/main" val="3519682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A10A4-5581-1E32-1483-649A90603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D9D33-F68A-CD07-80AC-D414B35D3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F26DC-6BEF-2430-0D61-29BF02036BAE}"/>
              </a:ext>
            </a:extLst>
          </p:cNvPr>
          <p:cNvSpPr>
            <a:spLocks noGrp="1"/>
          </p:cNvSpPr>
          <p:nvPr>
            <p:ph type="body" idx="1"/>
          </p:nvPr>
        </p:nvSpPr>
        <p:spPr/>
        <p:txBody>
          <a:bodyPr/>
          <a:lstStyle/>
          <a:p>
            <a:pPr marL="285750" indent="-285750">
              <a:buClr>
                <a:srgbClr val="0F55F5"/>
              </a:buClr>
              <a:buFont typeface="Wingdings" panose="05000000000000000000" pitchFamily="2" charset="2"/>
              <a:buChar char="§"/>
            </a:pPr>
            <a:r>
              <a:rPr lang="el-GR" sz="1200">
                <a:solidFill>
                  <a:srgbClr val="252525"/>
                </a:solidFill>
                <a:latin typeface="Open Sans" panose="020B0606030504020204" pitchFamily="34" charset="0"/>
              </a:rPr>
              <a:t>Η Ελλάδα το 2024 έγινε καθαρός εξαγωγέας λόγω της αυξημένης ζήτησης στην περιοχή της ΝΑ Ευρώπης ως απόρροια του Ρωσοουκρανικού, αλλά και των ΑΠΕ στις περιόδους χαμηλής κατανάλωσης στο σύστημα.</a:t>
            </a:r>
          </a:p>
          <a:p>
            <a:pPr marL="285750" indent="-285750">
              <a:buClr>
                <a:srgbClr val="0F55F5"/>
              </a:buClr>
              <a:buFont typeface="Wingdings" panose="05000000000000000000" pitchFamily="2" charset="2"/>
              <a:buChar char="§"/>
            </a:pPr>
            <a:r>
              <a:rPr lang="el-GR" sz="1200">
                <a:solidFill>
                  <a:srgbClr val="252525"/>
                </a:solidFill>
                <a:latin typeface="Open Sans" panose="020B0606030504020204" pitchFamily="34" charset="0"/>
              </a:rPr>
              <a:t>Την άνοιξη και το φθινόπωρο όταν η ζήτηση ηλεκτρικής ενέργειας είναι χαμηλή, υπήρξε μια καλή ευκαιρία εξαγωγής πλεονάζουσας ηλεκτρικής ενέργειας</a:t>
            </a:r>
          </a:p>
          <a:p>
            <a:pPr marL="285750" indent="-285750">
              <a:buClr>
                <a:srgbClr val="0F55F5"/>
              </a:buClr>
              <a:buFont typeface="Wingdings" panose="05000000000000000000" pitchFamily="2" charset="2"/>
              <a:buChar char="§"/>
            </a:pPr>
            <a:r>
              <a:rPr lang="el-GR" sz="1200">
                <a:solidFill>
                  <a:srgbClr val="252525"/>
                </a:solidFill>
                <a:latin typeface="Open Sans" panose="020B0606030504020204" pitchFamily="34" charset="0"/>
              </a:rPr>
              <a:t>Αντίθετα, τους καλοκαιρινούς μήνες όταν η ζήτηση είναι υψηλή λόγο εσωτερικού κλιματισμού, και τουρισμού, η Ελλάδα αναγκάστηκε να εισάγει περισσότερη ηλεκτρική ενέργεια απ’ ότι εισήγαγε για τον αντίστοιχο μήνα</a:t>
            </a:r>
            <a:endParaRPr lang="el-GR" sz="1400">
              <a:solidFill>
                <a:srgbClr val="252525"/>
              </a:solidFill>
              <a:latin typeface="Open Sans" panose="020B0606030504020204" pitchFamily="34" charset="0"/>
            </a:endParaRPr>
          </a:p>
          <a:p>
            <a:endParaRPr lang="en-US"/>
          </a:p>
        </p:txBody>
      </p:sp>
      <p:sp>
        <p:nvSpPr>
          <p:cNvPr id="4" name="Date Placeholder 3">
            <a:extLst>
              <a:ext uri="{FF2B5EF4-FFF2-40B4-BE49-F238E27FC236}">
                <a16:creationId xmlns:a16="http://schemas.microsoft.com/office/drawing/2014/main" id="{FA1C55D9-0E3D-5294-CEB9-48D85CEC39CE}"/>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EB90F54C-98F7-656A-EADC-7EF20F4C8F68}"/>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769D7B40-DBEF-BF7B-5C64-0A27D2197912}"/>
              </a:ext>
            </a:extLst>
          </p:cNvPr>
          <p:cNvSpPr>
            <a:spLocks noGrp="1"/>
          </p:cNvSpPr>
          <p:nvPr>
            <p:ph type="sldNum" sz="quarter" idx="5"/>
          </p:nvPr>
        </p:nvSpPr>
        <p:spPr/>
        <p:txBody>
          <a:bodyPr/>
          <a:lstStyle/>
          <a:p>
            <a:fld id="{F26CA750-A413-461A-ACF7-A597AE5AD928}" type="slidenum">
              <a:rPr lang="en-US" smtClean="0"/>
              <a:pPr/>
              <a:t>10</a:t>
            </a:fld>
            <a:endParaRPr lang="en-US"/>
          </a:p>
        </p:txBody>
      </p:sp>
    </p:spTree>
    <p:extLst>
      <p:ext uri="{BB962C8B-B14F-4D97-AF65-F5344CB8AC3E}">
        <p14:creationId xmlns:p14="http://schemas.microsoft.com/office/powerpoint/2010/main" val="130301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5CFA1-881A-D16C-9DEE-8F2ADF622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C1E9D-DE19-1574-2869-1C1D8C117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4A71B-EC34-2FA6-75F6-1F76FA8DFAFD}"/>
              </a:ext>
            </a:extLst>
          </p:cNvPr>
          <p:cNvSpPr>
            <a:spLocks noGrp="1"/>
          </p:cNvSpPr>
          <p:nvPr>
            <p:ph type="body" idx="1"/>
          </p:nvPr>
        </p:nvSpPr>
        <p:spPr/>
        <p:txBody>
          <a:bodyPr/>
          <a:lstStyle/>
          <a:p>
            <a:pPr>
              <a:buNone/>
            </a:pPr>
            <a:r>
              <a:rPr lang="el-GR" b="1"/>
              <a:t>ΑΡΙΣΤΕΡΟ ΔΙΑΓΡΑΜΜΑ - </a:t>
            </a:r>
            <a:r>
              <a:rPr lang="el-GR"/>
              <a:t>Υφιστάμενες και Προγραμματισμένες Διασυνδέσεις (2025–2035)</a:t>
            </a:r>
            <a:br>
              <a:rPr lang="el-GR" b="1"/>
            </a:br>
            <a:br>
              <a:rPr lang="el-GR" b="1"/>
            </a:br>
            <a:r>
              <a:rPr lang="el-GR" b="0"/>
              <a:t>Σημαντική ενίσχυση της διασύνδεσης με τη Βουλγαρία και την Αίγυπτο, με αναμενόμενη αύξηση έως και 3.000 MW μέχρι το 2035, υποδεικνύοντας την αναγνώριση των εν λόγω αξόνων ως στρατηγικών ενεργειακών διαύλων.</a:t>
            </a:r>
          </a:p>
          <a:p>
            <a:pPr>
              <a:buNone/>
            </a:pPr>
            <a:r>
              <a:rPr lang="el-GR" b="0"/>
              <a:t>Ένταξη νέων διασυνδέσεων με την Κύπρο και την Ιταλία, ενισχύοντας την περιφερειακή διασυνδεσιμότητα στη νοτιοανατολική Μεσόγειο.</a:t>
            </a:r>
          </a:p>
          <a:p>
            <a:pPr>
              <a:buNone/>
            </a:pPr>
            <a:r>
              <a:rPr lang="el-GR" b="0"/>
              <a:t>Αυξανόμενη ισχύς σύνδεσης με την Τουρκία, την Αλβανία και τη Βόρεια Μακεδονία, η οποία αντανακλά τη σταδιακή αναβάθμιση των υφιστάμενων υποδομών και την προετοιμασία για μελλοντική ζήτηση.</a:t>
            </a:r>
            <a:br>
              <a:rPr lang="el-GR" b="0"/>
            </a:br>
            <a:br>
              <a:rPr lang="el-GR" b="0"/>
            </a:br>
            <a:r>
              <a:rPr lang="el-GR" b="1"/>
              <a:t>ΠΑΝΩ ΔΕΞΙΑ – ΕΞΑΓΩΓΕΣ ΗΛ. ΕΝΕΡΓΕΙΑΣ</a:t>
            </a:r>
            <a:br>
              <a:rPr lang="el-GR" b="0"/>
            </a:br>
            <a:br>
              <a:rPr lang="el-GR" b="0"/>
            </a:br>
            <a:r>
              <a:rPr lang="el-GR" b="0"/>
              <a:t>Η εξαγωγική δραστηριότητα αυξάνεται σημαντικά κατά τους μήνες Οκτώβριο έως Δεκέμβριο, γεγονός που πιθανώς σχετίζεται με την αυξημένη περιφερειακή ζήτηση για θερμικά φορτία.</a:t>
            </a:r>
          </a:p>
          <a:p>
            <a:pPr>
              <a:buNone/>
            </a:pPr>
            <a:r>
              <a:rPr lang="el-GR" b="0"/>
              <a:t>Οι κυριότεροι αποδέκτες των εξαγωγών είναι η Βουλγαρία, η Ιταλία και η Βόρεια Μακεδονία, υποδεικνύοντας την υφιστάμενη συνάρτηση της ελληνικής αγοράς με κρίσιμους περιφερειακούς κόμβους.</a:t>
            </a:r>
          </a:p>
          <a:p>
            <a:r>
              <a:rPr lang="el-GR" b="0"/>
              <a:t>Η Ελλάδα προβάλλει ως εξαγωγικός κόμβος, ιδιαίτερα σε περιόδους υπερβάλλουσας παραγωγής ή ελκυστικής εγχώριας τιμολόγησης.</a:t>
            </a:r>
            <a:br>
              <a:rPr lang="en-US" b="0"/>
            </a:br>
            <a:br>
              <a:rPr lang="en-US" b="0"/>
            </a:br>
            <a:r>
              <a:rPr lang="el-GR" b="1"/>
              <a:t>ΚΑΤΩ ΔΕΞΙΑ – ΕΙΣΑΓΩΓΕΣ ΗΛ. ΕΝΕΡΓΕΙΑΣ</a:t>
            </a:r>
          </a:p>
          <a:p>
            <a:endParaRPr lang="el-GR" b="0"/>
          </a:p>
          <a:p>
            <a:pPr>
              <a:buNone/>
            </a:pPr>
            <a:r>
              <a:rPr lang="el-GR" b="0"/>
              <a:t>Παρατηρείται αιχμή στις εισαγωγές κατά τους χειμερινούς και θερινούς μήνες (Ιανουάριος, Φεβρουάριος, Ιούλιος, Σεπτέμβριος), ενδεχομένως λόγω αυξημένης χρήσης για θέρμανση και ψύξη αντίστοιχα.</a:t>
            </a:r>
          </a:p>
          <a:p>
            <a:r>
              <a:rPr lang="el-GR" b="0"/>
              <a:t>Η Τουρκία και η Βουλγαρία αποτελούν τις κυριότερες πηγές εισαγωγών, αντανακλώντας τόσο γεωγραφική εγγύτητα όσο και διαθεσιμότητα χαμηλότερων τιμών ενέργειας σε ορισμένες περιόδους.</a:t>
            </a:r>
          </a:p>
          <a:p>
            <a:pPr>
              <a:buNone/>
            </a:pPr>
            <a:br>
              <a:rPr lang="el-GR"/>
            </a:br>
            <a:r>
              <a:rPr lang="el-GR"/>
              <a:t>ΣΥΜΠΕΡΑΣΜΑΤΑ</a:t>
            </a:r>
            <a:br>
              <a:rPr lang="el-GR"/>
            </a:br>
            <a:br>
              <a:rPr lang="el-GR"/>
            </a:br>
            <a:r>
              <a:rPr lang="el-GR"/>
              <a:t>Η </a:t>
            </a:r>
            <a:r>
              <a:rPr lang="el-GR" b="1"/>
              <a:t>σταδιακή αναβάθμιση των διασυνδέσεων</a:t>
            </a:r>
            <a:r>
              <a:rPr lang="el-GR"/>
              <a:t> συνιστά ουσιώδη προϋπόθεση για τη μελλοντική ενσωμάτωση ανανεώσιμων πηγών ενέργειας και την επίτευξη υψηλότερου βαθμού ενεργειακής αυτονομίας.</a:t>
            </a:r>
          </a:p>
          <a:p>
            <a:pPr>
              <a:buNone/>
            </a:pPr>
            <a:r>
              <a:rPr lang="el-GR"/>
              <a:t>Οι </a:t>
            </a:r>
            <a:r>
              <a:rPr lang="el-GR" b="1"/>
              <a:t>ενεργειακές ροές του 2024</a:t>
            </a:r>
            <a:r>
              <a:rPr lang="el-GR"/>
              <a:t> καταδεικνύουν έναν ενισχυμένο περιφερειακό ρόλο της Ελλάδας, τόσο ως διαμετακομιστικού όσο και ως ρυθμιστικού παράγοντα στο περιφερειακό ενεργειακό ισοζύγιο.</a:t>
            </a:r>
          </a:p>
          <a:p>
            <a:r>
              <a:rPr lang="el-GR"/>
              <a:t>Οι </a:t>
            </a:r>
            <a:r>
              <a:rPr lang="el-GR" b="1"/>
              <a:t>αμφίδρομες ροές ηλεκτρικής ενέργειας</a:t>
            </a:r>
            <a:r>
              <a:rPr lang="el-GR"/>
              <a:t> επιβεβαιώνουν τη σημασία ευέλικτων, τεχνικά ώριμων και εμπορικά διαφανών διασυνοριακών μηχανισμών.</a:t>
            </a:r>
          </a:p>
          <a:p>
            <a:endParaRPr lang="en-US"/>
          </a:p>
        </p:txBody>
      </p:sp>
      <p:sp>
        <p:nvSpPr>
          <p:cNvPr id="4" name="Date Placeholder 3">
            <a:extLst>
              <a:ext uri="{FF2B5EF4-FFF2-40B4-BE49-F238E27FC236}">
                <a16:creationId xmlns:a16="http://schemas.microsoft.com/office/drawing/2014/main" id="{F4151B3E-2F3B-B027-FE2D-3855B069F8C8}"/>
              </a:ext>
            </a:extLst>
          </p:cNvPr>
          <p:cNvSpPr>
            <a:spLocks noGrp="1"/>
          </p:cNvSpPr>
          <p:nvPr>
            <p:ph type="dt" idx="1"/>
          </p:nvPr>
        </p:nvSpPr>
        <p:spPr/>
        <p:txBody>
          <a:bodyPr/>
          <a:lstStyle/>
          <a:p>
            <a:fld id="{6607EEFA-5124-401B-966B-54180F6B453D}" type="datetime1">
              <a:rPr lang="en-US" smtClean="0"/>
              <a:t>5/23/2025</a:t>
            </a:fld>
            <a:endParaRPr lang="en-US"/>
          </a:p>
        </p:txBody>
      </p:sp>
      <p:sp>
        <p:nvSpPr>
          <p:cNvPr id="5" name="Footer Placeholder 4">
            <a:extLst>
              <a:ext uri="{FF2B5EF4-FFF2-40B4-BE49-F238E27FC236}">
                <a16:creationId xmlns:a16="http://schemas.microsoft.com/office/drawing/2014/main" id="{AE38EB66-C7DE-592D-5856-E1CAF6B783A7}"/>
              </a:ext>
            </a:extLst>
          </p:cNvPr>
          <p:cNvSpPr>
            <a:spLocks noGrp="1"/>
          </p:cNvSpPr>
          <p:nvPr>
            <p:ph type="ftr" sz="quarter" idx="4"/>
          </p:nvPr>
        </p:nvSpPr>
        <p:spPr/>
        <p:txBody>
          <a:body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05AC394-BCA0-F0CC-A7AA-29CEC3267BA4}"/>
              </a:ext>
            </a:extLst>
          </p:cNvPr>
          <p:cNvSpPr>
            <a:spLocks noGrp="1"/>
          </p:cNvSpPr>
          <p:nvPr>
            <p:ph type="sldNum" sz="quarter" idx="5"/>
          </p:nvPr>
        </p:nvSpPr>
        <p:spPr/>
        <p:txBody>
          <a:bodyPr/>
          <a:lstStyle/>
          <a:p>
            <a:fld id="{F26CA750-A413-461A-ACF7-A597AE5AD928}" type="slidenum">
              <a:rPr lang="en-US" smtClean="0"/>
              <a:pPr/>
              <a:t>11</a:t>
            </a:fld>
            <a:endParaRPr lang="en-US"/>
          </a:p>
        </p:txBody>
      </p:sp>
    </p:spTree>
    <p:extLst>
      <p:ext uri="{BB962C8B-B14F-4D97-AF65-F5344CB8AC3E}">
        <p14:creationId xmlns:p14="http://schemas.microsoft.com/office/powerpoint/2010/main" val="22880190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emf"/><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4.bin"/><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emf"/><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jpe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23.bin"/><Relationship Id="rId9"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oleObject" Target="../embeddings/oleObject5.bin"/><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4.emf"/><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3.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5.emf"/><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 Title Slide">
    <p:bg bwMode="gray">
      <p:bgPr>
        <a:gradFill>
          <a:gsLst>
            <a:gs pos="95000">
              <a:srgbClr val="0F56F5"/>
            </a:gs>
            <a:gs pos="0">
              <a:srgbClr val="0032A0"/>
            </a:gs>
          </a:gsLst>
          <a:lin ang="18000000" scaled="0"/>
        </a:gra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F4BA653C-1641-BB25-7F59-7FCB85876516}"/>
              </a:ext>
            </a:extLst>
          </p:cNvPr>
          <p:cNvGraphicFramePr>
            <a:graphicFrameLocks noChangeAspect="1"/>
          </p:cNvGraphicFramePr>
          <p:nvPr userDrawn="1">
            <p:custDataLst>
              <p:tags r:id="rId1"/>
            </p:custDataLst>
            <p:extLst>
              <p:ext uri="{D42A27DB-BD31-4B8C-83A1-F6EECF244321}">
                <p14:modId xmlns:p14="http://schemas.microsoft.com/office/powerpoint/2010/main" val="3409532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6" name="Object 15" hidden="1">
                        <a:extLst>
                          <a:ext uri="{FF2B5EF4-FFF2-40B4-BE49-F238E27FC236}">
                            <a16:creationId xmlns:a16="http://schemas.microsoft.com/office/drawing/2014/main" id="{F4BA653C-1641-BB25-7F59-7FCB858765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Graphic 2">
            <a:extLst>
              <a:ext uri="{FF2B5EF4-FFF2-40B4-BE49-F238E27FC236}">
                <a16:creationId xmlns:a16="http://schemas.microsoft.com/office/drawing/2014/main" id="{BE5C66AF-305F-CE7F-6B7A-A9D983F5E16A}"/>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8440" t="17821" r="32079" b="19515"/>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gray">
          <a:xfrm>
            <a:off x="1233362" y="2065896"/>
            <a:ext cx="8136000" cy="1292662"/>
          </a:xfrm>
        </p:spPr>
        <p:txBody>
          <a:bodyPr vert="horz"/>
          <a:lstStyle>
            <a:lvl1pPr>
              <a:lnSpc>
                <a:spcPct val="100000"/>
              </a:lnSpc>
              <a:defRPr sz="4200">
                <a:solidFill>
                  <a:schemeClr val="bg1"/>
                </a:solidFill>
              </a:defRPr>
            </a:lvl1pPr>
          </a:lstStyle>
          <a:p>
            <a:r>
              <a:rPr lang="en-US" noProof="0"/>
              <a:t>Click to edit presentation title (maximum three lines)</a:t>
            </a:r>
          </a:p>
        </p:txBody>
      </p:sp>
      <p:pic>
        <p:nvPicPr>
          <p:cNvPr id="8" name="Graphic 7">
            <a:extLst>
              <a:ext uri="{FF2B5EF4-FFF2-40B4-BE49-F238E27FC236}">
                <a16:creationId xmlns:a16="http://schemas.microsoft.com/office/drawing/2014/main" id="{7FA00D01-88D2-BB9C-A6D5-F3669956DEE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bwMode="gray">
          <a:xfrm>
            <a:off x="919587" y="1882288"/>
            <a:ext cx="450000" cy="304225"/>
          </a:xfrm>
          <a:prstGeom prst="rect">
            <a:avLst/>
          </a:prstGeom>
        </p:spPr>
      </p:pic>
      <p:sp>
        <p:nvSpPr>
          <p:cNvPr id="11" name="Text Placeholder 10">
            <a:extLst>
              <a:ext uri="{FF2B5EF4-FFF2-40B4-BE49-F238E27FC236}">
                <a16:creationId xmlns:a16="http://schemas.microsoft.com/office/drawing/2014/main" id="{F2447F1F-2883-B030-A7CD-52369D7BA588}"/>
              </a:ext>
            </a:extLst>
          </p:cNvPr>
          <p:cNvSpPr>
            <a:spLocks noGrp="1"/>
          </p:cNvSpPr>
          <p:nvPr>
            <p:ph type="body" sz="quarter" idx="10" hasCustomPrompt="1"/>
          </p:nvPr>
        </p:nvSpPr>
        <p:spPr bwMode="gray">
          <a:xfrm>
            <a:off x="1233362" y="4334542"/>
            <a:ext cx="81360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location, Date (MM/DD/YYYY)</a:t>
            </a:r>
          </a:p>
        </p:txBody>
      </p:sp>
      <p:pic>
        <p:nvPicPr>
          <p:cNvPr id="19" name="Graphic 18">
            <a:extLst>
              <a:ext uri="{FF2B5EF4-FFF2-40B4-BE49-F238E27FC236}">
                <a16:creationId xmlns:a16="http://schemas.microsoft.com/office/drawing/2014/main" id="{7910CD27-75E6-C171-DBC5-99FE94640C7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bwMode="gray">
          <a:xfrm>
            <a:off x="443372" y="478768"/>
            <a:ext cx="2376000" cy="682929"/>
          </a:xfrm>
          <a:prstGeom prst="rect">
            <a:avLst/>
          </a:prstGeom>
        </p:spPr>
      </p:pic>
      <p:sp>
        <p:nvSpPr>
          <p:cNvPr id="60" name="Footer Placeholder 59">
            <a:extLst>
              <a:ext uri="{FF2B5EF4-FFF2-40B4-BE49-F238E27FC236}">
                <a16:creationId xmlns:a16="http://schemas.microsoft.com/office/drawing/2014/main" id="{CFE3FC32-EBB7-6C7B-3BD4-1C988C29C5FB}"/>
              </a:ext>
            </a:extLst>
          </p:cNvPr>
          <p:cNvSpPr>
            <a:spLocks noGrp="1"/>
          </p:cNvSpPr>
          <p:nvPr>
            <p:ph type="ftr" sz="quarter" idx="12"/>
          </p:nvPr>
        </p:nvSpPr>
        <p:spPr bwMode="gray">
          <a:xfrm>
            <a:off x="6276628" y="6263444"/>
            <a:ext cx="5472000" cy="153888"/>
          </a:xfrm>
        </p:spPr>
        <p:txBody>
          <a:bodyPr/>
          <a:lstStyle>
            <a:lvl1pPr algn="r">
              <a:defRPr>
                <a:solidFill>
                  <a:schemeClr val="bg1"/>
                </a:solidFill>
              </a:defRPr>
            </a:lvl1pPr>
          </a:lstStyle>
          <a:p>
            <a:r>
              <a:rPr lang="en-GB"/>
              <a:t>General Division / Division / Department</a:t>
            </a:r>
            <a:endParaRPr lang="en-US"/>
          </a:p>
        </p:txBody>
      </p:sp>
    </p:spTree>
    <p:extLst>
      <p:ext uri="{BB962C8B-B14F-4D97-AF65-F5344CB8AC3E}">
        <p14:creationId xmlns:p14="http://schemas.microsoft.com/office/powerpoint/2010/main" val="383574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Title &amp; Text (two column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4241335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p:txBody>
          <a:bodyPr/>
          <a:lstStyle/>
          <a:p>
            <a:fld id="{FF5429F1-DD4E-4B72-A998-E41442BA40CC}" type="datetime1">
              <a:rPr lang="en-GB" smtClean="0"/>
              <a:t>23/05/2025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632489B0-78E8-0F75-27F6-3A34392DC868}"/>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7268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 Title &amp; Text (three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310809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Text Placeholder 13">
            <a:extLst>
              <a:ext uri="{FF2B5EF4-FFF2-40B4-BE49-F238E27FC236}">
                <a16:creationId xmlns:a16="http://schemas.microsoft.com/office/drawing/2014/main" id="{87731A69-DA19-527D-8FB9-961D53CCC1D0}"/>
              </a:ext>
            </a:extLst>
          </p:cNvPr>
          <p:cNvSpPr>
            <a:spLocks noGrp="1"/>
          </p:cNvSpPr>
          <p:nvPr>
            <p:ph type="body" sz="quarter" idx="20" hasCustomPrompt="1"/>
          </p:nvPr>
        </p:nvSpPr>
        <p:spPr>
          <a:xfrm>
            <a:off x="4331184"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Text Placeholder 13">
            <a:extLst>
              <a:ext uri="{FF2B5EF4-FFF2-40B4-BE49-F238E27FC236}">
                <a16:creationId xmlns:a16="http://schemas.microsoft.com/office/drawing/2014/main" id="{CCA3B4E5-BFB5-0497-2B61-D520384EE8D1}"/>
              </a:ext>
            </a:extLst>
          </p:cNvPr>
          <p:cNvSpPr>
            <a:spLocks noGrp="1"/>
          </p:cNvSpPr>
          <p:nvPr>
            <p:ph type="body" sz="quarter" idx="21" hasCustomPrompt="1"/>
          </p:nvPr>
        </p:nvSpPr>
        <p:spPr>
          <a:xfrm>
            <a:off x="8219616" y="1881188"/>
            <a:ext cx="3529012"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0415464A-819A-4ABE-A215-763F57629C46}" type="datetime1">
              <a:rPr lang="en-GB" smtClean="0"/>
              <a:t>23/05/2025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2606258123"/>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mp; Text (two columns), Logo">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83335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A202A16-2CAC-7591-BDEE-AD402E6B6FE2}"/>
              </a:ext>
            </a:extLst>
          </p:cNvPr>
          <p:cNvSpPr>
            <a:spLocks noGrp="1"/>
          </p:cNvSpPr>
          <p:nvPr>
            <p:ph type="title" hasCustomPrompt="1"/>
          </p:nvPr>
        </p:nvSpPr>
        <p:spPr>
          <a:xfrm>
            <a:off x="443372" y="1551148"/>
            <a:ext cx="11305716" cy="984885"/>
          </a:xfrm>
        </p:spPr>
        <p:txBody>
          <a:bodyPr vert="horz"/>
          <a:lstStyle>
            <a:lvl1pPr>
              <a:lnSpc>
                <a:spcPct val="100000"/>
              </a:lnSpc>
              <a:defRPr/>
            </a:lvl1pPr>
          </a:lstStyle>
          <a:p>
            <a:r>
              <a:rPr lang="en-US"/>
              <a:t>Click to edit slide title </a:t>
            </a:r>
            <a:br>
              <a:rPr lang="en-US"/>
            </a:br>
            <a:r>
              <a:rPr lang="en-US"/>
              <a:t>(maximum two lines)</a:t>
            </a:r>
            <a:endParaRPr lang="de-DE"/>
          </a:p>
        </p:txBody>
      </p:sp>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3105150"/>
            <a:ext cx="5473700" cy="2771775"/>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3105150"/>
            <a:ext cx="5473700" cy="2771775"/>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a:xfrm>
            <a:off x="11028548" y="6258962"/>
            <a:ext cx="720080" cy="153888"/>
          </a:xfrm>
        </p:spPr>
        <p:txBody>
          <a:bodyPr/>
          <a:lstStyle/>
          <a:p>
            <a:fld id="{7FC83122-FF18-47D5-9032-D91559B3616E}" type="datetime1">
              <a:rPr lang="en-GB" smtClean="0"/>
              <a:t>23/05/2025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p>
            <a:fld id="{4531D9DC-ADF0-4D0A-8902-0133E3C6D94B}" type="slidenum">
              <a:rPr lang="en-US" smtClean="0"/>
              <a:pPr/>
              <a:t>‹#›</a:t>
            </a:fld>
            <a:endParaRPr lang="en-US"/>
          </a:p>
        </p:txBody>
      </p:sp>
      <p:pic>
        <p:nvPicPr>
          <p:cNvPr id="23" name="Graphic 22">
            <a:extLst>
              <a:ext uri="{FF2B5EF4-FFF2-40B4-BE49-F238E27FC236}">
                <a16:creationId xmlns:a16="http://schemas.microsoft.com/office/drawing/2014/main" id="{81E2478B-0B2F-95F3-5466-55FCA7E4D86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43372" y="478326"/>
            <a:ext cx="1690873" cy="486000"/>
          </a:xfrm>
          <a:prstGeom prst="rect">
            <a:avLst/>
          </a:prstGeom>
        </p:spPr>
      </p:pic>
    </p:spTree>
    <p:extLst>
      <p:ext uri="{BB962C8B-B14F-4D97-AF65-F5344CB8AC3E}">
        <p14:creationId xmlns:p14="http://schemas.microsoft.com/office/powerpoint/2010/main" val="148546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extLst>
              <p:ext uri="{D42A27DB-BD31-4B8C-83A1-F6EECF244321}">
                <p14:modId xmlns:p14="http://schemas.microsoft.com/office/powerpoint/2010/main" val="3779553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Date Placeholder 6">
            <a:extLst>
              <a:ext uri="{FF2B5EF4-FFF2-40B4-BE49-F238E27FC236}">
                <a16:creationId xmlns:a16="http://schemas.microsoft.com/office/drawing/2014/main" id="{72082EE6-CD78-3F8B-C114-E8CF48E7C660}"/>
              </a:ext>
            </a:extLst>
          </p:cNvPr>
          <p:cNvSpPr>
            <a:spLocks noGrp="1"/>
          </p:cNvSpPr>
          <p:nvPr>
            <p:ph type="dt" sz="half" idx="10"/>
          </p:nvPr>
        </p:nvSpPr>
        <p:spPr/>
        <p:txBody>
          <a:bodyPr/>
          <a:lstStyle>
            <a:lvl1pPr>
              <a:defRPr>
                <a:solidFill>
                  <a:schemeClr val="bg1"/>
                </a:solidFill>
              </a:defRPr>
            </a:lvl1pPr>
          </a:lstStyle>
          <a:p>
            <a:fld id="{B793A68E-60E3-445E-89B8-229E864A3C5B}" type="datetime1">
              <a:rPr lang="en-GB" smtClean="0"/>
              <a:t>23/05/2025</a:t>
            </a:fld>
            <a:endParaRPr lang="en-US"/>
          </a:p>
        </p:txBody>
      </p:sp>
      <p:sp>
        <p:nvSpPr>
          <p:cNvPr id="8" name="Footer Placeholder 7">
            <a:extLst>
              <a:ext uri="{FF2B5EF4-FFF2-40B4-BE49-F238E27FC236}">
                <a16:creationId xmlns:a16="http://schemas.microsoft.com/office/drawing/2014/main" id="{48C9C312-F415-2217-0509-081EAE52C552}"/>
              </a:ext>
            </a:extLst>
          </p:cNvPr>
          <p:cNvSpPr>
            <a:spLocks noGrp="1"/>
          </p:cNvSpPr>
          <p:nvPr>
            <p:ph type="ftr" sz="quarter" idx="11"/>
          </p:nvPr>
        </p:nvSpPr>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3C3E4A83-24E3-A9B9-E3C0-FB781AB3519E}"/>
              </a:ext>
            </a:extLst>
          </p:cNvPr>
          <p:cNvSpPr>
            <a:spLocks noGrp="1"/>
          </p:cNvSpPr>
          <p:nvPr>
            <p:ph type="sldNum" sz="quarter" idx="12"/>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1" name="Title 10">
            <a:extLst>
              <a:ext uri="{FF2B5EF4-FFF2-40B4-BE49-F238E27FC236}">
                <a16:creationId xmlns:a16="http://schemas.microsoft.com/office/drawing/2014/main" id="{F257E147-0432-992A-4999-0165CE728AD9}"/>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3" name="Picture 2">
            <a:extLst>
              <a:ext uri="{FF2B5EF4-FFF2-40B4-BE49-F238E27FC236}">
                <a16:creationId xmlns:a16="http://schemas.microsoft.com/office/drawing/2014/main" id="{DA558801-8FF4-4CF2-0390-A1863422E95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269996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 Title &amp; Text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3407859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C5041275-D171-5EBB-179C-B1B7C2DF09C1}"/>
              </a:ext>
            </a:extLst>
          </p:cNvPr>
          <p:cNvSpPr>
            <a:spLocks noGrp="1"/>
          </p:cNvSpPr>
          <p:nvPr>
            <p:ph type="dt" sz="half" idx="14"/>
          </p:nvPr>
        </p:nvSpPr>
        <p:spPr/>
        <p:txBody>
          <a:bodyPr/>
          <a:lstStyle>
            <a:lvl1pPr>
              <a:defRPr>
                <a:solidFill>
                  <a:schemeClr val="bg1"/>
                </a:solidFill>
              </a:defRPr>
            </a:lvl1pPr>
          </a:lstStyle>
          <a:p>
            <a:fld id="{FB748F0D-0897-4749-AF42-157077E42B5B}" type="datetime1">
              <a:rPr lang="en-GB" smtClean="0"/>
              <a:t>23/05/2025</a:t>
            </a:fld>
            <a:endParaRPr lang="en-US"/>
          </a:p>
        </p:txBody>
      </p:sp>
      <p:sp>
        <p:nvSpPr>
          <p:cNvPr id="5" name="Footer Placeholder 4">
            <a:extLst>
              <a:ext uri="{FF2B5EF4-FFF2-40B4-BE49-F238E27FC236}">
                <a16:creationId xmlns:a16="http://schemas.microsoft.com/office/drawing/2014/main" id="{E8380A58-A7CE-184E-339F-1FA31E15931B}"/>
              </a:ext>
            </a:extLst>
          </p:cNvPr>
          <p:cNvSpPr>
            <a:spLocks noGrp="1"/>
          </p:cNvSpPr>
          <p:nvPr>
            <p:ph type="ftr" sz="quarter" idx="15"/>
          </p:nvPr>
        </p:nvSpPr>
        <p:spPr/>
        <p:txBody>
          <a:bodyPr/>
          <a:lstStyle>
            <a:lvl1pPr>
              <a:defRPr>
                <a:solidFill>
                  <a:schemeClr val="bg1"/>
                </a:solidFill>
              </a:defRPr>
            </a:lvl1p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C484DC5A-73D9-BBD5-8C06-8DEC31EB8104}"/>
              </a:ext>
            </a:extLst>
          </p:cNvPr>
          <p:cNvSpPr>
            <a:spLocks noGrp="1"/>
          </p:cNvSpPr>
          <p:nvPr>
            <p:ph type="sldNum" sz="quarter" idx="16"/>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8" name="Title 7">
            <a:extLst>
              <a:ext uri="{FF2B5EF4-FFF2-40B4-BE49-F238E27FC236}">
                <a16:creationId xmlns:a16="http://schemas.microsoft.com/office/drawing/2014/main" id="{CAEBA570-1376-DE98-03FD-87409A018059}"/>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3" name="Picture 2">
            <a:extLst>
              <a:ext uri="{FF2B5EF4-FFF2-40B4-BE49-F238E27FC236}">
                <a16:creationId xmlns:a16="http://schemas.microsoft.com/office/drawing/2014/main" id="{9836A18E-DC5A-D7A0-EBFC-19B8990832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240977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Title &amp; Text two columns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1154337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D8D86E4-EA34-4DF4-2917-F927B3AE3B95}"/>
              </a:ext>
            </a:extLst>
          </p:cNvPr>
          <p:cNvSpPr>
            <a:spLocks noGrp="1"/>
          </p:cNvSpPr>
          <p:nvPr>
            <p:ph type="body" sz="quarter" idx="13"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5" name="Text Placeholder 13">
            <a:extLst>
              <a:ext uri="{FF2B5EF4-FFF2-40B4-BE49-F238E27FC236}">
                <a16:creationId xmlns:a16="http://schemas.microsoft.com/office/drawing/2014/main" id="{EFFCA73F-FB5F-FDFC-DF1F-7B2B14FE702C}"/>
              </a:ext>
            </a:extLst>
          </p:cNvPr>
          <p:cNvSpPr>
            <a:spLocks noGrp="1"/>
          </p:cNvSpPr>
          <p:nvPr>
            <p:ph type="body" sz="quarter" idx="14" hasCustomPrompt="1"/>
          </p:nvPr>
        </p:nvSpPr>
        <p:spPr>
          <a:xfrm>
            <a:off x="6276020"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3" name="Date Placeholder 2">
            <a:extLst>
              <a:ext uri="{FF2B5EF4-FFF2-40B4-BE49-F238E27FC236}">
                <a16:creationId xmlns:a16="http://schemas.microsoft.com/office/drawing/2014/main" id="{E0DB09C1-7837-2412-9BE8-C2B74C12BB4A}"/>
              </a:ext>
            </a:extLst>
          </p:cNvPr>
          <p:cNvSpPr>
            <a:spLocks noGrp="1"/>
          </p:cNvSpPr>
          <p:nvPr>
            <p:ph type="dt" sz="half" idx="15"/>
          </p:nvPr>
        </p:nvSpPr>
        <p:spPr/>
        <p:txBody>
          <a:bodyPr/>
          <a:lstStyle>
            <a:lvl1pPr>
              <a:defRPr>
                <a:solidFill>
                  <a:schemeClr val="bg1"/>
                </a:solidFill>
              </a:defRPr>
            </a:lvl1pPr>
          </a:lstStyle>
          <a:p>
            <a:fld id="{23AD3AF3-662D-4935-9942-F0565C25FF0C}" type="datetime1">
              <a:rPr lang="en-GB" smtClean="0"/>
              <a:t>23/05/2025</a:t>
            </a:fld>
            <a:endParaRPr lang="en-US"/>
          </a:p>
        </p:txBody>
      </p:sp>
      <p:sp>
        <p:nvSpPr>
          <p:cNvPr id="4" name="Footer Placeholder 3">
            <a:extLst>
              <a:ext uri="{FF2B5EF4-FFF2-40B4-BE49-F238E27FC236}">
                <a16:creationId xmlns:a16="http://schemas.microsoft.com/office/drawing/2014/main" id="{0DFBDB4C-C6FA-1D1C-2066-066A0457E7A8}"/>
              </a:ext>
            </a:extLst>
          </p:cNvPr>
          <p:cNvSpPr>
            <a:spLocks noGrp="1"/>
          </p:cNvSpPr>
          <p:nvPr>
            <p:ph type="ftr" sz="quarter" idx="16"/>
          </p:nvPr>
        </p:nvSpPr>
        <p:spPr/>
        <p:txBody>
          <a:bodyPr/>
          <a:lstStyle>
            <a:lvl1pPr>
              <a:defRPr>
                <a:solidFill>
                  <a:schemeClr val="bg1"/>
                </a:solidFill>
              </a:defRPr>
            </a:lvl1pPr>
          </a:lstStyle>
          <a:p>
            <a:r>
              <a:rPr lang="en-US"/>
              <a:t>Placeholder for the presentation title (Insert → header and footer)</a:t>
            </a:r>
          </a:p>
        </p:txBody>
      </p:sp>
      <p:sp>
        <p:nvSpPr>
          <p:cNvPr id="5" name="Slide Number Placeholder 4">
            <a:extLst>
              <a:ext uri="{FF2B5EF4-FFF2-40B4-BE49-F238E27FC236}">
                <a16:creationId xmlns:a16="http://schemas.microsoft.com/office/drawing/2014/main" id="{3188D962-4877-5BA4-5200-B28BDABD4B39}"/>
              </a:ext>
            </a:extLst>
          </p:cNvPr>
          <p:cNvSpPr>
            <a:spLocks noGrp="1"/>
          </p:cNvSpPr>
          <p:nvPr>
            <p:ph type="sldNum" sz="quarter" idx="17"/>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89FE51BB-D8FA-7440-D454-EBFC704FAC0B}"/>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7" name="Picture 6">
            <a:extLst>
              <a:ext uri="{FF2B5EF4-FFF2-40B4-BE49-F238E27FC236}">
                <a16:creationId xmlns:a16="http://schemas.microsoft.com/office/drawing/2014/main" id="{60D3AA67-CF63-E95B-415C-73DCF8F96B6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30572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Title &amp; Text three columns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269772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6" name="Text Placeholder 13">
            <a:extLst>
              <a:ext uri="{FF2B5EF4-FFF2-40B4-BE49-F238E27FC236}">
                <a16:creationId xmlns:a16="http://schemas.microsoft.com/office/drawing/2014/main" id="{87731A69-DA19-527D-8FB9-961D53CCC1D0}"/>
              </a:ext>
            </a:extLst>
          </p:cNvPr>
          <p:cNvSpPr>
            <a:spLocks noGrp="1"/>
          </p:cNvSpPr>
          <p:nvPr>
            <p:ph type="body" sz="quarter" idx="20" hasCustomPrompt="1"/>
          </p:nvPr>
        </p:nvSpPr>
        <p:spPr>
          <a:xfrm>
            <a:off x="4331184"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7" name="Text Placeholder 13">
            <a:extLst>
              <a:ext uri="{FF2B5EF4-FFF2-40B4-BE49-F238E27FC236}">
                <a16:creationId xmlns:a16="http://schemas.microsoft.com/office/drawing/2014/main" id="{CCA3B4E5-BFB5-0497-2B61-D520384EE8D1}"/>
              </a:ext>
            </a:extLst>
          </p:cNvPr>
          <p:cNvSpPr>
            <a:spLocks noGrp="1"/>
          </p:cNvSpPr>
          <p:nvPr>
            <p:ph type="body" sz="quarter" idx="21" hasCustomPrompt="1"/>
          </p:nvPr>
        </p:nvSpPr>
        <p:spPr>
          <a:xfrm>
            <a:off x="8219616" y="1881188"/>
            <a:ext cx="3529012" cy="3995737"/>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3" name="Date Placeholder 2">
            <a:extLst>
              <a:ext uri="{FF2B5EF4-FFF2-40B4-BE49-F238E27FC236}">
                <a16:creationId xmlns:a16="http://schemas.microsoft.com/office/drawing/2014/main" id="{EDE3EA50-352E-3FC1-0A4C-0F9A6095F4F4}"/>
              </a:ext>
            </a:extLst>
          </p:cNvPr>
          <p:cNvSpPr>
            <a:spLocks noGrp="1"/>
          </p:cNvSpPr>
          <p:nvPr>
            <p:ph type="dt" sz="half" idx="22"/>
          </p:nvPr>
        </p:nvSpPr>
        <p:spPr/>
        <p:txBody>
          <a:bodyPr/>
          <a:lstStyle>
            <a:lvl1pPr>
              <a:defRPr>
                <a:solidFill>
                  <a:schemeClr val="bg1"/>
                </a:solidFill>
              </a:defRPr>
            </a:lvl1pPr>
          </a:lstStyle>
          <a:p>
            <a:fld id="{48DC6FE1-3514-4E6D-8CDF-A86EDD45B956}" type="datetime1">
              <a:rPr lang="en-GB" smtClean="0"/>
              <a:t>23/05/2025</a:t>
            </a:fld>
            <a:endParaRPr lang="en-US"/>
          </a:p>
        </p:txBody>
      </p:sp>
      <p:sp>
        <p:nvSpPr>
          <p:cNvPr id="4" name="Footer Placeholder 3">
            <a:extLst>
              <a:ext uri="{FF2B5EF4-FFF2-40B4-BE49-F238E27FC236}">
                <a16:creationId xmlns:a16="http://schemas.microsoft.com/office/drawing/2014/main" id="{569E6FAE-1DF7-049F-34DC-FCAA8D63F32D}"/>
              </a:ext>
            </a:extLst>
          </p:cNvPr>
          <p:cNvSpPr>
            <a:spLocks noGrp="1"/>
          </p:cNvSpPr>
          <p:nvPr>
            <p:ph type="ftr" sz="quarter" idx="23"/>
          </p:nvPr>
        </p:nvSpPr>
        <p:spPr/>
        <p:txBody>
          <a:bodyPr/>
          <a:lstStyle>
            <a:lvl1pPr>
              <a:defRPr>
                <a:solidFill>
                  <a:schemeClr val="bg1"/>
                </a:solidFill>
              </a:defRPr>
            </a:lvl1pPr>
          </a:lstStyle>
          <a:p>
            <a:r>
              <a:rPr lang="en-US"/>
              <a:t>Placeholder for the presentation title (Insert → header and footer)</a:t>
            </a:r>
          </a:p>
        </p:txBody>
      </p:sp>
      <p:sp>
        <p:nvSpPr>
          <p:cNvPr id="5" name="Slide Number Placeholder 4">
            <a:extLst>
              <a:ext uri="{FF2B5EF4-FFF2-40B4-BE49-F238E27FC236}">
                <a16:creationId xmlns:a16="http://schemas.microsoft.com/office/drawing/2014/main" id="{F933891B-6988-1CA8-DCF1-C72599B70BD3}"/>
              </a:ext>
            </a:extLst>
          </p:cNvPr>
          <p:cNvSpPr>
            <a:spLocks noGrp="1"/>
          </p:cNvSpPr>
          <p:nvPr>
            <p:ph type="sldNum" sz="quarter" idx="24"/>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5D9447B7-8759-7447-C6E6-3A02BDDAB61A}"/>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noProof="0"/>
              <a:t>Click to edit </a:t>
            </a:r>
            <a:r>
              <a:rPr lang="en-US"/>
              <a:t>slide title </a:t>
            </a:r>
            <a:br>
              <a:rPr lang="en-US"/>
            </a:br>
            <a:r>
              <a:rPr lang="en-US"/>
              <a:t>(maximum two lines)</a:t>
            </a:r>
            <a:endParaRPr lang="de-DE"/>
          </a:p>
        </p:txBody>
      </p:sp>
      <p:pic>
        <p:nvPicPr>
          <p:cNvPr id="7" name="Picture 6">
            <a:extLst>
              <a:ext uri="{FF2B5EF4-FFF2-40B4-BE49-F238E27FC236}">
                <a16:creationId xmlns:a16="http://schemas.microsoft.com/office/drawing/2014/main" id="{33905F99-7B2B-0B79-3E2F-557EE9094D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168782120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 Title &amp; Text (two columns) ,Logo (blue) ">
    <p:bg bwMode="gray">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4AEF629-7D78-2867-929B-2B236E5C9B75}"/>
              </a:ext>
            </a:extLst>
          </p:cNvPr>
          <p:cNvGraphicFramePr>
            <a:graphicFrameLocks noChangeAspect="1"/>
          </p:cNvGraphicFramePr>
          <p:nvPr userDrawn="1">
            <p:custDataLst>
              <p:tags r:id="rId1"/>
            </p:custDataLst>
            <p:extLst>
              <p:ext uri="{D42A27DB-BD31-4B8C-83A1-F6EECF244321}">
                <p14:modId xmlns:p14="http://schemas.microsoft.com/office/powerpoint/2010/main" val="913723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54AEF629-7D78-2867-929B-2B236E5C9B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A202A16-2CAC-7591-BDEE-AD402E6B6FE2}"/>
              </a:ext>
            </a:extLst>
          </p:cNvPr>
          <p:cNvSpPr>
            <a:spLocks noGrp="1"/>
          </p:cNvSpPr>
          <p:nvPr>
            <p:ph type="title" hasCustomPrompt="1"/>
          </p:nvPr>
        </p:nvSpPr>
        <p:spPr>
          <a:xfrm>
            <a:off x="443372" y="1551148"/>
            <a:ext cx="11305716" cy="984885"/>
          </a:xfrm>
        </p:spPr>
        <p:txBody>
          <a:bodyPr vert="horz"/>
          <a:lstStyle>
            <a:lvl1pPr>
              <a:lnSpc>
                <a:spcPct val="100000"/>
              </a:lnSpc>
              <a:defRPr>
                <a:solidFill>
                  <a:schemeClr val="bg1"/>
                </a:solidFill>
              </a:defRPr>
            </a:lvl1pPr>
          </a:lstStyle>
          <a:p>
            <a:r>
              <a:rPr lang="en-US"/>
              <a:t>Click to edit slide title </a:t>
            </a:r>
            <a:br>
              <a:rPr lang="en-US"/>
            </a:br>
            <a:r>
              <a:rPr lang="en-US"/>
              <a:t>(maximum two lines)</a:t>
            </a:r>
            <a:endParaRPr lang="de-DE"/>
          </a:p>
        </p:txBody>
      </p:sp>
      <p:sp>
        <p:nvSpPr>
          <p:cNvPr id="2" name="Date Placeholder 1">
            <a:extLst>
              <a:ext uri="{FF2B5EF4-FFF2-40B4-BE49-F238E27FC236}">
                <a16:creationId xmlns:a16="http://schemas.microsoft.com/office/drawing/2014/main" id="{91B2AC53-D952-40AA-0690-8F0DB0504D9B}"/>
              </a:ext>
            </a:extLst>
          </p:cNvPr>
          <p:cNvSpPr>
            <a:spLocks noGrp="1"/>
          </p:cNvSpPr>
          <p:nvPr>
            <p:ph type="dt" sz="half" idx="15"/>
          </p:nvPr>
        </p:nvSpPr>
        <p:spPr>
          <a:xfrm>
            <a:off x="11028548" y="6258962"/>
            <a:ext cx="720080" cy="153888"/>
          </a:xfrm>
        </p:spPr>
        <p:txBody>
          <a:bodyPr/>
          <a:lstStyle>
            <a:lvl1pPr>
              <a:defRPr>
                <a:solidFill>
                  <a:schemeClr val="bg1"/>
                </a:solidFill>
              </a:defRPr>
            </a:lvl1pPr>
          </a:lstStyle>
          <a:p>
            <a:fld id="{6204C6CD-4504-438F-9B9B-CCFBC1CBA0E5}" type="datetime1">
              <a:rPr lang="en-GB" smtClean="0"/>
              <a:t>23/05/2025</a:t>
            </a:fld>
            <a:endParaRPr lang="en-US"/>
          </a:p>
        </p:txBody>
      </p:sp>
      <p:sp>
        <p:nvSpPr>
          <p:cNvPr id="3" name="Footer Placeholder 2">
            <a:extLst>
              <a:ext uri="{FF2B5EF4-FFF2-40B4-BE49-F238E27FC236}">
                <a16:creationId xmlns:a16="http://schemas.microsoft.com/office/drawing/2014/main" id="{E2AEA25C-0C8B-106D-ECA1-BF8CA290766D}"/>
              </a:ext>
            </a:extLst>
          </p:cNvPr>
          <p:cNvSpPr>
            <a:spLocks noGrp="1"/>
          </p:cNvSpPr>
          <p:nvPr>
            <p:ph type="ftr" sz="quarter" idx="16"/>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1A0FA21-888A-2A93-0C9B-D8161F526E88}"/>
              </a:ext>
            </a:extLst>
          </p:cNvPr>
          <p:cNvSpPr>
            <a:spLocks noGrp="1"/>
          </p:cNvSpPr>
          <p:nvPr>
            <p:ph type="sldNum" sz="quarter" idx="17"/>
          </p:nvPr>
        </p:nvSpPr>
        <p:spPr/>
        <p:txBody>
          <a:bodyPr/>
          <a:lstStyle>
            <a:lvl1pPr>
              <a:defRPr>
                <a:solidFill>
                  <a:schemeClr val="bg1"/>
                </a:solidFill>
              </a:defRPr>
            </a:lvl1pPr>
          </a:lstStyle>
          <a:p>
            <a:fld id="{4531D9DC-ADF0-4D0A-8902-0133E3C6D94B}" type="slidenum">
              <a:rPr lang="en-US" smtClean="0"/>
              <a:pPr/>
              <a:t>‹#›</a:t>
            </a:fld>
            <a:endParaRPr lang="en-US"/>
          </a:p>
        </p:txBody>
      </p:sp>
      <p:pic>
        <p:nvPicPr>
          <p:cNvPr id="6" name="Graphic 5">
            <a:extLst>
              <a:ext uri="{FF2B5EF4-FFF2-40B4-BE49-F238E27FC236}">
                <a16:creationId xmlns:a16="http://schemas.microsoft.com/office/drawing/2014/main" id="{C07ECC1D-2D01-CC67-0114-98365E21FAF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invGray">
          <a:xfrm>
            <a:off x="442800" y="478800"/>
            <a:ext cx="1690876" cy="486000"/>
          </a:xfrm>
          <a:prstGeom prst="rect">
            <a:avLst/>
          </a:prstGeom>
        </p:spPr>
      </p:pic>
      <p:sp>
        <p:nvSpPr>
          <p:cNvPr id="5" name="Text Placeholder 13">
            <a:extLst>
              <a:ext uri="{FF2B5EF4-FFF2-40B4-BE49-F238E27FC236}">
                <a16:creationId xmlns:a16="http://schemas.microsoft.com/office/drawing/2014/main" id="{AFA834BD-2E12-A137-AB7B-FBBE1D90795D}"/>
              </a:ext>
            </a:extLst>
          </p:cNvPr>
          <p:cNvSpPr>
            <a:spLocks noGrp="1"/>
          </p:cNvSpPr>
          <p:nvPr>
            <p:ph type="body" sz="quarter" idx="13" hasCustomPrompt="1"/>
          </p:nvPr>
        </p:nvSpPr>
        <p:spPr>
          <a:xfrm>
            <a:off x="442913" y="3105150"/>
            <a:ext cx="5473700" cy="277177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7" name="Text Placeholder 13">
            <a:extLst>
              <a:ext uri="{FF2B5EF4-FFF2-40B4-BE49-F238E27FC236}">
                <a16:creationId xmlns:a16="http://schemas.microsoft.com/office/drawing/2014/main" id="{15778897-3673-1BAB-2525-09549CAB0E70}"/>
              </a:ext>
            </a:extLst>
          </p:cNvPr>
          <p:cNvSpPr>
            <a:spLocks noGrp="1"/>
          </p:cNvSpPr>
          <p:nvPr>
            <p:ph type="body" sz="quarter" idx="14" hasCustomPrompt="1"/>
          </p:nvPr>
        </p:nvSpPr>
        <p:spPr>
          <a:xfrm>
            <a:off x="6276020" y="3105150"/>
            <a:ext cx="5473700" cy="2771775"/>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94764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mp; Image (brigh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A45911B5-A26C-46AE-6F01-8A86570BBA97}"/>
              </a:ext>
            </a:extLst>
          </p:cNvPr>
          <p:cNvSpPr>
            <a:spLocks noGrp="1"/>
          </p:cNvSpPr>
          <p:nvPr>
            <p:ph type="pic" sz="quarter" idx="19" hasCustomPrompt="1"/>
          </p:nvPr>
        </p:nvSpPr>
        <p:spPr>
          <a:xfrm>
            <a:off x="0" y="0"/>
            <a:ext cx="12192000" cy="6858000"/>
          </a:xfrm>
          <a:solidFill>
            <a:schemeClr val="bg2"/>
          </a:solidFill>
        </p:spPr>
        <p:txBody>
          <a:bodyPr lIns="36000" tIns="72000" anchor="t"/>
          <a:lstStyle>
            <a:lvl1pPr>
              <a:defRPr sz="1200" b="0">
                <a:solidFill>
                  <a:schemeClr val="tx1"/>
                </a:solidFill>
              </a:defRPr>
            </a:lvl1pPr>
            <a:lvl2pPr algn="l">
              <a:spcBef>
                <a:spcPts val="0"/>
              </a:spcBef>
              <a:defRPr lang="en-US" dirty="0"/>
            </a:lvl2pPr>
          </a:lstStyle>
          <a:p>
            <a:pPr lvl="0"/>
            <a:r>
              <a:rPr lang="en-US"/>
              <a:t>To insert a background image: Please click on the image placeholder and select an image by clicking on the “Insert” tab and choosing the “Pictures” command.</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1084837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C658B36A-743E-4F86-AA45-6662286C60DE}" type="datetime1">
              <a:rPr lang="en-GB" smtClean="0"/>
              <a:t>23/05/2025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11" name="Title 10">
            <a:extLst>
              <a:ext uri="{FF2B5EF4-FFF2-40B4-BE49-F238E27FC236}">
                <a16:creationId xmlns:a16="http://schemas.microsoft.com/office/drawing/2014/main" id="{2B2AEE01-9A55-76A6-8906-CC3C7292F5A8}"/>
              </a:ext>
            </a:extLst>
          </p:cNvPr>
          <p:cNvSpPr>
            <a:spLocks noGrp="1"/>
          </p:cNvSpPr>
          <p:nvPr>
            <p:ph type="title" hasCustomPrompt="1"/>
          </p:nvPr>
        </p:nvSpPr>
        <p:spPr>
          <a:xfrm>
            <a:off x="443372" y="379660"/>
            <a:ext cx="11305716" cy="984885"/>
          </a:xfrm>
        </p:spPr>
        <p:txBody>
          <a:bodyPr vert="horz"/>
          <a:lstStyle>
            <a:lvl1pPr>
              <a:defRPr/>
            </a:lvl1pPr>
          </a:lstStyle>
          <a:p>
            <a:r>
              <a:rPr lang="en-US" noProof="0"/>
              <a:t>Click to edit </a:t>
            </a:r>
            <a:r>
              <a:rPr lang="en-US"/>
              <a:t>slide title </a:t>
            </a:r>
            <a:br>
              <a:rPr lang="en-US"/>
            </a:br>
            <a:r>
              <a:rPr lang="en-US"/>
              <a:t>(maximum two lines)</a:t>
            </a:r>
            <a:endParaRPr lang="de-DE"/>
          </a:p>
        </p:txBody>
      </p:sp>
      <p:sp>
        <p:nvSpPr>
          <p:cNvPr id="15" name="Text Placeholder 14">
            <a:extLst>
              <a:ext uri="{FF2B5EF4-FFF2-40B4-BE49-F238E27FC236}">
                <a16:creationId xmlns:a16="http://schemas.microsoft.com/office/drawing/2014/main" id="{F7E9D5DF-4C04-15C3-49BE-3CCCE1D585C3}"/>
              </a:ext>
            </a:extLst>
          </p:cNvPr>
          <p:cNvSpPr>
            <a:spLocks noGrp="1"/>
          </p:cNvSpPr>
          <p:nvPr>
            <p:ph type="body" sz="quarter" idx="20"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538867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mp; Image (dark)">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FED6BFC-551A-D9EA-2E13-F9AF4A235AF4}"/>
              </a:ext>
            </a:extLst>
          </p:cNvPr>
          <p:cNvSpPr>
            <a:spLocks noGrp="1"/>
          </p:cNvSpPr>
          <p:nvPr>
            <p:ph type="pic" sz="quarter" idx="19" hasCustomPrompt="1"/>
          </p:nvPr>
        </p:nvSpPr>
        <p:spPr>
          <a:xfrm>
            <a:off x="0" y="0"/>
            <a:ext cx="12192000" cy="6858000"/>
          </a:xfrm>
          <a:solidFill>
            <a:schemeClr val="tx2"/>
          </a:solidFill>
        </p:spPr>
        <p:txBody>
          <a:bodyPr lIns="36000" tIns="72000" anchor="t"/>
          <a:lstStyle>
            <a:lvl1pPr>
              <a:defRPr sz="1200" b="0">
                <a:solidFill>
                  <a:schemeClr val="bg1"/>
                </a:solidFill>
              </a:defRPr>
            </a:lvl1pPr>
            <a:lvl2pPr algn="l">
              <a:spcBef>
                <a:spcPts val="0"/>
              </a:spcBef>
              <a:defRPr>
                <a:solidFill>
                  <a:schemeClr val="bg1"/>
                </a:solidFill>
              </a:defRPr>
            </a:lvl2pPr>
          </a:lstStyle>
          <a:p>
            <a:pPr lvl="0"/>
            <a:r>
              <a:rPr lang="en-US"/>
              <a:t>To insert a background image: Please click on the image placeholder and select an image by clicking on the “Insert” tab and choosing the “Pictures” command.</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2968990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lvl1pPr>
              <a:defRPr>
                <a:solidFill>
                  <a:schemeClr val="bg1"/>
                </a:solidFill>
              </a:defRPr>
            </a:lvl1pPr>
          </a:lstStyle>
          <a:p>
            <a:fld id="{878FF03C-187C-4794-BC1C-4D34735945EA}" type="datetime1">
              <a:rPr lang="en-GB" smtClean="0"/>
              <a:t>23/05/2025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8" name="Title 7">
            <a:extLst>
              <a:ext uri="{FF2B5EF4-FFF2-40B4-BE49-F238E27FC236}">
                <a16:creationId xmlns:a16="http://schemas.microsoft.com/office/drawing/2014/main" id="{166C928D-67FF-6510-ABEF-E1CDA23E8332}"/>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a:t>Click to edit slide title </a:t>
            </a:r>
            <a:br>
              <a:rPr lang="en-US"/>
            </a:br>
            <a:r>
              <a:rPr lang="en-US"/>
              <a:t>(maximum two lines)</a:t>
            </a:r>
            <a:endParaRPr lang="de-DE"/>
          </a:p>
        </p:txBody>
      </p:sp>
      <p:sp>
        <p:nvSpPr>
          <p:cNvPr id="9" name="Text Placeholder 14">
            <a:extLst>
              <a:ext uri="{FF2B5EF4-FFF2-40B4-BE49-F238E27FC236}">
                <a16:creationId xmlns:a16="http://schemas.microsoft.com/office/drawing/2014/main" id="{BF3C9069-5601-3ADB-8A11-33E7109ABE52}"/>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410688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Title Slide with Image">
    <p:bg bwMode="gray">
      <p:bgPr>
        <a:gradFill>
          <a:gsLst>
            <a:gs pos="95000">
              <a:srgbClr val="50E69B"/>
            </a:gs>
            <a:gs pos="53000">
              <a:srgbClr val="0F56F5"/>
            </a:gs>
            <a:gs pos="15000">
              <a:srgbClr val="0032A0"/>
            </a:gs>
          </a:gsLst>
          <a:lin ang="20220000" scaled="0"/>
        </a:gradFill>
        <a:effectLst/>
      </p:bgPr>
    </p:bg>
    <p:spTree>
      <p:nvGrpSpPr>
        <p:cNvPr id="1" name=""/>
        <p:cNvGrpSpPr/>
        <p:nvPr/>
      </p:nvGrpSpPr>
      <p:grpSpPr>
        <a:xfrm>
          <a:off x="0" y="0"/>
          <a:ext cx="0" cy="0"/>
          <a:chOff x="0" y="0"/>
          <a:chExt cx="0" cy="0"/>
        </a:xfrm>
      </p:grpSpPr>
      <p:sp>
        <p:nvSpPr>
          <p:cNvPr id="6" name="Picture Placeholder 17">
            <a:extLst>
              <a:ext uri="{FF2B5EF4-FFF2-40B4-BE49-F238E27FC236}">
                <a16:creationId xmlns:a16="http://schemas.microsoft.com/office/drawing/2014/main" id="{49236579-B2E3-6582-EC9D-0203808902B7}"/>
              </a:ext>
            </a:extLst>
          </p:cNvPr>
          <p:cNvSpPr>
            <a:spLocks noGrp="1" noChangeAspect="1"/>
          </p:cNvSpPr>
          <p:nvPr>
            <p:ph type="pic" sz="quarter" idx="11" hasCustomPrompt="1"/>
          </p:nvPr>
        </p:nvSpPr>
        <p:spPr bwMode="gray">
          <a:xfrm>
            <a:off x="0" y="1041793"/>
            <a:ext cx="12192000" cy="5816207"/>
          </a:xfrm>
          <a:custGeom>
            <a:avLst/>
            <a:gdLst>
              <a:gd name="connsiteX0" fmla="*/ 9692628 w 12192000"/>
              <a:gd name="connsiteY0" fmla="*/ 0 h 5816207"/>
              <a:gd name="connsiteX1" fmla="*/ 12192000 w 12192000"/>
              <a:gd name="connsiteY1" fmla="*/ 0 h 5816207"/>
              <a:gd name="connsiteX2" fmla="*/ 12192000 w 12192000"/>
              <a:gd name="connsiteY2" fmla="*/ 3303702 h 5816207"/>
              <a:gd name="connsiteX3" fmla="*/ 9739407 w 12192000"/>
              <a:gd name="connsiteY3" fmla="*/ 3303702 h 5816207"/>
              <a:gd name="connsiteX4" fmla="*/ 9739298 w 12192000"/>
              <a:gd name="connsiteY4" fmla="*/ 3303811 h 5816207"/>
              <a:gd name="connsiteX5" fmla="*/ 7535017 w 12192000"/>
              <a:gd name="connsiteY5" fmla="*/ 5334465 h 5816207"/>
              <a:gd name="connsiteX6" fmla="*/ 7495024 w 12192000"/>
              <a:gd name="connsiteY6" fmla="*/ 5693523 h 5816207"/>
              <a:gd name="connsiteX7" fmla="*/ 7480402 w 12192000"/>
              <a:gd name="connsiteY7" fmla="*/ 5816207 h 5816207"/>
              <a:gd name="connsiteX8" fmla="*/ 0 w 12192000"/>
              <a:gd name="connsiteY8" fmla="*/ 5816207 h 5816207"/>
              <a:gd name="connsiteX9" fmla="*/ 0 w 12192000"/>
              <a:gd name="connsiteY9" fmla="*/ 4657254 h 5816207"/>
              <a:gd name="connsiteX10" fmla="*/ 5393617 w 12192000"/>
              <a:gd name="connsiteY10" fmla="*/ 4657254 h 5816207"/>
              <a:gd name="connsiteX11" fmla="*/ 7568959 w 12192000"/>
              <a:gd name="connsiteY11" fmla="*/ 2784453 h 5816207"/>
              <a:gd name="connsiteX12" fmla="*/ 7704619 w 12192000"/>
              <a:gd name="connsiteY12" fmla="*/ 1675785 h 5816207"/>
              <a:gd name="connsiteX13" fmla="*/ 9692628 w 12192000"/>
              <a:gd name="connsiteY13" fmla="*/ 0 h 581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16207">
                <a:moveTo>
                  <a:pt x="9692628" y="0"/>
                </a:moveTo>
                <a:lnTo>
                  <a:pt x="12192000" y="0"/>
                </a:lnTo>
                <a:lnTo>
                  <a:pt x="12192000" y="3303702"/>
                </a:lnTo>
                <a:lnTo>
                  <a:pt x="9739407" y="3303702"/>
                </a:lnTo>
                <a:lnTo>
                  <a:pt x="9739298" y="3303811"/>
                </a:lnTo>
                <a:cubicBezTo>
                  <a:pt x="8233333" y="3303811"/>
                  <a:pt x="7669698" y="4086656"/>
                  <a:pt x="7535017" y="5334465"/>
                </a:cubicBezTo>
                <a:cubicBezTo>
                  <a:pt x="7535017" y="5334465"/>
                  <a:pt x="7518210" y="5494603"/>
                  <a:pt x="7495024" y="5693523"/>
                </a:cubicBezTo>
                <a:lnTo>
                  <a:pt x="7480402" y="5816207"/>
                </a:lnTo>
                <a:lnTo>
                  <a:pt x="0" y="5816207"/>
                </a:lnTo>
                <a:lnTo>
                  <a:pt x="0" y="4657254"/>
                </a:lnTo>
                <a:lnTo>
                  <a:pt x="5393617" y="4657254"/>
                </a:lnTo>
                <a:cubicBezTo>
                  <a:pt x="6890662" y="4657254"/>
                  <a:pt x="7420028" y="3844710"/>
                  <a:pt x="7568959" y="2784453"/>
                </a:cubicBezTo>
                <a:cubicBezTo>
                  <a:pt x="7607906" y="2507911"/>
                  <a:pt x="7653597" y="1986050"/>
                  <a:pt x="7704619" y="1675785"/>
                </a:cubicBezTo>
                <a:cubicBezTo>
                  <a:pt x="7879008" y="610741"/>
                  <a:pt x="8501607" y="47105"/>
                  <a:pt x="9692628" y="0"/>
                </a:cubicBezTo>
                <a:close/>
              </a:path>
            </a:pathLst>
          </a:custGeom>
          <a:solidFill>
            <a:schemeClr val="bg2"/>
          </a:solidFill>
        </p:spPr>
        <p:txBody>
          <a:bodyPr wrap="square" lIns="72000" tIns="72000" rIns="72000" bIns="72000" anchor="b">
            <a:noAutofit/>
          </a:bodyPr>
          <a:lstStyle>
            <a:lvl1pPr algn="l">
              <a:lnSpc>
                <a:spcPct val="100000"/>
              </a:lnSpc>
              <a:defRPr/>
            </a:lvl1pPr>
            <a:lvl2pPr>
              <a:defRPr sz="1200" b="0">
                <a:solidFill>
                  <a:schemeClr val="accent1"/>
                </a:solidFill>
              </a:defRPr>
            </a:lvl2pPr>
          </a:lstStyle>
          <a:p>
            <a:pPr lvl="1"/>
            <a:r>
              <a:rPr lang="en-US" noProof="0"/>
              <a:t>Insert an image by clicking on the “Insert” tab and choosing the “Pictures” command.</a:t>
            </a:r>
          </a:p>
        </p:txBody>
      </p:sp>
      <p:graphicFrame>
        <p:nvGraphicFramePr>
          <p:cNvPr id="38" name="Object 37" hidden="1">
            <a:extLst>
              <a:ext uri="{FF2B5EF4-FFF2-40B4-BE49-F238E27FC236}">
                <a16:creationId xmlns:a16="http://schemas.microsoft.com/office/drawing/2014/main" id="{9C0882EA-739F-210C-99EC-D75135352957}"/>
              </a:ext>
            </a:extLst>
          </p:cNvPr>
          <p:cNvGraphicFramePr>
            <a:graphicFrameLocks noChangeAspect="1"/>
          </p:cNvGraphicFramePr>
          <p:nvPr userDrawn="1">
            <p:custDataLst>
              <p:tags r:id="rId1"/>
            </p:custDataLst>
            <p:extLst>
              <p:ext uri="{D42A27DB-BD31-4B8C-83A1-F6EECF244321}">
                <p14:modId xmlns:p14="http://schemas.microsoft.com/office/powerpoint/2010/main" val="3214137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38" name="Object 37" hidden="1">
                        <a:extLst>
                          <a:ext uri="{FF2B5EF4-FFF2-40B4-BE49-F238E27FC236}">
                            <a16:creationId xmlns:a16="http://schemas.microsoft.com/office/drawing/2014/main" id="{9C0882EA-739F-210C-99EC-D751353529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gray">
          <a:xfrm>
            <a:off x="1233362" y="2066400"/>
            <a:ext cx="5616000" cy="1938992"/>
          </a:xfrm>
        </p:spPr>
        <p:txBody>
          <a:bodyPr vert="horz"/>
          <a:lstStyle>
            <a:lvl1pPr>
              <a:lnSpc>
                <a:spcPct val="100000"/>
              </a:lnSpc>
              <a:defRPr sz="4200">
                <a:solidFill>
                  <a:schemeClr val="bg1"/>
                </a:solidFill>
              </a:defRPr>
            </a:lvl1pPr>
          </a:lstStyle>
          <a:p>
            <a:r>
              <a:rPr lang="en-US" noProof="0"/>
              <a:t>Click to edit  presentation title </a:t>
            </a:r>
            <a:br>
              <a:rPr lang="en-US" noProof="0"/>
            </a:br>
            <a:r>
              <a:rPr lang="en-US" noProof="0"/>
              <a:t>(max. three lines)</a:t>
            </a:r>
          </a:p>
        </p:txBody>
      </p:sp>
      <p:pic>
        <p:nvPicPr>
          <p:cNvPr id="35" name="Graphic 34">
            <a:extLst>
              <a:ext uri="{FF2B5EF4-FFF2-40B4-BE49-F238E27FC236}">
                <a16:creationId xmlns:a16="http://schemas.microsoft.com/office/drawing/2014/main" id="{E0AB40B6-9C29-3031-5E1F-AD88DA7370A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919587" y="1882288"/>
            <a:ext cx="450000" cy="304225"/>
          </a:xfrm>
          <a:prstGeom prst="rect">
            <a:avLst/>
          </a:prstGeom>
        </p:spPr>
      </p:pic>
      <p:sp>
        <p:nvSpPr>
          <p:cNvPr id="36" name="Text Placeholder 10">
            <a:extLst>
              <a:ext uri="{FF2B5EF4-FFF2-40B4-BE49-F238E27FC236}">
                <a16:creationId xmlns:a16="http://schemas.microsoft.com/office/drawing/2014/main" id="{36ED798B-DCF6-0BC2-0064-B9DD07ACDE9B}"/>
              </a:ext>
            </a:extLst>
          </p:cNvPr>
          <p:cNvSpPr>
            <a:spLocks noGrp="1"/>
          </p:cNvSpPr>
          <p:nvPr>
            <p:ph type="body" sz="quarter" idx="10" hasCustomPrompt="1"/>
          </p:nvPr>
        </p:nvSpPr>
        <p:spPr bwMode="gray">
          <a:xfrm>
            <a:off x="1233362" y="4334542"/>
            <a:ext cx="5616000" cy="246221"/>
          </a:xfrm>
        </p:spPr>
        <p:txBody>
          <a:bodyPr wrap="square">
            <a:spAutoFit/>
          </a:bodyPr>
          <a:lstStyle>
            <a:lvl1pPr marL="0" indent="0">
              <a:lnSpc>
                <a:spcPct val="100000"/>
              </a:lnSpc>
              <a:buFont typeface="Arial" panose="020B0604020202020204" pitchFamily="34" charset="0"/>
              <a:buNone/>
              <a:defRPr sz="16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the Location, Date (MM/DD/YYYY)</a:t>
            </a:r>
          </a:p>
        </p:txBody>
      </p:sp>
      <p:sp>
        <p:nvSpPr>
          <p:cNvPr id="3" name="Footer Placeholder 59">
            <a:extLst>
              <a:ext uri="{FF2B5EF4-FFF2-40B4-BE49-F238E27FC236}">
                <a16:creationId xmlns:a16="http://schemas.microsoft.com/office/drawing/2014/main" id="{3EC1501B-F2CA-6AA4-BC63-D11AAF997D87}"/>
              </a:ext>
            </a:extLst>
          </p:cNvPr>
          <p:cNvSpPr>
            <a:spLocks noGrp="1"/>
          </p:cNvSpPr>
          <p:nvPr>
            <p:ph type="ftr" sz="quarter" idx="12"/>
          </p:nvPr>
        </p:nvSpPr>
        <p:spPr bwMode="gray">
          <a:xfrm>
            <a:off x="6276628" y="6263444"/>
            <a:ext cx="5472000" cy="153888"/>
          </a:xfrm>
        </p:spPr>
        <p:txBody>
          <a:bodyPr/>
          <a:lstStyle>
            <a:lvl1pPr algn="r">
              <a:defRPr>
                <a:solidFill>
                  <a:schemeClr val="bg1"/>
                </a:solidFill>
              </a:defRPr>
            </a:lvl1pPr>
          </a:lstStyle>
          <a:p>
            <a:r>
              <a:rPr lang="en-GB"/>
              <a:t>General Division / Division / Department</a:t>
            </a:r>
            <a:endParaRPr lang="en-US"/>
          </a:p>
        </p:txBody>
      </p:sp>
    </p:spTree>
    <p:extLst>
      <p:ext uri="{BB962C8B-B14F-4D97-AF65-F5344CB8AC3E}">
        <p14:creationId xmlns:p14="http://schemas.microsoft.com/office/powerpoint/2010/main" val="20166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Title, Text Quote &amp; Image (bright)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609600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bg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9DAA4E81-3667-47D5-AE52-F570DC487E7A}" type="datetime1">
              <a:rPr lang="en-GB" smtClean="0"/>
              <a:t>23/05/2025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lvl1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3" name="Text Placeholder 14">
            <a:extLst>
              <a:ext uri="{FF2B5EF4-FFF2-40B4-BE49-F238E27FC236}">
                <a16:creationId xmlns:a16="http://schemas.microsoft.com/office/drawing/2014/main" id="{C50D4B94-E140-367E-1CCC-708F494CA460}"/>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2560737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 Title, Text Quote &amp; Image (dark)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609600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484" cy="1938992"/>
          </a:xfrm>
        </p:spPr>
        <p:txBody>
          <a:bodyPr wrap="square" anchor="ctr">
            <a:spAutoFit/>
          </a:bodyPr>
          <a:lstStyle>
            <a:lvl1pPr marL="0" indent="0">
              <a:lnSpc>
                <a:spcPct val="100000"/>
              </a:lnSpc>
              <a:buFont typeface="Arial" panose="020B0604020202020204" pitchFamily="34" charset="0"/>
              <a:buNone/>
              <a:defRPr sz="4200" b="1">
                <a:solidFill>
                  <a:schemeClr val="bg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95D4C1F1-178F-444C-A6BB-D6A5C3EF5073}" type="datetime1">
              <a:rPr lang="en-GB" smtClean="0"/>
              <a:t>23/05/2025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484" cy="184666"/>
          </a:xfrm>
        </p:spPr>
        <p:txBody>
          <a:bodyPr wrap="square">
            <a:spAutoFit/>
          </a:bodyPr>
          <a:lstStyle>
            <a:lvl1pPr marL="0" indent="0">
              <a:lnSpc>
                <a:spcPct val="100000"/>
              </a:lnSpc>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4" name="Text Placeholder 14">
            <a:extLst>
              <a:ext uri="{FF2B5EF4-FFF2-40B4-BE49-F238E27FC236}">
                <a16:creationId xmlns:a16="http://schemas.microsoft.com/office/drawing/2014/main" id="{CDA2F3B7-337C-EBF5-B959-649093902F67}"/>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517786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mp; 1/2 Image (brigh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A1DD2C02-4F6F-43E0-A577-FB71D31AD4CD}" type="datetime1">
              <a:rPr lang="en-GB" smtClean="0"/>
              <a:t>23/05/2025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ext Placeholder 14">
            <a:extLst>
              <a:ext uri="{FF2B5EF4-FFF2-40B4-BE49-F238E27FC236}">
                <a16:creationId xmlns:a16="http://schemas.microsoft.com/office/drawing/2014/main" id="{D029107A-A02B-1CCB-EA62-F29254388960}"/>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670333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mp; 1/2 Image (dark)">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9054699C-4D03-4954-B7BD-C08D9DAB41E2}" type="datetime1">
              <a:rPr lang="en-GB" smtClean="0"/>
              <a:t>23/05/2025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14">
            <a:extLst>
              <a:ext uri="{FF2B5EF4-FFF2-40B4-BE49-F238E27FC236}">
                <a16:creationId xmlns:a16="http://schemas.microsoft.com/office/drawing/2014/main" id="{94A2EA91-F3CF-5CCF-E6D3-F97AFCF6DE36}"/>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900328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 Title, Images &amp; Text (white/three columns)">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2123896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B2CCC1B1-7B46-4E2A-8305-56076DE7A56A}" type="datetime1">
              <a:rPr lang="en-GB" smtClean="0"/>
              <a:t>23/05/2025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20" name="Picture Placeholder 19">
            <a:extLst>
              <a:ext uri="{FF2B5EF4-FFF2-40B4-BE49-F238E27FC236}">
                <a16:creationId xmlns:a16="http://schemas.microsoft.com/office/drawing/2014/main" id="{461F4E20-3D9A-FD75-8CFA-977E036A506D}"/>
              </a:ext>
            </a:extLst>
          </p:cNvPr>
          <p:cNvSpPr>
            <a:spLocks noGrp="1"/>
          </p:cNvSpPr>
          <p:nvPr>
            <p:ph type="pic" sz="quarter" idx="27" hasCustomPrompt="1"/>
          </p:nvPr>
        </p:nvSpPr>
        <p:spPr>
          <a:xfrm>
            <a:off x="442913"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21" name="Picture Placeholder 19">
            <a:extLst>
              <a:ext uri="{FF2B5EF4-FFF2-40B4-BE49-F238E27FC236}">
                <a16:creationId xmlns:a16="http://schemas.microsoft.com/office/drawing/2014/main" id="{ECACB6E0-9E1C-83DB-1009-E727BD836D4D}"/>
              </a:ext>
            </a:extLst>
          </p:cNvPr>
          <p:cNvSpPr>
            <a:spLocks noGrp="1"/>
          </p:cNvSpPr>
          <p:nvPr>
            <p:ph type="pic" sz="quarter" idx="28" hasCustomPrompt="1"/>
          </p:nvPr>
        </p:nvSpPr>
        <p:spPr>
          <a:xfrm>
            <a:off x="4331804"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22" name="Picture Placeholder 19">
            <a:extLst>
              <a:ext uri="{FF2B5EF4-FFF2-40B4-BE49-F238E27FC236}">
                <a16:creationId xmlns:a16="http://schemas.microsoft.com/office/drawing/2014/main" id="{6F9EBF0C-81D9-147A-3364-E60C7CF45113}"/>
              </a:ext>
            </a:extLst>
          </p:cNvPr>
          <p:cNvSpPr>
            <a:spLocks noGrp="1"/>
          </p:cNvSpPr>
          <p:nvPr>
            <p:ph type="pic" sz="quarter" idx="29" hasCustomPrompt="1"/>
          </p:nvPr>
        </p:nvSpPr>
        <p:spPr>
          <a:xfrm>
            <a:off x="8220236" y="1880828"/>
            <a:ext cx="3529012" cy="1979612"/>
          </a:xfrm>
          <a:solidFill>
            <a:schemeClr val="bg2"/>
          </a:solidFill>
        </p:spPr>
        <p:txBody>
          <a:bodyPr lIns="72000" tIns="288000" rIns="72000" bIns="72000"/>
          <a:lstStyle>
            <a:lvl1pPr algn="ctr">
              <a:spcBef>
                <a:spcPts val="0"/>
              </a:spcBef>
              <a:defRPr/>
            </a:lvl1pPr>
            <a:lvl2pPr algn="ctr">
              <a:spcBef>
                <a:spcPts val="0"/>
              </a:spcBef>
              <a:defRPr sz="1400">
                <a:solidFill>
                  <a:schemeClr val="accent1"/>
                </a:solidFill>
              </a:defRPr>
            </a:lvl2pPr>
          </a:lstStyle>
          <a:p>
            <a:pPr lvl="1"/>
            <a:r>
              <a:rPr lang="en-US"/>
              <a:t>Add image by clicking on icon</a:t>
            </a:r>
          </a:p>
          <a:p>
            <a:endParaRPr lang="de-DE"/>
          </a:p>
        </p:txBody>
      </p:sp>
      <p:sp>
        <p:nvSpPr>
          <p:cNvPr id="6" name="Text Placeholder 13">
            <a:extLst>
              <a:ext uri="{FF2B5EF4-FFF2-40B4-BE49-F238E27FC236}">
                <a16:creationId xmlns:a16="http://schemas.microsoft.com/office/drawing/2014/main" id="{8DA91E65-BAC9-35A0-B281-F84DCB058376}"/>
              </a:ext>
            </a:extLst>
          </p:cNvPr>
          <p:cNvSpPr>
            <a:spLocks noGrp="1"/>
          </p:cNvSpPr>
          <p:nvPr>
            <p:ph type="body" sz="quarter" idx="13" hasCustomPrompt="1"/>
          </p:nvPr>
        </p:nvSpPr>
        <p:spPr>
          <a:xfrm>
            <a:off x="442913"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8" name="Text Placeholder 13">
            <a:extLst>
              <a:ext uri="{FF2B5EF4-FFF2-40B4-BE49-F238E27FC236}">
                <a16:creationId xmlns:a16="http://schemas.microsoft.com/office/drawing/2014/main" id="{95FBD360-5231-B30C-CC97-B2FA6E24ADE8}"/>
              </a:ext>
            </a:extLst>
          </p:cNvPr>
          <p:cNvSpPr>
            <a:spLocks noGrp="1"/>
          </p:cNvSpPr>
          <p:nvPr>
            <p:ph type="body" sz="quarter" idx="20" hasCustomPrompt="1"/>
          </p:nvPr>
        </p:nvSpPr>
        <p:spPr>
          <a:xfrm>
            <a:off x="4331184"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2" name="Text Placeholder 13">
            <a:extLst>
              <a:ext uri="{FF2B5EF4-FFF2-40B4-BE49-F238E27FC236}">
                <a16:creationId xmlns:a16="http://schemas.microsoft.com/office/drawing/2014/main" id="{7BD3398C-263C-F5D3-3D8C-FF28537E66A8}"/>
              </a:ext>
            </a:extLst>
          </p:cNvPr>
          <p:cNvSpPr>
            <a:spLocks noGrp="1"/>
          </p:cNvSpPr>
          <p:nvPr>
            <p:ph type="body" sz="quarter" idx="21" hasCustomPrompt="1"/>
          </p:nvPr>
        </p:nvSpPr>
        <p:spPr>
          <a:xfrm>
            <a:off x="8219616" y="4175082"/>
            <a:ext cx="3529012" cy="1701843"/>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4234863870"/>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Title, Text, Quote &amp; Image (blue/bright)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accent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E1DB7BED-1188-42BF-A643-C0EFCAF52E17}" type="datetime1">
              <a:rPr lang="en-GB" smtClean="0"/>
              <a:t>23/05/2025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2" name="Text Placeholder 14">
            <a:extLst>
              <a:ext uri="{FF2B5EF4-FFF2-40B4-BE49-F238E27FC236}">
                <a16:creationId xmlns:a16="http://schemas.microsoft.com/office/drawing/2014/main" id="{E41E84A2-815A-E084-57F0-344251AAE7BF}"/>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4239326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Title, Text, Quote &amp; Image (blue/dark) ">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8A7E4F61-ED1A-89F8-390A-97B2E150ECAA}"/>
              </a:ext>
            </a:extLst>
          </p:cNvPr>
          <p:cNvSpPr/>
          <p:nvPr userDrawn="1"/>
        </p:nvSpPr>
        <p:spPr bwMode="hidden">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endParaRPr>
          </a:p>
        </p:txBody>
      </p:sp>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3429000"/>
            <a:ext cx="6096000" cy="3429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11" name="Text Placeholder 10">
            <a:extLst>
              <a:ext uri="{FF2B5EF4-FFF2-40B4-BE49-F238E27FC236}">
                <a16:creationId xmlns:a16="http://schemas.microsoft.com/office/drawing/2014/main" id="{37A907AF-5733-D60F-0F41-E9D59AC25BA7}"/>
              </a:ext>
            </a:extLst>
          </p:cNvPr>
          <p:cNvSpPr>
            <a:spLocks noGrp="1"/>
          </p:cNvSpPr>
          <p:nvPr>
            <p:ph type="body" sz="quarter" idx="16" hasCustomPrompt="1"/>
          </p:nvPr>
        </p:nvSpPr>
        <p:spPr bwMode="invGray">
          <a:xfrm>
            <a:off x="6492604" y="386990"/>
            <a:ext cx="5256024" cy="1938992"/>
          </a:xfrm>
        </p:spPr>
        <p:txBody>
          <a:bodyPr wrap="square" anchor="ctr">
            <a:spAutoFit/>
          </a:bodyPr>
          <a:lstStyle>
            <a:lvl1pPr marL="0" indent="0">
              <a:lnSpc>
                <a:spcPct val="100000"/>
              </a:lnSpc>
              <a:buFont typeface="Arial" panose="020B0604020202020204" pitchFamily="34" charset="0"/>
              <a:buNone/>
              <a:defRPr sz="4200" b="1">
                <a:solidFill>
                  <a:schemeClr val="accent1"/>
                </a:solidFill>
              </a:defRPr>
            </a:lvl1pPr>
            <a:lvl2pPr marL="0" indent="0">
              <a:lnSpc>
                <a:spcPct val="95000"/>
              </a:lnSpc>
              <a:buNone/>
              <a:defRPr sz="4200" b="1">
                <a:solidFill>
                  <a:schemeClr val="bg1"/>
                </a:solidFill>
              </a:defRPr>
            </a:lvl2pPr>
            <a:lvl3pPr marL="0" indent="0">
              <a:lnSpc>
                <a:spcPct val="95000"/>
              </a:lnSpc>
              <a:buNone/>
              <a:defRPr sz="4200" b="1">
                <a:solidFill>
                  <a:schemeClr val="bg1"/>
                </a:solidFill>
              </a:defRPr>
            </a:lvl3pPr>
            <a:lvl4pPr marL="0" indent="0">
              <a:lnSpc>
                <a:spcPct val="95000"/>
              </a:lnSpc>
              <a:buNone/>
              <a:defRPr sz="4200" b="1">
                <a:solidFill>
                  <a:schemeClr val="bg1"/>
                </a:solidFill>
              </a:defRPr>
            </a:lvl4pPr>
            <a:lvl5pPr marL="0" indent="0">
              <a:lnSpc>
                <a:spcPct val="95000"/>
              </a:lnSpc>
              <a:buNone/>
              <a:defRPr sz="4200" b="1">
                <a:solidFill>
                  <a:schemeClr val="bg1"/>
                </a:solidFill>
              </a:defRPr>
            </a:lvl5pPr>
            <a:lvl6pPr marL="0" indent="0">
              <a:lnSpc>
                <a:spcPct val="95000"/>
              </a:lnSpc>
              <a:buNone/>
              <a:defRPr sz="4200" b="1">
                <a:solidFill>
                  <a:schemeClr val="bg1"/>
                </a:solidFill>
              </a:defRPr>
            </a:lvl6pPr>
            <a:lvl7pPr marL="0" indent="0">
              <a:lnSpc>
                <a:spcPct val="95000"/>
              </a:lnSpc>
              <a:buNone/>
              <a:defRPr sz="4200" b="1">
                <a:solidFill>
                  <a:schemeClr val="bg1"/>
                </a:solidFill>
              </a:defRPr>
            </a:lvl7pPr>
            <a:lvl8pPr marL="0" indent="0">
              <a:lnSpc>
                <a:spcPct val="95000"/>
              </a:lnSpc>
              <a:buNone/>
              <a:defRPr sz="4200" b="1">
                <a:solidFill>
                  <a:schemeClr val="bg1"/>
                </a:solidFill>
              </a:defRPr>
            </a:lvl8pPr>
            <a:lvl9pPr marL="0" indent="0">
              <a:lnSpc>
                <a:spcPct val="95000"/>
              </a:lnSpc>
              <a:buNone/>
              <a:defRPr sz="4200" b="1">
                <a:solidFill>
                  <a:schemeClr val="bg1"/>
                </a:solidFill>
              </a:defRPr>
            </a:lvl9pPr>
          </a:lstStyle>
          <a:p>
            <a:pPr lvl="0"/>
            <a:r>
              <a:rPr lang="en-US" noProof="0"/>
              <a:t>Click to edit a quote/statement (max. three lines)</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5E9A8A12-53B1-46C3-A116-9E3D0451F073}" type="datetime1">
              <a:rPr lang="en-GB" smtClean="0"/>
              <a:t>23/05/2025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1" name="Text Placeholder 10">
            <a:extLst>
              <a:ext uri="{FF2B5EF4-FFF2-40B4-BE49-F238E27FC236}">
                <a16:creationId xmlns:a16="http://schemas.microsoft.com/office/drawing/2014/main" id="{4C82F732-1E08-A05E-6EC4-EE1169DB5B24}"/>
              </a:ext>
            </a:extLst>
          </p:cNvPr>
          <p:cNvSpPr>
            <a:spLocks noGrp="1"/>
          </p:cNvSpPr>
          <p:nvPr>
            <p:ph type="body" sz="quarter" idx="10" hasCustomPrompt="1"/>
          </p:nvPr>
        </p:nvSpPr>
        <p:spPr bwMode="invGray">
          <a:xfrm>
            <a:off x="6492604" y="2559824"/>
            <a:ext cx="5256024"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4" name="Text Placeholder 14">
            <a:extLst>
              <a:ext uri="{FF2B5EF4-FFF2-40B4-BE49-F238E27FC236}">
                <a16:creationId xmlns:a16="http://schemas.microsoft.com/office/drawing/2014/main" id="{39387BED-7687-1FDE-151A-E3E4DE8660BF}"/>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3473227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 Title, Text &amp; 1/2 Image (blue/bright)">
    <p:bg bwMode="gray">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bg2"/>
          </a:solidFill>
        </p:spPr>
        <p:txBody>
          <a:bodyPr wrap="square" lIns="72000" tIns="1152000" rIns="72000" bIns="72000" anchor="ctr">
            <a:noAutofit/>
          </a:bodyPr>
          <a:lstStyle>
            <a:lvl1pPr algn="ctr">
              <a:lnSpc>
                <a:spcPct val="100000"/>
              </a:lnSpc>
              <a:defRPr sz="1400" b="0"/>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accent1"/>
                </a:solidFill>
              </a:defRPr>
            </a:lvl1pPr>
          </a:lstStyle>
          <a:p>
            <a:fld id="{AF54DC58-F2AF-4223-BFC2-7636316C6EE1}" type="datetime1">
              <a:rPr lang="en-GB" smtClean="0"/>
              <a:t>23/05/2025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Text Placeholder 14">
            <a:extLst>
              <a:ext uri="{FF2B5EF4-FFF2-40B4-BE49-F238E27FC236}">
                <a16:creationId xmlns:a16="http://schemas.microsoft.com/office/drawing/2014/main" id="{9DB821E3-7AD5-2A50-2937-4D542F800644}"/>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3912344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 Title, Text &amp; 1/2 Image (blue/dark)">
    <p:bg bwMode="gray">
      <p:bgPr>
        <a:solidFill>
          <a:schemeClr val="accent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4CCDC6E-B380-7871-D2E8-AA34F1E2B1C5}"/>
              </a:ext>
            </a:extLst>
          </p:cNvPr>
          <p:cNvGraphicFramePr>
            <a:graphicFrameLocks noChangeAspect="1"/>
          </p:cNvGraphicFramePr>
          <p:nvPr userDrawn="1">
            <p:custDataLst>
              <p:tags r:id="rId1"/>
            </p:custDataLst>
            <p:extLst>
              <p:ext uri="{D42A27DB-BD31-4B8C-83A1-F6EECF244321}">
                <p14:modId xmlns:p14="http://schemas.microsoft.com/office/powerpoint/2010/main" val="3792696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A4CCDC6E-B380-7871-D2E8-AA34F1E2B1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E2D9D49F-DDB3-3695-51E3-39154446C6EA}"/>
              </a:ext>
            </a:extLst>
          </p:cNvPr>
          <p:cNvSpPr>
            <a:spLocks noGrp="1" noChangeAspect="1"/>
          </p:cNvSpPr>
          <p:nvPr>
            <p:ph type="pic" sz="quarter" idx="15" hasCustomPrompt="1"/>
          </p:nvPr>
        </p:nvSpPr>
        <p:spPr bwMode="gray">
          <a:xfrm>
            <a:off x="6096000" y="0"/>
            <a:ext cx="6096000" cy="6858000"/>
          </a:xfrm>
          <a:prstGeom prst="rect">
            <a:avLst/>
          </a:prstGeom>
          <a:solidFill>
            <a:schemeClr val="tx2"/>
          </a:solidFill>
        </p:spPr>
        <p:txBody>
          <a:bodyPr wrap="square" lIns="72000" tIns="1152000" rIns="72000" bIns="72000" anchor="ctr">
            <a:noAutofit/>
          </a:bodyPr>
          <a:lstStyle>
            <a:lvl1pPr algn="ctr">
              <a:lnSpc>
                <a:spcPct val="100000"/>
              </a:lnSpc>
              <a:defRPr sz="1400" b="0">
                <a:solidFill>
                  <a:schemeClr val="bg1"/>
                </a:solidFill>
              </a:defRPr>
            </a:lvl1pPr>
            <a:lvl2pPr algn="ctr">
              <a:spcBef>
                <a:spcPts val="0"/>
              </a:spcBef>
              <a:defRPr sz="1400">
                <a:solidFill>
                  <a:schemeClr val="accent1"/>
                </a:solidFill>
              </a:defRPr>
            </a:lvl2pPr>
          </a:lstStyle>
          <a:p>
            <a:pPr lvl="0"/>
            <a:r>
              <a:rPr lang="en-US" noProof="0"/>
              <a:t>Add image by clicking on icon</a:t>
            </a:r>
          </a:p>
        </p:txBody>
      </p:sp>
      <p:sp>
        <p:nvSpPr>
          <p:cNvPr id="6" name="Date Placeholder 5">
            <a:extLst>
              <a:ext uri="{FF2B5EF4-FFF2-40B4-BE49-F238E27FC236}">
                <a16:creationId xmlns:a16="http://schemas.microsoft.com/office/drawing/2014/main" id="{5F886C63-883C-2594-0369-6B122A794A37}"/>
              </a:ext>
            </a:extLst>
          </p:cNvPr>
          <p:cNvSpPr>
            <a:spLocks noGrp="1"/>
          </p:cNvSpPr>
          <p:nvPr>
            <p:ph type="dt" sz="half" idx="17"/>
          </p:nvPr>
        </p:nvSpPr>
        <p:spPr/>
        <p:txBody>
          <a:bodyPr/>
          <a:lstStyle>
            <a:lvl1pPr>
              <a:defRPr>
                <a:solidFill>
                  <a:schemeClr val="bg1"/>
                </a:solidFill>
              </a:defRPr>
            </a:lvl1pPr>
          </a:lstStyle>
          <a:p>
            <a:fld id="{1EC1084D-3547-4FE9-A50D-015207819B33}" type="datetime1">
              <a:rPr lang="en-GB" smtClean="0"/>
              <a:t>23/05/2025</a:t>
            </a:fld>
            <a:endParaRPr lang="en-US"/>
          </a:p>
        </p:txBody>
      </p:sp>
      <p:sp>
        <p:nvSpPr>
          <p:cNvPr id="7" name="Footer Placeholder 6">
            <a:extLst>
              <a:ext uri="{FF2B5EF4-FFF2-40B4-BE49-F238E27FC236}">
                <a16:creationId xmlns:a16="http://schemas.microsoft.com/office/drawing/2014/main" id="{82F6715C-E627-20FE-18B6-BA98E5AF97DB}"/>
              </a:ext>
            </a:extLst>
          </p:cNvPr>
          <p:cNvSpPr>
            <a:spLocks noGrp="1"/>
          </p:cNvSpPr>
          <p:nvPr>
            <p:ph type="ftr" sz="quarter" idx="18"/>
          </p:nvPr>
        </p:nvSpPr>
        <p:spPr>
          <a:xfrm>
            <a:off x="1020044" y="6258962"/>
            <a:ext cx="4896000" cy="153888"/>
          </a:xfrm>
        </p:spPr>
        <p:txBody>
          <a:bodyPr/>
          <a:lstStyle>
            <a:lvl1pPr>
              <a:defRPr>
                <a:solidFill>
                  <a:schemeClr val="bg1"/>
                </a:solidFill>
              </a:defRPr>
            </a:lvl1pPr>
          </a:lstStyle>
          <a:p>
            <a:r>
              <a:rPr lang="en-US"/>
              <a:t>Placeholder for the presentation title (Insert → header and footer)</a:t>
            </a:r>
          </a:p>
        </p:txBody>
      </p:sp>
      <p:sp>
        <p:nvSpPr>
          <p:cNvPr id="9" name="Slide Number Placeholder 8">
            <a:extLst>
              <a:ext uri="{FF2B5EF4-FFF2-40B4-BE49-F238E27FC236}">
                <a16:creationId xmlns:a16="http://schemas.microsoft.com/office/drawing/2014/main" id="{05934A90-E08F-97F4-C2FF-3A5483B02177}"/>
              </a:ext>
            </a:extLst>
          </p:cNvPr>
          <p:cNvSpPr>
            <a:spLocks noGrp="1"/>
          </p:cNvSpPr>
          <p:nvPr>
            <p:ph type="sldNum" sz="quarter" idx="19"/>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14" name="Title 13">
            <a:extLst>
              <a:ext uri="{FF2B5EF4-FFF2-40B4-BE49-F238E27FC236}">
                <a16:creationId xmlns:a16="http://schemas.microsoft.com/office/drawing/2014/main" id="{D016D19A-CB1D-7F95-3D5B-5E055643DB95}"/>
              </a:ext>
            </a:extLst>
          </p:cNvPr>
          <p:cNvSpPr>
            <a:spLocks noGrp="1"/>
          </p:cNvSpPr>
          <p:nvPr>
            <p:ph type="title" hasCustomPrompt="1"/>
          </p:nvPr>
        </p:nvSpPr>
        <p:spPr>
          <a:xfrm>
            <a:off x="443372" y="379660"/>
            <a:ext cx="5473241" cy="984885"/>
          </a:xfrm>
        </p:spPr>
        <p:txBody>
          <a:bodyPr vert="horz"/>
          <a:lstStyle>
            <a:lvl1pPr>
              <a:defRPr>
                <a:solidFill>
                  <a:schemeClr val="bg1"/>
                </a:solidFill>
              </a:defRPr>
            </a:lvl1pPr>
          </a:lstStyle>
          <a:p>
            <a:r>
              <a:rPr lang="en-US"/>
              <a:t>Click to edit slide title (maximum two lines)</a:t>
            </a:r>
            <a:endParaRPr lang="de-DE"/>
          </a:p>
        </p:txBody>
      </p:sp>
      <p:sp>
        <p:nvSpPr>
          <p:cNvPr id="16" name="Text Placeholder 15">
            <a:extLst>
              <a:ext uri="{FF2B5EF4-FFF2-40B4-BE49-F238E27FC236}">
                <a16:creationId xmlns:a16="http://schemas.microsoft.com/office/drawing/2014/main" id="{E1B2F46E-C919-EC64-DB93-79AC4E19917D}"/>
              </a:ext>
            </a:extLst>
          </p:cNvPr>
          <p:cNvSpPr>
            <a:spLocks noGrp="1"/>
          </p:cNvSpPr>
          <p:nvPr>
            <p:ph type="body" sz="quarter" idx="20" hasCustomPrompt="1"/>
          </p:nvPr>
        </p:nvSpPr>
        <p:spPr>
          <a:xfrm>
            <a:off x="442913" y="1881188"/>
            <a:ext cx="5473700" cy="39957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14">
            <a:extLst>
              <a:ext uri="{FF2B5EF4-FFF2-40B4-BE49-F238E27FC236}">
                <a16:creationId xmlns:a16="http://schemas.microsoft.com/office/drawing/2014/main" id="{276F8614-5C75-29B6-1184-08348104C74C}"/>
              </a:ext>
            </a:extLst>
          </p:cNvPr>
          <p:cNvSpPr>
            <a:spLocks noGrp="1"/>
          </p:cNvSpPr>
          <p:nvPr>
            <p:ph type="body" sz="quarter" idx="21"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145125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 Title, Images &amp; Text (blue/three columns)">
    <p:bg bwMode="gray">
      <p:bgPr>
        <a:solidFill>
          <a:schemeClr val="accent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2123896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lvl1pPr>
              <a:defRPr>
                <a:solidFill>
                  <a:schemeClr val="bg1"/>
                </a:solidFill>
              </a:defRPr>
            </a:lvl1pPr>
          </a:lstStyle>
          <a:p>
            <a:fld id="{DE580332-3123-4876-82DC-035C36CD3F0D}" type="datetime1">
              <a:rPr lang="en-GB" smtClean="0"/>
              <a:t>23/05/2025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lvl1pPr>
              <a:defRPr>
                <a:solidFill>
                  <a:schemeClr val="bg1"/>
                </a:solidFill>
              </a:defRPr>
            </a:lvl1p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lvl1pPr>
              <a:defRPr>
                <a:solidFill>
                  <a:schemeClr val="bg1"/>
                </a:solidFill>
              </a:defRPr>
            </a:lvl1p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solidFill>
                  <a:schemeClr val="bg1"/>
                </a:solidFill>
              </a:defRPr>
            </a:lvl1pPr>
          </a:lstStyle>
          <a:p>
            <a:r>
              <a:rPr lang="en-US"/>
              <a:t>Click to edit slide title </a:t>
            </a:r>
            <a:br>
              <a:rPr lang="en-US"/>
            </a:br>
            <a:r>
              <a:rPr lang="en-US"/>
              <a:t>(maximum two lines)</a:t>
            </a:r>
            <a:endParaRPr lang="de-DE"/>
          </a:p>
        </p:txBody>
      </p:sp>
      <p:sp>
        <p:nvSpPr>
          <p:cNvPr id="20" name="Picture Placeholder 19">
            <a:extLst>
              <a:ext uri="{FF2B5EF4-FFF2-40B4-BE49-F238E27FC236}">
                <a16:creationId xmlns:a16="http://schemas.microsoft.com/office/drawing/2014/main" id="{461F4E20-3D9A-FD75-8CFA-977E036A506D}"/>
              </a:ext>
            </a:extLst>
          </p:cNvPr>
          <p:cNvSpPr>
            <a:spLocks noGrp="1"/>
          </p:cNvSpPr>
          <p:nvPr>
            <p:ph type="pic" sz="quarter" idx="27" hasCustomPrompt="1"/>
          </p:nvPr>
        </p:nvSpPr>
        <p:spPr>
          <a:xfrm>
            <a:off x="442913"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21" name="Picture Placeholder 19">
            <a:extLst>
              <a:ext uri="{FF2B5EF4-FFF2-40B4-BE49-F238E27FC236}">
                <a16:creationId xmlns:a16="http://schemas.microsoft.com/office/drawing/2014/main" id="{ECACB6E0-9E1C-83DB-1009-E727BD836D4D}"/>
              </a:ext>
            </a:extLst>
          </p:cNvPr>
          <p:cNvSpPr>
            <a:spLocks noGrp="1"/>
          </p:cNvSpPr>
          <p:nvPr>
            <p:ph type="pic" sz="quarter" idx="28" hasCustomPrompt="1"/>
          </p:nvPr>
        </p:nvSpPr>
        <p:spPr>
          <a:xfrm>
            <a:off x="4331804"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22" name="Picture Placeholder 19">
            <a:extLst>
              <a:ext uri="{FF2B5EF4-FFF2-40B4-BE49-F238E27FC236}">
                <a16:creationId xmlns:a16="http://schemas.microsoft.com/office/drawing/2014/main" id="{6F9EBF0C-81D9-147A-3364-E60C7CF45113}"/>
              </a:ext>
            </a:extLst>
          </p:cNvPr>
          <p:cNvSpPr>
            <a:spLocks noGrp="1"/>
          </p:cNvSpPr>
          <p:nvPr>
            <p:ph type="pic" sz="quarter" idx="29" hasCustomPrompt="1"/>
          </p:nvPr>
        </p:nvSpPr>
        <p:spPr>
          <a:xfrm>
            <a:off x="8220236" y="1880828"/>
            <a:ext cx="3529012" cy="1979612"/>
          </a:xfrm>
          <a:solidFill>
            <a:schemeClr val="bg2"/>
          </a:solidFill>
        </p:spPr>
        <p:txBody>
          <a:bodyPr lIns="72000" tIns="288000" rIns="72000" bIns="72000"/>
          <a:lstStyle>
            <a:lvl1pPr algn="ctr">
              <a:defRPr sz="1400" b="0">
                <a:solidFill>
                  <a:schemeClr val="accent1"/>
                </a:solidFill>
              </a:defRPr>
            </a:lvl1pPr>
            <a:lvl2pPr algn="ctr">
              <a:defRPr sz="1400">
                <a:solidFill>
                  <a:schemeClr val="accent1"/>
                </a:solidFill>
              </a:defRPr>
            </a:lvl2pPr>
          </a:lstStyle>
          <a:p>
            <a:pPr lvl="0"/>
            <a:r>
              <a:rPr lang="en-US"/>
              <a:t>Add image by clicking on icon</a:t>
            </a:r>
          </a:p>
          <a:p>
            <a:endParaRPr lang="de-DE"/>
          </a:p>
        </p:txBody>
      </p:sp>
      <p:sp>
        <p:nvSpPr>
          <p:cNvPr id="8" name="Text Placeholder 13">
            <a:extLst>
              <a:ext uri="{FF2B5EF4-FFF2-40B4-BE49-F238E27FC236}">
                <a16:creationId xmlns:a16="http://schemas.microsoft.com/office/drawing/2014/main" id="{5C9F62CD-F2A3-A408-B558-1B79296F7126}"/>
              </a:ext>
            </a:extLst>
          </p:cNvPr>
          <p:cNvSpPr>
            <a:spLocks noGrp="1"/>
          </p:cNvSpPr>
          <p:nvPr>
            <p:ph type="body" sz="quarter" idx="13" hasCustomPrompt="1"/>
          </p:nvPr>
        </p:nvSpPr>
        <p:spPr>
          <a:xfrm>
            <a:off x="442913"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1" name="Text Placeholder 13">
            <a:extLst>
              <a:ext uri="{FF2B5EF4-FFF2-40B4-BE49-F238E27FC236}">
                <a16:creationId xmlns:a16="http://schemas.microsoft.com/office/drawing/2014/main" id="{8B138EFC-7547-63FD-2341-EE37FB3A1CD2}"/>
              </a:ext>
            </a:extLst>
          </p:cNvPr>
          <p:cNvSpPr>
            <a:spLocks noGrp="1"/>
          </p:cNvSpPr>
          <p:nvPr>
            <p:ph type="body" sz="quarter" idx="20" hasCustomPrompt="1"/>
          </p:nvPr>
        </p:nvSpPr>
        <p:spPr>
          <a:xfrm>
            <a:off x="4331184"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13" name="Text Placeholder 13">
            <a:extLst>
              <a:ext uri="{FF2B5EF4-FFF2-40B4-BE49-F238E27FC236}">
                <a16:creationId xmlns:a16="http://schemas.microsoft.com/office/drawing/2014/main" id="{C15BDC80-D17A-8B1D-27E4-09CFF54B2067}"/>
              </a:ext>
            </a:extLst>
          </p:cNvPr>
          <p:cNvSpPr>
            <a:spLocks noGrp="1"/>
          </p:cNvSpPr>
          <p:nvPr>
            <p:ph type="body" sz="quarter" idx="21" hasCustomPrompt="1"/>
          </p:nvPr>
        </p:nvSpPr>
        <p:spPr>
          <a:xfrm>
            <a:off x="8219616" y="4175082"/>
            <a:ext cx="3529012" cy="1701843"/>
          </a:xfrm>
          <a:noFill/>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pic>
        <p:nvPicPr>
          <p:cNvPr id="12" name="Picture 11">
            <a:extLst>
              <a:ext uri="{FF2B5EF4-FFF2-40B4-BE49-F238E27FC236}">
                <a16:creationId xmlns:a16="http://schemas.microsoft.com/office/drawing/2014/main" id="{747B0ACE-4FFE-3904-A877-73A01AF5D9A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615264032"/>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 Agenda">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D52C55-A39F-10FF-4828-35713A81AA3C}"/>
              </a:ext>
            </a:extLst>
          </p:cNvPr>
          <p:cNvGraphicFramePr>
            <a:graphicFrameLocks noChangeAspect="1"/>
          </p:cNvGraphicFramePr>
          <p:nvPr userDrawn="1">
            <p:custDataLst>
              <p:tags r:id="rId1"/>
            </p:custDataLst>
            <p:extLst>
              <p:ext uri="{D42A27DB-BD31-4B8C-83A1-F6EECF244321}">
                <p14:modId xmlns:p14="http://schemas.microsoft.com/office/powerpoint/2010/main" val="2297310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8" name="Object 7" hidden="1">
                        <a:extLst>
                          <a:ext uri="{FF2B5EF4-FFF2-40B4-BE49-F238E27FC236}">
                            <a16:creationId xmlns:a16="http://schemas.microsoft.com/office/drawing/2014/main" id="{EFD52C55-A39F-10FF-4828-35713A81A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933036C1-CC23-79CA-85F4-FCFFA1A1F0E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343" t="13399" r="26901" b="18556"/>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 name="Text Placeholder 10">
            <a:extLst>
              <a:ext uri="{FF2B5EF4-FFF2-40B4-BE49-F238E27FC236}">
                <a16:creationId xmlns:a16="http://schemas.microsoft.com/office/drawing/2014/main" id="{105A58E4-3146-0240-F0B7-627E5BF9CA3A}"/>
              </a:ext>
            </a:extLst>
          </p:cNvPr>
          <p:cNvSpPr>
            <a:spLocks noGrp="1"/>
          </p:cNvSpPr>
          <p:nvPr>
            <p:ph type="body" sz="quarter" idx="11" hasCustomPrompt="1"/>
          </p:nvPr>
        </p:nvSpPr>
        <p:spPr bwMode="gray">
          <a:xfrm>
            <a:off x="443372" y="1882800"/>
            <a:ext cx="3528000" cy="569387"/>
          </a:xfrm>
        </p:spPr>
        <p:txBody>
          <a:bodyPr wrap="square">
            <a:spAutoFit/>
          </a:bodyPr>
          <a:lstStyle>
            <a:lvl1pPr marL="252000" indent="-252000">
              <a:lnSpc>
                <a:spcPct val="100000"/>
              </a:lnSpc>
              <a:spcAft>
                <a:spcPts val="0"/>
              </a:spcAft>
              <a:buFont typeface="+mj-lt"/>
              <a:buAutoNum type="arabicPeriod"/>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highlight>
                  <a:srgbClr val="FF0000"/>
                </a:highlight>
              </a:defRPr>
            </a:lvl3pPr>
            <a:lvl4pPr marL="252000" indent="0">
              <a:lnSpc>
                <a:spcPct val="100000"/>
              </a:lnSpc>
              <a:spcBef>
                <a:spcPts val="200"/>
              </a:spcBef>
              <a:buNone/>
              <a:defRPr sz="1600">
                <a:solidFill>
                  <a:schemeClr val="accent1"/>
                </a:solidFill>
                <a:highlight>
                  <a:srgbClr val="FF0000"/>
                </a:highlight>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1.1 Click to edit subpoint</a:t>
            </a:r>
          </a:p>
        </p:txBody>
      </p:sp>
      <p:sp>
        <p:nvSpPr>
          <p:cNvPr id="17" name="Text Placeholder 10">
            <a:extLst>
              <a:ext uri="{FF2B5EF4-FFF2-40B4-BE49-F238E27FC236}">
                <a16:creationId xmlns:a16="http://schemas.microsoft.com/office/drawing/2014/main" id="{1D9B2E04-0F44-CBFA-894A-0B0096469B8E}"/>
              </a:ext>
            </a:extLst>
          </p:cNvPr>
          <p:cNvSpPr>
            <a:spLocks noGrp="1"/>
          </p:cNvSpPr>
          <p:nvPr>
            <p:ph type="body" sz="quarter" idx="19" hasCustomPrompt="1"/>
          </p:nvPr>
        </p:nvSpPr>
        <p:spPr bwMode="gray">
          <a:xfrm>
            <a:off x="443372" y="3693420"/>
            <a:ext cx="3528000" cy="569387"/>
          </a:xfrm>
        </p:spPr>
        <p:txBody>
          <a:bodyPr wrap="square">
            <a:spAutoFit/>
          </a:bodyPr>
          <a:lstStyle>
            <a:lvl1pPr marL="252000" indent="-252000">
              <a:lnSpc>
                <a:spcPct val="100000"/>
              </a:lnSpc>
              <a:spcAft>
                <a:spcPts val="0"/>
              </a:spcAft>
              <a:buFont typeface="+mj-lt"/>
              <a:buAutoNum type="arabicPeriod" startAt="2"/>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2.1 Click to edit subpoint</a:t>
            </a:r>
          </a:p>
        </p:txBody>
      </p:sp>
      <p:sp>
        <p:nvSpPr>
          <p:cNvPr id="18" name="Text Placeholder 10">
            <a:extLst>
              <a:ext uri="{FF2B5EF4-FFF2-40B4-BE49-F238E27FC236}">
                <a16:creationId xmlns:a16="http://schemas.microsoft.com/office/drawing/2014/main" id="{6A3DE39E-151B-E2D7-3F18-49318C08F5C3}"/>
              </a:ext>
            </a:extLst>
          </p:cNvPr>
          <p:cNvSpPr>
            <a:spLocks noGrp="1"/>
          </p:cNvSpPr>
          <p:nvPr>
            <p:ph type="body" sz="quarter" idx="20" hasCustomPrompt="1"/>
          </p:nvPr>
        </p:nvSpPr>
        <p:spPr bwMode="gray">
          <a:xfrm>
            <a:off x="4331804" y="1882800"/>
            <a:ext cx="3528000" cy="569387"/>
          </a:xfrm>
        </p:spPr>
        <p:txBody>
          <a:bodyPr wrap="square">
            <a:spAutoFit/>
          </a:bodyPr>
          <a:lstStyle>
            <a:lvl1pPr marL="252000" indent="-252000">
              <a:lnSpc>
                <a:spcPct val="100000"/>
              </a:lnSpc>
              <a:spcAft>
                <a:spcPts val="0"/>
              </a:spcAft>
              <a:buFont typeface="+mj-lt"/>
              <a:buAutoNum type="arabicPeriod" startAt="3"/>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3.1 Click to edit subpoint</a:t>
            </a:r>
          </a:p>
        </p:txBody>
      </p:sp>
      <p:sp>
        <p:nvSpPr>
          <p:cNvPr id="19" name="Text Placeholder 10">
            <a:extLst>
              <a:ext uri="{FF2B5EF4-FFF2-40B4-BE49-F238E27FC236}">
                <a16:creationId xmlns:a16="http://schemas.microsoft.com/office/drawing/2014/main" id="{4F668B5E-D5CC-8904-28E4-CD8138A5F377}"/>
              </a:ext>
            </a:extLst>
          </p:cNvPr>
          <p:cNvSpPr>
            <a:spLocks noGrp="1"/>
          </p:cNvSpPr>
          <p:nvPr>
            <p:ph type="body" sz="quarter" idx="21" hasCustomPrompt="1"/>
          </p:nvPr>
        </p:nvSpPr>
        <p:spPr bwMode="gray">
          <a:xfrm>
            <a:off x="4331804" y="3693420"/>
            <a:ext cx="3528000" cy="569387"/>
          </a:xfrm>
        </p:spPr>
        <p:txBody>
          <a:bodyPr wrap="square">
            <a:spAutoFit/>
          </a:bodyPr>
          <a:lstStyle>
            <a:lvl1pPr marL="252000" indent="-252000">
              <a:lnSpc>
                <a:spcPct val="100000"/>
              </a:lnSpc>
              <a:spcAft>
                <a:spcPts val="0"/>
              </a:spcAft>
              <a:buFont typeface="+mj-lt"/>
              <a:buAutoNum type="arabicPeriod" startAt="4"/>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4.1 Click to edit subpoint</a:t>
            </a:r>
          </a:p>
        </p:txBody>
      </p:sp>
      <p:sp>
        <p:nvSpPr>
          <p:cNvPr id="20" name="Text Placeholder 10">
            <a:extLst>
              <a:ext uri="{FF2B5EF4-FFF2-40B4-BE49-F238E27FC236}">
                <a16:creationId xmlns:a16="http://schemas.microsoft.com/office/drawing/2014/main" id="{CA4D94C5-F870-D03B-96F2-C9E1082289F6}"/>
              </a:ext>
            </a:extLst>
          </p:cNvPr>
          <p:cNvSpPr>
            <a:spLocks noGrp="1"/>
          </p:cNvSpPr>
          <p:nvPr>
            <p:ph type="body" sz="quarter" idx="22" hasCustomPrompt="1"/>
          </p:nvPr>
        </p:nvSpPr>
        <p:spPr bwMode="gray">
          <a:xfrm>
            <a:off x="8220236" y="1882800"/>
            <a:ext cx="3528000" cy="569387"/>
          </a:xfrm>
        </p:spPr>
        <p:txBody>
          <a:bodyPr wrap="square">
            <a:spAutoFit/>
          </a:bodyPr>
          <a:lstStyle>
            <a:lvl1pPr marL="252000" indent="-252000">
              <a:lnSpc>
                <a:spcPct val="100000"/>
              </a:lnSpc>
              <a:spcAft>
                <a:spcPts val="0"/>
              </a:spcAft>
              <a:buFont typeface="+mj-lt"/>
              <a:buAutoNum type="arabicPeriod" startAt="5"/>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5.1 Click to edit subpoint</a:t>
            </a:r>
          </a:p>
        </p:txBody>
      </p:sp>
      <p:sp>
        <p:nvSpPr>
          <p:cNvPr id="21" name="Text Placeholder 10">
            <a:extLst>
              <a:ext uri="{FF2B5EF4-FFF2-40B4-BE49-F238E27FC236}">
                <a16:creationId xmlns:a16="http://schemas.microsoft.com/office/drawing/2014/main" id="{4CD7366E-5AB0-83BC-C18B-9F94BFB4080C}"/>
              </a:ext>
            </a:extLst>
          </p:cNvPr>
          <p:cNvSpPr>
            <a:spLocks noGrp="1"/>
          </p:cNvSpPr>
          <p:nvPr>
            <p:ph type="body" sz="quarter" idx="23" hasCustomPrompt="1"/>
          </p:nvPr>
        </p:nvSpPr>
        <p:spPr bwMode="gray">
          <a:xfrm>
            <a:off x="8220236" y="3693420"/>
            <a:ext cx="3528000" cy="569387"/>
          </a:xfrm>
        </p:spPr>
        <p:txBody>
          <a:bodyPr wrap="square">
            <a:spAutoFit/>
          </a:bodyPr>
          <a:lstStyle>
            <a:lvl1pPr marL="252000" indent="-252000">
              <a:lnSpc>
                <a:spcPct val="100000"/>
              </a:lnSpc>
              <a:spcAft>
                <a:spcPts val="0"/>
              </a:spcAft>
              <a:buFont typeface="+mj-lt"/>
              <a:buAutoNum type="arabicPeriod" startAt="6"/>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lvl="0"/>
            <a:r>
              <a:rPr lang="en-US"/>
              <a:t>Click to edit agenda point</a:t>
            </a:r>
          </a:p>
          <a:p>
            <a:pPr lvl="1"/>
            <a:r>
              <a:rPr lang="en-US"/>
              <a:t>6.1 Click to edit subpoint</a:t>
            </a:r>
          </a:p>
        </p:txBody>
      </p:sp>
      <p:sp>
        <p:nvSpPr>
          <p:cNvPr id="6" name="Title 5">
            <a:extLst>
              <a:ext uri="{FF2B5EF4-FFF2-40B4-BE49-F238E27FC236}">
                <a16:creationId xmlns:a16="http://schemas.microsoft.com/office/drawing/2014/main" id="{2B5ACACE-0D64-8BFB-30C3-1CD614ECB6AD}"/>
              </a:ext>
            </a:extLst>
          </p:cNvPr>
          <p:cNvSpPr>
            <a:spLocks noGrp="1"/>
          </p:cNvSpPr>
          <p:nvPr>
            <p:ph type="title" hasCustomPrompt="1"/>
          </p:nvPr>
        </p:nvSpPr>
        <p:spPr>
          <a:xfrm>
            <a:off x="443372" y="379660"/>
            <a:ext cx="11305716" cy="492443"/>
          </a:xfrm>
        </p:spPr>
        <p:txBody>
          <a:bodyPr/>
          <a:lstStyle>
            <a:lvl1pPr>
              <a:defRPr/>
            </a:lvl1pPr>
          </a:lstStyle>
          <a:p>
            <a:r>
              <a:rPr lang="en-US"/>
              <a:t>Click to edit agenda placeholder</a:t>
            </a:r>
            <a:endParaRPr lang="en-GB"/>
          </a:p>
        </p:txBody>
      </p:sp>
      <p:sp>
        <p:nvSpPr>
          <p:cNvPr id="5" name="Slide Number Placeholder 4">
            <a:extLst>
              <a:ext uri="{FF2B5EF4-FFF2-40B4-BE49-F238E27FC236}">
                <a16:creationId xmlns:a16="http://schemas.microsoft.com/office/drawing/2014/main" id="{6A2C8B6F-21E4-080F-52DF-BC417C9542DF}"/>
              </a:ext>
            </a:extLst>
          </p:cNvPr>
          <p:cNvSpPr>
            <a:spLocks noGrp="1"/>
          </p:cNvSpPr>
          <p:nvPr>
            <p:ph type="sldNum" sz="quarter" idx="12"/>
          </p:nvPr>
        </p:nvSpPr>
        <p:spPr bwMode="gray"/>
        <p:txBody>
          <a:bodyPr/>
          <a:lstStyle/>
          <a:p>
            <a:fld id="{4531D9DC-ADF0-4D0A-8902-0133E3C6D94B}" type="slidenum">
              <a:rPr lang="en-US" noProof="0" smtClean="0"/>
              <a:pPr/>
              <a:t>‹#›</a:t>
            </a:fld>
            <a:endParaRPr lang="en-US" noProof="0"/>
          </a:p>
        </p:txBody>
      </p:sp>
      <p:pic>
        <p:nvPicPr>
          <p:cNvPr id="9" name="Graphic 8">
            <a:extLst>
              <a:ext uri="{FF2B5EF4-FFF2-40B4-BE49-F238E27FC236}">
                <a16:creationId xmlns:a16="http://schemas.microsoft.com/office/drawing/2014/main" id="{89C872B5-7A2B-0D7E-AE50-D0D02F54E7B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04312" y="5860149"/>
            <a:ext cx="2722463" cy="552701"/>
          </a:xfrm>
          <a:prstGeom prst="rect">
            <a:avLst/>
          </a:prstGeom>
        </p:spPr>
      </p:pic>
    </p:spTree>
    <p:extLst>
      <p:ext uri="{BB962C8B-B14F-4D97-AF65-F5344CB8AC3E}">
        <p14:creationId xmlns:p14="http://schemas.microsoft.com/office/powerpoint/2010/main" val="2220696106"/>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Title, Text &amp; Chart 01">
    <p:spTree>
      <p:nvGrpSpPr>
        <p:cNvPr id="1" name=""/>
        <p:cNvGrpSpPr/>
        <p:nvPr/>
      </p:nvGrpSpPr>
      <p:grpSpPr>
        <a:xfrm>
          <a:off x="0" y="0"/>
          <a:ext cx="0" cy="0"/>
          <a:chOff x="0" y="0"/>
          <a:chExt cx="0" cy="0"/>
        </a:xfrm>
      </p:grpSpPr>
      <p:sp>
        <p:nvSpPr>
          <p:cNvPr id="13" name="Chart Placeholder 12">
            <a:extLst>
              <a:ext uri="{FF2B5EF4-FFF2-40B4-BE49-F238E27FC236}">
                <a16:creationId xmlns:a16="http://schemas.microsoft.com/office/drawing/2014/main" id="{3DDEB791-8367-5530-3552-28F180A4BE20}"/>
              </a:ext>
            </a:extLst>
          </p:cNvPr>
          <p:cNvSpPr>
            <a:spLocks noGrp="1"/>
          </p:cNvSpPr>
          <p:nvPr>
            <p:ph type="chart" sz="quarter" idx="19" hasCustomPrompt="1"/>
          </p:nvPr>
        </p:nvSpPr>
        <p:spPr>
          <a:xfrm>
            <a:off x="6275388" y="2451600"/>
            <a:ext cx="5473700" cy="3420000"/>
          </a:xfrm>
          <a:noFill/>
        </p:spPr>
        <p:txBody>
          <a:bodyPr/>
          <a:lstStyle>
            <a:lvl1pPr>
              <a:defRPr sz="1400" b="0"/>
            </a:lvl1pPr>
          </a:lstStyle>
          <a:p>
            <a:pPr lvl="0"/>
            <a:r>
              <a:rPr lang="en-AU"/>
              <a:t>Add chart by clicking on icon</a:t>
            </a:r>
            <a:endParaRPr lang="en-GB"/>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6"/>
            <a:ext cx="5473700" cy="378000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23/05/2025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10" name="Text Placeholder 10">
            <a:extLst>
              <a:ext uri="{FF2B5EF4-FFF2-40B4-BE49-F238E27FC236}">
                <a16:creationId xmlns:a16="http://schemas.microsoft.com/office/drawing/2014/main" id="{C374AB3A-EECD-9FF6-A93A-D999F37647D6}"/>
              </a:ext>
            </a:extLst>
          </p:cNvPr>
          <p:cNvSpPr>
            <a:spLocks noGrp="1"/>
          </p:cNvSpPr>
          <p:nvPr>
            <p:ph type="body" sz="quarter" idx="17" hasCustomPrompt="1"/>
          </p:nvPr>
        </p:nvSpPr>
        <p:spPr bwMode="invGray">
          <a:xfrm>
            <a:off x="6276020" y="188118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11" name="Text Placeholder 10">
            <a:extLst>
              <a:ext uri="{FF2B5EF4-FFF2-40B4-BE49-F238E27FC236}">
                <a16:creationId xmlns:a16="http://schemas.microsoft.com/office/drawing/2014/main" id="{C9397BF2-B717-2CA0-CF5F-AE044D12234F}"/>
              </a:ext>
            </a:extLst>
          </p:cNvPr>
          <p:cNvSpPr>
            <a:spLocks noGrp="1"/>
          </p:cNvSpPr>
          <p:nvPr>
            <p:ph type="body" sz="quarter" idx="18" hasCustomPrompt="1"/>
          </p:nvPr>
        </p:nvSpPr>
        <p:spPr bwMode="invGray">
          <a:xfrm>
            <a:off x="6276020" y="215365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037"/>
            <a:ext cx="5468400" cy="153888"/>
          </a:xfrm>
          <a:noFill/>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2657063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 Title, Text &amp; Chart 02">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8832793D-60BF-968A-B324-2EDA7C7B9ADB}"/>
              </a:ext>
            </a:extLst>
          </p:cNvPr>
          <p:cNvGraphicFramePr>
            <a:graphicFrameLocks noChangeAspect="1"/>
          </p:cNvGraphicFramePr>
          <p:nvPr userDrawn="1">
            <p:custDataLst>
              <p:tags r:id="rId1"/>
            </p:custDataLst>
            <p:extLst>
              <p:ext uri="{D42A27DB-BD31-4B8C-83A1-F6EECF244321}">
                <p14:modId xmlns:p14="http://schemas.microsoft.com/office/powerpoint/2010/main" val="3310809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8832793D-60BF-968A-B324-2EDA7C7B9A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ext Placeholder 13">
            <a:extLst>
              <a:ext uri="{FF2B5EF4-FFF2-40B4-BE49-F238E27FC236}">
                <a16:creationId xmlns:a16="http://schemas.microsoft.com/office/drawing/2014/main" id="{E06521DA-F11B-F222-2CA9-1B7DB95E2B09}"/>
              </a:ext>
            </a:extLst>
          </p:cNvPr>
          <p:cNvSpPr>
            <a:spLocks noGrp="1"/>
          </p:cNvSpPr>
          <p:nvPr>
            <p:ph type="body" sz="quarter" idx="13" hasCustomPrompt="1"/>
          </p:nvPr>
        </p:nvSpPr>
        <p:spPr>
          <a:xfrm>
            <a:off x="442913" y="1881189"/>
            <a:ext cx="3529012" cy="3780000"/>
          </a:xfrm>
        </p:spPr>
        <p:txBody>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F2D122DB-6FC5-32D9-20DB-74DD059F5981}"/>
              </a:ext>
            </a:extLst>
          </p:cNvPr>
          <p:cNvSpPr>
            <a:spLocks noGrp="1"/>
          </p:cNvSpPr>
          <p:nvPr>
            <p:ph type="dt" sz="half" idx="22"/>
          </p:nvPr>
        </p:nvSpPr>
        <p:spPr/>
        <p:txBody>
          <a:bodyPr/>
          <a:lstStyle/>
          <a:p>
            <a:fld id="{0415464A-819A-4ABE-A215-763F57629C46}" type="datetime1">
              <a:rPr lang="en-GB" smtClean="0"/>
              <a:t>23/05/2025</a:t>
            </a:fld>
            <a:endParaRPr lang="en-US"/>
          </a:p>
        </p:txBody>
      </p:sp>
      <p:sp>
        <p:nvSpPr>
          <p:cNvPr id="3" name="Footer Placeholder 2">
            <a:extLst>
              <a:ext uri="{FF2B5EF4-FFF2-40B4-BE49-F238E27FC236}">
                <a16:creationId xmlns:a16="http://schemas.microsoft.com/office/drawing/2014/main" id="{EF68C572-3046-1D47-4301-399581DCD00B}"/>
              </a:ext>
            </a:extLst>
          </p:cNvPr>
          <p:cNvSpPr>
            <a:spLocks noGrp="1"/>
          </p:cNvSpPr>
          <p:nvPr>
            <p:ph type="ftr" sz="quarter" idx="23"/>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BB055C2A-AB28-C53F-CCC5-D46FB3D8B5B6}"/>
              </a:ext>
            </a:extLst>
          </p:cNvPr>
          <p:cNvSpPr>
            <a:spLocks noGrp="1"/>
          </p:cNvSpPr>
          <p:nvPr>
            <p:ph type="sldNum" sz="quarter" idx="24"/>
          </p:nvPr>
        </p:nvSpPr>
        <p:spPr/>
        <p:txBody>
          <a:bodyPr/>
          <a:lstStyle/>
          <a:p>
            <a:fld id="{4531D9DC-ADF0-4D0A-8902-0133E3C6D94B}" type="slidenum">
              <a:rPr lang="en-US" smtClean="0"/>
              <a:pPr/>
              <a:t>‹#›</a:t>
            </a:fld>
            <a:endParaRPr lang="en-US"/>
          </a:p>
        </p:txBody>
      </p:sp>
      <p:sp>
        <p:nvSpPr>
          <p:cNvPr id="7" name="Title 6">
            <a:extLst>
              <a:ext uri="{FF2B5EF4-FFF2-40B4-BE49-F238E27FC236}">
                <a16:creationId xmlns:a16="http://schemas.microsoft.com/office/drawing/2014/main" id="{2081C459-B216-C89D-A1E1-9AB3E63A4CEE}"/>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5" name="Text Placeholder 10">
            <a:extLst>
              <a:ext uri="{FF2B5EF4-FFF2-40B4-BE49-F238E27FC236}">
                <a16:creationId xmlns:a16="http://schemas.microsoft.com/office/drawing/2014/main" id="{1498A2AB-8D96-47A3-13FF-85FDD837CA29}"/>
              </a:ext>
            </a:extLst>
          </p:cNvPr>
          <p:cNvSpPr>
            <a:spLocks noGrp="1"/>
          </p:cNvSpPr>
          <p:nvPr>
            <p:ph type="body" sz="quarter" idx="17" hasCustomPrompt="1"/>
          </p:nvPr>
        </p:nvSpPr>
        <p:spPr bwMode="invGray">
          <a:xfrm>
            <a:off x="4332288" y="1881188"/>
            <a:ext cx="7413164"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6" name="Text Placeholder 10">
            <a:extLst>
              <a:ext uri="{FF2B5EF4-FFF2-40B4-BE49-F238E27FC236}">
                <a16:creationId xmlns:a16="http://schemas.microsoft.com/office/drawing/2014/main" id="{A42CE36F-0E28-0E78-4EAF-E83A3B440AAF}"/>
              </a:ext>
            </a:extLst>
          </p:cNvPr>
          <p:cNvSpPr>
            <a:spLocks noGrp="1"/>
          </p:cNvSpPr>
          <p:nvPr>
            <p:ph type="body" sz="quarter" idx="18" hasCustomPrompt="1"/>
          </p:nvPr>
        </p:nvSpPr>
        <p:spPr bwMode="invGray">
          <a:xfrm>
            <a:off x="4332655" y="2153654"/>
            <a:ext cx="7411765"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8" name="Chart Placeholder 12">
            <a:extLst>
              <a:ext uri="{FF2B5EF4-FFF2-40B4-BE49-F238E27FC236}">
                <a16:creationId xmlns:a16="http://schemas.microsoft.com/office/drawing/2014/main" id="{0D28D82E-3BBE-8C56-E8BE-F9E349A0FE27}"/>
              </a:ext>
            </a:extLst>
          </p:cNvPr>
          <p:cNvSpPr>
            <a:spLocks noGrp="1"/>
          </p:cNvSpPr>
          <p:nvPr>
            <p:ph type="chart" sz="quarter" idx="19" hasCustomPrompt="1"/>
          </p:nvPr>
        </p:nvSpPr>
        <p:spPr>
          <a:xfrm>
            <a:off x="4332288" y="2457272"/>
            <a:ext cx="7416800" cy="3420000"/>
          </a:xfrm>
          <a:noFill/>
        </p:spPr>
        <p:txBody>
          <a:bodyPr/>
          <a:lstStyle>
            <a:lvl1pPr>
              <a:defRPr sz="1400" b="0"/>
            </a:lvl1pPr>
          </a:lstStyle>
          <a:p>
            <a:pPr lvl="0"/>
            <a:r>
              <a:rPr lang="en-US"/>
              <a:t>Add chart by clicking on icon</a:t>
            </a:r>
          </a:p>
        </p:txBody>
      </p:sp>
      <p:sp>
        <p:nvSpPr>
          <p:cNvPr id="9" name="Text Placeholder 10">
            <a:extLst>
              <a:ext uri="{FF2B5EF4-FFF2-40B4-BE49-F238E27FC236}">
                <a16:creationId xmlns:a16="http://schemas.microsoft.com/office/drawing/2014/main" id="{E4BAB8CC-F0EE-985F-CB94-ED441DCCBBBB}"/>
              </a:ext>
            </a:extLst>
          </p:cNvPr>
          <p:cNvSpPr>
            <a:spLocks noGrp="1"/>
          </p:cNvSpPr>
          <p:nvPr>
            <p:ph type="body" sz="quarter" idx="20" hasCustomPrompt="1"/>
          </p:nvPr>
        </p:nvSpPr>
        <p:spPr bwMode="invGray">
          <a:xfrm>
            <a:off x="442800" y="5723384"/>
            <a:ext cx="3528000" cy="153888"/>
          </a:xfrm>
          <a:noFill/>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3995951846"/>
      </p:ext>
    </p:extLst>
  </p:cSld>
  <p:clrMapOvr>
    <a:masterClrMapping/>
  </p:clrMapOvr>
  <p:extLst>
    <p:ext uri="{DCECCB84-F9BA-43D5-87BE-67443E8EF086}">
      <p15:sldGuideLst xmlns:p15="http://schemas.microsoft.com/office/powerpoint/2012/main">
        <p15:guide id="1" pos="2502">
          <p15:clr>
            <a:srgbClr val="FBAE40"/>
          </p15:clr>
        </p15:guide>
        <p15:guide id="2" pos="2729">
          <p15:clr>
            <a:srgbClr val="FBAE40"/>
          </p15:clr>
        </p15:guide>
        <p15:guide id="3" pos="4951">
          <p15:clr>
            <a:srgbClr val="FBAE40"/>
          </p15:clr>
        </p15:guide>
        <p15:guide id="4" pos="51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two Charts">
    <p:spTree>
      <p:nvGrpSpPr>
        <p:cNvPr id="1" name=""/>
        <p:cNvGrpSpPr/>
        <p:nvPr/>
      </p:nvGrpSpPr>
      <p:grpSpPr>
        <a:xfrm>
          <a:off x="0" y="0"/>
          <a:ext cx="0" cy="0"/>
          <a:chOff x="0" y="0"/>
          <a:chExt cx="0" cy="0"/>
        </a:xfrm>
      </p:grpSpPr>
      <p:sp>
        <p:nvSpPr>
          <p:cNvPr id="9" name="Chart Placeholder 12">
            <a:extLst>
              <a:ext uri="{FF2B5EF4-FFF2-40B4-BE49-F238E27FC236}">
                <a16:creationId xmlns:a16="http://schemas.microsoft.com/office/drawing/2014/main" id="{604E5090-913A-FFE4-64D2-778D5F9AAC2C}"/>
              </a:ext>
            </a:extLst>
          </p:cNvPr>
          <p:cNvSpPr>
            <a:spLocks noGrp="1"/>
          </p:cNvSpPr>
          <p:nvPr>
            <p:ph type="chart" sz="quarter" idx="23" hasCustomPrompt="1"/>
          </p:nvPr>
        </p:nvSpPr>
        <p:spPr>
          <a:xfrm>
            <a:off x="442913" y="2458800"/>
            <a:ext cx="5473700" cy="3204000"/>
          </a:xfrm>
          <a:noFill/>
        </p:spPr>
        <p:txBody>
          <a:bodyPr/>
          <a:lstStyle>
            <a:lvl1pPr>
              <a:defRPr sz="1400" b="0"/>
            </a:lvl1pPr>
          </a:lstStyle>
          <a:p>
            <a:pPr lvl="0"/>
            <a:r>
              <a:rPr lang="en-US"/>
              <a:t>Add chart by clicking on icon</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23/05/2025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10" name="Text Placeholder 10">
            <a:extLst>
              <a:ext uri="{FF2B5EF4-FFF2-40B4-BE49-F238E27FC236}">
                <a16:creationId xmlns:a16="http://schemas.microsoft.com/office/drawing/2014/main" id="{C374AB3A-EECD-9FF6-A93A-D999F37647D6}"/>
              </a:ext>
            </a:extLst>
          </p:cNvPr>
          <p:cNvSpPr>
            <a:spLocks noGrp="1"/>
          </p:cNvSpPr>
          <p:nvPr>
            <p:ph type="body" sz="quarter" idx="17" hasCustomPrompt="1"/>
          </p:nvPr>
        </p:nvSpPr>
        <p:spPr bwMode="invGray">
          <a:xfrm>
            <a:off x="6276020" y="188118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11" name="Text Placeholder 10">
            <a:extLst>
              <a:ext uri="{FF2B5EF4-FFF2-40B4-BE49-F238E27FC236}">
                <a16:creationId xmlns:a16="http://schemas.microsoft.com/office/drawing/2014/main" id="{C9397BF2-B717-2CA0-CF5F-AE044D12234F}"/>
              </a:ext>
            </a:extLst>
          </p:cNvPr>
          <p:cNvSpPr>
            <a:spLocks noGrp="1"/>
          </p:cNvSpPr>
          <p:nvPr>
            <p:ph type="body" sz="quarter" idx="18" hasCustomPrompt="1"/>
          </p:nvPr>
        </p:nvSpPr>
        <p:spPr bwMode="invGray">
          <a:xfrm>
            <a:off x="6276020" y="215365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3" name="Chart Placeholder 12">
            <a:extLst>
              <a:ext uri="{FF2B5EF4-FFF2-40B4-BE49-F238E27FC236}">
                <a16:creationId xmlns:a16="http://schemas.microsoft.com/office/drawing/2014/main" id="{3DDEB791-8367-5530-3552-28F180A4BE20}"/>
              </a:ext>
            </a:extLst>
          </p:cNvPr>
          <p:cNvSpPr>
            <a:spLocks noGrp="1"/>
          </p:cNvSpPr>
          <p:nvPr>
            <p:ph type="chart" sz="quarter" idx="19" hasCustomPrompt="1"/>
          </p:nvPr>
        </p:nvSpPr>
        <p:spPr>
          <a:xfrm>
            <a:off x="6275388" y="2458800"/>
            <a:ext cx="5473700" cy="3204000"/>
          </a:xfrm>
          <a:noFill/>
        </p:spPr>
        <p:txBody>
          <a:bodyPr/>
          <a:lstStyle>
            <a:lvl1pPr>
              <a:defRPr sz="1400" b="0"/>
            </a:lvl1pPr>
          </a:lstStyle>
          <a:p>
            <a:pPr lvl="0"/>
            <a:r>
              <a:rPr lang="en-US"/>
              <a:t>Add chart by clicking on icon</a:t>
            </a:r>
          </a:p>
        </p:txBody>
      </p:sp>
      <p:sp>
        <p:nvSpPr>
          <p:cNvPr id="5" name="Text Placeholder 10">
            <a:extLst>
              <a:ext uri="{FF2B5EF4-FFF2-40B4-BE49-F238E27FC236}">
                <a16:creationId xmlns:a16="http://schemas.microsoft.com/office/drawing/2014/main" id="{91306284-640A-C80E-4B66-F6C89764A66D}"/>
              </a:ext>
            </a:extLst>
          </p:cNvPr>
          <p:cNvSpPr>
            <a:spLocks noGrp="1"/>
          </p:cNvSpPr>
          <p:nvPr>
            <p:ph type="body" sz="quarter" idx="21" hasCustomPrompt="1"/>
          </p:nvPr>
        </p:nvSpPr>
        <p:spPr bwMode="invGray">
          <a:xfrm>
            <a:off x="443545" y="1880828"/>
            <a:ext cx="5469432"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8" name="Text Placeholder 10">
            <a:extLst>
              <a:ext uri="{FF2B5EF4-FFF2-40B4-BE49-F238E27FC236}">
                <a16:creationId xmlns:a16="http://schemas.microsoft.com/office/drawing/2014/main" id="{7FD7EC95-6C92-7EF3-2B71-332E888845D7}"/>
              </a:ext>
            </a:extLst>
          </p:cNvPr>
          <p:cNvSpPr>
            <a:spLocks noGrp="1"/>
          </p:cNvSpPr>
          <p:nvPr>
            <p:ph type="body" sz="quarter" idx="22" hasCustomPrompt="1"/>
          </p:nvPr>
        </p:nvSpPr>
        <p:spPr bwMode="invGray">
          <a:xfrm>
            <a:off x="443545" y="2153294"/>
            <a:ext cx="5468400"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384"/>
            <a:ext cx="54684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
        <p:nvSpPr>
          <p:cNvPr id="12" name="Text Placeholder 14">
            <a:extLst>
              <a:ext uri="{FF2B5EF4-FFF2-40B4-BE49-F238E27FC236}">
                <a16:creationId xmlns:a16="http://schemas.microsoft.com/office/drawing/2014/main" id="{A408ADD3-AF85-29E6-5A8B-C7F64809C3AF}"/>
              </a:ext>
            </a:extLst>
          </p:cNvPr>
          <p:cNvSpPr>
            <a:spLocks noGrp="1"/>
          </p:cNvSpPr>
          <p:nvPr>
            <p:ph type="body" sz="quarter" idx="24"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
        <p:nvSpPr>
          <p:cNvPr id="16" name="Text Placeholder 10">
            <a:extLst>
              <a:ext uri="{FF2B5EF4-FFF2-40B4-BE49-F238E27FC236}">
                <a16:creationId xmlns:a16="http://schemas.microsoft.com/office/drawing/2014/main" id="{37C8048A-733E-655B-FEF3-4EC8F09BE3F4}"/>
              </a:ext>
            </a:extLst>
          </p:cNvPr>
          <p:cNvSpPr>
            <a:spLocks noGrp="1"/>
          </p:cNvSpPr>
          <p:nvPr>
            <p:ph type="body" sz="quarter" idx="25" hasCustomPrompt="1"/>
          </p:nvPr>
        </p:nvSpPr>
        <p:spPr bwMode="invGray">
          <a:xfrm>
            <a:off x="6275388" y="5723384"/>
            <a:ext cx="54684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Tree>
    <p:extLst>
      <p:ext uri="{BB962C8B-B14F-4D97-AF65-F5344CB8AC3E}">
        <p14:creationId xmlns:p14="http://schemas.microsoft.com/office/powerpoint/2010/main" val="2644406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 Title &amp; Chart">
    <p:spTree>
      <p:nvGrpSpPr>
        <p:cNvPr id="1" name=""/>
        <p:cNvGrpSpPr/>
        <p:nvPr/>
      </p:nvGrpSpPr>
      <p:grpSpPr>
        <a:xfrm>
          <a:off x="0" y="0"/>
          <a:ext cx="0" cy="0"/>
          <a:chOff x="0" y="0"/>
          <a:chExt cx="0" cy="0"/>
        </a:xfrm>
      </p:grpSpPr>
      <p:sp>
        <p:nvSpPr>
          <p:cNvPr id="9" name="Chart Placeholder 12">
            <a:extLst>
              <a:ext uri="{FF2B5EF4-FFF2-40B4-BE49-F238E27FC236}">
                <a16:creationId xmlns:a16="http://schemas.microsoft.com/office/drawing/2014/main" id="{604E5090-913A-FFE4-64D2-778D5F9AAC2C}"/>
              </a:ext>
            </a:extLst>
          </p:cNvPr>
          <p:cNvSpPr>
            <a:spLocks noGrp="1"/>
          </p:cNvSpPr>
          <p:nvPr>
            <p:ph type="chart" sz="quarter" idx="23" hasCustomPrompt="1"/>
          </p:nvPr>
        </p:nvSpPr>
        <p:spPr>
          <a:xfrm>
            <a:off x="442912" y="2458800"/>
            <a:ext cx="11306175" cy="3204000"/>
          </a:xfrm>
          <a:noFill/>
        </p:spPr>
        <p:txBody>
          <a:bodyPr/>
          <a:lstStyle>
            <a:lvl1pPr>
              <a:defRPr sz="1400" b="0"/>
            </a:lvl1pPr>
          </a:lstStyle>
          <a:p>
            <a:pPr lvl="0"/>
            <a:r>
              <a:rPr lang="en-US"/>
              <a:t>Add chart by clicking on icon</a:t>
            </a:r>
          </a:p>
        </p:txBody>
      </p:sp>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23/05/2025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
        <p:nvSpPr>
          <p:cNvPr id="5" name="Text Placeholder 10">
            <a:extLst>
              <a:ext uri="{FF2B5EF4-FFF2-40B4-BE49-F238E27FC236}">
                <a16:creationId xmlns:a16="http://schemas.microsoft.com/office/drawing/2014/main" id="{91306284-640A-C80E-4B66-F6C89764A66D}"/>
              </a:ext>
            </a:extLst>
          </p:cNvPr>
          <p:cNvSpPr>
            <a:spLocks noGrp="1"/>
          </p:cNvSpPr>
          <p:nvPr>
            <p:ph type="body" sz="quarter" idx="21" hasCustomPrompt="1"/>
          </p:nvPr>
        </p:nvSpPr>
        <p:spPr bwMode="invGray">
          <a:xfrm>
            <a:off x="443545" y="1880828"/>
            <a:ext cx="11303254" cy="246221"/>
          </a:xfrm>
        </p:spPr>
        <p:txBody>
          <a:bodyPr wrap="square">
            <a:spAutoFit/>
          </a:bodyPr>
          <a:lstStyle>
            <a:lvl1pPr marL="0" indent="0">
              <a:lnSpc>
                <a:spcPct val="100000"/>
              </a:lnSpc>
              <a:spcBef>
                <a:spcPts val="0"/>
              </a:spcBef>
              <a:buFont typeface="Arial" panose="020B0604020202020204" pitchFamily="34" charset="0"/>
              <a:buNone/>
              <a:defRPr sz="1600" b="1">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chart title</a:t>
            </a:r>
          </a:p>
        </p:txBody>
      </p:sp>
      <p:sp>
        <p:nvSpPr>
          <p:cNvPr id="8" name="Text Placeholder 10">
            <a:extLst>
              <a:ext uri="{FF2B5EF4-FFF2-40B4-BE49-F238E27FC236}">
                <a16:creationId xmlns:a16="http://schemas.microsoft.com/office/drawing/2014/main" id="{7FD7EC95-6C92-7EF3-2B71-332E888845D7}"/>
              </a:ext>
            </a:extLst>
          </p:cNvPr>
          <p:cNvSpPr>
            <a:spLocks noGrp="1"/>
          </p:cNvSpPr>
          <p:nvPr>
            <p:ph type="body" sz="quarter" idx="22" hasCustomPrompt="1"/>
          </p:nvPr>
        </p:nvSpPr>
        <p:spPr bwMode="invGray">
          <a:xfrm>
            <a:off x="443544" y="2153294"/>
            <a:ext cx="11303255" cy="246221"/>
          </a:xfrm>
        </p:spPr>
        <p:txBody>
          <a:bodyPr wrap="square">
            <a:spAutoFit/>
          </a:bodyPr>
          <a:lstStyle>
            <a:lvl1pPr marL="0" indent="0">
              <a:lnSpc>
                <a:spcPct val="100000"/>
              </a:lnSpc>
              <a:spcBef>
                <a:spcPts val="0"/>
              </a:spcBef>
              <a:buFont typeface="Arial" panose="020B0604020202020204" pitchFamily="34" charset="0"/>
              <a:buNone/>
              <a:defRPr sz="16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unit measure</a:t>
            </a:r>
          </a:p>
        </p:txBody>
      </p:sp>
      <p:sp>
        <p:nvSpPr>
          <p:cNvPr id="15" name="Text Placeholder 10">
            <a:extLst>
              <a:ext uri="{FF2B5EF4-FFF2-40B4-BE49-F238E27FC236}">
                <a16:creationId xmlns:a16="http://schemas.microsoft.com/office/drawing/2014/main" id="{8A311775-1AFE-5BFC-7D17-DE9D55643FB2}"/>
              </a:ext>
            </a:extLst>
          </p:cNvPr>
          <p:cNvSpPr>
            <a:spLocks noGrp="1"/>
          </p:cNvSpPr>
          <p:nvPr>
            <p:ph type="body" sz="quarter" idx="20" hasCustomPrompt="1"/>
          </p:nvPr>
        </p:nvSpPr>
        <p:spPr bwMode="invGray">
          <a:xfrm>
            <a:off x="442800" y="5723384"/>
            <a:ext cx="11304000" cy="153888"/>
          </a:xfrm>
        </p:spPr>
        <p:txBody>
          <a:bodyPr wrap="square" anchor="b" anchorCtr="0">
            <a:spAutoFit/>
          </a:bodyPr>
          <a:lstStyle>
            <a:lvl1pPr marL="0" indent="0">
              <a:lnSpc>
                <a:spcPct val="100000"/>
              </a:lnSpc>
              <a:spcBef>
                <a:spcPts val="0"/>
              </a:spcBef>
              <a:buFont typeface="Arial" panose="020B0604020202020204" pitchFamily="34" charset="0"/>
              <a:buNone/>
              <a:defRPr sz="1000" b="0">
                <a:solidFill>
                  <a:schemeClr val="tx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Information/Source/Footnotes</a:t>
            </a:r>
          </a:p>
        </p:txBody>
      </p:sp>
      <p:sp>
        <p:nvSpPr>
          <p:cNvPr id="12" name="Text Placeholder 14">
            <a:extLst>
              <a:ext uri="{FF2B5EF4-FFF2-40B4-BE49-F238E27FC236}">
                <a16:creationId xmlns:a16="http://schemas.microsoft.com/office/drawing/2014/main" id="{A408ADD3-AF85-29E6-5A8B-C7F64809C3AF}"/>
              </a:ext>
            </a:extLst>
          </p:cNvPr>
          <p:cNvSpPr>
            <a:spLocks noGrp="1"/>
          </p:cNvSpPr>
          <p:nvPr>
            <p:ph type="body" sz="quarter" idx="24" hasCustomPrompt="1"/>
          </p:nvPr>
        </p:nvSpPr>
        <p:spPr>
          <a:xfrm>
            <a:off x="11275200" y="6080400"/>
            <a:ext cx="475200" cy="475200"/>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sz="100" b="0">
                <a:noFill/>
              </a:defRPr>
            </a:lvl1pPr>
            <a:lvl2pPr marL="0" indent="0">
              <a:buFont typeface="Arial" panose="020B0604020202020204" pitchFamily="34" charset="0"/>
              <a:buNone/>
              <a:defRPr sz="100" b="0">
                <a:noFill/>
              </a:defRPr>
            </a:lvl2pPr>
            <a:lvl3pPr marL="0" indent="0">
              <a:buNone/>
              <a:defRPr sz="100" b="0">
                <a:noFill/>
              </a:defRPr>
            </a:lvl3pPr>
            <a:lvl4pPr marL="0" indent="0">
              <a:buNone/>
              <a:defRPr sz="100" b="0">
                <a:noFill/>
              </a:defRPr>
            </a:lvl4pPr>
            <a:lvl5pPr marL="0" indent="0">
              <a:buNone/>
              <a:defRPr sz="100" b="0">
                <a:noFill/>
              </a:defRPr>
            </a:lvl5pPr>
            <a:lvl6pPr marL="0" indent="0">
              <a:buNone/>
              <a:defRPr sz="100" b="0">
                <a:noFill/>
              </a:defRPr>
            </a:lvl6pPr>
          </a:lstStyle>
          <a:p>
            <a:pPr lvl="5"/>
            <a:r>
              <a:rPr lang="en-US"/>
              <a:t> 8</a:t>
            </a:r>
          </a:p>
          <a:p>
            <a:pPr lvl="5"/>
            <a:r>
              <a:rPr lang="en-US"/>
              <a:t>9</a:t>
            </a:r>
            <a:endParaRPr lang="en-GB"/>
          </a:p>
        </p:txBody>
      </p:sp>
    </p:spTree>
    <p:extLst>
      <p:ext uri="{BB962C8B-B14F-4D97-AF65-F5344CB8AC3E}">
        <p14:creationId xmlns:p14="http://schemas.microsoft.com/office/powerpoint/2010/main" val="541092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 Final Slide">
    <p:spTree>
      <p:nvGrpSpPr>
        <p:cNvPr id="1" name=""/>
        <p:cNvGrpSpPr/>
        <p:nvPr/>
      </p:nvGrpSpPr>
      <p:grpSpPr>
        <a:xfrm>
          <a:off x="0" y="0"/>
          <a:ext cx="0" cy="0"/>
          <a:chOff x="0" y="0"/>
          <a:chExt cx="0" cy="0"/>
        </a:xfrm>
      </p:grpSpPr>
      <p:pic>
        <p:nvPicPr>
          <p:cNvPr id="11" name="Grafik 2">
            <a:extLst>
              <a:ext uri="{FF2B5EF4-FFF2-40B4-BE49-F238E27FC236}">
                <a16:creationId xmlns:a16="http://schemas.microsoft.com/office/drawing/2014/main" id="{A8DEDE1F-1CE2-DD5B-31B7-8EDA1E8995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38" name="Object 37" hidden="1">
            <a:extLst>
              <a:ext uri="{FF2B5EF4-FFF2-40B4-BE49-F238E27FC236}">
                <a16:creationId xmlns:a16="http://schemas.microsoft.com/office/drawing/2014/main" id="{9C0882EA-739F-210C-99EC-D75135352957}"/>
              </a:ext>
            </a:extLst>
          </p:cNvPr>
          <p:cNvGraphicFramePr>
            <a:graphicFrameLocks noChangeAspect="1"/>
          </p:cNvGraphicFramePr>
          <p:nvPr userDrawn="1">
            <p:custDataLst>
              <p:tags r:id="rId1"/>
            </p:custDataLst>
            <p:extLst>
              <p:ext uri="{D42A27DB-BD31-4B8C-83A1-F6EECF244321}">
                <p14:modId xmlns:p14="http://schemas.microsoft.com/office/powerpoint/2010/main" val="400388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8" name="Object 37" hidden="1">
                        <a:extLst>
                          <a:ext uri="{FF2B5EF4-FFF2-40B4-BE49-F238E27FC236}">
                            <a16:creationId xmlns:a16="http://schemas.microsoft.com/office/drawing/2014/main" id="{9C0882EA-739F-210C-99EC-D751353529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613C12-5054-6404-A3EC-C963EBE4A029}"/>
              </a:ext>
            </a:extLst>
          </p:cNvPr>
          <p:cNvSpPr>
            <a:spLocks noGrp="1"/>
          </p:cNvSpPr>
          <p:nvPr>
            <p:ph type="title" hasCustomPrompt="1"/>
          </p:nvPr>
        </p:nvSpPr>
        <p:spPr bwMode="invGray">
          <a:xfrm>
            <a:off x="1233362" y="2066400"/>
            <a:ext cx="8136000" cy="646331"/>
          </a:xfrm>
        </p:spPr>
        <p:txBody>
          <a:bodyPr vert="horz"/>
          <a:lstStyle>
            <a:lvl1pPr>
              <a:lnSpc>
                <a:spcPct val="100000"/>
              </a:lnSpc>
              <a:defRPr sz="4200">
                <a:solidFill>
                  <a:schemeClr val="bg1"/>
                </a:solidFill>
              </a:defRPr>
            </a:lvl1pPr>
          </a:lstStyle>
          <a:p>
            <a:r>
              <a:rPr lang="en-US" noProof="0"/>
              <a:t>Thank you</a:t>
            </a:r>
          </a:p>
        </p:txBody>
      </p:sp>
      <p:pic>
        <p:nvPicPr>
          <p:cNvPr id="35" name="Graphic 34">
            <a:extLst>
              <a:ext uri="{FF2B5EF4-FFF2-40B4-BE49-F238E27FC236}">
                <a16:creationId xmlns:a16="http://schemas.microsoft.com/office/drawing/2014/main" id="{E0AB40B6-9C29-3031-5E1F-AD88DA7370A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invGray">
          <a:xfrm>
            <a:off x="919587" y="1882288"/>
            <a:ext cx="450000" cy="304225"/>
          </a:xfrm>
          <a:prstGeom prst="rect">
            <a:avLst/>
          </a:prstGeom>
        </p:spPr>
      </p:pic>
      <p:pic>
        <p:nvPicPr>
          <p:cNvPr id="10" name="Graphic 9">
            <a:extLst>
              <a:ext uri="{FF2B5EF4-FFF2-40B4-BE49-F238E27FC236}">
                <a16:creationId xmlns:a16="http://schemas.microsoft.com/office/drawing/2014/main" id="{D0B35D2D-D55D-496C-DA0C-5D73CF881BBB}"/>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gray">
          <a:xfrm>
            <a:off x="-2616968" y="478768"/>
            <a:ext cx="2376000" cy="682929"/>
          </a:xfrm>
          <a:prstGeom prst="rect">
            <a:avLst/>
          </a:prstGeom>
        </p:spPr>
      </p:pic>
      <p:sp>
        <p:nvSpPr>
          <p:cNvPr id="4" name="Text Placeholder 10">
            <a:extLst>
              <a:ext uri="{FF2B5EF4-FFF2-40B4-BE49-F238E27FC236}">
                <a16:creationId xmlns:a16="http://schemas.microsoft.com/office/drawing/2014/main" id="{51D07148-40CA-4B3A-B94A-352B1672951D}"/>
              </a:ext>
            </a:extLst>
          </p:cNvPr>
          <p:cNvSpPr>
            <a:spLocks noGrp="1"/>
          </p:cNvSpPr>
          <p:nvPr>
            <p:ph type="body" sz="quarter" idx="11" hasCustomPrompt="1"/>
          </p:nvPr>
        </p:nvSpPr>
        <p:spPr bwMode="invGray">
          <a:xfrm>
            <a:off x="1233362" y="56916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5" name="Text Placeholder 10">
            <a:extLst>
              <a:ext uri="{FF2B5EF4-FFF2-40B4-BE49-F238E27FC236}">
                <a16:creationId xmlns:a16="http://schemas.microsoft.com/office/drawing/2014/main" id="{3BF8AE22-71AE-2A3D-4CB1-902737C70D82}"/>
              </a:ext>
            </a:extLst>
          </p:cNvPr>
          <p:cNvSpPr>
            <a:spLocks noGrp="1"/>
          </p:cNvSpPr>
          <p:nvPr>
            <p:ph type="body" sz="quarter" idx="12" hasCustomPrompt="1"/>
          </p:nvPr>
        </p:nvSpPr>
        <p:spPr bwMode="invGray">
          <a:xfrm>
            <a:off x="1233362" y="55116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9" name="Text Placeholder 10">
            <a:extLst>
              <a:ext uri="{FF2B5EF4-FFF2-40B4-BE49-F238E27FC236}">
                <a16:creationId xmlns:a16="http://schemas.microsoft.com/office/drawing/2014/main" id="{4A940743-8E14-A392-0914-CC2271A2FD2D}"/>
              </a:ext>
            </a:extLst>
          </p:cNvPr>
          <p:cNvSpPr>
            <a:spLocks noGrp="1"/>
          </p:cNvSpPr>
          <p:nvPr>
            <p:ph type="body" sz="quarter" idx="14" hasCustomPrompt="1"/>
          </p:nvPr>
        </p:nvSpPr>
        <p:spPr bwMode="invGray">
          <a:xfrm>
            <a:off x="1233362" y="60480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12" name="Text Placeholder 10">
            <a:extLst>
              <a:ext uri="{FF2B5EF4-FFF2-40B4-BE49-F238E27FC236}">
                <a16:creationId xmlns:a16="http://schemas.microsoft.com/office/drawing/2014/main" id="{DC86BD44-8520-A95A-73DE-862C20EBE28D}"/>
              </a:ext>
            </a:extLst>
          </p:cNvPr>
          <p:cNvSpPr>
            <a:spLocks noGrp="1"/>
          </p:cNvSpPr>
          <p:nvPr>
            <p:ph type="body" sz="quarter" idx="15" hasCustomPrompt="1"/>
          </p:nvPr>
        </p:nvSpPr>
        <p:spPr bwMode="invGray">
          <a:xfrm>
            <a:off x="1233362" y="6235200"/>
            <a:ext cx="8136000" cy="184666"/>
          </a:xfrm>
        </p:spPr>
        <p:txBody>
          <a:bodyPr wrap="square">
            <a:spAutoFit/>
          </a:bodyPr>
          <a:lstStyle>
            <a:lvl1pPr marL="0" indent="0">
              <a:lnSpc>
                <a:spcPct val="100000"/>
              </a:lnSpc>
              <a:spcBef>
                <a:spcPts val="0"/>
              </a:spcBef>
              <a:buFont typeface="Arial" panose="020B0604020202020204" pitchFamily="34" charset="0"/>
              <a:buNone/>
              <a:defRPr sz="1200" b="0">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13" name="Text Placeholder 10">
            <a:extLst>
              <a:ext uri="{FF2B5EF4-FFF2-40B4-BE49-F238E27FC236}">
                <a16:creationId xmlns:a16="http://schemas.microsoft.com/office/drawing/2014/main" id="{4C7A7962-9CE6-754A-6F77-928E4645413C}"/>
              </a:ext>
            </a:extLst>
          </p:cNvPr>
          <p:cNvSpPr>
            <a:spLocks noGrp="1"/>
          </p:cNvSpPr>
          <p:nvPr>
            <p:ph type="body" sz="quarter" idx="10" hasCustomPrompt="1"/>
          </p:nvPr>
        </p:nvSpPr>
        <p:spPr bwMode="invGray">
          <a:xfrm>
            <a:off x="1233362" y="5328000"/>
            <a:ext cx="8136000" cy="184666"/>
          </a:xfrm>
        </p:spPr>
        <p:txBody>
          <a:bodyPr wrap="square">
            <a:spAutoFit/>
          </a:bodyPr>
          <a:lstStyle>
            <a:lvl1pPr marL="0" indent="0">
              <a:lnSpc>
                <a:spcPct val="100000"/>
              </a:lnSpc>
              <a:spcBef>
                <a:spcPts val="0"/>
              </a:spcBef>
              <a:buFont typeface="Arial" panose="020B0604020202020204" pitchFamily="34" charset="0"/>
              <a:buNone/>
              <a:defRPr sz="1200" b="1">
                <a:solidFill>
                  <a:schemeClr val="bg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Tree>
    <p:extLst>
      <p:ext uri="{BB962C8B-B14F-4D97-AF65-F5344CB8AC3E}">
        <p14:creationId xmlns:p14="http://schemas.microsoft.com/office/powerpoint/2010/main" val="197220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Agenda Longer Tex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D52C55-A39F-10FF-4828-35713A81AA3C}"/>
              </a:ext>
            </a:extLst>
          </p:cNvPr>
          <p:cNvGraphicFramePr>
            <a:graphicFrameLocks noChangeAspect="1"/>
          </p:cNvGraphicFramePr>
          <p:nvPr userDrawn="1">
            <p:custDataLst>
              <p:tags r:id="rId1"/>
            </p:custDataLst>
            <p:extLst>
              <p:ext uri="{D42A27DB-BD31-4B8C-83A1-F6EECF244321}">
                <p14:modId xmlns:p14="http://schemas.microsoft.com/office/powerpoint/2010/main" val="2215179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8" name="Object 7" hidden="1">
                        <a:extLst>
                          <a:ext uri="{FF2B5EF4-FFF2-40B4-BE49-F238E27FC236}">
                            <a16:creationId xmlns:a16="http://schemas.microsoft.com/office/drawing/2014/main" id="{EFD52C55-A39F-10FF-4828-35713A81AA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4" name="Graphic 23">
            <a:extLst>
              <a:ext uri="{FF2B5EF4-FFF2-40B4-BE49-F238E27FC236}">
                <a16:creationId xmlns:a16="http://schemas.microsoft.com/office/drawing/2014/main" id="{933036C1-CC23-79CA-85F4-FCFFA1A1F0E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9343" t="13399" r="26901" b="18556"/>
          <a:stretch>
            <a:fillRect/>
          </a:stretch>
        </p:blipFill>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Slide Number Placeholder 4">
            <a:extLst>
              <a:ext uri="{FF2B5EF4-FFF2-40B4-BE49-F238E27FC236}">
                <a16:creationId xmlns:a16="http://schemas.microsoft.com/office/drawing/2014/main" id="{6A2C8B6F-21E4-080F-52DF-BC417C9542DF}"/>
              </a:ext>
            </a:extLst>
          </p:cNvPr>
          <p:cNvSpPr>
            <a:spLocks noGrp="1"/>
          </p:cNvSpPr>
          <p:nvPr>
            <p:ph type="sldNum" sz="quarter" idx="12"/>
          </p:nvPr>
        </p:nvSpPr>
        <p:spPr bwMode="gray"/>
        <p:txBody>
          <a:bodyPr/>
          <a:lstStyle/>
          <a:p>
            <a:fld id="{4531D9DC-ADF0-4D0A-8902-0133E3C6D94B}" type="slidenum">
              <a:rPr lang="en-US" noProof="0" smtClean="0"/>
              <a:pPr/>
              <a:t>‹#›</a:t>
            </a:fld>
            <a:endParaRPr lang="en-US" noProof="0"/>
          </a:p>
        </p:txBody>
      </p:sp>
      <p:sp>
        <p:nvSpPr>
          <p:cNvPr id="4" name="Text Placeholder 10">
            <a:extLst>
              <a:ext uri="{FF2B5EF4-FFF2-40B4-BE49-F238E27FC236}">
                <a16:creationId xmlns:a16="http://schemas.microsoft.com/office/drawing/2014/main" id="{105A58E4-3146-0240-F0B7-627E5BF9CA3A}"/>
              </a:ext>
            </a:extLst>
          </p:cNvPr>
          <p:cNvSpPr>
            <a:spLocks noGrp="1"/>
          </p:cNvSpPr>
          <p:nvPr>
            <p:ph type="body" sz="quarter" idx="11" hasCustomPrompt="1"/>
          </p:nvPr>
        </p:nvSpPr>
        <p:spPr bwMode="gray">
          <a:xfrm>
            <a:off x="443372" y="1880828"/>
            <a:ext cx="11305716" cy="3996097"/>
          </a:xfrm>
        </p:spPr>
        <p:txBody>
          <a:bodyPr wrap="square">
            <a:noAutofit/>
          </a:bodyPr>
          <a:lstStyle>
            <a:lvl1pPr marL="0" indent="0">
              <a:lnSpc>
                <a:spcPct val="100000"/>
              </a:lnSpc>
              <a:spcBef>
                <a:spcPts val="1200"/>
              </a:spcBef>
              <a:spcAft>
                <a:spcPts val="0"/>
              </a:spcAft>
              <a:buFont typeface="+mj-lt"/>
              <a:buNone/>
              <a:defRPr sz="1600" b="1">
                <a:solidFill>
                  <a:schemeClr val="accent1"/>
                </a:solidFill>
              </a:defRPr>
            </a:lvl1pPr>
            <a:lvl2pPr marL="252000" indent="0">
              <a:lnSpc>
                <a:spcPct val="100000"/>
              </a:lnSpc>
              <a:spcBef>
                <a:spcPts val="600"/>
              </a:spcBef>
              <a:buFont typeface="+mj-lt"/>
              <a:buNone/>
              <a:defRPr sz="1600">
                <a:solidFill>
                  <a:schemeClr val="accent1"/>
                </a:solidFill>
              </a:defRPr>
            </a:lvl2pPr>
            <a:lvl3pPr marL="252000" indent="0">
              <a:lnSpc>
                <a:spcPct val="100000"/>
              </a:lnSpc>
              <a:spcBef>
                <a:spcPts val="200"/>
              </a:spcBef>
              <a:buNone/>
              <a:defRPr sz="1600">
                <a:solidFill>
                  <a:schemeClr val="accent1"/>
                </a:solidFill>
              </a:defRPr>
            </a:lvl3pPr>
            <a:lvl4pPr marL="252000" indent="0">
              <a:lnSpc>
                <a:spcPct val="100000"/>
              </a:lnSpc>
              <a:spcBef>
                <a:spcPts val="200"/>
              </a:spcBef>
              <a:buNone/>
              <a:defRPr sz="1600">
                <a:solidFill>
                  <a:schemeClr val="accent1"/>
                </a:solidFill>
              </a:defRPr>
            </a:lvl4pPr>
            <a:lvl5pPr marL="252000" indent="0">
              <a:lnSpc>
                <a:spcPct val="113000"/>
              </a:lnSpc>
              <a:buNone/>
              <a:defRPr sz="2000">
                <a:solidFill>
                  <a:schemeClr val="tx1"/>
                </a:solidFill>
              </a:defRPr>
            </a:lvl5pPr>
            <a:lvl6pPr marL="252000" indent="0">
              <a:lnSpc>
                <a:spcPct val="113000"/>
              </a:lnSpc>
              <a:buNone/>
              <a:defRPr sz="2000">
                <a:solidFill>
                  <a:schemeClr val="tx1"/>
                </a:solidFill>
              </a:defRPr>
            </a:lvl6pPr>
            <a:lvl7pPr marL="252000" indent="0">
              <a:lnSpc>
                <a:spcPct val="113000"/>
              </a:lnSpc>
              <a:buNone/>
              <a:defRPr sz="2000">
                <a:solidFill>
                  <a:schemeClr val="tx1"/>
                </a:solidFill>
              </a:defRPr>
            </a:lvl7pPr>
            <a:lvl8pPr marL="252000" indent="0">
              <a:lnSpc>
                <a:spcPct val="113000"/>
              </a:lnSpc>
              <a:buNone/>
              <a:defRPr sz="2000">
                <a:solidFill>
                  <a:schemeClr val="tx1"/>
                </a:solidFill>
              </a:defRPr>
            </a:lvl8pPr>
            <a:lvl9pPr marL="252000" indent="0">
              <a:lnSpc>
                <a:spcPct val="113000"/>
              </a:lnSpc>
              <a:buNone/>
              <a:defRPr sz="2000">
                <a:solidFill>
                  <a:schemeClr val="tx1"/>
                </a:solidFill>
              </a:defRPr>
            </a:lvl9pPr>
          </a:lstStyle>
          <a:p>
            <a:pPr marL="252000" marR="0" lvl="0" indent="-252000" algn="l" defTabSz="914400" rtl="0" eaLnBrk="1" fontAlgn="auto" latinLnBrk="0" hangingPunct="1">
              <a:lnSpc>
                <a:spcPct val="100000"/>
              </a:lnSpc>
              <a:spcBef>
                <a:spcPts val="1200"/>
              </a:spcBef>
              <a:spcAft>
                <a:spcPts val="0"/>
              </a:spcAft>
              <a:buClrTx/>
              <a:buSzTx/>
              <a:buFont typeface="+mj-lt"/>
              <a:buAutoNum type="arabicPeriod"/>
              <a:tabLst/>
              <a:defRPr/>
            </a:pPr>
            <a:r>
              <a:rPr lang="en-US"/>
              <a:t>Click to edit agenda point longer text</a:t>
            </a:r>
          </a:p>
        </p:txBody>
      </p:sp>
      <p:sp>
        <p:nvSpPr>
          <p:cNvPr id="17" name="Title 16">
            <a:extLst>
              <a:ext uri="{FF2B5EF4-FFF2-40B4-BE49-F238E27FC236}">
                <a16:creationId xmlns:a16="http://schemas.microsoft.com/office/drawing/2014/main" id="{B6F2F3BE-5C32-75EB-C67F-C51CFAAEA76B}"/>
              </a:ext>
            </a:extLst>
          </p:cNvPr>
          <p:cNvSpPr>
            <a:spLocks noGrp="1"/>
          </p:cNvSpPr>
          <p:nvPr>
            <p:ph type="title" hasCustomPrompt="1"/>
          </p:nvPr>
        </p:nvSpPr>
        <p:spPr>
          <a:xfrm>
            <a:off x="443372" y="379660"/>
            <a:ext cx="11305716" cy="492443"/>
          </a:xfrm>
        </p:spPr>
        <p:txBody>
          <a:bodyPr/>
          <a:lstStyle/>
          <a:p>
            <a:r>
              <a:rPr kumimoji="0" lang="en-US" sz="3200" b="1" i="0" u="none" strike="noStrike" kern="1200" cap="none" spc="0" normalizeH="0" baseline="0" noProof="0">
                <a:ln>
                  <a:noFill/>
                </a:ln>
                <a:solidFill>
                  <a:srgbClr val="0032A0"/>
                </a:solidFill>
                <a:effectLst/>
                <a:uLnTx/>
                <a:uFillTx/>
                <a:latin typeface="The Wave Sans TT"/>
                <a:ea typeface="+mj-ea"/>
                <a:cs typeface="+mj-cs"/>
              </a:rPr>
              <a:t>Click to edit agenda placeholder</a:t>
            </a:r>
            <a:endParaRPr lang="en-GB"/>
          </a:p>
        </p:txBody>
      </p:sp>
      <p:pic>
        <p:nvPicPr>
          <p:cNvPr id="2" name="Graphic 1">
            <a:extLst>
              <a:ext uri="{FF2B5EF4-FFF2-40B4-BE49-F238E27FC236}">
                <a16:creationId xmlns:a16="http://schemas.microsoft.com/office/drawing/2014/main" id="{612A5B05-BCA2-E936-07D3-E927838B940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04312" y="5860149"/>
            <a:ext cx="2722463" cy="552701"/>
          </a:xfrm>
          <a:prstGeom prst="rect">
            <a:avLst/>
          </a:prstGeom>
        </p:spPr>
      </p:pic>
    </p:spTree>
    <p:extLst>
      <p:ext uri="{BB962C8B-B14F-4D97-AF65-F5344CB8AC3E}">
        <p14:creationId xmlns:p14="http://schemas.microsoft.com/office/powerpoint/2010/main" val="489413979"/>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51" userDrawn="1">
          <p15:clr>
            <a:srgbClr val="FBAE40"/>
          </p15:clr>
        </p15:guide>
        <p15:guide id="4" pos="517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 Chapter Divider Blue">
    <p:bg bwMode="gray">
      <p:bgPr>
        <a:solidFill>
          <a:schemeClr val="accent2"/>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10B1020-4125-1954-D993-375512FD6DA8}"/>
              </a:ext>
            </a:extLst>
          </p:cNvPr>
          <p:cNvGraphicFramePr>
            <a:graphicFrameLocks noChangeAspect="1"/>
          </p:cNvGraphicFramePr>
          <p:nvPr userDrawn="1">
            <p:custDataLst>
              <p:tags r:id="rId1"/>
            </p:custDataLst>
            <p:extLst>
              <p:ext uri="{D42A27DB-BD31-4B8C-83A1-F6EECF244321}">
                <p14:modId xmlns:p14="http://schemas.microsoft.com/office/powerpoint/2010/main" val="778175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4" name="Object 13" hidden="1">
                        <a:extLst>
                          <a:ext uri="{FF2B5EF4-FFF2-40B4-BE49-F238E27FC236}">
                            <a16:creationId xmlns:a16="http://schemas.microsoft.com/office/drawing/2014/main" id="{710B1020-4125-1954-D993-375512FD6D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CF42-8FC8-8968-6770-9366AF957340}"/>
              </a:ext>
            </a:extLst>
          </p:cNvPr>
          <p:cNvSpPr>
            <a:spLocks noGrp="1"/>
          </p:cNvSpPr>
          <p:nvPr>
            <p:ph type="title" hasCustomPrompt="1"/>
          </p:nvPr>
        </p:nvSpPr>
        <p:spPr bwMode="gray">
          <a:xfrm>
            <a:off x="1988554" y="1779743"/>
            <a:ext cx="9760534" cy="1661993"/>
          </a:xfrm>
        </p:spPr>
        <p:txBody>
          <a:bodyPr vert="horz"/>
          <a:lstStyle>
            <a:lvl1pPr>
              <a:lnSpc>
                <a:spcPct val="100000"/>
              </a:lnSpc>
              <a:defRPr sz="5400">
                <a:solidFill>
                  <a:schemeClr val="bg1"/>
                </a:solidFill>
              </a:defRPr>
            </a:lvl1pPr>
          </a:lstStyle>
          <a:p>
            <a:r>
              <a:rPr lang="en-US" noProof="0"/>
              <a:t>Click to edit Chapter name (max. three lines of text)</a:t>
            </a:r>
          </a:p>
        </p:txBody>
      </p:sp>
      <p:sp>
        <p:nvSpPr>
          <p:cNvPr id="12" name="Text Placeholder 10">
            <a:extLst>
              <a:ext uri="{FF2B5EF4-FFF2-40B4-BE49-F238E27FC236}">
                <a16:creationId xmlns:a16="http://schemas.microsoft.com/office/drawing/2014/main" id="{04E015B5-2C64-3AC5-B386-C6CC66A10763}"/>
              </a:ext>
            </a:extLst>
          </p:cNvPr>
          <p:cNvSpPr>
            <a:spLocks noGrp="1"/>
          </p:cNvSpPr>
          <p:nvPr>
            <p:ph type="body" sz="quarter" idx="11" hasCustomPrompt="1"/>
          </p:nvPr>
        </p:nvSpPr>
        <p:spPr bwMode="gray">
          <a:xfrm>
            <a:off x="443372" y="1779743"/>
            <a:ext cx="1296000" cy="914096"/>
          </a:xfrm>
        </p:spPr>
        <p:txBody>
          <a:bodyPr wrap="square" anchor="t">
            <a:noAutofit/>
          </a:bodyPr>
          <a:lstStyle>
            <a:lvl1pPr marL="0" indent="0" algn="r">
              <a:lnSpc>
                <a:spcPct val="100000"/>
              </a:lnSpc>
              <a:buFont typeface="Arial" panose="020B0604020202020204" pitchFamily="34" charset="0"/>
              <a:buNone/>
              <a:defRPr sz="5400" b="1">
                <a:solidFill>
                  <a:schemeClr val="bg1"/>
                </a:solidFill>
              </a:defRPr>
            </a:lvl1pPr>
            <a:lvl2pPr marL="0" indent="0" algn="r">
              <a:lnSpc>
                <a:spcPct val="90000"/>
              </a:lnSpc>
              <a:buNone/>
              <a:defRPr sz="6600" b="1">
                <a:solidFill>
                  <a:schemeClr val="bg1"/>
                </a:solidFill>
              </a:defRPr>
            </a:lvl2pPr>
            <a:lvl3pPr marL="0" indent="0" algn="r">
              <a:lnSpc>
                <a:spcPct val="90000"/>
              </a:lnSpc>
              <a:buNone/>
              <a:defRPr sz="6600" b="1">
                <a:solidFill>
                  <a:schemeClr val="bg1"/>
                </a:solidFill>
              </a:defRPr>
            </a:lvl3pPr>
            <a:lvl4pPr marL="0" indent="0" algn="r">
              <a:lnSpc>
                <a:spcPct val="90000"/>
              </a:lnSpc>
              <a:buNone/>
              <a:defRPr sz="6600" b="1">
                <a:solidFill>
                  <a:schemeClr val="bg1"/>
                </a:solidFill>
              </a:defRPr>
            </a:lvl4pPr>
            <a:lvl5pPr marL="0" indent="0" algn="r">
              <a:lnSpc>
                <a:spcPct val="90000"/>
              </a:lnSpc>
              <a:buNone/>
              <a:defRPr sz="6600" b="1">
                <a:solidFill>
                  <a:schemeClr val="bg1"/>
                </a:solidFill>
              </a:defRPr>
            </a:lvl5pPr>
            <a:lvl6pPr marL="0" indent="0" algn="r">
              <a:lnSpc>
                <a:spcPct val="90000"/>
              </a:lnSpc>
              <a:buNone/>
              <a:defRPr sz="6600" b="1">
                <a:solidFill>
                  <a:schemeClr val="bg1"/>
                </a:solidFill>
              </a:defRPr>
            </a:lvl6pPr>
            <a:lvl7pPr marL="0" indent="0" algn="r">
              <a:lnSpc>
                <a:spcPct val="90000"/>
              </a:lnSpc>
              <a:buNone/>
              <a:defRPr sz="6600" b="1">
                <a:solidFill>
                  <a:schemeClr val="bg1"/>
                </a:solidFill>
              </a:defRPr>
            </a:lvl7pPr>
            <a:lvl8pPr marL="0" indent="0" algn="r">
              <a:lnSpc>
                <a:spcPct val="90000"/>
              </a:lnSpc>
              <a:buNone/>
              <a:defRPr sz="6600" b="1">
                <a:solidFill>
                  <a:schemeClr val="bg1"/>
                </a:solidFill>
              </a:defRPr>
            </a:lvl8pPr>
            <a:lvl9pPr marL="0" indent="0" algn="r">
              <a:lnSpc>
                <a:spcPct val="90000"/>
              </a:lnSpc>
              <a:buNone/>
              <a:defRPr sz="6600" b="1">
                <a:solidFill>
                  <a:schemeClr val="bg1"/>
                </a:solidFill>
              </a:defRPr>
            </a:lvl9pPr>
          </a:lstStyle>
          <a:p>
            <a:pPr lvl="0"/>
            <a:r>
              <a:rPr lang="en-US" noProof="0"/>
              <a:t>X.</a:t>
            </a:r>
          </a:p>
        </p:txBody>
      </p:sp>
      <p:sp>
        <p:nvSpPr>
          <p:cNvPr id="9" name="Slide Number Placeholder 8">
            <a:extLst>
              <a:ext uri="{FF2B5EF4-FFF2-40B4-BE49-F238E27FC236}">
                <a16:creationId xmlns:a16="http://schemas.microsoft.com/office/drawing/2014/main" id="{A136C915-2610-E578-AAE8-BFB468F6201F}"/>
              </a:ext>
            </a:extLst>
          </p:cNvPr>
          <p:cNvSpPr>
            <a:spLocks noGrp="1"/>
          </p:cNvSpPr>
          <p:nvPr>
            <p:ph type="sldNum" sz="quarter" idx="14"/>
          </p:nvPr>
        </p:nvSpPr>
        <p:spPr bwMode="gray"/>
        <p:txBody>
          <a:bodyPr/>
          <a:lstStyle>
            <a:lvl1pPr>
              <a:defRPr>
                <a:solidFill>
                  <a:schemeClr val="bg1"/>
                </a:solidFill>
              </a:defRPr>
            </a:lvl1pPr>
          </a:lstStyle>
          <a:p>
            <a:fld id="{4531D9DC-ADF0-4D0A-8902-0133E3C6D94B}" type="slidenum">
              <a:rPr lang="en-US" smtClean="0"/>
              <a:pPr/>
              <a:t>‹#›</a:t>
            </a:fld>
            <a:endParaRPr lang="en-US"/>
          </a:p>
        </p:txBody>
      </p:sp>
      <p:sp>
        <p:nvSpPr>
          <p:cNvPr id="5" name="Date Placeholder 4">
            <a:extLst>
              <a:ext uri="{FF2B5EF4-FFF2-40B4-BE49-F238E27FC236}">
                <a16:creationId xmlns:a16="http://schemas.microsoft.com/office/drawing/2014/main" id="{9C2E9016-C930-BAF0-FB44-B26E6048AE48}"/>
              </a:ext>
            </a:extLst>
          </p:cNvPr>
          <p:cNvSpPr>
            <a:spLocks noGrp="1"/>
          </p:cNvSpPr>
          <p:nvPr>
            <p:ph type="dt" sz="half" idx="15"/>
          </p:nvPr>
        </p:nvSpPr>
        <p:spPr/>
        <p:txBody>
          <a:bodyPr/>
          <a:lstStyle>
            <a:lvl1pPr>
              <a:defRPr>
                <a:solidFill>
                  <a:schemeClr val="bg1"/>
                </a:solidFill>
              </a:defRPr>
            </a:lvl1pPr>
          </a:lstStyle>
          <a:p>
            <a:fld id="{4918A0F0-B9B7-4DA4-8DCA-BD8D99AF4357}" type="datetime1">
              <a:rPr lang="en-GB" smtClean="0"/>
              <a:pPr/>
              <a:t>23/05/2025</a:t>
            </a:fld>
            <a:endParaRPr lang="en-US"/>
          </a:p>
        </p:txBody>
      </p:sp>
      <p:pic>
        <p:nvPicPr>
          <p:cNvPr id="3" name="Picture 2">
            <a:extLst>
              <a:ext uri="{FF2B5EF4-FFF2-40B4-BE49-F238E27FC236}">
                <a16:creationId xmlns:a16="http://schemas.microsoft.com/office/drawing/2014/main" id="{8BA071AF-EA85-3D60-FF8D-FE2146AFF10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275200" y="6080400"/>
            <a:ext cx="475200" cy="475200"/>
          </a:xfrm>
          <a:prstGeom prst="rect">
            <a:avLst/>
          </a:prstGeom>
        </p:spPr>
      </p:pic>
    </p:spTree>
    <p:extLst>
      <p:ext uri="{BB962C8B-B14F-4D97-AF65-F5344CB8AC3E}">
        <p14:creationId xmlns:p14="http://schemas.microsoft.com/office/powerpoint/2010/main" val="384636056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 Chapter Divider White">
    <p:bg bwMode="gray">
      <p:bgPr>
        <a:solidFill>
          <a:schemeClr val="bg1"/>
        </a:solidFill>
        <a:effectLst/>
      </p:bgPr>
    </p:bg>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10B1020-4125-1954-D993-375512FD6DA8}"/>
              </a:ext>
            </a:extLst>
          </p:cNvPr>
          <p:cNvGraphicFramePr>
            <a:graphicFrameLocks noChangeAspect="1"/>
          </p:cNvGraphicFramePr>
          <p:nvPr userDrawn="1">
            <p:custDataLst>
              <p:tags r:id="rId1"/>
            </p:custDataLst>
            <p:extLst>
              <p:ext uri="{D42A27DB-BD31-4B8C-83A1-F6EECF244321}">
                <p14:modId xmlns:p14="http://schemas.microsoft.com/office/powerpoint/2010/main" val="459504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4" name="Object 13" hidden="1">
                        <a:extLst>
                          <a:ext uri="{FF2B5EF4-FFF2-40B4-BE49-F238E27FC236}">
                            <a16:creationId xmlns:a16="http://schemas.microsoft.com/office/drawing/2014/main" id="{710B1020-4125-1954-D993-375512FD6D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2ECF42-8FC8-8968-6770-9366AF957340}"/>
              </a:ext>
            </a:extLst>
          </p:cNvPr>
          <p:cNvSpPr>
            <a:spLocks noGrp="1"/>
          </p:cNvSpPr>
          <p:nvPr>
            <p:ph type="title" hasCustomPrompt="1"/>
          </p:nvPr>
        </p:nvSpPr>
        <p:spPr bwMode="gray">
          <a:xfrm>
            <a:off x="1988554" y="1779743"/>
            <a:ext cx="9760534" cy="1661993"/>
          </a:xfrm>
        </p:spPr>
        <p:txBody>
          <a:bodyPr vert="horz"/>
          <a:lstStyle>
            <a:lvl1pPr>
              <a:lnSpc>
                <a:spcPct val="100000"/>
              </a:lnSpc>
              <a:defRPr sz="5400">
                <a:solidFill>
                  <a:schemeClr val="accent1"/>
                </a:solidFill>
              </a:defRPr>
            </a:lvl1pPr>
          </a:lstStyle>
          <a:p>
            <a:r>
              <a:rPr lang="en-US" noProof="0"/>
              <a:t>Click to edit Chapter name (max. three lines of text)</a:t>
            </a:r>
          </a:p>
        </p:txBody>
      </p:sp>
      <p:sp>
        <p:nvSpPr>
          <p:cNvPr id="12" name="Text Placeholder 10">
            <a:extLst>
              <a:ext uri="{FF2B5EF4-FFF2-40B4-BE49-F238E27FC236}">
                <a16:creationId xmlns:a16="http://schemas.microsoft.com/office/drawing/2014/main" id="{04E015B5-2C64-3AC5-B386-C6CC66A10763}"/>
              </a:ext>
            </a:extLst>
          </p:cNvPr>
          <p:cNvSpPr>
            <a:spLocks noGrp="1"/>
          </p:cNvSpPr>
          <p:nvPr>
            <p:ph type="body" sz="quarter" idx="11" hasCustomPrompt="1"/>
          </p:nvPr>
        </p:nvSpPr>
        <p:spPr bwMode="gray">
          <a:xfrm>
            <a:off x="443372" y="1779743"/>
            <a:ext cx="1296000" cy="914096"/>
          </a:xfrm>
        </p:spPr>
        <p:txBody>
          <a:bodyPr wrap="square" anchor="t">
            <a:noAutofit/>
          </a:bodyPr>
          <a:lstStyle>
            <a:lvl1pPr marL="0" indent="0" algn="r">
              <a:lnSpc>
                <a:spcPct val="100000"/>
              </a:lnSpc>
              <a:buFont typeface="Arial" panose="020B0604020202020204" pitchFamily="34" charset="0"/>
              <a:buNone/>
              <a:defRPr sz="5400" b="1">
                <a:solidFill>
                  <a:schemeClr val="accent1"/>
                </a:solidFill>
              </a:defRPr>
            </a:lvl1pPr>
            <a:lvl2pPr marL="0" indent="0" algn="r">
              <a:lnSpc>
                <a:spcPct val="90000"/>
              </a:lnSpc>
              <a:buNone/>
              <a:defRPr sz="6600" b="1">
                <a:solidFill>
                  <a:schemeClr val="bg1"/>
                </a:solidFill>
              </a:defRPr>
            </a:lvl2pPr>
            <a:lvl3pPr marL="0" indent="0" algn="r">
              <a:lnSpc>
                <a:spcPct val="90000"/>
              </a:lnSpc>
              <a:buNone/>
              <a:defRPr sz="6600" b="1">
                <a:solidFill>
                  <a:schemeClr val="bg1"/>
                </a:solidFill>
              </a:defRPr>
            </a:lvl3pPr>
            <a:lvl4pPr marL="0" indent="0" algn="r">
              <a:lnSpc>
                <a:spcPct val="90000"/>
              </a:lnSpc>
              <a:buNone/>
              <a:defRPr sz="6600" b="1">
                <a:solidFill>
                  <a:schemeClr val="bg1"/>
                </a:solidFill>
              </a:defRPr>
            </a:lvl4pPr>
            <a:lvl5pPr marL="0" indent="0" algn="r">
              <a:lnSpc>
                <a:spcPct val="90000"/>
              </a:lnSpc>
              <a:buNone/>
              <a:defRPr sz="6600" b="1">
                <a:solidFill>
                  <a:schemeClr val="bg1"/>
                </a:solidFill>
              </a:defRPr>
            </a:lvl5pPr>
            <a:lvl6pPr marL="0" indent="0" algn="r">
              <a:lnSpc>
                <a:spcPct val="90000"/>
              </a:lnSpc>
              <a:buNone/>
              <a:defRPr sz="6600" b="1">
                <a:solidFill>
                  <a:schemeClr val="bg1"/>
                </a:solidFill>
              </a:defRPr>
            </a:lvl6pPr>
            <a:lvl7pPr marL="0" indent="0" algn="r">
              <a:lnSpc>
                <a:spcPct val="90000"/>
              </a:lnSpc>
              <a:buNone/>
              <a:defRPr sz="6600" b="1">
                <a:solidFill>
                  <a:schemeClr val="bg1"/>
                </a:solidFill>
              </a:defRPr>
            </a:lvl7pPr>
            <a:lvl8pPr marL="0" indent="0" algn="r">
              <a:lnSpc>
                <a:spcPct val="90000"/>
              </a:lnSpc>
              <a:buNone/>
              <a:defRPr sz="6600" b="1">
                <a:solidFill>
                  <a:schemeClr val="bg1"/>
                </a:solidFill>
              </a:defRPr>
            </a:lvl8pPr>
            <a:lvl9pPr marL="0" indent="0" algn="r">
              <a:lnSpc>
                <a:spcPct val="90000"/>
              </a:lnSpc>
              <a:buNone/>
              <a:defRPr sz="6600" b="1">
                <a:solidFill>
                  <a:schemeClr val="bg1"/>
                </a:solidFill>
              </a:defRPr>
            </a:lvl9pPr>
          </a:lstStyle>
          <a:p>
            <a:pPr lvl="0"/>
            <a:r>
              <a:rPr lang="en-US" noProof="0"/>
              <a:t>X.</a:t>
            </a:r>
          </a:p>
        </p:txBody>
      </p:sp>
      <p:pic>
        <p:nvPicPr>
          <p:cNvPr id="49" name="Picture 48">
            <a:extLst>
              <a:ext uri="{FF2B5EF4-FFF2-40B4-BE49-F238E27FC236}">
                <a16:creationId xmlns:a16="http://schemas.microsoft.com/office/drawing/2014/main" id="{C4F6923B-AD3A-ECD3-13A1-773220C416A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gray">
          <a:xfrm>
            <a:off x="11235600" y="6080400"/>
            <a:ext cx="475271" cy="475200"/>
          </a:xfrm>
          <a:prstGeom prst="rect">
            <a:avLst/>
          </a:prstGeom>
        </p:spPr>
      </p:pic>
      <p:sp>
        <p:nvSpPr>
          <p:cNvPr id="10" name="Slide Number Placeholder 9">
            <a:extLst>
              <a:ext uri="{FF2B5EF4-FFF2-40B4-BE49-F238E27FC236}">
                <a16:creationId xmlns:a16="http://schemas.microsoft.com/office/drawing/2014/main" id="{BD7B5984-E40F-5073-B14C-12C9BF8E642F}"/>
              </a:ext>
            </a:extLst>
          </p:cNvPr>
          <p:cNvSpPr>
            <a:spLocks noGrp="1"/>
          </p:cNvSpPr>
          <p:nvPr>
            <p:ph type="sldNum" sz="quarter" idx="14"/>
          </p:nvPr>
        </p:nvSpPr>
        <p:spPr/>
        <p:txBody>
          <a:bodyPr/>
          <a:lstStyle/>
          <a:p>
            <a:fld id="{4531D9DC-ADF0-4D0A-8902-0133E3C6D94B}" type="slidenum">
              <a:rPr lang="en-US" smtClean="0"/>
              <a:pPr/>
              <a:t>‹#›</a:t>
            </a:fld>
            <a:endParaRPr lang="en-US"/>
          </a:p>
        </p:txBody>
      </p:sp>
      <p:pic>
        <p:nvPicPr>
          <p:cNvPr id="3" name="Graphic 2">
            <a:extLst>
              <a:ext uri="{FF2B5EF4-FFF2-40B4-BE49-F238E27FC236}">
                <a16:creationId xmlns:a16="http://schemas.microsoft.com/office/drawing/2014/main" id="{7BEBA279-F3BB-EBB7-5138-FF97392BAD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3372" y="332656"/>
            <a:ext cx="2722463" cy="552701"/>
          </a:xfrm>
          <a:prstGeom prst="rect">
            <a:avLst/>
          </a:prstGeom>
        </p:spPr>
      </p:pic>
    </p:spTree>
    <p:extLst>
      <p:ext uri="{BB962C8B-B14F-4D97-AF65-F5344CB8AC3E}">
        <p14:creationId xmlns:p14="http://schemas.microsoft.com/office/powerpoint/2010/main" val="237155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 Statement/ Quote/Headline ">
    <p:bg bwMode="auto">
      <p:bgPr>
        <a:solidFill>
          <a:schemeClr val="accent3"/>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39696449-E069-67AA-B16A-A849B454749F}"/>
              </a:ext>
            </a:extLst>
          </p:cNvPr>
          <p:cNvGraphicFramePr>
            <a:graphicFrameLocks noChangeAspect="1"/>
          </p:cNvGraphicFramePr>
          <p:nvPr userDrawn="1">
            <p:custDataLst>
              <p:tags r:id="rId1"/>
            </p:custDataLst>
            <p:extLst>
              <p:ext uri="{D42A27DB-BD31-4B8C-83A1-F6EECF244321}">
                <p14:modId xmlns:p14="http://schemas.microsoft.com/office/powerpoint/2010/main" val="525547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2" name="Object 11" hidden="1">
                        <a:extLst>
                          <a:ext uri="{FF2B5EF4-FFF2-40B4-BE49-F238E27FC236}">
                            <a16:creationId xmlns:a16="http://schemas.microsoft.com/office/drawing/2014/main" id="{39696449-E069-67AA-B16A-A849B454749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
            <a:extLst>
              <a:ext uri="{FF2B5EF4-FFF2-40B4-BE49-F238E27FC236}">
                <a16:creationId xmlns:a16="http://schemas.microsoft.com/office/drawing/2014/main" id="{5FEFF96D-DF35-C2CB-25BF-3452B40587D5}"/>
              </a:ext>
            </a:extLst>
          </p:cNvPr>
          <p:cNvSpPr>
            <a:spLocks noGrp="1"/>
          </p:cNvSpPr>
          <p:nvPr>
            <p:ph type="title" hasCustomPrompt="1"/>
          </p:nvPr>
        </p:nvSpPr>
        <p:spPr bwMode="invGray">
          <a:xfrm>
            <a:off x="1233362" y="1809888"/>
            <a:ext cx="10515726" cy="1292662"/>
          </a:xfrm>
        </p:spPr>
        <p:txBody>
          <a:bodyPr vert="horz"/>
          <a:lstStyle>
            <a:lvl1pPr>
              <a:lnSpc>
                <a:spcPct val="100000"/>
              </a:lnSpc>
              <a:defRPr sz="4200">
                <a:solidFill>
                  <a:schemeClr val="accent1"/>
                </a:solidFill>
              </a:defRPr>
            </a:lvl1pPr>
          </a:lstStyle>
          <a:p>
            <a:r>
              <a:rPr lang="en-US" noProof="0"/>
              <a:t>Click to edit quote/ statement/headline (max. three lines)</a:t>
            </a:r>
          </a:p>
        </p:txBody>
      </p:sp>
      <p:pic>
        <p:nvPicPr>
          <p:cNvPr id="14" name="Graphic 13">
            <a:extLst>
              <a:ext uri="{FF2B5EF4-FFF2-40B4-BE49-F238E27FC236}">
                <a16:creationId xmlns:a16="http://schemas.microsoft.com/office/drawing/2014/main" id="{94501AED-BB0B-9493-9E05-C28457E1993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invGray">
          <a:xfrm>
            <a:off x="919587" y="1629932"/>
            <a:ext cx="450000" cy="304225"/>
          </a:xfrm>
          <a:prstGeom prst="rect">
            <a:avLst/>
          </a:prstGeom>
        </p:spPr>
      </p:pic>
      <p:sp>
        <p:nvSpPr>
          <p:cNvPr id="20" name="Text Placeholder 10">
            <a:extLst>
              <a:ext uri="{FF2B5EF4-FFF2-40B4-BE49-F238E27FC236}">
                <a16:creationId xmlns:a16="http://schemas.microsoft.com/office/drawing/2014/main" id="{F33ED0D4-6744-577A-0C02-A28A1B782632}"/>
              </a:ext>
            </a:extLst>
          </p:cNvPr>
          <p:cNvSpPr>
            <a:spLocks noGrp="1"/>
          </p:cNvSpPr>
          <p:nvPr>
            <p:ph type="body" sz="quarter" idx="14" hasCustomPrompt="1"/>
          </p:nvPr>
        </p:nvSpPr>
        <p:spPr bwMode="invGray">
          <a:xfrm>
            <a:off x="1233488" y="3928836"/>
            <a:ext cx="10515600" cy="184666"/>
          </a:xfrm>
        </p:spPr>
        <p:txBody>
          <a:bodyPr wrap="square">
            <a:spAutoFit/>
          </a:bodyPr>
          <a:lstStyle>
            <a:lvl1pPr marL="0" indent="0">
              <a:lnSpc>
                <a:spcPct val="100000"/>
              </a:lnSpc>
              <a:buFont typeface="Arial" panose="020B0604020202020204" pitchFamily="34" charset="0"/>
              <a:buNone/>
              <a:defRPr sz="1200" b="0">
                <a:solidFill>
                  <a:schemeClr val="accent1"/>
                </a:solidFill>
              </a:defRPr>
            </a:lvl1pPr>
            <a:lvl2pPr marL="0" indent="0">
              <a:lnSpc>
                <a:spcPct val="100000"/>
              </a:lnSpc>
              <a:buNone/>
              <a:defRPr sz="2000">
                <a:solidFill>
                  <a:schemeClr val="bg1"/>
                </a:solidFill>
              </a:defRPr>
            </a:lvl2pPr>
            <a:lvl3pPr marL="0" indent="0">
              <a:lnSpc>
                <a:spcPct val="100000"/>
              </a:lnSpc>
              <a:buNone/>
              <a:defRPr sz="2000">
                <a:solidFill>
                  <a:schemeClr val="bg1"/>
                </a:solidFill>
              </a:defRPr>
            </a:lvl3pPr>
            <a:lvl4pPr marL="0" indent="0">
              <a:lnSpc>
                <a:spcPct val="100000"/>
              </a:lnSpc>
              <a:buNone/>
              <a:defRPr sz="2000">
                <a:solidFill>
                  <a:schemeClr val="bg1"/>
                </a:solidFill>
              </a:defRPr>
            </a:lvl4pPr>
            <a:lvl5pPr marL="0" indent="0">
              <a:lnSpc>
                <a:spcPct val="100000"/>
              </a:lnSpc>
              <a:buNone/>
              <a:defRPr sz="2000">
                <a:solidFill>
                  <a:schemeClr val="bg1"/>
                </a:solidFill>
              </a:defRPr>
            </a:lvl5pPr>
            <a:lvl6pPr marL="0" indent="0">
              <a:lnSpc>
                <a:spcPct val="100000"/>
              </a:lnSpc>
              <a:buNone/>
              <a:defRPr sz="2000">
                <a:solidFill>
                  <a:schemeClr val="bg1"/>
                </a:solidFill>
              </a:defRPr>
            </a:lvl6pPr>
            <a:lvl7pPr marL="0" indent="0">
              <a:lnSpc>
                <a:spcPct val="100000"/>
              </a:lnSpc>
              <a:buNone/>
              <a:defRPr sz="2000">
                <a:solidFill>
                  <a:schemeClr val="bg1"/>
                </a:solidFill>
              </a:defRPr>
            </a:lvl7pPr>
            <a:lvl8pPr marL="0" indent="0">
              <a:lnSpc>
                <a:spcPct val="100000"/>
              </a:lnSpc>
              <a:buNone/>
              <a:defRPr sz="2000">
                <a:solidFill>
                  <a:schemeClr val="bg1"/>
                </a:solidFill>
              </a:defRPr>
            </a:lvl8pPr>
            <a:lvl9pPr marL="0" indent="0">
              <a:lnSpc>
                <a:spcPct val="100000"/>
              </a:lnSpc>
              <a:buNone/>
              <a:defRPr sz="2000">
                <a:solidFill>
                  <a:schemeClr val="bg1"/>
                </a:solidFill>
              </a:defRPr>
            </a:lvl9pPr>
          </a:lstStyle>
          <a:p>
            <a:pPr lvl="0"/>
            <a:r>
              <a:rPr lang="en-US" noProof="0"/>
              <a:t>Click to edit Name / Information</a:t>
            </a:r>
          </a:p>
        </p:txBody>
      </p:sp>
      <p:sp>
        <p:nvSpPr>
          <p:cNvPr id="2" name="Date Placeholder 1">
            <a:extLst>
              <a:ext uri="{FF2B5EF4-FFF2-40B4-BE49-F238E27FC236}">
                <a16:creationId xmlns:a16="http://schemas.microsoft.com/office/drawing/2014/main" id="{FD46D2D0-96AB-E330-1D57-79A95E74EBAD}"/>
              </a:ext>
            </a:extLst>
          </p:cNvPr>
          <p:cNvSpPr>
            <a:spLocks noGrp="1"/>
          </p:cNvSpPr>
          <p:nvPr>
            <p:ph type="dt" sz="half" idx="15"/>
          </p:nvPr>
        </p:nvSpPr>
        <p:spPr/>
        <p:txBody>
          <a:bodyPr/>
          <a:lstStyle/>
          <a:p>
            <a:fld id="{43647D4E-3700-47E3-9E5C-C617EE2CEBE1}" type="datetime1">
              <a:rPr lang="en-GB" smtClean="0"/>
              <a:t>23/05/2025</a:t>
            </a:fld>
            <a:endParaRPr lang="en-US"/>
          </a:p>
        </p:txBody>
      </p:sp>
      <p:sp>
        <p:nvSpPr>
          <p:cNvPr id="3" name="Footer Placeholder 2">
            <a:extLst>
              <a:ext uri="{FF2B5EF4-FFF2-40B4-BE49-F238E27FC236}">
                <a16:creationId xmlns:a16="http://schemas.microsoft.com/office/drawing/2014/main" id="{C51B10E2-5A32-8F8E-DDA6-9B8F0D4D6348}"/>
              </a:ext>
            </a:extLst>
          </p:cNvPr>
          <p:cNvSpPr>
            <a:spLocks noGrp="1"/>
          </p:cNvSpPr>
          <p:nvPr>
            <p:ph type="ftr" sz="quarter" idx="16"/>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5019BFFC-A881-3F50-1A3B-3CDFBC8C09B6}"/>
              </a:ext>
            </a:extLst>
          </p:cNvPr>
          <p:cNvSpPr>
            <a:spLocks noGrp="1"/>
          </p:cNvSpPr>
          <p:nvPr>
            <p:ph type="sldNum" sz="quarter" idx="17"/>
          </p:nvPr>
        </p:nvSpPr>
        <p:spPr/>
        <p:txBody>
          <a:bodyPr/>
          <a:lstStyle/>
          <a:p>
            <a:fld id="{4531D9DC-ADF0-4D0A-8902-0133E3C6D94B}" type="slidenum">
              <a:rPr lang="en-US" smtClean="0"/>
              <a:pPr/>
              <a:t>‹#›</a:t>
            </a:fld>
            <a:endParaRPr lang="en-US"/>
          </a:p>
        </p:txBody>
      </p:sp>
    </p:spTree>
    <p:extLst>
      <p:ext uri="{BB962C8B-B14F-4D97-AF65-F5344CB8AC3E}">
        <p14:creationId xmlns:p14="http://schemas.microsoft.com/office/powerpoint/2010/main" val="401691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51A880E-4578-4BCB-4567-A6CFA4FD148A}"/>
              </a:ext>
            </a:extLst>
          </p:cNvPr>
          <p:cNvGraphicFramePr>
            <a:graphicFrameLocks noChangeAspect="1"/>
          </p:cNvGraphicFramePr>
          <p:nvPr userDrawn="1">
            <p:custDataLst>
              <p:tags r:id="rId1"/>
            </p:custDataLst>
            <p:extLst>
              <p:ext uri="{D42A27DB-BD31-4B8C-83A1-F6EECF244321}">
                <p14:modId xmlns:p14="http://schemas.microsoft.com/office/powerpoint/2010/main" val="335992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10" name="Object 9" hidden="1">
                        <a:extLst>
                          <a:ext uri="{FF2B5EF4-FFF2-40B4-BE49-F238E27FC236}">
                            <a16:creationId xmlns:a16="http://schemas.microsoft.com/office/drawing/2014/main" id="{951A880E-4578-4BCB-4567-A6CFA4FD14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120C1C9C-651A-B4C1-5F9E-4F9074869A13}"/>
              </a:ext>
            </a:extLst>
          </p:cNvPr>
          <p:cNvSpPr>
            <a:spLocks noGrp="1"/>
          </p:cNvSpPr>
          <p:nvPr>
            <p:ph type="ftr" sz="quarter" idx="11"/>
          </p:nvPr>
        </p:nvSpPr>
        <p:spPr/>
        <p:txBody>
          <a:bodyPr/>
          <a:lstStyle/>
          <a:p>
            <a:r>
              <a:rPr lang="en-US"/>
              <a:t>Placeholder for the presentation title (Insert → header and footer)</a:t>
            </a:r>
          </a:p>
        </p:txBody>
      </p:sp>
      <p:sp>
        <p:nvSpPr>
          <p:cNvPr id="8" name="Slide Number Placeholder 7">
            <a:extLst>
              <a:ext uri="{FF2B5EF4-FFF2-40B4-BE49-F238E27FC236}">
                <a16:creationId xmlns:a16="http://schemas.microsoft.com/office/drawing/2014/main" id="{CDAB7CE9-787C-27A4-F300-35C27F3005CF}"/>
              </a:ext>
            </a:extLst>
          </p:cNvPr>
          <p:cNvSpPr>
            <a:spLocks noGrp="1"/>
          </p:cNvSpPr>
          <p:nvPr>
            <p:ph type="sldNum" sz="quarter" idx="12"/>
          </p:nvPr>
        </p:nvSpPr>
        <p:spPr/>
        <p:txBody>
          <a:bodyPr/>
          <a:lstStyle/>
          <a:p>
            <a:fld id="{4531D9DC-ADF0-4D0A-8902-0133E3C6D94B}" type="slidenum">
              <a:rPr lang="en-US" smtClean="0"/>
              <a:pPr/>
              <a:t>‹#›</a:t>
            </a:fld>
            <a:endParaRPr lang="en-US"/>
          </a:p>
        </p:txBody>
      </p:sp>
      <p:sp>
        <p:nvSpPr>
          <p:cNvPr id="12" name="Title 11">
            <a:extLst>
              <a:ext uri="{FF2B5EF4-FFF2-40B4-BE49-F238E27FC236}">
                <a16:creationId xmlns:a16="http://schemas.microsoft.com/office/drawing/2014/main" id="{170AC60B-0A2E-8F12-BD66-ECA449C89456}"/>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pic>
        <p:nvPicPr>
          <p:cNvPr id="2" name="Graphic 1">
            <a:extLst>
              <a:ext uri="{FF2B5EF4-FFF2-40B4-BE49-F238E27FC236}">
                <a16:creationId xmlns:a16="http://schemas.microsoft.com/office/drawing/2014/main" id="{026662CA-13F9-0839-1EFD-4C2351D702E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6120" y="5860149"/>
            <a:ext cx="2722463" cy="552701"/>
          </a:xfrm>
          <a:prstGeom prst="rect">
            <a:avLst/>
          </a:prstGeom>
        </p:spPr>
      </p:pic>
    </p:spTree>
    <p:extLst>
      <p:ext uri="{BB962C8B-B14F-4D97-AF65-F5344CB8AC3E}">
        <p14:creationId xmlns:p14="http://schemas.microsoft.com/office/powerpoint/2010/main" val="139809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Title &amp; 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86F79AC-ACF9-1B32-62E3-5516A8D257ED}"/>
              </a:ext>
            </a:extLst>
          </p:cNvPr>
          <p:cNvGraphicFramePr>
            <a:graphicFrameLocks noChangeAspect="1"/>
          </p:cNvGraphicFramePr>
          <p:nvPr userDrawn="1">
            <p:custDataLst>
              <p:tags r:id="rId1"/>
            </p:custDataLst>
            <p:extLst>
              <p:ext uri="{D42A27DB-BD31-4B8C-83A1-F6EECF244321}">
                <p14:modId xmlns:p14="http://schemas.microsoft.com/office/powerpoint/2010/main" val="4035463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D86F79AC-ACF9-1B32-62E3-5516A8D257E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3E5ED5B0-C729-A63D-630A-8A9BACB1C259}"/>
              </a:ext>
            </a:extLst>
          </p:cNvPr>
          <p:cNvSpPr>
            <a:spLocks noGrp="1"/>
          </p:cNvSpPr>
          <p:nvPr>
            <p:ph type="body" sz="quarter" idx="13" hasCustomPrompt="1"/>
          </p:nvPr>
        </p:nvSpPr>
        <p:spPr>
          <a:xfrm>
            <a:off x="442913" y="1881188"/>
            <a:ext cx="11305716" cy="3995737"/>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de-DE"/>
          </a:p>
        </p:txBody>
      </p:sp>
      <p:sp>
        <p:nvSpPr>
          <p:cNvPr id="2" name="Date Placeholder 1">
            <a:extLst>
              <a:ext uri="{FF2B5EF4-FFF2-40B4-BE49-F238E27FC236}">
                <a16:creationId xmlns:a16="http://schemas.microsoft.com/office/drawing/2014/main" id="{0C52321B-61EE-0936-BBAF-440162E60EED}"/>
              </a:ext>
            </a:extLst>
          </p:cNvPr>
          <p:cNvSpPr>
            <a:spLocks noGrp="1"/>
          </p:cNvSpPr>
          <p:nvPr>
            <p:ph type="dt" sz="half" idx="14"/>
          </p:nvPr>
        </p:nvSpPr>
        <p:spPr/>
        <p:txBody>
          <a:bodyPr/>
          <a:lstStyle/>
          <a:p>
            <a:fld id="{D91EECA1-CDD8-4918-8BBA-1AE2701A1BC0}" type="datetime1">
              <a:rPr lang="en-GB" smtClean="0"/>
              <a:t>23/05/2025</a:t>
            </a:fld>
            <a:endParaRPr lang="en-US"/>
          </a:p>
        </p:txBody>
      </p:sp>
      <p:sp>
        <p:nvSpPr>
          <p:cNvPr id="3" name="Footer Placeholder 2">
            <a:extLst>
              <a:ext uri="{FF2B5EF4-FFF2-40B4-BE49-F238E27FC236}">
                <a16:creationId xmlns:a16="http://schemas.microsoft.com/office/drawing/2014/main" id="{F9CEB3A3-F2F9-2F36-B15F-9BAE6FB47616}"/>
              </a:ext>
            </a:extLst>
          </p:cNvPr>
          <p:cNvSpPr>
            <a:spLocks noGrp="1"/>
          </p:cNvSpPr>
          <p:nvPr>
            <p:ph type="ftr" sz="quarter" idx="15"/>
          </p:nvPr>
        </p:nvSpPr>
        <p:spPr/>
        <p:txBody>
          <a:bodyPr/>
          <a:lstStyle/>
          <a:p>
            <a:r>
              <a:rPr lang="en-US"/>
              <a:t>Placeholder for the presentation title (Insert → header and footer)</a:t>
            </a:r>
          </a:p>
        </p:txBody>
      </p:sp>
      <p:sp>
        <p:nvSpPr>
          <p:cNvPr id="4" name="Slide Number Placeholder 3">
            <a:extLst>
              <a:ext uri="{FF2B5EF4-FFF2-40B4-BE49-F238E27FC236}">
                <a16:creationId xmlns:a16="http://schemas.microsoft.com/office/drawing/2014/main" id="{0D0410D4-06A9-11CB-B8CC-420CD7BBD0BC}"/>
              </a:ext>
            </a:extLst>
          </p:cNvPr>
          <p:cNvSpPr>
            <a:spLocks noGrp="1"/>
          </p:cNvSpPr>
          <p:nvPr>
            <p:ph type="sldNum" sz="quarter" idx="16"/>
          </p:nvPr>
        </p:nvSpPr>
        <p:spPr/>
        <p:txBody>
          <a:bodyPr/>
          <a:lstStyle/>
          <a:p>
            <a:fld id="{4531D9DC-ADF0-4D0A-8902-0133E3C6D94B}" type="slidenum">
              <a:rPr lang="en-US" smtClean="0"/>
              <a:pPr/>
              <a:t>‹#›</a:t>
            </a:fld>
            <a:endParaRPr lang="en-US"/>
          </a:p>
        </p:txBody>
      </p:sp>
      <p:sp>
        <p:nvSpPr>
          <p:cNvPr id="6" name="Title 5">
            <a:extLst>
              <a:ext uri="{FF2B5EF4-FFF2-40B4-BE49-F238E27FC236}">
                <a16:creationId xmlns:a16="http://schemas.microsoft.com/office/drawing/2014/main" id="{C55F1884-5755-9C7C-3848-884E797680FA}"/>
              </a:ext>
            </a:extLst>
          </p:cNvPr>
          <p:cNvSpPr>
            <a:spLocks noGrp="1"/>
          </p:cNvSpPr>
          <p:nvPr>
            <p:ph type="title" hasCustomPrompt="1"/>
          </p:nvPr>
        </p:nvSpPr>
        <p:spPr>
          <a:xfrm>
            <a:off x="443372" y="379660"/>
            <a:ext cx="11305716" cy="984885"/>
          </a:xfrm>
        </p:spPr>
        <p:txBody>
          <a:bodyPr vert="horz"/>
          <a:lstStyle>
            <a:lvl1pPr>
              <a:defRPr/>
            </a:lvl1pPr>
          </a:lstStyle>
          <a:p>
            <a:r>
              <a:rPr lang="en-US"/>
              <a:t>Click to edit slide title </a:t>
            </a:r>
            <a:br>
              <a:rPr lang="en-US"/>
            </a:br>
            <a:r>
              <a:rPr lang="en-US"/>
              <a:t>(maximum two lines)</a:t>
            </a:r>
            <a:endParaRPr lang="de-DE"/>
          </a:p>
        </p:txBody>
      </p:sp>
    </p:spTree>
    <p:extLst>
      <p:ext uri="{BB962C8B-B14F-4D97-AF65-F5344CB8AC3E}">
        <p14:creationId xmlns:p14="http://schemas.microsoft.com/office/powerpoint/2010/main" val="35215223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0B67041E-5F4A-C4D2-6862-D0F56C62A445}"/>
              </a:ext>
            </a:extLst>
          </p:cNvPr>
          <p:cNvGraphicFramePr>
            <a:graphicFrameLocks noChangeAspect="1"/>
          </p:cNvGraphicFramePr>
          <p:nvPr userDrawn="1">
            <p:custDataLst>
              <p:tags r:id="rId36"/>
            </p:custDataLst>
            <p:extLst>
              <p:ext uri="{D42A27DB-BD31-4B8C-83A1-F6EECF244321}">
                <p14:modId xmlns:p14="http://schemas.microsoft.com/office/powerpoint/2010/main" val="3069077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425" imgH="426" progId="TCLayout.ActiveDocument.1">
                  <p:embed/>
                </p:oleObj>
              </mc:Choice>
              <mc:Fallback>
                <p:oleObj name="think-cell Slide" r:id="rId37" imgW="425" imgH="426" progId="TCLayout.ActiveDocument.1">
                  <p:embed/>
                  <p:pic>
                    <p:nvPicPr>
                      <p:cNvPr id="8" name="Objekt 7" hidden="1">
                        <a:extLst>
                          <a:ext uri="{FF2B5EF4-FFF2-40B4-BE49-F238E27FC236}">
                            <a16:creationId xmlns:a16="http://schemas.microsoft.com/office/drawing/2014/main" id="{0B67041E-5F4A-C4D2-6862-D0F56C62A445}"/>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DFABD2B5-E255-72D3-605E-7CBB15F574C6}"/>
              </a:ext>
            </a:extLst>
          </p:cNvPr>
          <p:cNvSpPr>
            <a:spLocks noGrp="1"/>
          </p:cNvSpPr>
          <p:nvPr>
            <p:ph type="body" idx="1"/>
          </p:nvPr>
        </p:nvSpPr>
        <p:spPr bwMode="gray">
          <a:xfrm>
            <a:off x="442913" y="1881188"/>
            <a:ext cx="11306175" cy="3995737"/>
          </a:xfrm>
          <a:prstGeom prst="rect">
            <a:avLst/>
          </a:prstGeom>
        </p:spPr>
        <p:txBody>
          <a:bodyPr vert="horz" lIns="0" tIns="0" rIns="0" bIns="0" rtlCol="0">
            <a:noAutofit/>
          </a:bodyPr>
          <a:lstStyle/>
          <a:p>
            <a:pPr lvl="0"/>
            <a:r>
              <a:rPr lang="en-US" noProof="0"/>
              <a:t>Click to edit text</a:t>
            </a:r>
          </a:p>
          <a:p>
            <a:pPr lvl="1"/>
            <a:r>
              <a:rPr lang="en-US" noProof="0"/>
              <a:t>Second level</a:t>
            </a:r>
          </a:p>
          <a:p>
            <a:pPr lvl="2"/>
            <a:r>
              <a:rPr lang="en-US" noProof="0"/>
              <a:t>Third level</a:t>
            </a:r>
          </a:p>
          <a:p>
            <a:pPr lvl="3"/>
            <a:r>
              <a:rPr lang="en-US" noProof="0"/>
              <a:t>Fourth level</a:t>
            </a:r>
          </a:p>
          <a:p>
            <a:pPr lvl="4"/>
            <a:r>
              <a:rPr lang="en-US" noProof="0"/>
              <a:t>Fifth level</a:t>
            </a:r>
          </a:p>
          <a:p>
            <a:pPr lvl="1"/>
            <a:endParaRPr lang="en-US" noProof="0"/>
          </a:p>
        </p:txBody>
      </p:sp>
      <p:sp>
        <p:nvSpPr>
          <p:cNvPr id="2" name="Title Placeholder 1">
            <a:extLst>
              <a:ext uri="{FF2B5EF4-FFF2-40B4-BE49-F238E27FC236}">
                <a16:creationId xmlns:a16="http://schemas.microsoft.com/office/drawing/2014/main" id="{34E3B3DD-DC53-6809-587C-4C099F0BEE34}"/>
              </a:ext>
            </a:extLst>
          </p:cNvPr>
          <p:cNvSpPr>
            <a:spLocks noGrp="1"/>
          </p:cNvSpPr>
          <p:nvPr>
            <p:ph type="title"/>
          </p:nvPr>
        </p:nvSpPr>
        <p:spPr bwMode="gray">
          <a:xfrm>
            <a:off x="443372" y="379660"/>
            <a:ext cx="11305716" cy="984885"/>
          </a:xfrm>
          <a:prstGeom prst="rect">
            <a:avLst/>
          </a:prstGeom>
        </p:spPr>
        <p:txBody>
          <a:bodyPr vert="horz" wrap="square" lIns="0" tIns="0" rIns="0" bIns="0" rtlCol="0" anchor="t">
            <a:spAutoFit/>
          </a:bodyPr>
          <a:lstStyle/>
          <a:p>
            <a:r>
              <a:rPr lang="en-US" noProof="0"/>
              <a:t>Click to edit slide title </a:t>
            </a:r>
            <a:br>
              <a:rPr lang="en-US" noProof="0"/>
            </a:br>
            <a:r>
              <a:rPr lang="en-US" noProof="0"/>
              <a:t>(maximum two lines)</a:t>
            </a:r>
          </a:p>
        </p:txBody>
      </p:sp>
      <p:sp>
        <p:nvSpPr>
          <p:cNvPr id="4" name="Date Placeholder 3">
            <a:extLst>
              <a:ext uri="{FF2B5EF4-FFF2-40B4-BE49-F238E27FC236}">
                <a16:creationId xmlns:a16="http://schemas.microsoft.com/office/drawing/2014/main" id="{8BA43287-A0A7-C704-898A-529403EA36CB}"/>
              </a:ext>
            </a:extLst>
          </p:cNvPr>
          <p:cNvSpPr>
            <a:spLocks noGrp="1"/>
          </p:cNvSpPr>
          <p:nvPr>
            <p:ph type="dt" sz="half" idx="2"/>
          </p:nvPr>
        </p:nvSpPr>
        <p:spPr bwMode="gray">
          <a:xfrm>
            <a:off x="10020436" y="6258962"/>
            <a:ext cx="720080" cy="153888"/>
          </a:xfrm>
          <a:prstGeom prst="rect">
            <a:avLst/>
          </a:prstGeom>
          <a:noFill/>
        </p:spPr>
        <p:txBody>
          <a:bodyPr vert="horz" wrap="square" lIns="0" tIns="0" rIns="0" bIns="0" rtlCol="0" anchor="b">
            <a:spAutoFit/>
          </a:bodyPr>
          <a:lstStyle>
            <a:lvl1pPr algn="r">
              <a:defRPr sz="1000">
                <a:solidFill>
                  <a:schemeClr val="accent1"/>
                </a:solidFill>
              </a:defRPr>
            </a:lvl1pPr>
          </a:lstStyle>
          <a:p>
            <a:fld id="{4918A0F0-B9B7-4DA4-8DCA-BD8D99AF4357}" type="datetime1">
              <a:rPr lang="en-GB" smtClean="0"/>
              <a:pPr/>
              <a:t>23/05/2025</a:t>
            </a:fld>
            <a:endParaRPr lang="en-US"/>
          </a:p>
        </p:txBody>
      </p:sp>
      <p:sp>
        <p:nvSpPr>
          <p:cNvPr id="5" name="Footer Placeholder 4">
            <a:extLst>
              <a:ext uri="{FF2B5EF4-FFF2-40B4-BE49-F238E27FC236}">
                <a16:creationId xmlns:a16="http://schemas.microsoft.com/office/drawing/2014/main" id="{13CBD171-B6B2-4E65-20A7-344266B10A3D}"/>
              </a:ext>
            </a:extLst>
          </p:cNvPr>
          <p:cNvSpPr>
            <a:spLocks noGrp="1"/>
          </p:cNvSpPr>
          <p:nvPr>
            <p:ph type="ftr" sz="quarter" idx="3"/>
          </p:nvPr>
        </p:nvSpPr>
        <p:spPr bwMode="gray">
          <a:xfrm>
            <a:off x="1020044" y="6258962"/>
            <a:ext cx="8784000" cy="153888"/>
          </a:xfrm>
          <a:prstGeom prst="rect">
            <a:avLst/>
          </a:prstGeom>
        </p:spPr>
        <p:txBody>
          <a:bodyPr vert="horz" wrap="square" lIns="0" tIns="0" rIns="0" bIns="0" rtlCol="0" anchor="b">
            <a:spAutoFit/>
          </a:bodyPr>
          <a:lstStyle>
            <a:lvl1pPr algn="l">
              <a:defRPr sz="1000">
                <a:solidFill>
                  <a:schemeClr val="accent1"/>
                </a:solidFill>
              </a:defRPr>
            </a:lvl1pPr>
          </a:lstStyle>
          <a:p>
            <a:r>
              <a:rPr lang="en-US"/>
              <a:t>Placeholder for the presentation title (Insert → header and footer)</a:t>
            </a:r>
          </a:p>
        </p:txBody>
      </p:sp>
      <p:sp>
        <p:nvSpPr>
          <p:cNvPr id="6" name="Slide Number Placeholder 5">
            <a:extLst>
              <a:ext uri="{FF2B5EF4-FFF2-40B4-BE49-F238E27FC236}">
                <a16:creationId xmlns:a16="http://schemas.microsoft.com/office/drawing/2014/main" id="{1A2ABE9E-2FB8-5110-325C-6B7BFF786C37}"/>
              </a:ext>
            </a:extLst>
          </p:cNvPr>
          <p:cNvSpPr>
            <a:spLocks noGrp="1"/>
          </p:cNvSpPr>
          <p:nvPr>
            <p:ph type="sldNum" sz="quarter" idx="4"/>
          </p:nvPr>
        </p:nvSpPr>
        <p:spPr bwMode="gray">
          <a:xfrm>
            <a:off x="443372" y="6258962"/>
            <a:ext cx="252000" cy="153888"/>
          </a:xfrm>
          <a:prstGeom prst="rect">
            <a:avLst/>
          </a:prstGeom>
        </p:spPr>
        <p:txBody>
          <a:bodyPr vert="horz" wrap="square" lIns="0" tIns="0" rIns="0" bIns="0" rtlCol="0" anchor="b">
            <a:spAutoFit/>
          </a:bodyPr>
          <a:lstStyle>
            <a:lvl1pPr algn="l">
              <a:defRPr sz="1000">
                <a:solidFill>
                  <a:schemeClr val="accent1"/>
                </a:solidFill>
              </a:defRPr>
            </a:lvl1pPr>
          </a:lstStyle>
          <a:p>
            <a:fld id="{4531D9DC-ADF0-4D0A-8902-0133E3C6D94B}" type="slidenum">
              <a:rPr lang="en-US" smtClean="0"/>
              <a:pPr/>
              <a:t>‹#›</a:t>
            </a:fld>
            <a:endParaRPr lang="en-US"/>
          </a:p>
        </p:txBody>
      </p:sp>
      <p:pic>
        <p:nvPicPr>
          <p:cNvPr id="10" name="Picture 9">
            <a:extLst>
              <a:ext uri="{FF2B5EF4-FFF2-40B4-BE49-F238E27FC236}">
                <a16:creationId xmlns:a16="http://schemas.microsoft.com/office/drawing/2014/main" id="{75B7CDCD-0E31-08E3-C6A4-F8CE846FF79B}"/>
              </a:ext>
            </a:extLst>
          </p:cNvPr>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12648728" y="6081666"/>
            <a:ext cx="475200" cy="475200"/>
          </a:xfrm>
          <a:prstGeom prst="rect">
            <a:avLst/>
          </a:prstGeom>
        </p:spPr>
      </p:pic>
    </p:spTree>
    <p:extLst>
      <p:ext uri="{BB962C8B-B14F-4D97-AF65-F5344CB8AC3E}">
        <p14:creationId xmlns:p14="http://schemas.microsoft.com/office/powerpoint/2010/main" val="47277802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67" r:id="rId4"/>
    <p:sldLayoutId id="2147483655" r:id="rId5"/>
    <p:sldLayoutId id="2147483668" r:id="rId6"/>
    <p:sldLayoutId id="2147483665" r:id="rId7"/>
    <p:sldLayoutId id="2147483657" r:id="rId8"/>
    <p:sldLayoutId id="2147483658" r:id="rId9"/>
    <p:sldLayoutId id="2147483659" r:id="rId10"/>
    <p:sldLayoutId id="2147483660" r:id="rId11"/>
    <p:sldLayoutId id="2147483673" r:id="rId12"/>
    <p:sldLayoutId id="2147483669" r:id="rId13"/>
    <p:sldLayoutId id="2147483670" r:id="rId14"/>
    <p:sldLayoutId id="2147483671" r:id="rId15"/>
    <p:sldLayoutId id="2147483672" r:id="rId16"/>
    <p:sldLayoutId id="2147483674" r:id="rId17"/>
    <p:sldLayoutId id="2147483675" r:id="rId18"/>
    <p:sldLayoutId id="2147483677" r:id="rId19"/>
    <p:sldLayoutId id="2147483664" r:id="rId20"/>
    <p:sldLayoutId id="2147483678" r:id="rId21"/>
    <p:sldLayoutId id="2147483679" r:id="rId22"/>
    <p:sldLayoutId id="2147483680" r:id="rId23"/>
    <p:sldLayoutId id="2147483688" r:id="rId24"/>
    <p:sldLayoutId id="2147483681" r:id="rId25"/>
    <p:sldLayoutId id="2147483686" r:id="rId26"/>
    <p:sldLayoutId id="2147483683" r:id="rId27"/>
    <p:sldLayoutId id="2147483687" r:id="rId28"/>
    <p:sldLayoutId id="2147483689" r:id="rId29"/>
    <p:sldLayoutId id="2147483696" r:id="rId30"/>
    <p:sldLayoutId id="2147483697" r:id="rId31"/>
    <p:sldLayoutId id="2147483698" r:id="rId32"/>
    <p:sldLayoutId id="2147483699" r:id="rId33"/>
    <p:sldLayoutId id="2147483695" r:id="rId34"/>
  </p:sldLayoutIdLst>
  <p:hf hdr="0"/>
  <p:txStyles>
    <p:titleStyle>
      <a:lvl1pPr algn="l" defTabSz="914400" rtl="0" eaLnBrk="1" latinLnBrk="0" hangingPunct="1">
        <a:lnSpc>
          <a:spcPct val="100000"/>
        </a:lnSpc>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600" kern="1200">
          <a:solidFill>
            <a:schemeClr val="tx1"/>
          </a:solidFill>
          <a:latin typeface="+mn-lt"/>
          <a:ea typeface="+mn-ea"/>
          <a:cs typeface="+mn-cs"/>
        </a:defRPr>
      </a:lvl2pPr>
      <a:lvl3pPr marL="18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6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3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6pPr>
      <a:lvl7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7pPr>
      <a:lvl8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8pPr>
      <a:lvl9pPr marL="540000" indent="-180000" algn="l" defTabSz="914400" rtl="0" eaLnBrk="1" latinLnBrk="0" hangingPunct="1">
        <a:lnSpc>
          <a:spcPct val="100000"/>
        </a:lnSpc>
        <a:spcBef>
          <a:spcPts val="1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3" pos="7401" userDrawn="1">
          <p15:clr>
            <a:srgbClr val="F26B43"/>
          </p15:clr>
        </p15:guide>
        <p15:guide id="4" orient="horz" pos="3702" userDrawn="1">
          <p15:clr>
            <a:srgbClr val="F26B43"/>
          </p15:clr>
        </p15:guide>
        <p15:guide id="5" pos="3727" userDrawn="1">
          <p15:clr>
            <a:srgbClr val="F26B43"/>
          </p15:clr>
        </p15:guide>
        <p15:guide id="6" pos="3953" userDrawn="1">
          <p15:clr>
            <a:srgbClr val="F26B43"/>
          </p15:clr>
        </p15:guide>
        <p15:guide id="7" orient="horz" pos="118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2.svg"/><Relationship Id="rId12" Type="http://schemas.openxmlformats.org/officeDocument/2006/relationships/image" Target="../media/image28.svg"/><Relationship Id="rId2" Type="http://schemas.openxmlformats.org/officeDocument/2006/relationships/hyperlink" Target="https://energy.alba.acg.edu/" TargetMode="External"/><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5.sv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ec.europa.eu/eurostat/databrowser/view/nrg_pc_204__custom_16805664/default/table?lang=en" TargetMode="External"/><Relationship Id="rId5" Type="http://schemas.openxmlformats.org/officeDocument/2006/relationships/hyperlink" Target="https://ec.europa.eu/eurostat/databrowser/view/nrg_pc_205__custom_16805240/default/table?lang=en" TargetMode="Externa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chart" Target="../charts/chart1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390.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0.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26.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370.png"/><Relationship Id="rId11" Type="http://schemas.openxmlformats.org/officeDocument/2006/relationships/image" Target="../media/image42.png"/><Relationship Id="rId5" Type="http://schemas.openxmlformats.org/officeDocument/2006/relationships/image" Target="../media/image360.png"/><Relationship Id="rId15" Type="http://schemas.openxmlformats.org/officeDocument/2006/relationships/image" Target="../media/image46.png"/><Relationship Id="rId10" Type="http://schemas.openxmlformats.org/officeDocument/2006/relationships/image" Target="../media/image410.png"/><Relationship Id="rId19" Type="http://schemas.openxmlformats.org/officeDocument/2006/relationships/image" Target="../media/image50.png"/><Relationship Id="rId4" Type="http://schemas.openxmlformats.org/officeDocument/2006/relationships/image" Target="../media/image350.png"/><Relationship Id="rId9" Type="http://schemas.openxmlformats.org/officeDocument/2006/relationships/image" Target="../media/image400.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37.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oleObject" Target="../embeddings/oleObject24.bin"/></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diagramColors" Target="../diagrams/colors10.xml"/><Relationship Id="rId5" Type="http://schemas.openxmlformats.org/officeDocument/2006/relationships/diagramQuickStyle" Target="../diagrams/quickStyle1.xml"/><Relationship Id="rId10" Type="http://schemas.openxmlformats.org/officeDocument/2006/relationships/diagramQuickStyle" Target="../diagrams/quickStyle10.xml"/><Relationship Id="rId4" Type="http://schemas.openxmlformats.org/officeDocument/2006/relationships/diagramLayout" Target="../diagrams/layout1.xml"/><Relationship Id="rId9" Type="http://schemas.openxmlformats.org/officeDocument/2006/relationships/diagramLayout" Target="../diagrams/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55F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EAA736-AF7B-0B72-2A3D-0600F7AD7F90}"/>
              </a:ext>
            </a:extLst>
          </p:cNvPr>
          <p:cNvSpPr>
            <a:spLocks noGrp="1"/>
          </p:cNvSpPr>
          <p:nvPr>
            <p:ph type="title"/>
          </p:nvPr>
        </p:nvSpPr>
        <p:spPr>
          <a:xfrm>
            <a:off x="2927648" y="1951672"/>
            <a:ext cx="8352928" cy="1477328"/>
          </a:xfrm>
        </p:spPr>
        <p:txBody>
          <a:bodyPr/>
          <a:lstStyle/>
          <a:p>
            <a:r>
              <a:rPr lang="en-US" sz="4800" kern="0">
                <a:solidFill>
                  <a:schemeClr val="bg1"/>
                </a:solidFill>
              </a:rPr>
              <a:t>Empowering Energy </a:t>
            </a:r>
            <a:br>
              <a:rPr lang="el-GR" sz="4800" kern="0">
                <a:solidFill>
                  <a:schemeClr val="bg1"/>
                </a:solidFill>
              </a:rPr>
            </a:br>
            <a:r>
              <a:rPr lang="en-US" sz="4800" kern="0">
                <a:solidFill>
                  <a:schemeClr val="bg1"/>
                </a:solidFill>
              </a:rPr>
              <a:t>Leaders of Tomorrow</a:t>
            </a:r>
          </a:p>
        </p:txBody>
      </p:sp>
      <p:pic>
        <p:nvPicPr>
          <p:cNvPr id="15" name="Graphic 14">
            <a:extLst>
              <a:ext uri="{FF2B5EF4-FFF2-40B4-BE49-F238E27FC236}">
                <a16:creationId xmlns:a16="http://schemas.microsoft.com/office/drawing/2014/main" id="{24954E71-ACF4-273A-97DC-F055BC0FBC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643" y="548680"/>
            <a:ext cx="3199859" cy="648072"/>
          </a:xfrm>
          <a:prstGeom prst="rect">
            <a:avLst/>
          </a:prstGeom>
        </p:spPr>
      </p:pic>
      <p:pic>
        <p:nvPicPr>
          <p:cNvPr id="9" name="Graphic 8">
            <a:extLst>
              <a:ext uri="{FF2B5EF4-FFF2-40B4-BE49-F238E27FC236}">
                <a16:creationId xmlns:a16="http://schemas.microsoft.com/office/drawing/2014/main" id="{C5DF5A7D-4E91-933D-E7E2-F09B621F185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10056440" y="6008505"/>
            <a:ext cx="1564840" cy="449780"/>
          </a:xfrm>
          <a:prstGeom prst="rect">
            <a:avLst/>
          </a:prstGeom>
        </p:spPr>
      </p:pic>
      <p:pic>
        <p:nvPicPr>
          <p:cNvPr id="3" name="Picture 2" descr="A black and white sign with white text&#10;&#10;Description automatically generated">
            <a:extLst>
              <a:ext uri="{FF2B5EF4-FFF2-40B4-BE49-F238E27FC236}">
                <a16:creationId xmlns:a16="http://schemas.microsoft.com/office/drawing/2014/main" id="{3F7B16EE-B0A1-22FF-D152-89564A70FC7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88643" y="5085184"/>
            <a:ext cx="554817" cy="1350667"/>
          </a:xfrm>
          <a:prstGeom prst="rect">
            <a:avLst/>
          </a:prstGeom>
        </p:spPr>
      </p:pic>
      <p:sp>
        <p:nvSpPr>
          <p:cNvPr id="4" name="TextBox 3">
            <a:extLst>
              <a:ext uri="{FF2B5EF4-FFF2-40B4-BE49-F238E27FC236}">
                <a16:creationId xmlns:a16="http://schemas.microsoft.com/office/drawing/2014/main" id="{DF7FFC5D-7C47-3E99-2F48-CB67C85923EC}"/>
              </a:ext>
            </a:extLst>
          </p:cNvPr>
          <p:cNvSpPr txBox="1"/>
          <p:nvPr/>
        </p:nvSpPr>
        <p:spPr>
          <a:xfrm>
            <a:off x="2927648" y="3817245"/>
            <a:ext cx="7686075" cy="860877"/>
          </a:xfrm>
          <a:prstGeom prst="rect">
            <a:avLst/>
          </a:prstGeom>
          <a:noFill/>
        </p:spPr>
        <p:txBody>
          <a:bodyPr wrap="square" lIns="91440" tIns="45720" rIns="91440" bIns="45720" anchor="t">
            <a:spAutoFit/>
          </a:bodyPr>
          <a:lstStyle/>
          <a:p>
            <a:pPr marL="0" marR="0">
              <a:lnSpc>
                <a:spcPct val="107000"/>
              </a:lnSpc>
              <a:spcAft>
                <a:spcPts val="800"/>
              </a:spcAft>
            </a:pPr>
            <a:r>
              <a:rPr lang="en-US" sz="2400" b="1" kern="0">
                <a:solidFill>
                  <a:schemeClr val="bg1"/>
                </a:solidFill>
                <a:latin typeface="+mj-lt"/>
                <a:ea typeface="+mj-ea"/>
                <a:cs typeface="+mj-cs"/>
              </a:rPr>
              <a:t>Decoding the Energy sector for Journalists and Media Specialists: A Technical Deep Dive</a:t>
            </a:r>
          </a:p>
        </p:txBody>
      </p:sp>
      <p:sp>
        <p:nvSpPr>
          <p:cNvPr id="2" name="TextBox 1">
            <a:extLst>
              <a:ext uri="{FF2B5EF4-FFF2-40B4-BE49-F238E27FC236}">
                <a16:creationId xmlns:a16="http://schemas.microsoft.com/office/drawing/2014/main" id="{C04220BA-5BE1-7F34-8E97-3FA842691985}"/>
              </a:ext>
            </a:extLst>
          </p:cNvPr>
          <p:cNvSpPr txBox="1"/>
          <p:nvPr/>
        </p:nvSpPr>
        <p:spPr>
          <a:xfrm>
            <a:off x="2939021" y="4664603"/>
            <a:ext cx="7128792" cy="465705"/>
          </a:xfrm>
          <a:prstGeom prst="rect">
            <a:avLst/>
          </a:prstGeom>
          <a:noFill/>
        </p:spPr>
        <p:txBody>
          <a:bodyPr wrap="square" lIns="91440" tIns="45720" rIns="91440" bIns="45720" anchor="t">
            <a:spAutoFit/>
          </a:bodyPr>
          <a:lstStyle/>
          <a:p>
            <a:pPr marL="0" marR="0">
              <a:lnSpc>
                <a:spcPct val="107000"/>
              </a:lnSpc>
              <a:spcAft>
                <a:spcPts val="800"/>
              </a:spcAft>
            </a:pPr>
            <a:r>
              <a:rPr lang="en-US" sz="2400" b="1" kern="0">
                <a:solidFill>
                  <a:schemeClr val="bg1"/>
                </a:solidFill>
                <a:latin typeface="+mj-lt"/>
                <a:ea typeface="+mj-ea"/>
                <a:cs typeface="+mj-cs"/>
              </a:rPr>
              <a:t>Electricity</a:t>
            </a:r>
          </a:p>
        </p:txBody>
      </p:sp>
    </p:spTree>
    <p:extLst>
      <p:ext uri="{BB962C8B-B14F-4D97-AF65-F5344CB8AC3E}">
        <p14:creationId xmlns:p14="http://schemas.microsoft.com/office/powerpoint/2010/main" val="1263305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B682A-0A2E-6548-9B4C-B71BCFF2479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44A03A1-D9B4-AE8E-27E3-E78A110441A2}"/>
              </a:ext>
            </a:extLst>
          </p:cNvPr>
          <p:cNvSpPr>
            <a:spLocks noGrp="1"/>
          </p:cNvSpPr>
          <p:nvPr>
            <p:ph type="title"/>
          </p:nvPr>
        </p:nvSpPr>
        <p:spPr>
          <a:xfrm>
            <a:off x="443372" y="379660"/>
            <a:ext cx="11305716" cy="984885"/>
          </a:xfrm>
        </p:spPr>
        <p:txBody>
          <a:bodyPr/>
          <a:lstStyle/>
          <a:p>
            <a:r>
              <a:rPr lang="el-GR">
                <a:solidFill>
                  <a:srgbClr val="0F55F5"/>
                </a:solidFill>
              </a:rPr>
              <a:t>Μηνιαίες Εισαγωγές και Εξαγωγές Ηλεκτρικής Ενέργειας στην Ελλάδα</a:t>
            </a:r>
            <a:endParaRPr lang="en-US"/>
          </a:p>
        </p:txBody>
      </p:sp>
      <p:graphicFrame>
        <p:nvGraphicFramePr>
          <p:cNvPr id="2" name="Chart 1">
            <a:extLst>
              <a:ext uri="{FF2B5EF4-FFF2-40B4-BE49-F238E27FC236}">
                <a16:creationId xmlns:a16="http://schemas.microsoft.com/office/drawing/2014/main" id="{4C4C9EC2-4CCB-5288-3018-5E41859197F7}"/>
              </a:ext>
            </a:extLst>
          </p:cNvPr>
          <p:cNvGraphicFramePr>
            <a:graphicFrameLocks/>
          </p:cNvGraphicFramePr>
          <p:nvPr>
            <p:extLst>
              <p:ext uri="{D42A27DB-BD31-4B8C-83A1-F6EECF244321}">
                <p14:modId xmlns:p14="http://schemas.microsoft.com/office/powerpoint/2010/main" val="2515130585"/>
              </p:ext>
            </p:extLst>
          </p:nvPr>
        </p:nvGraphicFramePr>
        <p:xfrm>
          <a:off x="1182902" y="1690653"/>
          <a:ext cx="9822790" cy="439608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DCCD78D-B6FC-2403-AB56-7AB6619F4939}"/>
              </a:ext>
            </a:extLst>
          </p:cNvPr>
          <p:cNvSpPr txBox="1"/>
          <p:nvPr/>
        </p:nvSpPr>
        <p:spPr>
          <a:xfrm rot="16200000">
            <a:off x="-716835" y="3244334"/>
            <a:ext cx="3072865" cy="369332"/>
          </a:xfrm>
          <a:prstGeom prst="rect">
            <a:avLst/>
          </a:prstGeom>
          <a:noFill/>
        </p:spPr>
        <p:txBody>
          <a:bodyPr wrap="square">
            <a:spAutoFit/>
          </a:bodyPr>
          <a:lstStyle/>
          <a:p>
            <a:pPr algn="ctr"/>
            <a:r>
              <a:rPr lang="el-GR">
                <a:solidFill>
                  <a:schemeClr val="tx2">
                    <a:lumMod val="40000"/>
                    <a:lumOff val="60000"/>
                  </a:schemeClr>
                </a:solidFill>
              </a:rPr>
              <a:t>(GWh), [2024]</a:t>
            </a:r>
            <a:endParaRPr lang="en-US">
              <a:solidFill>
                <a:schemeClr val="tx2">
                  <a:lumMod val="40000"/>
                  <a:lumOff val="60000"/>
                </a:schemeClr>
              </a:solidFill>
            </a:endParaRPr>
          </a:p>
        </p:txBody>
      </p:sp>
      <p:sp>
        <p:nvSpPr>
          <p:cNvPr id="3" name="TextBox 2">
            <a:extLst>
              <a:ext uri="{FF2B5EF4-FFF2-40B4-BE49-F238E27FC236}">
                <a16:creationId xmlns:a16="http://schemas.microsoft.com/office/drawing/2014/main" id="{629D1069-4CBC-8BEE-E360-C4FAEAD263A4}"/>
              </a:ext>
            </a:extLst>
          </p:cNvPr>
          <p:cNvSpPr txBox="1"/>
          <p:nvPr/>
        </p:nvSpPr>
        <p:spPr>
          <a:xfrm>
            <a:off x="6826968" y="1021836"/>
            <a:ext cx="4620523" cy="669077"/>
          </a:xfrm>
          <a:prstGeom prst="rect">
            <a:avLst/>
          </a:prstGeom>
          <a:solidFill>
            <a:schemeClr val="accent2"/>
          </a:solidFill>
        </p:spPr>
        <p:txBody>
          <a:bodyPr wrap="square">
            <a:spAutoFit/>
          </a:bodyPr>
          <a:lstStyle/>
          <a:p>
            <a:pPr algn="ctr">
              <a:buNone/>
            </a:pPr>
            <a:r>
              <a:rPr lang="el-GR" b="1">
                <a:solidFill>
                  <a:schemeClr val="bg1"/>
                </a:solidFill>
              </a:rPr>
              <a:t>Η Ελλάδα ως καθαρός </a:t>
            </a:r>
            <a:r>
              <a:rPr lang="el-GR" b="1" err="1">
                <a:solidFill>
                  <a:schemeClr val="bg1"/>
                </a:solidFill>
              </a:rPr>
              <a:t>εξαγωγέας</a:t>
            </a:r>
            <a:r>
              <a:rPr lang="en-US" b="1">
                <a:solidFill>
                  <a:schemeClr val="bg1"/>
                </a:solidFill>
              </a:rPr>
              <a:t> </a:t>
            </a:r>
            <a:r>
              <a:rPr lang="el-GR" b="1">
                <a:solidFill>
                  <a:schemeClr val="bg1"/>
                </a:solidFill>
              </a:rPr>
              <a:t>το 2024, </a:t>
            </a:r>
            <a:r>
              <a:rPr lang="el-GR">
                <a:solidFill>
                  <a:schemeClr val="bg1"/>
                </a:solidFill>
              </a:rPr>
              <a:t>για πρώτη φορά μετά από πολλά έτη</a:t>
            </a:r>
          </a:p>
        </p:txBody>
      </p:sp>
      <p:sp>
        <p:nvSpPr>
          <p:cNvPr id="5" name="Ορθογώνιο 24">
            <a:extLst>
              <a:ext uri="{FF2B5EF4-FFF2-40B4-BE49-F238E27FC236}">
                <a16:creationId xmlns:a16="http://schemas.microsoft.com/office/drawing/2014/main" id="{F222AE27-0FDC-FDD7-0B61-37C07973AF54}"/>
              </a:ext>
            </a:extLst>
          </p:cNvPr>
          <p:cNvSpPr/>
          <p:nvPr/>
        </p:nvSpPr>
        <p:spPr>
          <a:xfrm>
            <a:off x="9089136" y="6412850"/>
            <a:ext cx="2745463"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IPTO</a:t>
            </a:r>
            <a:r>
              <a:rPr lang="en-US" sz="1000" spc="-15">
                <a:solidFill>
                  <a:schemeClr val="tx1">
                    <a:lumMod val="65000"/>
                    <a:lumOff val="35000"/>
                  </a:schemeClr>
                </a:solidFill>
                <a:latin typeface="Verdana" panose="020B0604030504040204" pitchFamily="34" charset="0"/>
                <a:ea typeface="Verdana" panose="020B0604030504040204" pitchFamily="34" charset="0"/>
              </a:rPr>
              <a:t>,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HAEE’s analysis</a:t>
            </a:r>
          </a:p>
        </p:txBody>
      </p:sp>
    </p:spTree>
    <p:extLst>
      <p:ext uri="{BB962C8B-B14F-4D97-AF65-F5344CB8AC3E}">
        <p14:creationId xmlns:p14="http://schemas.microsoft.com/office/powerpoint/2010/main" val="1104466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5A910-CAE7-A397-074F-1314B1BE190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B62FA41-D08A-6526-A876-BD5AD7FFB85A}"/>
              </a:ext>
            </a:extLst>
          </p:cNvPr>
          <p:cNvSpPr>
            <a:spLocks noGrp="1"/>
          </p:cNvSpPr>
          <p:nvPr>
            <p:ph type="title"/>
          </p:nvPr>
        </p:nvSpPr>
        <p:spPr>
          <a:xfrm>
            <a:off x="443372" y="379660"/>
            <a:ext cx="11305716" cy="492443"/>
          </a:xfrm>
        </p:spPr>
        <p:txBody>
          <a:bodyPr/>
          <a:lstStyle/>
          <a:p>
            <a:r>
              <a:rPr lang="el-GR" dirty="0" err="1">
                <a:solidFill>
                  <a:srgbClr val="0F55F5"/>
                </a:solidFill>
              </a:rPr>
              <a:t>Διασυνδεσιμότητα</a:t>
            </a:r>
            <a:r>
              <a:rPr lang="el-GR" dirty="0">
                <a:solidFill>
                  <a:srgbClr val="0F55F5"/>
                </a:solidFill>
              </a:rPr>
              <a:t> &amp; Ενεργειακές Ροές</a:t>
            </a:r>
            <a:endParaRPr lang="en-US" dirty="0"/>
          </a:p>
        </p:txBody>
      </p:sp>
      <p:graphicFrame>
        <p:nvGraphicFramePr>
          <p:cNvPr id="9" name="Chart 8">
            <a:extLst>
              <a:ext uri="{FF2B5EF4-FFF2-40B4-BE49-F238E27FC236}">
                <a16:creationId xmlns:a16="http://schemas.microsoft.com/office/drawing/2014/main" id="{8DE243B2-A990-A5EA-B61F-E4466493335B}"/>
              </a:ext>
            </a:extLst>
          </p:cNvPr>
          <p:cNvGraphicFramePr>
            <a:graphicFrameLocks/>
          </p:cNvGraphicFramePr>
          <p:nvPr/>
        </p:nvGraphicFramePr>
        <p:xfrm>
          <a:off x="6086090" y="1567308"/>
          <a:ext cx="5662998" cy="2368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BF46DCF-63D7-4198-C8F5-EB6A388CA4FD}"/>
              </a:ext>
            </a:extLst>
          </p:cNvPr>
          <p:cNvGraphicFramePr>
            <a:graphicFrameLocks/>
          </p:cNvGraphicFramePr>
          <p:nvPr/>
        </p:nvGraphicFramePr>
        <p:xfrm>
          <a:off x="6086090" y="4184827"/>
          <a:ext cx="5662996" cy="2368500"/>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Ευθεία γραμμή σύνδεσης 20">
            <a:extLst>
              <a:ext uri="{FF2B5EF4-FFF2-40B4-BE49-F238E27FC236}">
                <a16:creationId xmlns:a16="http://schemas.microsoft.com/office/drawing/2014/main" id="{397CB65A-D9DC-513F-BA43-7C2D3A19887E}"/>
              </a:ext>
            </a:extLst>
          </p:cNvPr>
          <p:cNvCxnSpPr>
            <a:cxnSpLocks/>
          </p:cNvCxnSpPr>
          <p:nvPr/>
        </p:nvCxnSpPr>
        <p:spPr>
          <a:xfrm flipH="1">
            <a:off x="6159355" y="3726486"/>
            <a:ext cx="5666885"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5">
            <a:extLst>
              <a:ext uri="{FF2B5EF4-FFF2-40B4-BE49-F238E27FC236}">
                <a16:creationId xmlns:a16="http://schemas.microsoft.com/office/drawing/2014/main" id="{2BC82687-712E-CBBB-40BA-E1EAB0ABF78D}"/>
              </a:ext>
            </a:extLst>
          </p:cNvPr>
          <p:cNvCxnSpPr>
            <a:cxnSpLocks/>
          </p:cNvCxnSpPr>
          <p:nvPr/>
        </p:nvCxnSpPr>
        <p:spPr>
          <a:xfrm>
            <a:off x="5896309" y="1954872"/>
            <a:ext cx="0" cy="4258221"/>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EF3686-25F2-2EBF-1602-C71AF35F7B4D}"/>
              </a:ext>
            </a:extLst>
          </p:cNvPr>
          <p:cNvSpPr txBox="1"/>
          <p:nvPr/>
        </p:nvSpPr>
        <p:spPr>
          <a:xfrm>
            <a:off x="429115" y="954224"/>
            <a:ext cx="5136309" cy="584775"/>
          </a:xfrm>
          <a:prstGeom prst="rect">
            <a:avLst/>
          </a:prstGeom>
          <a:noFill/>
        </p:spPr>
        <p:txBody>
          <a:bodyPr wrap="square">
            <a:spAutoFit/>
          </a:bodyPr>
          <a:lstStyle/>
          <a:p>
            <a:r>
              <a:rPr lang="el-GR" sz="1600" spc="-11">
                <a:solidFill>
                  <a:srgbClr val="0F55F5"/>
                </a:solidFill>
              </a:rPr>
              <a:t>Υφιστάμενες και Μελλοντικές Διασυνδέσεις</a:t>
            </a:r>
            <a:r>
              <a:rPr lang="en-US" sz="1600" spc="-11">
                <a:solidFill>
                  <a:srgbClr val="0F55F5"/>
                </a:solidFill>
              </a:rPr>
              <a:t> (MW)</a:t>
            </a:r>
            <a:r>
              <a:rPr lang="el-GR" sz="1600" spc="-11">
                <a:solidFill>
                  <a:srgbClr val="0F55F5"/>
                </a:solidFill>
              </a:rPr>
              <a:t>, 2025-2035</a:t>
            </a:r>
            <a:endParaRPr lang="en-US">
              <a:solidFill>
                <a:srgbClr val="0F55F5"/>
              </a:solidFill>
            </a:endParaRPr>
          </a:p>
        </p:txBody>
      </p:sp>
      <p:sp>
        <p:nvSpPr>
          <p:cNvPr id="15" name="TextBox 14">
            <a:extLst>
              <a:ext uri="{FF2B5EF4-FFF2-40B4-BE49-F238E27FC236}">
                <a16:creationId xmlns:a16="http://schemas.microsoft.com/office/drawing/2014/main" id="{5756DFE9-CEE3-B4F2-2C70-6605C0D35C86}"/>
              </a:ext>
            </a:extLst>
          </p:cNvPr>
          <p:cNvSpPr txBox="1"/>
          <p:nvPr/>
        </p:nvSpPr>
        <p:spPr>
          <a:xfrm>
            <a:off x="6096000" y="900412"/>
            <a:ext cx="5730240" cy="584775"/>
          </a:xfrm>
          <a:prstGeom prst="rect">
            <a:avLst/>
          </a:prstGeom>
          <a:noFill/>
        </p:spPr>
        <p:txBody>
          <a:bodyPr wrap="square">
            <a:spAutoFit/>
          </a:bodyPr>
          <a:lstStyle/>
          <a:p>
            <a:r>
              <a:rPr lang="el-GR" sz="1600" spc="-11">
                <a:solidFill>
                  <a:srgbClr val="0F55F5"/>
                </a:solidFill>
              </a:rPr>
              <a:t>Εξαγωγές Ηλεκτρικής Ενέργειας προς Διασυνδεδεμένα Κράτη (</a:t>
            </a:r>
            <a:r>
              <a:rPr lang="en-US" sz="1600" spc="-11">
                <a:solidFill>
                  <a:srgbClr val="0F55F5"/>
                </a:solidFill>
              </a:rPr>
              <a:t>GWh), 2024</a:t>
            </a:r>
            <a:endParaRPr lang="en-US">
              <a:solidFill>
                <a:srgbClr val="0F55F5"/>
              </a:solidFill>
            </a:endParaRPr>
          </a:p>
        </p:txBody>
      </p:sp>
      <p:sp>
        <p:nvSpPr>
          <p:cNvPr id="16" name="TextBox 15">
            <a:extLst>
              <a:ext uri="{FF2B5EF4-FFF2-40B4-BE49-F238E27FC236}">
                <a16:creationId xmlns:a16="http://schemas.microsoft.com/office/drawing/2014/main" id="{C8571731-CFA1-18CB-D62F-A2108E1D6B32}"/>
              </a:ext>
            </a:extLst>
          </p:cNvPr>
          <p:cNvSpPr txBox="1"/>
          <p:nvPr/>
        </p:nvSpPr>
        <p:spPr>
          <a:xfrm>
            <a:off x="6227189" y="3791594"/>
            <a:ext cx="5730240" cy="584775"/>
          </a:xfrm>
          <a:prstGeom prst="rect">
            <a:avLst/>
          </a:prstGeom>
          <a:noFill/>
        </p:spPr>
        <p:txBody>
          <a:bodyPr wrap="square">
            <a:spAutoFit/>
          </a:bodyPr>
          <a:lstStyle/>
          <a:p>
            <a:r>
              <a:rPr lang="el-GR" sz="1600" spc="-11">
                <a:solidFill>
                  <a:srgbClr val="0F55F5"/>
                </a:solidFill>
              </a:rPr>
              <a:t>Εισαγωγές Ηλεκτρικής Ενέργειας προς Διασυνδεδεμένα Κράτη (</a:t>
            </a:r>
            <a:r>
              <a:rPr lang="en-US" sz="1600" spc="-11">
                <a:solidFill>
                  <a:srgbClr val="0F55F5"/>
                </a:solidFill>
              </a:rPr>
              <a:t>GWh), 2024</a:t>
            </a:r>
            <a:endParaRPr lang="en-US">
              <a:solidFill>
                <a:srgbClr val="0F55F5"/>
              </a:solidFill>
            </a:endParaRPr>
          </a:p>
        </p:txBody>
      </p:sp>
      <p:sp>
        <p:nvSpPr>
          <p:cNvPr id="2" name="Ορθογώνιο 24">
            <a:extLst>
              <a:ext uri="{FF2B5EF4-FFF2-40B4-BE49-F238E27FC236}">
                <a16:creationId xmlns:a16="http://schemas.microsoft.com/office/drawing/2014/main" id="{1F998D01-F8F0-6033-F607-8F8A9DBBAA8A}"/>
              </a:ext>
            </a:extLst>
          </p:cNvPr>
          <p:cNvSpPr/>
          <p:nvPr/>
        </p:nvSpPr>
        <p:spPr>
          <a:xfrm>
            <a:off x="9089136" y="6440282"/>
            <a:ext cx="2745463"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IPTO</a:t>
            </a:r>
            <a:r>
              <a:rPr lang="en-US" sz="1000" spc="-15">
                <a:solidFill>
                  <a:schemeClr val="tx1">
                    <a:lumMod val="65000"/>
                    <a:lumOff val="35000"/>
                  </a:schemeClr>
                </a:solidFill>
                <a:latin typeface="Verdana" panose="020B0604030504040204" pitchFamily="34" charset="0"/>
                <a:ea typeface="Verdana" panose="020B0604030504040204" pitchFamily="34" charset="0"/>
              </a:rPr>
              <a:t>,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HAEE’s analysis</a:t>
            </a:r>
          </a:p>
        </p:txBody>
      </p:sp>
      <p:graphicFrame>
        <p:nvGraphicFramePr>
          <p:cNvPr id="3" name="Chart 2">
            <a:extLst>
              <a:ext uri="{FF2B5EF4-FFF2-40B4-BE49-F238E27FC236}">
                <a16:creationId xmlns:a16="http://schemas.microsoft.com/office/drawing/2014/main" id="{B1BF30D2-E1A7-59AB-A1EC-76002E634787}"/>
              </a:ext>
            </a:extLst>
          </p:cNvPr>
          <p:cNvGraphicFramePr>
            <a:graphicFrameLocks/>
          </p:cNvGraphicFramePr>
          <p:nvPr/>
        </p:nvGraphicFramePr>
        <p:xfrm>
          <a:off x="234570" y="1621119"/>
          <a:ext cx="5661733" cy="493220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2428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EE68F-6515-EB5E-871D-3752120B09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BD340FD-C441-924D-C90A-BD1A644BF99A}"/>
              </a:ext>
            </a:extLst>
          </p:cNvPr>
          <p:cNvSpPr>
            <a:spLocks noGrp="1"/>
          </p:cNvSpPr>
          <p:nvPr>
            <p:ph type="title"/>
          </p:nvPr>
        </p:nvSpPr>
        <p:spPr>
          <a:xfrm>
            <a:off x="443372" y="379660"/>
            <a:ext cx="11305716" cy="492443"/>
          </a:xfrm>
        </p:spPr>
        <p:txBody>
          <a:bodyPr/>
          <a:lstStyle/>
          <a:p>
            <a:r>
              <a:rPr lang="el-GR">
                <a:solidFill>
                  <a:srgbClr val="0F55F5"/>
                </a:solidFill>
              </a:rPr>
              <a:t>Τιμές Χονδρικής Ηλεκτρικής Ενέργειας</a:t>
            </a:r>
            <a:endParaRPr lang="en-US"/>
          </a:p>
        </p:txBody>
      </p:sp>
      <p:sp>
        <p:nvSpPr>
          <p:cNvPr id="5" name="Slide Number Placeholder 4">
            <a:extLst>
              <a:ext uri="{FF2B5EF4-FFF2-40B4-BE49-F238E27FC236}">
                <a16:creationId xmlns:a16="http://schemas.microsoft.com/office/drawing/2014/main" id="{4B326AE3-C657-0649-3A1A-6EFE41397E50}"/>
              </a:ext>
            </a:extLst>
          </p:cNvPr>
          <p:cNvSpPr>
            <a:spLocks noGrp="1"/>
          </p:cNvSpPr>
          <p:nvPr>
            <p:ph type="sldNum" sz="quarter" idx="16"/>
          </p:nvPr>
        </p:nvSpPr>
        <p:spPr/>
        <p:txBody>
          <a:bodyPr/>
          <a:lstStyle/>
          <a:p>
            <a:fld id="{4531D9DC-ADF0-4D0A-8902-0133E3C6D94B}" type="slidenum">
              <a:rPr lang="en-US" smtClean="0"/>
              <a:pPr/>
              <a:t>12</a:t>
            </a:fld>
            <a:endParaRPr lang="en-US"/>
          </a:p>
        </p:txBody>
      </p:sp>
      <p:sp>
        <p:nvSpPr>
          <p:cNvPr id="13" name="TextBox 12">
            <a:extLst>
              <a:ext uri="{FF2B5EF4-FFF2-40B4-BE49-F238E27FC236}">
                <a16:creationId xmlns:a16="http://schemas.microsoft.com/office/drawing/2014/main" id="{A98C9754-3E76-3741-642B-4A05E42A0BFB}"/>
              </a:ext>
            </a:extLst>
          </p:cNvPr>
          <p:cNvSpPr txBox="1"/>
          <p:nvPr/>
        </p:nvSpPr>
        <p:spPr>
          <a:xfrm>
            <a:off x="7395227" y="2136338"/>
            <a:ext cx="4288042" cy="3693319"/>
          </a:xfrm>
          <a:prstGeom prst="rect">
            <a:avLst/>
          </a:prstGeom>
          <a:noFill/>
        </p:spPr>
        <p:txBody>
          <a:bodyPr wrap="square" lIns="91440" tIns="45720" rIns="91440" bIns="45720" anchor="t">
            <a:spAutoFit/>
          </a:bodyPr>
          <a:lstStyle/>
          <a:p>
            <a:pPr marL="285750" indent="-285750">
              <a:buClr>
                <a:srgbClr val="0F55F5"/>
              </a:buClr>
              <a:buFont typeface="Wingdings" panose="05000000000000000000" pitchFamily="2" charset="2"/>
              <a:buChar char="§"/>
            </a:pPr>
            <a:r>
              <a:rPr lang="el-GR" b="0" i="0" dirty="0">
                <a:solidFill>
                  <a:srgbClr val="252525"/>
                </a:solidFill>
                <a:effectLst/>
                <a:latin typeface="Open Sans"/>
                <a:ea typeface="Open Sans"/>
                <a:cs typeface="Open Sans"/>
              </a:rPr>
              <a:t>Το 2022 </a:t>
            </a:r>
            <a:r>
              <a:rPr lang="el-GR" dirty="0">
                <a:solidFill>
                  <a:srgbClr val="252525"/>
                </a:solidFill>
                <a:latin typeface="Open Sans"/>
                <a:ea typeface="Open Sans"/>
                <a:cs typeface="Open Sans"/>
              </a:rPr>
              <a:t>παρατηρήθηκε σημαντική αύξηση</a:t>
            </a:r>
            <a:r>
              <a:rPr lang="el-GR" b="0" i="0" dirty="0">
                <a:solidFill>
                  <a:srgbClr val="252525"/>
                </a:solidFill>
                <a:effectLst/>
                <a:latin typeface="Open Sans"/>
                <a:ea typeface="Open Sans"/>
                <a:cs typeface="Open Sans"/>
              </a:rPr>
              <a:t> στη </a:t>
            </a:r>
            <a:r>
              <a:rPr lang="el-GR" dirty="0">
                <a:solidFill>
                  <a:srgbClr val="252525"/>
                </a:solidFill>
                <a:latin typeface="Open Sans"/>
                <a:ea typeface="Open Sans"/>
                <a:cs typeface="Open Sans"/>
              </a:rPr>
              <a:t>μέση  τιμή της Αγοράς Επόμενης Μέρας (</a:t>
            </a:r>
            <a:r>
              <a:rPr lang="en-US" dirty="0">
                <a:solidFill>
                  <a:srgbClr val="252525"/>
                </a:solidFill>
                <a:latin typeface="Open Sans"/>
                <a:ea typeface="Open Sans"/>
                <a:cs typeface="Open Sans"/>
              </a:rPr>
              <a:t>DAM), </a:t>
            </a:r>
            <a:r>
              <a:rPr lang="en-US" dirty="0" err="1">
                <a:solidFill>
                  <a:srgbClr val="252525"/>
                </a:solidFill>
                <a:latin typeface="Open Sans"/>
                <a:ea typeface="Open Sans"/>
                <a:cs typeface="Open Sans"/>
              </a:rPr>
              <a:t>λόγω</a:t>
            </a:r>
            <a:r>
              <a:rPr lang="en-US" dirty="0">
                <a:solidFill>
                  <a:srgbClr val="252525"/>
                </a:solidFill>
                <a:latin typeface="Open Sans"/>
                <a:ea typeface="Open Sans"/>
                <a:cs typeface="Open Sans"/>
              </a:rPr>
              <a:t> </a:t>
            </a:r>
            <a:r>
              <a:rPr lang="en-US" dirty="0" err="1">
                <a:solidFill>
                  <a:srgbClr val="252525"/>
                </a:solidFill>
                <a:latin typeface="Open Sans"/>
                <a:ea typeface="Open Sans"/>
                <a:cs typeface="Open Sans"/>
              </a:rPr>
              <a:t>της</a:t>
            </a:r>
            <a:r>
              <a:rPr lang="en-US" dirty="0">
                <a:solidFill>
                  <a:srgbClr val="252525"/>
                </a:solidFill>
                <a:latin typeface="Open Sans"/>
                <a:ea typeface="Open Sans"/>
                <a:cs typeface="Open Sans"/>
              </a:rPr>
              <a:t> </a:t>
            </a:r>
            <a:r>
              <a:rPr lang="en-US" dirty="0" err="1">
                <a:solidFill>
                  <a:srgbClr val="252525"/>
                </a:solidFill>
                <a:latin typeface="Open Sans"/>
                <a:ea typeface="Open Sans"/>
                <a:cs typeface="Open Sans"/>
              </a:rPr>
              <a:t>ενεργει</a:t>
            </a:r>
            <a:r>
              <a:rPr lang="en-US" dirty="0">
                <a:solidFill>
                  <a:srgbClr val="252525"/>
                </a:solidFill>
                <a:latin typeface="Open Sans"/>
                <a:ea typeface="Open Sans"/>
                <a:cs typeface="Open Sans"/>
              </a:rPr>
              <a:t>ακής κρίσης και της μεγάλης αύξησης των τιμών φυσικού αερίου</a:t>
            </a:r>
            <a:endParaRPr lang="el-GR" dirty="0">
              <a:solidFill>
                <a:srgbClr val="252525"/>
              </a:solidFill>
              <a:latin typeface="Open Sans"/>
              <a:ea typeface="Open Sans"/>
              <a:cs typeface="Open Sans"/>
            </a:endParaRPr>
          </a:p>
          <a:p>
            <a:pPr>
              <a:buClr>
                <a:srgbClr val="0F55F5"/>
              </a:buClr>
            </a:pPr>
            <a:endParaRPr lang="en-US" dirty="0">
              <a:solidFill>
                <a:srgbClr val="252525"/>
              </a:solidFill>
              <a:highlight>
                <a:srgbClr val="FFFF00"/>
              </a:highlight>
              <a:latin typeface="Open Sans"/>
              <a:ea typeface="Open Sans"/>
              <a:cs typeface="Open Sans"/>
            </a:endParaRPr>
          </a:p>
          <a:p>
            <a:pPr marL="285750" indent="-285750">
              <a:buClr>
                <a:srgbClr val="0F55F5"/>
              </a:buClr>
              <a:buFont typeface="Wingdings" panose="05000000000000000000" pitchFamily="2" charset="2"/>
              <a:buChar char="§"/>
            </a:pPr>
            <a:r>
              <a:rPr lang="el-GR" dirty="0">
                <a:solidFill>
                  <a:srgbClr val="252525"/>
                </a:solidFill>
                <a:highlight>
                  <a:srgbClr val="FFFFFF"/>
                </a:highlight>
                <a:latin typeface="Open Sans" panose="020B0606030504020204" pitchFamily="34" charset="0"/>
              </a:rPr>
              <a:t>Οι τιμές είναι υψηλές τις πρωινές και τις απογευματινές ώρες, καθώς η ζήτηση είναι υψηλότερη, σε αντίθεση με την παραγωγή των </a:t>
            </a:r>
            <a:r>
              <a:rPr lang="el-GR" dirty="0" err="1">
                <a:solidFill>
                  <a:srgbClr val="252525"/>
                </a:solidFill>
                <a:highlight>
                  <a:srgbClr val="FFFFFF"/>
                </a:highlight>
                <a:latin typeface="Open Sans" panose="020B0606030504020204" pitchFamily="34" charset="0"/>
              </a:rPr>
              <a:t>φωτοβολταϊκών</a:t>
            </a:r>
            <a:r>
              <a:rPr lang="el-GR" dirty="0">
                <a:solidFill>
                  <a:srgbClr val="252525"/>
                </a:solidFill>
                <a:highlight>
                  <a:srgbClr val="FFFFFF"/>
                </a:highlight>
                <a:latin typeface="Open Sans" panose="020B0606030504020204" pitchFamily="34" charset="0"/>
              </a:rPr>
              <a:t>, η οποία είναι χαμηλή έως και μηδενική</a:t>
            </a:r>
          </a:p>
          <a:p>
            <a:pPr marL="285750" indent="-285750">
              <a:buClr>
                <a:srgbClr val="0F55F5"/>
              </a:buClr>
              <a:buFont typeface="Wingdings" panose="05000000000000000000" pitchFamily="2" charset="2"/>
              <a:buChar char="§"/>
            </a:pPr>
            <a:endParaRPr lang="el-GR" dirty="0">
              <a:solidFill>
                <a:srgbClr val="252525"/>
              </a:solidFill>
              <a:highlight>
                <a:srgbClr val="FFFF00"/>
              </a:highlight>
              <a:latin typeface="Open Sans"/>
              <a:ea typeface="Open Sans"/>
              <a:cs typeface="Open Sans"/>
            </a:endParaRPr>
          </a:p>
        </p:txBody>
      </p:sp>
      <p:graphicFrame>
        <p:nvGraphicFramePr>
          <p:cNvPr id="4" name="Chart 3">
            <a:extLst>
              <a:ext uri="{FF2B5EF4-FFF2-40B4-BE49-F238E27FC236}">
                <a16:creationId xmlns:a16="http://schemas.microsoft.com/office/drawing/2014/main" id="{87478C67-D7EE-CF7A-6B1F-794D539963F0}"/>
              </a:ext>
            </a:extLst>
          </p:cNvPr>
          <p:cNvGraphicFramePr>
            <a:graphicFrameLocks/>
          </p:cNvGraphicFramePr>
          <p:nvPr>
            <p:extLst>
              <p:ext uri="{D42A27DB-BD31-4B8C-83A1-F6EECF244321}">
                <p14:modId xmlns:p14="http://schemas.microsoft.com/office/powerpoint/2010/main" val="1603950698"/>
              </p:ext>
            </p:extLst>
          </p:nvPr>
        </p:nvGraphicFramePr>
        <p:xfrm>
          <a:off x="460734" y="1295886"/>
          <a:ext cx="6663635" cy="4906131"/>
        </p:xfrm>
        <a:graphic>
          <a:graphicData uri="http://schemas.openxmlformats.org/drawingml/2006/chart">
            <c:chart xmlns:c="http://schemas.openxmlformats.org/drawingml/2006/chart" xmlns:r="http://schemas.openxmlformats.org/officeDocument/2006/relationships" r:id="rId3"/>
          </a:graphicData>
        </a:graphic>
      </p:graphicFrame>
      <p:sp>
        <p:nvSpPr>
          <p:cNvPr id="2" name="Ορθογώνιο 24">
            <a:extLst>
              <a:ext uri="{FF2B5EF4-FFF2-40B4-BE49-F238E27FC236}">
                <a16:creationId xmlns:a16="http://schemas.microsoft.com/office/drawing/2014/main" id="{09DEDA76-1204-44BF-AC97-A38676A6BC66}"/>
              </a:ext>
            </a:extLst>
          </p:cNvPr>
          <p:cNvSpPr/>
          <p:nvPr/>
        </p:nvSpPr>
        <p:spPr>
          <a:xfrm>
            <a:off x="9089136" y="6412850"/>
            <a:ext cx="2745463"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n-US" sz="1000" spc="-16"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EnEx</a:t>
            </a: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Group</a:t>
            </a:r>
            <a:r>
              <a:rPr lang="en-US" sz="1000" spc="-15">
                <a:solidFill>
                  <a:schemeClr val="tx1">
                    <a:lumMod val="65000"/>
                    <a:lumOff val="35000"/>
                  </a:schemeClr>
                </a:solidFill>
                <a:latin typeface="Verdana" panose="020B0604030504040204" pitchFamily="34" charset="0"/>
                <a:ea typeface="Verdana" panose="020B0604030504040204" pitchFamily="34" charset="0"/>
              </a:rPr>
              <a:t>,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HAEE’s analysis</a:t>
            </a:r>
          </a:p>
        </p:txBody>
      </p:sp>
      <p:sp>
        <p:nvSpPr>
          <p:cNvPr id="3" name="TextBox 2">
            <a:extLst>
              <a:ext uri="{FF2B5EF4-FFF2-40B4-BE49-F238E27FC236}">
                <a16:creationId xmlns:a16="http://schemas.microsoft.com/office/drawing/2014/main" id="{27B36926-6BEB-F082-961C-B6D5235B883C}"/>
              </a:ext>
            </a:extLst>
          </p:cNvPr>
          <p:cNvSpPr txBox="1"/>
          <p:nvPr/>
        </p:nvSpPr>
        <p:spPr>
          <a:xfrm>
            <a:off x="792009" y="925350"/>
            <a:ext cx="5730240" cy="338554"/>
          </a:xfrm>
          <a:prstGeom prst="rect">
            <a:avLst/>
          </a:prstGeom>
          <a:noFill/>
        </p:spPr>
        <p:txBody>
          <a:bodyPr wrap="square">
            <a:spAutoFit/>
          </a:bodyPr>
          <a:lstStyle/>
          <a:p>
            <a:pPr algn="ctr"/>
            <a:r>
              <a:rPr lang="el-GR" sz="1600" spc="-11">
                <a:solidFill>
                  <a:srgbClr val="0F55F5"/>
                </a:solidFill>
              </a:rPr>
              <a:t>Ωριαίες Μέσες Τιμές </a:t>
            </a:r>
            <a:r>
              <a:rPr lang="en-US" sz="1600" spc="-11">
                <a:solidFill>
                  <a:srgbClr val="0F55F5"/>
                </a:solidFill>
              </a:rPr>
              <a:t>DAM </a:t>
            </a:r>
            <a:r>
              <a:rPr lang="el-GR" sz="1600" spc="-11">
                <a:solidFill>
                  <a:srgbClr val="0F55F5"/>
                </a:solidFill>
              </a:rPr>
              <a:t>στην Ελλάδα (</a:t>
            </a:r>
            <a:r>
              <a:rPr lang="el-GR" sz="1600" spc="-11">
                <a:solidFill>
                  <a:srgbClr val="0F55F5"/>
                </a:solidFill>
                <a:latin typeface="Calibri" panose="020F0502020204030204" pitchFamily="34" charset="0"/>
                <a:ea typeface="Calibri" panose="020F0502020204030204" pitchFamily="34" charset="0"/>
                <a:cs typeface="Calibri" panose="020F0502020204030204" pitchFamily="34" charset="0"/>
              </a:rPr>
              <a:t>€/</a:t>
            </a:r>
            <a:r>
              <a:rPr lang="en-US" sz="1600" spc="-11">
                <a:solidFill>
                  <a:srgbClr val="0F55F5"/>
                </a:solidFill>
                <a:latin typeface="Calibri" panose="020F0502020204030204" pitchFamily="34" charset="0"/>
                <a:ea typeface="Calibri" panose="020F0502020204030204" pitchFamily="34" charset="0"/>
                <a:cs typeface="Calibri" panose="020F0502020204030204" pitchFamily="34" charset="0"/>
              </a:rPr>
              <a:t>MWh), 2021-2024</a:t>
            </a:r>
            <a:endParaRPr lang="en-US">
              <a:solidFill>
                <a:srgbClr val="0F55F5"/>
              </a:solidFill>
            </a:endParaRPr>
          </a:p>
        </p:txBody>
      </p:sp>
    </p:spTree>
    <p:extLst>
      <p:ext uri="{BB962C8B-B14F-4D97-AF65-F5344CB8AC3E}">
        <p14:creationId xmlns:p14="http://schemas.microsoft.com/office/powerpoint/2010/main" val="3741913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1C88-D25E-697C-8BD3-14DE76829E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57A8EB-E923-BCF4-63D0-20E063E18605}"/>
              </a:ext>
            </a:extLst>
          </p:cNvPr>
          <p:cNvSpPr>
            <a:spLocks noGrp="1"/>
          </p:cNvSpPr>
          <p:nvPr>
            <p:ph type="title"/>
          </p:nvPr>
        </p:nvSpPr>
        <p:spPr>
          <a:xfrm>
            <a:off x="443372" y="379660"/>
            <a:ext cx="11305716" cy="492443"/>
          </a:xfrm>
        </p:spPr>
        <p:txBody>
          <a:bodyPr/>
          <a:lstStyle/>
          <a:p>
            <a:r>
              <a:rPr lang="el-GR">
                <a:solidFill>
                  <a:srgbClr val="0F55F5"/>
                </a:solidFill>
              </a:rPr>
              <a:t>Προκλήσεις στην χονδρική αγορά</a:t>
            </a:r>
            <a:endParaRPr lang="en-US"/>
          </a:p>
        </p:txBody>
      </p:sp>
      <p:sp>
        <p:nvSpPr>
          <p:cNvPr id="5" name="Slide Number Placeholder 4">
            <a:extLst>
              <a:ext uri="{FF2B5EF4-FFF2-40B4-BE49-F238E27FC236}">
                <a16:creationId xmlns:a16="http://schemas.microsoft.com/office/drawing/2014/main" id="{189BBD7C-CB73-DBF1-AC4F-B262F1C9E49A}"/>
              </a:ext>
            </a:extLst>
          </p:cNvPr>
          <p:cNvSpPr>
            <a:spLocks noGrp="1"/>
          </p:cNvSpPr>
          <p:nvPr>
            <p:ph type="sldNum" sz="quarter" idx="16"/>
          </p:nvPr>
        </p:nvSpPr>
        <p:spPr/>
        <p:txBody>
          <a:bodyPr/>
          <a:lstStyle/>
          <a:p>
            <a:fld id="{4531D9DC-ADF0-4D0A-8902-0133E3C6D94B}" type="slidenum">
              <a:rPr lang="en-US" smtClean="0"/>
              <a:pPr/>
              <a:t>13</a:t>
            </a:fld>
            <a:endParaRPr lang="en-US"/>
          </a:p>
        </p:txBody>
      </p:sp>
      <p:sp>
        <p:nvSpPr>
          <p:cNvPr id="11" name="TextBox 10">
            <a:extLst>
              <a:ext uri="{FF2B5EF4-FFF2-40B4-BE49-F238E27FC236}">
                <a16:creationId xmlns:a16="http://schemas.microsoft.com/office/drawing/2014/main" id="{8CE8D570-EE2E-6FD7-AA0A-CD25718F5A72}"/>
              </a:ext>
            </a:extLst>
          </p:cNvPr>
          <p:cNvSpPr txBox="1"/>
          <p:nvPr/>
        </p:nvSpPr>
        <p:spPr>
          <a:xfrm>
            <a:off x="256947" y="1163397"/>
            <a:ext cx="7714859" cy="584775"/>
          </a:xfrm>
          <a:prstGeom prst="rect">
            <a:avLst/>
          </a:prstGeom>
          <a:noFill/>
        </p:spPr>
        <p:txBody>
          <a:bodyPr wrap="square">
            <a:spAutoFit/>
          </a:bodyPr>
          <a:lstStyle/>
          <a:p>
            <a:pPr algn="ctr"/>
            <a:r>
              <a:rPr lang="el-GR" sz="1600" spc="-11">
                <a:solidFill>
                  <a:srgbClr val="0F55F5"/>
                </a:solidFill>
              </a:rPr>
              <a:t>Μέση Τιμή </a:t>
            </a:r>
            <a:r>
              <a:rPr lang="en-US" sz="1600" spc="-11">
                <a:solidFill>
                  <a:srgbClr val="0F55F5"/>
                </a:solidFill>
              </a:rPr>
              <a:t>DAM, </a:t>
            </a:r>
            <a:r>
              <a:rPr lang="el-GR" sz="1600" spc="-11">
                <a:solidFill>
                  <a:srgbClr val="0F55F5"/>
                </a:solidFill>
              </a:rPr>
              <a:t>Παραγωγή Διασυνδεδεμένου Συστήματος, και Καθαρό Φορτίο, 2024</a:t>
            </a:r>
            <a:endParaRPr lang="en-US">
              <a:solidFill>
                <a:srgbClr val="0F55F5"/>
              </a:solidFill>
            </a:endParaRPr>
          </a:p>
        </p:txBody>
      </p:sp>
      <p:sp>
        <p:nvSpPr>
          <p:cNvPr id="8" name="TextBox 7">
            <a:extLst>
              <a:ext uri="{FF2B5EF4-FFF2-40B4-BE49-F238E27FC236}">
                <a16:creationId xmlns:a16="http://schemas.microsoft.com/office/drawing/2014/main" id="{F95DBDB9-5B4C-3C20-8B82-187E1B3E36DD}"/>
              </a:ext>
            </a:extLst>
          </p:cNvPr>
          <p:cNvSpPr txBox="1"/>
          <p:nvPr/>
        </p:nvSpPr>
        <p:spPr>
          <a:xfrm>
            <a:off x="7990549" y="1501951"/>
            <a:ext cx="3928040" cy="3908762"/>
          </a:xfrm>
          <a:prstGeom prst="rect">
            <a:avLst/>
          </a:prstGeom>
          <a:noFill/>
        </p:spPr>
        <p:txBody>
          <a:bodyPr wrap="square" lIns="91440" tIns="45720" rIns="91440" bIns="45720" anchor="t">
            <a:spAutoFit/>
          </a:bodyPr>
          <a:lstStyle/>
          <a:p>
            <a:r>
              <a:rPr lang="el-GR" b="1" dirty="0">
                <a:solidFill>
                  <a:srgbClr val="0F55F5"/>
                </a:solidFill>
              </a:rPr>
              <a:t>Εμφανή τα προβλήματα μεγάλης διείσδυσης ΑΠΕ και συγκεκριμένα της </a:t>
            </a:r>
            <a:r>
              <a:rPr lang="el-GR" b="1" dirty="0" err="1">
                <a:solidFill>
                  <a:srgbClr val="0F55F5"/>
                </a:solidFill>
              </a:rPr>
              <a:t>φωτοβολταϊκής</a:t>
            </a:r>
            <a:r>
              <a:rPr lang="el-GR" b="1" dirty="0">
                <a:solidFill>
                  <a:srgbClr val="0F55F5"/>
                </a:solidFill>
              </a:rPr>
              <a:t> παραγωγής στη χώρα</a:t>
            </a:r>
            <a:r>
              <a:rPr lang="el-GR" dirty="0">
                <a:solidFill>
                  <a:srgbClr val="0F55F5"/>
                </a:solidFill>
              </a:rPr>
              <a:t>:</a:t>
            </a:r>
          </a:p>
          <a:p>
            <a:pPr>
              <a:buNone/>
            </a:pPr>
            <a:br>
              <a:rPr lang="el-GR" dirty="0"/>
            </a:br>
            <a:r>
              <a:rPr lang="el-GR" b="1" dirty="0">
                <a:solidFill>
                  <a:srgbClr val="0F55F5"/>
                </a:solidFill>
              </a:rPr>
              <a:t>Μηδενικές τιμές στην χονδρική ηλεκτρικής ενέργειας</a:t>
            </a:r>
            <a:r>
              <a:rPr lang="el-GR" dirty="0">
                <a:solidFill>
                  <a:srgbClr val="0F55F5"/>
                </a:solidFill>
              </a:rPr>
              <a:t>:</a:t>
            </a:r>
          </a:p>
          <a:p>
            <a:pPr marL="285750" indent="-285750">
              <a:buClr>
                <a:srgbClr val="0F55F5"/>
              </a:buClr>
              <a:buFont typeface="Wingdings" panose="05000000000000000000" pitchFamily="2" charset="2"/>
              <a:buChar char="§"/>
            </a:pPr>
            <a:r>
              <a:rPr lang="el-GR" sz="1400" dirty="0">
                <a:solidFill>
                  <a:srgbClr val="252525"/>
                </a:solidFill>
                <a:highlight>
                  <a:srgbClr val="FFFFFF"/>
                </a:highlight>
                <a:latin typeface="The Wave Sans TT"/>
                <a:ea typeface="Open Sans"/>
                <a:cs typeface="Open Sans"/>
              </a:rPr>
              <a:t>Τις ώρες όπου η παραγωγή των ΑΠΕ είναι υψηλή, παρατηρείται σημαντική πτώση στις τιμές της αγοράς επόμενης μέρας.</a:t>
            </a:r>
          </a:p>
          <a:p>
            <a:pPr marL="285750" indent="-285750">
              <a:buClr>
                <a:srgbClr val="0F55F5"/>
              </a:buClr>
              <a:buFont typeface="Wingdings" panose="05000000000000000000" pitchFamily="2" charset="2"/>
              <a:buChar char="§"/>
            </a:pPr>
            <a:r>
              <a:rPr lang="el-GR" sz="1400" dirty="0">
                <a:solidFill>
                  <a:srgbClr val="252525"/>
                </a:solidFill>
                <a:highlight>
                  <a:srgbClr val="FFFFFF"/>
                </a:highlight>
                <a:latin typeface="The Wave Sans TT"/>
                <a:ea typeface="Open Sans"/>
                <a:cs typeface="Open Sans"/>
              </a:rPr>
              <a:t>Αντιθέτως, όταν η κατανάλωση φτάνει </a:t>
            </a:r>
            <a:r>
              <a:rPr lang="el-GR" sz="1400" dirty="0">
                <a:solidFill>
                  <a:srgbClr val="252525"/>
                </a:solidFill>
                <a:latin typeface="The Wave Sans TT"/>
                <a:ea typeface="Open Sans"/>
                <a:cs typeface="Open Sans"/>
              </a:rPr>
              <a:t>στα υψηλότερα επίπεδα, η παραγωγή ΑΠΕ είναι χαμηλά και οι συμβατικές μονάδες τίθενται σε λειτουργία για να καλύψουν τη ζήτηση του συστήματος με τιμές ηλεκτρικής ενέργειας που φτάνουν τα υψηλότερα επίπεδα μέσα στη μέρα.</a:t>
            </a:r>
          </a:p>
        </p:txBody>
      </p:sp>
      <p:sp>
        <p:nvSpPr>
          <p:cNvPr id="12" name="TextBox 11">
            <a:extLst>
              <a:ext uri="{FF2B5EF4-FFF2-40B4-BE49-F238E27FC236}">
                <a16:creationId xmlns:a16="http://schemas.microsoft.com/office/drawing/2014/main" id="{BC5F2A7B-9627-5C12-EA20-862946127DA9}"/>
              </a:ext>
            </a:extLst>
          </p:cNvPr>
          <p:cNvSpPr txBox="1"/>
          <p:nvPr/>
        </p:nvSpPr>
        <p:spPr>
          <a:xfrm>
            <a:off x="207310" y="3939437"/>
            <a:ext cx="7560970" cy="338554"/>
          </a:xfrm>
          <a:prstGeom prst="rect">
            <a:avLst/>
          </a:prstGeom>
          <a:noFill/>
        </p:spPr>
        <p:txBody>
          <a:bodyPr wrap="square">
            <a:spAutoFit/>
          </a:bodyPr>
          <a:lstStyle/>
          <a:p>
            <a:pPr algn="ctr"/>
            <a:r>
              <a:rPr lang="el-GR" sz="1600" spc="-11">
                <a:solidFill>
                  <a:srgbClr val="0F55F5"/>
                </a:solidFill>
              </a:rPr>
              <a:t>Μηδενικές τιμές </a:t>
            </a:r>
            <a:r>
              <a:rPr lang="en-US" sz="1600" spc="-11">
                <a:solidFill>
                  <a:srgbClr val="0F55F5"/>
                </a:solidFill>
              </a:rPr>
              <a:t>DAM</a:t>
            </a:r>
            <a:r>
              <a:rPr lang="el-GR" sz="1600" spc="-11">
                <a:solidFill>
                  <a:srgbClr val="0F55F5"/>
                </a:solidFill>
              </a:rPr>
              <a:t>, παραγωγή</a:t>
            </a:r>
            <a:r>
              <a:rPr lang="en-US" sz="1600" spc="-11">
                <a:solidFill>
                  <a:srgbClr val="0F55F5"/>
                </a:solidFill>
              </a:rPr>
              <a:t> </a:t>
            </a:r>
            <a:r>
              <a:rPr lang="el-GR" sz="1600" spc="-11">
                <a:solidFill>
                  <a:srgbClr val="0F55F5"/>
                </a:solidFill>
              </a:rPr>
              <a:t>διασυνδεδεμένου συστήματος, 28 Μάϊου 2023</a:t>
            </a:r>
            <a:endParaRPr lang="en-US">
              <a:solidFill>
                <a:srgbClr val="0F55F5"/>
              </a:solidFill>
            </a:endParaRPr>
          </a:p>
        </p:txBody>
      </p:sp>
      <p:sp>
        <p:nvSpPr>
          <p:cNvPr id="2" name="Ορθογώνιο 24">
            <a:extLst>
              <a:ext uri="{FF2B5EF4-FFF2-40B4-BE49-F238E27FC236}">
                <a16:creationId xmlns:a16="http://schemas.microsoft.com/office/drawing/2014/main" id="{A702BE68-48AD-63CA-3FD2-1BE257142ACD}"/>
              </a:ext>
            </a:extLst>
          </p:cNvPr>
          <p:cNvSpPr/>
          <p:nvPr/>
        </p:nvSpPr>
        <p:spPr>
          <a:xfrm>
            <a:off x="9720072" y="6412850"/>
            <a:ext cx="3092935"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n-US" sz="1000" spc="-15">
                <a:solidFill>
                  <a:schemeClr val="tx1">
                    <a:lumMod val="65000"/>
                    <a:lumOff val="35000"/>
                  </a:schemeClr>
                </a:solidFill>
                <a:latin typeface="Verdana" panose="020B0604030504040204" pitchFamily="34" charset="0"/>
                <a:ea typeface="Verdana" panose="020B0604030504040204" pitchFamily="34" charset="0"/>
              </a:rPr>
              <a:t>IPTO,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HAEE’s analysis</a:t>
            </a:r>
          </a:p>
        </p:txBody>
      </p:sp>
      <p:graphicFrame>
        <p:nvGraphicFramePr>
          <p:cNvPr id="4" name="Chart 3">
            <a:extLst>
              <a:ext uri="{FF2B5EF4-FFF2-40B4-BE49-F238E27FC236}">
                <a16:creationId xmlns:a16="http://schemas.microsoft.com/office/drawing/2014/main" id="{9014CF92-C1B9-97CF-4A51-FC24C493721A}"/>
              </a:ext>
            </a:extLst>
          </p:cNvPr>
          <p:cNvGraphicFramePr>
            <a:graphicFrameLocks/>
          </p:cNvGraphicFramePr>
          <p:nvPr>
            <p:extLst>
              <p:ext uri="{D42A27DB-BD31-4B8C-83A1-F6EECF244321}">
                <p14:modId xmlns:p14="http://schemas.microsoft.com/office/powerpoint/2010/main" val="802701599"/>
              </p:ext>
            </p:extLst>
          </p:nvPr>
        </p:nvGraphicFramePr>
        <p:xfrm>
          <a:off x="273411" y="1534409"/>
          <a:ext cx="7717138" cy="24751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6B3A6484-DEF1-1612-50D9-2FC3F728F053}"/>
              </a:ext>
            </a:extLst>
          </p:cNvPr>
          <p:cNvSpPr txBox="1"/>
          <p:nvPr/>
        </p:nvSpPr>
        <p:spPr>
          <a:xfrm>
            <a:off x="564605" y="6599828"/>
            <a:ext cx="6563800" cy="261610"/>
          </a:xfrm>
          <a:prstGeom prst="rect">
            <a:avLst/>
          </a:prstGeom>
          <a:noFill/>
        </p:spPr>
        <p:txBody>
          <a:bodyPr wrap="square">
            <a:spAutoFit/>
          </a:bodyPr>
          <a:lstStyle/>
          <a:p>
            <a:r>
              <a:rPr lang="en-US" sz="1100">
                <a:solidFill>
                  <a:srgbClr val="0F55F5"/>
                </a:solidFill>
              </a:rPr>
              <a:t>Net Load: </a:t>
            </a:r>
            <a:r>
              <a:rPr lang="el-GR" sz="1100">
                <a:solidFill>
                  <a:srgbClr val="0F55F5"/>
                </a:solidFill>
              </a:rPr>
              <a:t>Καθαρό φορτίο διασυνδεδεμένου συστήματος χωρίς την διεσπαρμένη παραγωγή</a:t>
            </a:r>
            <a:endParaRPr lang="en-US" sz="1100"/>
          </a:p>
        </p:txBody>
      </p:sp>
      <p:graphicFrame>
        <p:nvGraphicFramePr>
          <p:cNvPr id="14" name="Chart 13">
            <a:extLst>
              <a:ext uri="{FF2B5EF4-FFF2-40B4-BE49-F238E27FC236}">
                <a16:creationId xmlns:a16="http://schemas.microsoft.com/office/drawing/2014/main" id="{2BA3C39A-4F1A-A023-CA4C-F2DDC33F8267}"/>
              </a:ext>
            </a:extLst>
          </p:cNvPr>
          <p:cNvGraphicFramePr>
            <a:graphicFrameLocks/>
          </p:cNvGraphicFramePr>
          <p:nvPr>
            <p:extLst>
              <p:ext uri="{D42A27DB-BD31-4B8C-83A1-F6EECF244321}">
                <p14:modId xmlns:p14="http://schemas.microsoft.com/office/powerpoint/2010/main" val="4179955507"/>
              </p:ext>
            </p:extLst>
          </p:nvPr>
        </p:nvGraphicFramePr>
        <p:xfrm>
          <a:off x="443371" y="4213912"/>
          <a:ext cx="7449333" cy="24297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12134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6A6AC-5097-6AD3-1FFA-A5765EAC4E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47FCB7B-9997-25B0-127D-B7C719A4CFA0}"/>
              </a:ext>
            </a:extLst>
          </p:cNvPr>
          <p:cNvSpPr>
            <a:spLocks noGrp="1"/>
          </p:cNvSpPr>
          <p:nvPr>
            <p:ph type="title"/>
          </p:nvPr>
        </p:nvSpPr>
        <p:spPr>
          <a:xfrm>
            <a:off x="443372" y="379660"/>
            <a:ext cx="11305716" cy="492443"/>
          </a:xfrm>
        </p:spPr>
        <p:txBody>
          <a:bodyPr/>
          <a:lstStyle/>
          <a:p>
            <a:r>
              <a:rPr lang="el-GR">
                <a:solidFill>
                  <a:srgbClr val="0F55F5"/>
                </a:solidFill>
              </a:rPr>
              <a:t>Προκλήσεις στην Χονδρική Αγορά</a:t>
            </a:r>
            <a:endParaRPr lang="en-US"/>
          </a:p>
        </p:txBody>
      </p:sp>
      <p:sp>
        <p:nvSpPr>
          <p:cNvPr id="5" name="Slide Number Placeholder 4">
            <a:extLst>
              <a:ext uri="{FF2B5EF4-FFF2-40B4-BE49-F238E27FC236}">
                <a16:creationId xmlns:a16="http://schemas.microsoft.com/office/drawing/2014/main" id="{DFFA1541-DF4C-BF18-428A-A2B20ABDEC4B}"/>
              </a:ext>
            </a:extLst>
          </p:cNvPr>
          <p:cNvSpPr>
            <a:spLocks noGrp="1"/>
          </p:cNvSpPr>
          <p:nvPr>
            <p:ph type="sldNum" sz="quarter" idx="16"/>
          </p:nvPr>
        </p:nvSpPr>
        <p:spPr/>
        <p:txBody>
          <a:bodyPr/>
          <a:lstStyle/>
          <a:p>
            <a:fld id="{4531D9DC-ADF0-4D0A-8902-0133E3C6D94B}" type="slidenum">
              <a:rPr lang="en-US" smtClean="0"/>
              <a:pPr/>
              <a:t>14</a:t>
            </a:fld>
            <a:endParaRPr lang="en-US"/>
          </a:p>
        </p:txBody>
      </p:sp>
      <p:pic>
        <p:nvPicPr>
          <p:cNvPr id="3" name="Picture 2">
            <a:extLst>
              <a:ext uri="{FF2B5EF4-FFF2-40B4-BE49-F238E27FC236}">
                <a16:creationId xmlns:a16="http://schemas.microsoft.com/office/drawing/2014/main" id="{0CF8E3AD-4F8A-10AD-D4CB-188A9EA3BB76}"/>
              </a:ext>
            </a:extLst>
          </p:cNvPr>
          <p:cNvPicPr>
            <a:picLocks noChangeAspect="1"/>
          </p:cNvPicPr>
          <p:nvPr/>
        </p:nvPicPr>
        <p:blipFill rotWithShape="1">
          <a:blip r:embed="rId3"/>
          <a:srcRect t="46668" b="13986"/>
          <a:stretch/>
        </p:blipFill>
        <p:spPr>
          <a:xfrm>
            <a:off x="770861" y="1020256"/>
            <a:ext cx="5991446" cy="5238706"/>
          </a:xfrm>
          <a:prstGeom prst="rect">
            <a:avLst/>
          </a:prstGeom>
        </p:spPr>
      </p:pic>
      <p:sp>
        <p:nvSpPr>
          <p:cNvPr id="7" name="TextBox 6">
            <a:extLst>
              <a:ext uri="{FF2B5EF4-FFF2-40B4-BE49-F238E27FC236}">
                <a16:creationId xmlns:a16="http://schemas.microsoft.com/office/drawing/2014/main" id="{59F6286A-5C3A-D254-6AAB-5F245E2FD880}"/>
              </a:ext>
            </a:extLst>
          </p:cNvPr>
          <p:cNvSpPr txBox="1"/>
          <p:nvPr/>
        </p:nvSpPr>
        <p:spPr>
          <a:xfrm>
            <a:off x="7754944" y="4351165"/>
            <a:ext cx="3666195" cy="1200329"/>
          </a:xfrm>
          <a:prstGeom prst="rect">
            <a:avLst/>
          </a:prstGeom>
          <a:noFill/>
        </p:spPr>
        <p:txBody>
          <a:bodyPr wrap="square">
            <a:spAutoFit/>
          </a:bodyPr>
          <a:lstStyle/>
          <a:p>
            <a:pPr algn="ctr"/>
            <a:r>
              <a:rPr lang="el-GR">
                <a:solidFill>
                  <a:srgbClr val="252525"/>
                </a:solidFill>
                <a:latin typeface="Open Sans" panose="020B0606030504020204" pitchFamily="34" charset="0"/>
              </a:rPr>
              <a:t>Η καμπύλη τύπου </a:t>
            </a:r>
            <a:r>
              <a:rPr lang="el-GR" b="1">
                <a:solidFill>
                  <a:srgbClr val="0F55F5"/>
                </a:solidFill>
                <a:latin typeface="Open Sans" panose="020B0606030504020204" pitchFamily="34" charset="0"/>
              </a:rPr>
              <a:t>φαράγγι </a:t>
            </a:r>
            <a:r>
              <a:rPr lang="en-US" b="1">
                <a:solidFill>
                  <a:srgbClr val="0F55F5"/>
                </a:solidFill>
                <a:latin typeface="Open Sans" panose="020B0606030504020204" pitchFamily="34" charset="0"/>
              </a:rPr>
              <a:t>“canyon curve”</a:t>
            </a:r>
            <a:r>
              <a:rPr lang="en-US">
                <a:solidFill>
                  <a:srgbClr val="252525"/>
                </a:solidFill>
                <a:latin typeface="Open Sans" panose="020B0606030504020204" pitchFamily="34" charset="0"/>
              </a:rPr>
              <a:t> </a:t>
            </a:r>
            <a:r>
              <a:rPr lang="el-GR">
                <a:solidFill>
                  <a:srgbClr val="252525"/>
                </a:solidFill>
                <a:latin typeface="Open Sans" panose="020B0606030504020204" pitchFamily="34" charset="0"/>
              </a:rPr>
              <a:t>είναι όλο και πιο συχνό στις ευρωπαϊκές αγορές</a:t>
            </a:r>
            <a:endParaRPr lang="en-US">
              <a:solidFill>
                <a:srgbClr val="252525"/>
              </a:solidFill>
              <a:latin typeface="Open Sans" panose="020B0606030504020204" pitchFamily="34" charset="0"/>
            </a:endParaRPr>
          </a:p>
        </p:txBody>
      </p:sp>
      <p:pic>
        <p:nvPicPr>
          <p:cNvPr id="4" name="Picture 3">
            <a:extLst>
              <a:ext uri="{FF2B5EF4-FFF2-40B4-BE49-F238E27FC236}">
                <a16:creationId xmlns:a16="http://schemas.microsoft.com/office/drawing/2014/main" id="{8B331377-C7AD-94F6-8A5A-77210D837679}"/>
              </a:ext>
            </a:extLst>
          </p:cNvPr>
          <p:cNvPicPr>
            <a:picLocks noChangeAspect="1"/>
          </p:cNvPicPr>
          <p:nvPr/>
        </p:nvPicPr>
        <p:blipFill rotWithShape="1">
          <a:blip r:embed="rId4"/>
          <a:srcRect t="33585" r="5829" b="40855"/>
          <a:stretch/>
        </p:blipFill>
        <p:spPr>
          <a:xfrm>
            <a:off x="6621334" y="1121843"/>
            <a:ext cx="5424949" cy="2891185"/>
          </a:xfrm>
          <a:prstGeom prst="rect">
            <a:avLst/>
          </a:prstGeom>
        </p:spPr>
      </p:pic>
    </p:spTree>
    <p:extLst>
      <p:ext uri="{BB962C8B-B14F-4D97-AF65-F5344CB8AC3E}">
        <p14:creationId xmlns:p14="http://schemas.microsoft.com/office/powerpoint/2010/main" val="217677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FB353-74F2-B9E7-E603-26FE923AEC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DEE14A5-E554-2428-0637-670031B77188}"/>
              </a:ext>
            </a:extLst>
          </p:cNvPr>
          <p:cNvSpPr>
            <a:spLocks noGrp="1"/>
          </p:cNvSpPr>
          <p:nvPr>
            <p:ph type="title"/>
          </p:nvPr>
        </p:nvSpPr>
        <p:spPr>
          <a:xfrm>
            <a:off x="443372" y="379660"/>
            <a:ext cx="11305716" cy="492443"/>
          </a:xfrm>
        </p:spPr>
        <p:txBody>
          <a:bodyPr/>
          <a:lstStyle/>
          <a:p>
            <a:r>
              <a:rPr lang="el-GR">
                <a:solidFill>
                  <a:srgbClr val="0F55F5"/>
                </a:solidFill>
              </a:rPr>
              <a:t>Προκλήσεις στην Χονδρική Αγορά</a:t>
            </a:r>
            <a:endParaRPr lang="en-US"/>
          </a:p>
        </p:txBody>
      </p:sp>
      <p:sp>
        <p:nvSpPr>
          <p:cNvPr id="5" name="Slide Number Placeholder 4">
            <a:extLst>
              <a:ext uri="{FF2B5EF4-FFF2-40B4-BE49-F238E27FC236}">
                <a16:creationId xmlns:a16="http://schemas.microsoft.com/office/drawing/2014/main" id="{6D5CE038-32CE-47E7-B9A0-8C644F957E31}"/>
              </a:ext>
            </a:extLst>
          </p:cNvPr>
          <p:cNvSpPr>
            <a:spLocks noGrp="1"/>
          </p:cNvSpPr>
          <p:nvPr>
            <p:ph type="sldNum" sz="quarter" idx="16"/>
          </p:nvPr>
        </p:nvSpPr>
        <p:spPr/>
        <p:txBody>
          <a:bodyPr/>
          <a:lstStyle/>
          <a:p>
            <a:fld id="{4531D9DC-ADF0-4D0A-8902-0133E3C6D94B}" type="slidenum">
              <a:rPr lang="en-US" smtClean="0"/>
              <a:pPr/>
              <a:t>15</a:t>
            </a:fld>
            <a:endParaRPr lang="en-US"/>
          </a:p>
        </p:txBody>
      </p:sp>
      <p:pic>
        <p:nvPicPr>
          <p:cNvPr id="4" name="Picture 3">
            <a:extLst>
              <a:ext uri="{FF2B5EF4-FFF2-40B4-BE49-F238E27FC236}">
                <a16:creationId xmlns:a16="http://schemas.microsoft.com/office/drawing/2014/main" id="{D04AC222-4218-9786-556A-3BF95EC91126}"/>
              </a:ext>
            </a:extLst>
          </p:cNvPr>
          <p:cNvPicPr>
            <a:picLocks noChangeAspect="1"/>
          </p:cNvPicPr>
          <p:nvPr/>
        </p:nvPicPr>
        <p:blipFill rotWithShape="1">
          <a:blip r:embed="rId3"/>
          <a:srcRect t="30000" b="35555"/>
          <a:stretch/>
        </p:blipFill>
        <p:spPr>
          <a:xfrm>
            <a:off x="5227541" y="1161518"/>
            <a:ext cx="6521087" cy="4991450"/>
          </a:xfrm>
          <a:prstGeom prst="rect">
            <a:avLst/>
          </a:prstGeom>
        </p:spPr>
      </p:pic>
      <p:sp>
        <p:nvSpPr>
          <p:cNvPr id="8" name="Rectangle 1">
            <a:extLst>
              <a:ext uri="{FF2B5EF4-FFF2-40B4-BE49-F238E27FC236}">
                <a16:creationId xmlns:a16="http://schemas.microsoft.com/office/drawing/2014/main" id="{B84499F8-E3AD-E624-0D2B-CC3CECC531ED}"/>
              </a:ext>
            </a:extLst>
          </p:cNvPr>
          <p:cNvSpPr>
            <a:spLocks noChangeArrowheads="1"/>
          </p:cNvSpPr>
          <p:nvPr/>
        </p:nvSpPr>
        <p:spPr bwMode="auto">
          <a:xfrm>
            <a:off x="585369" y="1441701"/>
            <a:ext cx="446789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1600">
                <a:solidFill>
                  <a:srgbClr val="252525"/>
                </a:solidFill>
                <a:latin typeface="Open Sans" panose="020B0606030504020204" pitchFamily="34" charset="0"/>
              </a:rPr>
              <a:t>Η ρα</a:t>
            </a:r>
            <a:r>
              <a:rPr lang="en-US" altLang="en-US" sz="1600" err="1">
                <a:solidFill>
                  <a:srgbClr val="252525"/>
                </a:solidFill>
                <a:latin typeface="Open Sans" panose="020B0606030504020204" pitchFamily="34" charset="0"/>
              </a:rPr>
              <a:t>γδ</a:t>
            </a:r>
            <a:r>
              <a:rPr lang="en-US" altLang="en-US" sz="1600">
                <a:solidFill>
                  <a:srgbClr val="252525"/>
                </a:solidFill>
                <a:latin typeface="Open Sans" panose="020B0606030504020204" pitchFamily="34" charset="0"/>
              </a:rPr>
              <a:t>αία διείσδυση ηλιακής ενέργειας οδηγεί:</a:t>
            </a:r>
            <a:br>
              <a:rPr lang="el-GR" altLang="en-US" sz="1600">
                <a:solidFill>
                  <a:srgbClr val="252525"/>
                </a:solidFill>
                <a:latin typeface="Open Sans" panose="020B0606030504020204" pitchFamily="34" charset="0"/>
              </a:rPr>
            </a:br>
            <a:endParaRPr lang="en-US" altLang="en-US" sz="1600">
              <a:solidFill>
                <a:srgbClr val="252525"/>
              </a:solidFill>
              <a:latin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
                <a:srgbClr val="0F55F5"/>
              </a:buClr>
              <a:buSzTx/>
              <a:buFont typeface="Wingdings" panose="05000000000000000000" pitchFamily="2" charset="2"/>
              <a:buChar char="§"/>
              <a:tabLst/>
            </a:pPr>
            <a:r>
              <a:rPr lang="en-US" altLang="en-US" sz="1600">
                <a:solidFill>
                  <a:srgbClr val="252525"/>
                </a:solidFill>
                <a:latin typeface="Open Sans" panose="020B0606030504020204" pitchFamily="34" charset="0"/>
              </a:rPr>
              <a:t>Σε υπ</a:t>
            </a:r>
            <a:r>
              <a:rPr lang="en-US" altLang="en-US" sz="1600" err="1">
                <a:solidFill>
                  <a:srgbClr val="252525"/>
                </a:solidFill>
                <a:latin typeface="Open Sans" panose="020B0606030504020204" pitchFamily="34" charset="0"/>
              </a:rPr>
              <a:t>ερ</a:t>
            </a:r>
            <a:r>
              <a:rPr lang="en-US" altLang="en-US" sz="1600">
                <a:solidFill>
                  <a:srgbClr val="252525"/>
                </a:solidFill>
                <a:latin typeface="Open Sans" panose="020B0606030504020204" pitchFamily="34" charset="0"/>
              </a:rPr>
              <a:t>παραγωγή το μεσημέρι, που μειώνει τη ζήτηση από το σύστημα.</a:t>
            </a:r>
          </a:p>
          <a:p>
            <a:pPr marL="285750" marR="0" lvl="0" indent="-285750" algn="l" defTabSz="914400" rtl="0" eaLnBrk="0" fontAlgn="base" latinLnBrk="0" hangingPunct="0">
              <a:lnSpc>
                <a:spcPct val="100000"/>
              </a:lnSpc>
              <a:spcBef>
                <a:spcPct val="0"/>
              </a:spcBef>
              <a:spcAft>
                <a:spcPct val="0"/>
              </a:spcAft>
              <a:buClr>
                <a:srgbClr val="0F55F5"/>
              </a:buClr>
              <a:buSzTx/>
              <a:buFont typeface="Wingdings" panose="05000000000000000000" pitchFamily="2" charset="2"/>
              <a:buChar char="§"/>
              <a:tabLst/>
            </a:pPr>
            <a:r>
              <a:rPr lang="en-US" altLang="en-US" sz="1600">
                <a:solidFill>
                  <a:srgbClr val="252525"/>
                </a:solidFill>
                <a:latin typeface="Open Sans" panose="020B0606030504020204" pitchFamily="34" charset="0"/>
              </a:rPr>
              <a:t>Σε α</a:t>
            </a:r>
            <a:r>
              <a:rPr lang="en-US" altLang="en-US" sz="1600" err="1">
                <a:solidFill>
                  <a:srgbClr val="252525"/>
                </a:solidFill>
                <a:latin typeface="Open Sans" panose="020B0606030504020204" pitchFamily="34" charset="0"/>
              </a:rPr>
              <a:t>ιφνίδι</a:t>
            </a:r>
            <a:r>
              <a:rPr lang="en-US" altLang="en-US" sz="1600">
                <a:solidFill>
                  <a:srgbClr val="252525"/>
                </a:solidFill>
                <a:latin typeface="Open Sans" panose="020B0606030504020204" pitchFamily="34" charset="0"/>
              </a:rPr>
              <a:t>α αύξηση ανάγκης για συμβατικ</a:t>
            </a:r>
            <a:r>
              <a:rPr lang="el-GR" altLang="en-US" sz="1600" err="1">
                <a:solidFill>
                  <a:srgbClr val="252525"/>
                </a:solidFill>
                <a:latin typeface="Open Sans" panose="020B0606030504020204" pitchFamily="34" charset="0"/>
              </a:rPr>
              <a:t>ές</a:t>
            </a:r>
            <a:r>
              <a:rPr lang="el-GR" altLang="en-US" sz="1600">
                <a:solidFill>
                  <a:srgbClr val="252525"/>
                </a:solidFill>
                <a:latin typeface="Open Sans" panose="020B0606030504020204" pitchFamily="34" charset="0"/>
              </a:rPr>
              <a:t> τεχνολογίες παραγωγής </a:t>
            </a:r>
            <a:r>
              <a:rPr lang="en-US" altLang="en-US" sz="1600" err="1">
                <a:solidFill>
                  <a:srgbClr val="252525"/>
                </a:solidFill>
                <a:latin typeface="Open Sans" panose="020B0606030504020204" pitchFamily="34" charset="0"/>
              </a:rPr>
              <a:t>το</a:t>
            </a:r>
            <a:r>
              <a:rPr lang="en-US" altLang="en-US" sz="1600">
                <a:solidFill>
                  <a:srgbClr val="252525"/>
                </a:solidFill>
                <a:latin typeface="Open Sans" panose="020B0606030504020204" pitchFamily="34" charset="0"/>
              </a:rPr>
              <a:t> απ</a:t>
            </a:r>
            <a:r>
              <a:rPr lang="en-US" altLang="en-US" sz="1600" err="1">
                <a:solidFill>
                  <a:srgbClr val="252525"/>
                </a:solidFill>
                <a:latin typeface="Open Sans" panose="020B0606030504020204" pitchFamily="34" charset="0"/>
              </a:rPr>
              <a:t>όγευμ</a:t>
            </a:r>
            <a:r>
              <a:rPr lang="en-US" altLang="en-US" sz="1600">
                <a:solidFill>
                  <a:srgbClr val="252525"/>
                </a:solidFill>
                <a:latin typeface="Open Sans" panose="020B0606030504020204" pitchFamily="34" charset="0"/>
              </a:rPr>
              <a:t>α (ειδικά 17:00–20:00).</a:t>
            </a:r>
            <a:br>
              <a:rPr lang="el-GR" altLang="en-US" sz="1600">
                <a:solidFill>
                  <a:srgbClr val="252525"/>
                </a:solidFill>
                <a:latin typeface="Open Sans" panose="020B0606030504020204" pitchFamily="34" charset="0"/>
              </a:rPr>
            </a:br>
            <a:endParaRPr lang="en-US" altLang="en-US" sz="1600">
              <a:solidFill>
                <a:srgbClr val="252525"/>
              </a:solidFill>
              <a:latin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1600" err="1">
                <a:solidFill>
                  <a:srgbClr val="252525"/>
                </a:solidFill>
                <a:latin typeface="Open Sans" panose="020B0606030504020204" pitchFamily="34" charset="0"/>
              </a:rPr>
              <a:t>Το</a:t>
            </a:r>
            <a:r>
              <a:rPr lang="en-US" altLang="en-US" sz="1600">
                <a:solidFill>
                  <a:srgbClr val="252525"/>
                </a:solidFill>
                <a:latin typeface="Open Sans" panose="020B0606030504020204" pitchFamily="34" charset="0"/>
              </a:rPr>
              <a:t> </a:t>
            </a:r>
            <a:r>
              <a:rPr lang="en-US" altLang="en-US" sz="1600" err="1">
                <a:solidFill>
                  <a:srgbClr val="252525"/>
                </a:solidFill>
                <a:latin typeface="Open Sans" panose="020B0606030504020204" pitchFamily="34" charset="0"/>
              </a:rPr>
              <a:t>σύστημ</a:t>
            </a:r>
            <a:r>
              <a:rPr lang="en-US" altLang="en-US" sz="1600">
                <a:solidFill>
                  <a:srgbClr val="252525"/>
                </a:solidFill>
                <a:latin typeface="Open Sans" panose="020B0606030504020204" pitchFamily="34" charset="0"/>
              </a:rPr>
              <a:t>α πρέπει να ενεργοποιήσει </a:t>
            </a:r>
            <a:r>
              <a:rPr lang="el-GR" altLang="en-US" sz="1600">
                <a:solidFill>
                  <a:srgbClr val="252525"/>
                </a:solidFill>
                <a:latin typeface="Open Sans" panose="020B0606030504020204" pitchFamily="34" charset="0"/>
              </a:rPr>
              <a:t>άμεσα </a:t>
            </a:r>
            <a:r>
              <a:rPr lang="en-US" altLang="en-US" sz="1600" err="1">
                <a:solidFill>
                  <a:srgbClr val="252525"/>
                </a:solidFill>
                <a:latin typeface="Open Sans" panose="020B0606030504020204" pitchFamily="34" charset="0"/>
              </a:rPr>
              <a:t>δι</a:t>
            </a:r>
            <a:r>
              <a:rPr lang="en-US" altLang="en-US" sz="1600">
                <a:solidFill>
                  <a:srgbClr val="252525"/>
                </a:solidFill>
                <a:latin typeface="Open Sans" panose="020B0606030504020204" pitchFamily="34" charset="0"/>
              </a:rPr>
              <a:t>αθέσιμες μονάδες (π.χ. </a:t>
            </a:r>
            <a:r>
              <a:rPr lang="en-US" altLang="en-US" sz="1600" err="1">
                <a:solidFill>
                  <a:srgbClr val="252525"/>
                </a:solidFill>
                <a:latin typeface="Open Sans" panose="020B0606030504020204" pitchFamily="34" charset="0"/>
              </a:rPr>
              <a:t>φυσικού</a:t>
            </a:r>
            <a:r>
              <a:rPr lang="en-US" altLang="en-US" sz="1600">
                <a:solidFill>
                  <a:srgbClr val="252525"/>
                </a:solidFill>
                <a:latin typeface="Open Sans" panose="020B0606030504020204" pitchFamily="34" charset="0"/>
              </a:rPr>
              <a:t> α</a:t>
            </a:r>
            <a:r>
              <a:rPr lang="en-US" altLang="en-US" sz="1600" err="1">
                <a:solidFill>
                  <a:srgbClr val="252525"/>
                </a:solidFill>
                <a:latin typeface="Open Sans" panose="020B0606030504020204" pitchFamily="34" charset="0"/>
              </a:rPr>
              <a:t>ερίου</a:t>
            </a:r>
            <a:r>
              <a:rPr lang="en-US" altLang="en-US" sz="1600">
                <a:solidFill>
                  <a:srgbClr val="252525"/>
                </a:solidFill>
                <a:latin typeface="Open Sans" panose="020B0606030504020204" pitchFamily="34" charset="0"/>
              </a:rPr>
              <a:t>) </a:t>
            </a:r>
            <a:r>
              <a:rPr lang="en-US" altLang="en-US" sz="1600" err="1">
                <a:solidFill>
                  <a:srgbClr val="252525"/>
                </a:solidFill>
                <a:latin typeface="Open Sans" panose="020B0606030504020204" pitchFamily="34" charset="0"/>
              </a:rPr>
              <a:t>γι</a:t>
            </a:r>
            <a:r>
              <a:rPr lang="en-US" altLang="en-US" sz="1600">
                <a:solidFill>
                  <a:srgbClr val="252525"/>
                </a:solidFill>
                <a:latin typeface="Open Sans" panose="020B0606030504020204" pitchFamily="34" charset="0"/>
              </a:rPr>
              <a:t>α να</a:t>
            </a:r>
            <a:endParaRPr lang="el-GR" altLang="en-US" sz="1600">
              <a:solidFill>
                <a:srgbClr val="252525"/>
              </a:solidFill>
              <a:latin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600">
                <a:solidFill>
                  <a:srgbClr val="252525"/>
                </a:solidFill>
                <a:latin typeface="Open Sans" panose="020B0606030504020204" pitchFamily="34" charset="0"/>
              </a:rPr>
              <a:t>κα</a:t>
            </a:r>
            <a:r>
              <a:rPr lang="en-US" altLang="en-US" sz="1600" err="1">
                <a:solidFill>
                  <a:srgbClr val="252525"/>
                </a:solidFill>
                <a:latin typeface="Open Sans" panose="020B0606030504020204" pitchFamily="34" charset="0"/>
              </a:rPr>
              <a:t>λύψει</a:t>
            </a:r>
            <a:r>
              <a:rPr lang="en-US" altLang="en-US" sz="1600">
                <a:solidFill>
                  <a:srgbClr val="252525"/>
                </a:solidFill>
                <a:latin typeface="Open Sans" panose="020B0606030504020204" pitchFamily="34" charset="0"/>
              </a:rPr>
              <a:t> </a:t>
            </a:r>
            <a:r>
              <a:rPr lang="en-US" altLang="en-US" sz="1600" err="1">
                <a:solidFill>
                  <a:srgbClr val="252525"/>
                </a:solidFill>
                <a:latin typeface="Open Sans" panose="020B0606030504020204" pitchFamily="34" charset="0"/>
              </a:rPr>
              <a:t>την</a:t>
            </a:r>
            <a:r>
              <a:rPr lang="en-US" altLang="en-US" sz="1600">
                <a:solidFill>
                  <a:srgbClr val="252525"/>
                </a:solidFill>
                <a:latin typeface="Open Sans" panose="020B0606030504020204" pitchFamily="34" charset="0"/>
              </a:rPr>
              <a:t> α</a:t>
            </a:r>
            <a:r>
              <a:rPr lang="en-US" altLang="en-US" sz="1600" err="1">
                <a:solidFill>
                  <a:srgbClr val="252525"/>
                </a:solidFill>
                <a:latin typeface="Open Sans" panose="020B0606030504020204" pitchFamily="34" charset="0"/>
              </a:rPr>
              <a:t>ιχμή</a:t>
            </a:r>
            <a:r>
              <a:rPr lang="en-US" altLang="en-US" sz="1600">
                <a:solidFill>
                  <a:srgbClr val="252525"/>
                </a:solidFill>
                <a:latin typeface="Open Sans" panose="020B0606030504020204" pitchFamily="34" charset="0"/>
              </a:rPr>
              <a:t> </a:t>
            </a:r>
            <a:r>
              <a:rPr lang="el-GR" altLang="en-US" sz="1600">
                <a:solidFill>
                  <a:srgbClr val="252525"/>
                </a:solidFill>
                <a:latin typeface="Open Sans" panose="020B0606030504020204" pitchFamily="34" charset="0"/>
              </a:rPr>
              <a:t>αλλά και</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l-GR" altLang="en-US" sz="1600">
                <a:solidFill>
                  <a:srgbClr val="252525"/>
                </a:solidFill>
                <a:latin typeface="Open Sans" panose="020B0606030504020204" pitchFamily="34" charset="0"/>
              </a:rPr>
              <a:t>να μπορέσει να απορροφήσει την απότομη αύξηση και μείωση από τις ΑΠΕ</a:t>
            </a:r>
            <a:r>
              <a:rPr lang="en-US" altLang="en-US" sz="1600">
                <a:solidFill>
                  <a:srgbClr val="252525"/>
                </a:solidFill>
                <a:latin typeface="Open Sans" panose="020B0606030504020204" pitchFamily="34" charset="0"/>
              </a:rPr>
              <a:t>.</a:t>
            </a:r>
          </a:p>
        </p:txBody>
      </p:sp>
    </p:spTree>
    <p:extLst>
      <p:ext uri="{BB962C8B-B14F-4D97-AF65-F5344CB8AC3E}">
        <p14:creationId xmlns:p14="http://schemas.microsoft.com/office/powerpoint/2010/main" val="117011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DAC49-5226-D501-774F-63071F53947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E05BE6D-8567-083A-6FCB-0CE22AC032E2}"/>
              </a:ext>
            </a:extLst>
          </p:cNvPr>
          <p:cNvSpPr>
            <a:spLocks noGrp="1"/>
          </p:cNvSpPr>
          <p:nvPr>
            <p:ph type="title"/>
          </p:nvPr>
        </p:nvSpPr>
        <p:spPr>
          <a:xfrm>
            <a:off x="443372" y="379660"/>
            <a:ext cx="11305716" cy="984885"/>
          </a:xfrm>
        </p:spPr>
        <p:txBody>
          <a:bodyPr/>
          <a:lstStyle/>
          <a:p>
            <a:r>
              <a:rPr lang="el-GR" dirty="0">
                <a:solidFill>
                  <a:srgbClr val="0F55F5"/>
                </a:solidFill>
              </a:rPr>
              <a:t>Οι μπαταρίες ενισχύουν την ευστάθεια του δικτύου τις απογευματινές ώρες στην Καλιφόρνια</a:t>
            </a:r>
            <a:endParaRPr lang="en-US" dirty="0"/>
          </a:p>
        </p:txBody>
      </p:sp>
      <p:sp>
        <p:nvSpPr>
          <p:cNvPr id="5" name="Slide Number Placeholder 4">
            <a:extLst>
              <a:ext uri="{FF2B5EF4-FFF2-40B4-BE49-F238E27FC236}">
                <a16:creationId xmlns:a16="http://schemas.microsoft.com/office/drawing/2014/main" id="{738F7863-0838-5407-4C2A-AB2C81ED7C2A}"/>
              </a:ext>
            </a:extLst>
          </p:cNvPr>
          <p:cNvSpPr>
            <a:spLocks noGrp="1"/>
          </p:cNvSpPr>
          <p:nvPr>
            <p:ph type="sldNum" sz="quarter" idx="16"/>
          </p:nvPr>
        </p:nvSpPr>
        <p:spPr/>
        <p:txBody>
          <a:bodyPr/>
          <a:lstStyle/>
          <a:p>
            <a:fld id="{4531D9DC-ADF0-4D0A-8902-0133E3C6D94B}" type="slidenum">
              <a:rPr lang="en-US" smtClean="0"/>
              <a:pPr/>
              <a:t>16</a:t>
            </a:fld>
            <a:endParaRPr lang="en-US"/>
          </a:p>
        </p:txBody>
      </p:sp>
      <p:sp>
        <p:nvSpPr>
          <p:cNvPr id="11" name="TextBox 10">
            <a:extLst>
              <a:ext uri="{FF2B5EF4-FFF2-40B4-BE49-F238E27FC236}">
                <a16:creationId xmlns:a16="http://schemas.microsoft.com/office/drawing/2014/main" id="{2E8D0A62-D9DB-D8EF-6118-06617C31367C}"/>
              </a:ext>
            </a:extLst>
          </p:cNvPr>
          <p:cNvSpPr txBox="1"/>
          <p:nvPr/>
        </p:nvSpPr>
        <p:spPr>
          <a:xfrm>
            <a:off x="1375392" y="1406355"/>
            <a:ext cx="8947261" cy="338554"/>
          </a:xfrm>
          <a:prstGeom prst="rect">
            <a:avLst/>
          </a:prstGeom>
          <a:noFill/>
        </p:spPr>
        <p:txBody>
          <a:bodyPr wrap="square">
            <a:spAutoFit/>
          </a:bodyPr>
          <a:lstStyle/>
          <a:p>
            <a:pPr algn="ctr"/>
            <a:r>
              <a:rPr lang="el-GR" sz="1600" spc="-11" dirty="0">
                <a:solidFill>
                  <a:srgbClr val="0F55F5"/>
                </a:solidFill>
              </a:rPr>
              <a:t>Ημερήσιο Ενεργειακό Μείγμα στην Καλιφόρνια, 20 Μαΐου 2025</a:t>
            </a:r>
            <a:endParaRPr lang="en-US" dirty="0">
              <a:solidFill>
                <a:srgbClr val="0F55F5"/>
              </a:solidFill>
            </a:endParaRPr>
          </a:p>
        </p:txBody>
      </p:sp>
      <p:sp>
        <p:nvSpPr>
          <p:cNvPr id="2" name="Ορθογώνιο 24">
            <a:extLst>
              <a:ext uri="{FF2B5EF4-FFF2-40B4-BE49-F238E27FC236}">
                <a16:creationId xmlns:a16="http://schemas.microsoft.com/office/drawing/2014/main" id="{DE26A27C-E0DD-D237-42C1-3A815A274493}"/>
              </a:ext>
            </a:extLst>
          </p:cNvPr>
          <p:cNvSpPr/>
          <p:nvPr/>
        </p:nvSpPr>
        <p:spPr>
          <a:xfrm>
            <a:off x="9720072" y="6412850"/>
            <a:ext cx="3092935"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n-US" sz="1000" spc="-15">
                <a:solidFill>
                  <a:schemeClr val="tx1">
                    <a:lumMod val="65000"/>
                    <a:lumOff val="35000"/>
                  </a:schemeClr>
                </a:solidFill>
                <a:latin typeface="Verdana" panose="020B0604030504040204" pitchFamily="34" charset="0"/>
                <a:ea typeface="Verdana" panose="020B0604030504040204" pitchFamily="34" charset="0"/>
              </a:rPr>
              <a:t>IPTO,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HAEE’s analysis</a:t>
            </a:r>
          </a:p>
        </p:txBody>
      </p:sp>
      <p:pic>
        <p:nvPicPr>
          <p:cNvPr id="16" name="Picture 15">
            <a:extLst>
              <a:ext uri="{FF2B5EF4-FFF2-40B4-BE49-F238E27FC236}">
                <a16:creationId xmlns:a16="http://schemas.microsoft.com/office/drawing/2014/main" id="{AB0EC10D-0258-8E6D-E375-9C1F690C5924}"/>
              </a:ext>
            </a:extLst>
          </p:cNvPr>
          <p:cNvPicPr>
            <a:picLocks noChangeAspect="1"/>
          </p:cNvPicPr>
          <p:nvPr/>
        </p:nvPicPr>
        <p:blipFill>
          <a:blip r:embed="rId3"/>
          <a:stretch>
            <a:fillRect/>
          </a:stretch>
        </p:blipFill>
        <p:spPr>
          <a:xfrm>
            <a:off x="1565019" y="1697241"/>
            <a:ext cx="8234935" cy="4561721"/>
          </a:xfrm>
          <a:prstGeom prst="rect">
            <a:avLst/>
          </a:prstGeom>
        </p:spPr>
      </p:pic>
      <p:sp>
        <p:nvSpPr>
          <p:cNvPr id="18" name="TextBox 17">
            <a:extLst>
              <a:ext uri="{FF2B5EF4-FFF2-40B4-BE49-F238E27FC236}">
                <a16:creationId xmlns:a16="http://schemas.microsoft.com/office/drawing/2014/main" id="{1B4DEFDD-B5C9-7E87-2BB1-4036BA566A07}"/>
              </a:ext>
            </a:extLst>
          </p:cNvPr>
          <p:cNvSpPr txBox="1"/>
          <p:nvPr/>
        </p:nvSpPr>
        <p:spPr>
          <a:xfrm>
            <a:off x="9720072" y="3150419"/>
            <a:ext cx="2133572" cy="1754326"/>
          </a:xfrm>
          <a:prstGeom prst="rect">
            <a:avLst/>
          </a:prstGeom>
          <a:solidFill>
            <a:schemeClr val="accent2"/>
          </a:solidFill>
        </p:spPr>
        <p:txBody>
          <a:bodyPr wrap="square">
            <a:spAutoFit/>
          </a:bodyPr>
          <a:lstStyle/>
          <a:p>
            <a:r>
              <a:rPr lang="el-GR" sz="1200" dirty="0">
                <a:solidFill>
                  <a:schemeClr val="bg1"/>
                </a:solidFill>
              </a:rPr>
              <a:t>- </a:t>
            </a:r>
            <a:r>
              <a:rPr lang="en-US" sz="1200" dirty="0">
                <a:solidFill>
                  <a:schemeClr val="bg1"/>
                </a:solidFill>
              </a:rPr>
              <a:t>H </a:t>
            </a:r>
            <a:r>
              <a:rPr lang="el-GR" sz="1200" dirty="0">
                <a:solidFill>
                  <a:schemeClr val="bg1"/>
                </a:solidFill>
              </a:rPr>
              <a:t>Ηλιακή ενέργεια κυριαρχεί τις μεσημεριανές ώρες.</a:t>
            </a:r>
            <a:br>
              <a:rPr lang="el-GR" sz="1200" dirty="0">
                <a:solidFill>
                  <a:schemeClr val="bg1"/>
                </a:solidFill>
              </a:rPr>
            </a:br>
            <a:r>
              <a:rPr lang="el-GR" sz="1200" dirty="0">
                <a:solidFill>
                  <a:schemeClr val="bg1"/>
                </a:solidFill>
              </a:rPr>
              <a:t>- Οι μπαταρίες </a:t>
            </a:r>
            <a:r>
              <a:rPr lang="el-GR" sz="1200" dirty="0" err="1">
                <a:solidFill>
                  <a:schemeClr val="bg1"/>
                </a:solidFill>
              </a:rPr>
              <a:t>εγχύουν</a:t>
            </a:r>
            <a:r>
              <a:rPr lang="el-GR" sz="1200" dirty="0">
                <a:solidFill>
                  <a:schemeClr val="bg1"/>
                </a:solidFill>
              </a:rPr>
              <a:t> ενέργεια στο δίκτυο </a:t>
            </a:r>
            <a:r>
              <a:rPr lang="el-GR" sz="1200">
                <a:solidFill>
                  <a:schemeClr val="bg1"/>
                </a:solidFill>
              </a:rPr>
              <a:t>τις απογευματινές ώρες  </a:t>
            </a:r>
            <a:r>
              <a:rPr lang="el-GR" sz="1200" dirty="0">
                <a:solidFill>
                  <a:schemeClr val="bg1"/>
                </a:solidFill>
              </a:rPr>
              <a:t>και αναδεικνύονται σε κρίσιμο στοιχείο σταθερότητας του δικτύου.</a:t>
            </a:r>
            <a:endParaRPr lang="en-US" sz="1200" dirty="0">
              <a:solidFill>
                <a:schemeClr val="bg1"/>
              </a:solidFill>
            </a:endParaRPr>
          </a:p>
        </p:txBody>
      </p:sp>
    </p:spTree>
    <p:extLst>
      <p:ext uri="{BB962C8B-B14F-4D97-AF65-F5344CB8AC3E}">
        <p14:creationId xmlns:p14="http://schemas.microsoft.com/office/powerpoint/2010/main" val="3309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A0E0F-A397-477B-61ED-9D818B48892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6F9A2C-2427-F5BD-636E-BCCF98E00990}"/>
              </a:ext>
            </a:extLst>
          </p:cNvPr>
          <p:cNvSpPr>
            <a:spLocks noGrp="1"/>
          </p:cNvSpPr>
          <p:nvPr>
            <p:ph type="title"/>
          </p:nvPr>
        </p:nvSpPr>
        <p:spPr>
          <a:xfrm>
            <a:off x="443372" y="379660"/>
            <a:ext cx="11305716" cy="492443"/>
          </a:xfrm>
        </p:spPr>
        <p:txBody>
          <a:bodyPr/>
          <a:lstStyle/>
          <a:p>
            <a:r>
              <a:rPr lang="el-GR" dirty="0">
                <a:solidFill>
                  <a:srgbClr val="0F55F5"/>
                </a:solidFill>
                <a:highlight>
                  <a:srgbClr val="FFFFFF"/>
                </a:highlight>
              </a:rPr>
              <a:t>Τιμές Χονδρικής Ηλεκτρικής Ενέργειας</a:t>
            </a:r>
            <a:endParaRPr lang="en-US" dirty="0">
              <a:highlight>
                <a:srgbClr val="FFFFFF"/>
              </a:highlight>
            </a:endParaRPr>
          </a:p>
        </p:txBody>
      </p:sp>
      <p:sp>
        <p:nvSpPr>
          <p:cNvPr id="5" name="Slide Number Placeholder 4">
            <a:extLst>
              <a:ext uri="{FF2B5EF4-FFF2-40B4-BE49-F238E27FC236}">
                <a16:creationId xmlns:a16="http://schemas.microsoft.com/office/drawing/2014/main" id="{7DF0A10F-2BD5-0F07-EAC4-8212798DC63E}"/>
              </a:ext>
            </a:extLst>
          </p:cNvPr>
          <p:cNvSpPr>
            <a:spLocks noGrp="1"/>
          </p:cNvSpPr>
          <p:nvPr>
            <p:ph type="sldNum" sz="quarter" idx="16"/>
          </p:nvPr>
        </p:nvSpPr>
        <p:spPr/>
        <p:txBody>
          <a:bodyPr/>
          <a:lstStyle/>
          <a:p>
            <a:fld id="{4531D9DC-ADF0-4D0A-8902-0133E3C6D94B}" type="slidenum">
              <a:rPr lang="en-US" smtClean="0"/>
              <a:pPr/>
              <a:t>17</a:t>
            </a:fld>
            <a:endParaRPr lang="en-US"/>
          </a:p>
        </p:txBody>
      </p:sp>
      <p:sp>
        <p:nvSpPr>
          <p:cNvPr id="4" name="TextBox 3">
            <a:extLst>
              <a:ext uri="{FF2B5EF4-FFF2-40B4-BE49-F238E27FC236}">
                <a16:creationId xmlns:a16="http://schemas.microsoft.com/office/drawing/2014/main" id="{A84B2766-22C3-C6F7-8EBA-1F4E1021D0A6}"/>
              </a:ext>
            </a:extLst>
          </p:cNvPr>
          <p:cNvSpPr txBox="1"/>
          <p:nvPr/>
        </p:nvSpPr>
        <p:spPr>
          <a:xfrm>
            <a:off x="443372" y="1815299"/>
            <a:ext cx="6995653" cy="3416320"/>
          </a:xfrm>
          <a:prstGeom prst="rect">
            <a:avLst/>
          </a:prstGeom>
          <a:noFill/>
        </p:spPr>
        <p:txBody>
          <a:bodyPr wrap="square">
            <a:spAutoFit/>
          </a:bodyPr>
          <a:lstStyle/>
          <a:p>
            <a:pPr>
              <a:buNone/>
            </a:pPr>
            <a:r>
              <a:rPr lang="el-GR" b="1">
                <a:solidFill>
                  <a:srgbClr val="0F55F5"/>
                </a:solidFill>
              </a:rPr>
              <a:t>Ευκρινής γεωγραφικός διαχωρισμός</a:t>
            </a:r>
            <a:r>
              <a:rPr lang="el-GR">
                <a:solidFill>
                  <a:srgbClr val="0F55F5"/>
                </a:solidFill>
              </a:rPr>
              <a:t>:</a:t>
            </a:r>
          </a:p>
          <a:p>
            <a:pPr>
              <a:buNone/>
            </a:pPr>
            <a:br>
              <a:rPr lang="el-GR"/>
            </a:br>
            <a:r>
              <a:rPr lang="el-GR" b="1">
                <a:solidFill>
                  <a:srgbClr val="0F55F5"/>
                </a:solidFill>
              </a:rPr>
              <a:t>Η Ελλάδα συγκαταλέγεται στις ακριβότερες αγορές</a:t>
            </a:r>
            <a:r>
              <a:rPr lang="el-GR">
                <a:solidFill>
                  <a:srgbClr val="0F55F5"/>
                </a:solidFill>
              </a:rPr>
              <a:t>:</a:t>
            </a:r>
          </a:p>
          <a:p>
            <a:pPr marL="285750" indent="-285750">
              <a:buClr>
                <a:srgbClr val="0F55F5"/>
              </a:buClr>
              <a:buFont typeface="Wingdings" panose="05000000000000000000" pitchFamily="2" charset="2"/>
              <a:buChar char="§"/>
            </a:pPr>
            <a:r>
              <a:rPr lang="el-GR" sz="1600">
                <a:solidFill>
                  <a:srgbClr val="252525"/>
                </a:solidFill>
                <a:latin typeface="Open Sans" panose="020B0606030504020204" pitchFamily="34" charset="0"/>
              </a:rPr>
              <a:t>Η μέση τιμή ανέρχεται στα ~1</a:t>
            </a:r>
            <a:r>
              <a:rPr lang="en-US" sz="1600">
                <a:solidFill>
                  <a:srgbClr val="252525"/>
                </a:solidFill>
                <a:latin typeface="Open Sans" panose="020B0606030504020204" pitchFamily="34" charset="0"/>
              </a:rPr>
              <a:t>00.</a:t>
            </a:r>
            <a:r>
              <a:rPr lang="el-GR" sz="1600">
                <a:solidFill>
                  <a:srgbClr val="252525"/>
                </a:solidFill>
                <a:latin typeface="Open Sans" panose="020B0606030504020204" pitchFamily="34" charset="0"/>
              </a:rPr>
              <a:t>9 €/</a:t>
            </a:r>
            <a:r>
              <a:rPr lang="el-GR" sz="1600" err="1">
                <a:solidFill>
                  <a:srgbClr val="252525"/>
                </a:solidFill>
                <a:latin typeface="Open Sans" panose="020B0606030504020204" pitchFamily="34" charset="0"/>
              </a:rPr>
              <a:t>MWh</a:t>
            </a:r>
            <a:r>
              <a:rPr lang="el-GR" sz="1600">
                <a:solidFill>
                  <a:srgbClr val="252525"/>
                </a:solidFill>
                <a:latin typeface="Open Sans" panose="020B0606030504020204" pitchFamily="34" charset="0"/>
              </a:rPr>
              <a:t>, σημαντικά υψηλότερη από τον ευρωπαϊκό μέσο όρο.</a:t>
            </a:r>
          </a:p>
          <a:p>
            <a:pPr marL="285750" indent="-285750">
              <a:buClr>
                <a:srgbClr val="0F55F5"/>
              </a:buClr>
              <a:buFont typeface="Wingdings" panose="05000000000000000000" pitchFamily="2" charset="2"/>
              <a:buChar char="§"/>
            </a:pPr>
            <a:r>
              <a:rPr lang="el-GR" sz="1600">
                <a:solidFill>
                  <a:srgbClr val="252525"/>
                </a:solidFill>
                <a:latin typeface="Open Sans" panose="020B0606030504020204" pitchFamily="34" charset="0"/>
              </a:rPr>
              <a:t>Παρόμοια επίπεδα εντοπίζονται σε Βουλγαρία, Ιταλία και Ουγγαρία</a:t>
            </a:r>
          </a:p>
          <a:p>
            <a:r>
              <a:rPr lang="el-GR" b="1">
                <a:solidFill>
                  <a:srgbClr val="0F55F5"/>
                </a:solidFill>
              </a:rPr>
              <a:t>Το χαμηλότερο κόστος στην Ευρώπη:</a:t>
            </a:r>
          </a:p>
          <a:p>
            <a:r>
              <a:rPr lang="el-GR" sz="1600">
                <a:solidFill>
                  <a:srgbClr val="252525"/>
                </a:solidFill>
                <a:latin typeface="Open Sans" panose="020B0606030504020204" pitchFamily="34" charset="0"/>
              </a:rPr>
              <a:t>Καταγράφεται στη </a:t>
            </a:r>
            <a:r>
              <a:rPr lang="el-GR" sz="1600" b="1">
                <a:solidFill>
                  <a:schemeClr val="accent2"/>
                </a:solidFill>
                <a:latin typeface="Open Sans" panose="020B0606030504020204" pitchFamily="34" charset="0"/>
              </a:rPr>
              <a:t>Νορβηγία</a:t>
            </a:r>
            <a:r>
              <a:rPr lang="el-GR" sz="1600">
                <a:solidFill>
                  <a:srgbClr val="252525"/>
                </a:solidFill>
                <a:latin typeface="Open Sans" panose="020B0606030504020204" pitchFamily="34" charset="0"/>
              </a:rPr>
              <a:t> (</a:t>
            </a:r>
            <a:r>
              <a:rPr lang="en-US" sz="1600">
                <a:solidFill>
                  <a:srgbClr val="252525"/>
                </a:solidFill>
                <a:latin typeface="Open Sans" panose="020B0606030504020204" pitchFamily="34" charset="0"/>
              </a:rPr>
              <a:t>37.8</a:t>
            </a:r>
            <a:r>
              <a:rPr lang="el-GR" sz="1600">
                <a:solidFill>
                  <a:srgbClr val="252525"/>
                </a:solidFill>
                <a:latin typeface="Open Sans" panose="020B0606030504020204" pitchFamily="34" charset="0"/>
              </a:rPr>
              <a:t> €/</a:t>
            </a:r>
            <a:r>
              <a:rPr lang="el-GR" sz="1600" err="1">
                <a:solidFill>
                  <a:srgbClr val="252525"/>
                </a:solidFill>
                <a:latin typeface="Open Sans" panose="020B0606030504020204" pitchFamily="34" charset="0"/>
              </a:rPr>
              <a:t>MWh</a:t>
            </a:r>
            <a:r>
              <a:rPr lang="en-US" sz="1600">
                <a:solidFill>
                  <a:srgbClr val="252525"/>
                </a:solidFill>
                <a:latin typeface="Open Sans" panose="020B0606030504020204" pitchFamily="34" charset="0"/>
              </a:rPr>
              <a:t> </a:t>
            </a:r>
            <a:r>
              <a:rPr lang="el-GR" sz="1600">
                <a:solidFill>
                  <a:srgbClr val="252525"/>
                </a:solidFill>
                <a:latin typeface="Open Sans" panose="020B0606030504020204" pitchFamily="34" charset="0"/>
              </a:rPr>
              <a:t>κατά </a:t>
            </a:r>
            <a:r>
              <a:rPr lang="el-GR" sz="1600" err="1">
                <a:solidFill>
                  <a:srgbClr val="252525"/>
                </a:solidFill>
                <a:latin typeface="Open Sans" panose="020B0606030504020204" pitchFamily="34" charset="0"/>
              </a:rPr>
              <a:t>μ.ο</a:t>
            </a:r>
            <a:r>
              <a:rPr lang="el-GR" sz="1600">
                <a:solidFill>
                  <a:srgbClr val="252525"/>
                </a:solidFill>
                <a:latin typeface="Open Sans" panose="020B0606030504020204" pitchFamily="34" charset="0"/>
              </a:rPr>
              <a:t>.) και Σουηδία, λόγω:</a:t>
            </a:r>
          </a:p>
          <a:p>
            <a:pPr marL="742950" lvl="1" indent="-285750">
              <a:buFont typeface="Arial" panose="020B0604020202020204" pitchFamily="34" charset="0"/>
              <a:buChar char="•"/>
            </a:pPr>
            <a:r>
              <a:rPr lang="el-GR" sz="1600">
                <a:solidFill>
                  <a:srgbClr val="252525"/>
                </a:solidFill>
                <a:latin typeface="Open Sans" panose="020B0606030504020204" pitchFamily="34" charset="0"/>
              </a:rPr>
              <a:t>Υψηλής συμμετοχής υδροηλεκτρικών &amp; αιολικών</a:t>
            </a:r>
          </a:p>
          <a:p>
            <a:pPr marL="742950" lvl="1" indent="-285750">
              <a:buFont typeface="Arial" panose="020B0604020202020204" pitchFamily="34" charset="0"/>
              <a:buChar char="•"/>
            </a:pPr>
            <a:r>
              <a:rPr lang="el-GR" sz="1600">
                <a:solidFill>
                  <a:srgbClr val="252525"/>
                </a:solidFill>
                <a:latin typeface="Open Sans" panose="020B0606030504020204" pitchFamily="34" charset="0"/>
              </a:rPr>
              <a:t>Εξαγωγικού χαρακτήρα των χωρών αυτών </a:t>
            </a:r>
          </a:p>
          <a:p>
            <a:pPr marL="742950" lvl="1" indent="-285750">
              <a:buFont typeface="Arial" panose="020B0604020202020204" pitchFamily="34" charset="0"/>
              <a:buChar char="•"/>
            </a:pPr>
            <a:r>
              <a:rPr lang="el-GR" sz="1600">
                <a:solidFill>
                  <a:srgbClr val="252525"/>
                </a:solidFill>
                <a:latin typeface="Open Sans" panose="020B0606030504020204" pitchFamily="34" charset="0"/>
              </a:rPr>
              <a:t>Περιορισμένων εξαρτήσεων από εισαγόμενα καύσιμα</a:t>
            </a:r>
          </a:p>
          <a:p>
            <a:endParaRPr lang="el-GR" sz="1600">
              <a:solidFill>
                <a:srgbClr val="252525"/>
              </a:solidFill>
              <a:latin typeface="Open Sans" panose="020B0606030504020204" pitchFamily="34" charset="0"/>
            </a:endParaRPr>
          </a:p>
        </p:txBody>
      </p:sp>
      <p:pic>
        <p:nvPicPr>
          <p:cNvPr id="1026" name="Picture 2" descr="Average electricity spot market prices in 2024 - EU : r/europe">
            <a:extLst>
              <a:ext uri="{FF2B5EF4-FFF2-40B4-BE49-F238E27FC236}">
                <a16:creationId xmlns:a16="http://schemas.microsoft.com/office/drawing/2014/main" id="{F97AE3AC-918E-088B-C3A1-AFE56E2DDAE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0805" r="31476"/>
          <a:stretch/>
        </p:blipFill>
        <p:spPr bwMode="auto">
          <a:xfrm>
            <a:off x="7633292" y="22766"/>
            <a:ext cx="4557964" cy="6835235"/>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24">
            <a:extLst>
              <a:ext uri="{FF2B5EF4-FFF2-40B4-BE49-F238E27FC236}">
                <a16:creationId xmlns:a16="http://schemas.microsoft.com/office/drawing/2014/main" id="{0E84CC57-0466-FFD9-0E29-778C60AABEE1}"/>
              </a:ext>
            </a:extLst>
          </p:cNvPr>
          <p:cNvSpPr/>
          <p:nvPr/>
        </p:nvSpPr>
        <p:spPr>
          <a:xfrm>
            <a:off x="9700337" y="6362924"/>
            <a:ext cx="3092935"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Eurostat</a:t>
            </a:r>
          </a:p>
        </p:txBody>
      </p:sp>
    </p:spTree>
    <p:extLst>
      <p:ext uri="{BB962C8B-B14F-4D97-AF65-F5344CB8AC3E}">
        <p14:creationId xmlns:p14="http://schemas.microsoft.com/office/powerpoint/2010/main" val="2465605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1485-B8FC-C4E0-EF26-7E12B6B6C59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AACEA05-0154-12A5-06E8-F3E3F2C6746E}"/>
              </a:ext>
            </a:extLst>
          </p:cNvPr>
          <p:cNvSpPr>
            <a:spLocks noGrp="1"/>
          </p:cNvSpPr>
          <p:nvPr>
            <p:ph type="title"/>
          </p:nvPr>
        </p:nvSpPr>
        <p:spPr>
          <a:xfrm>
            <a:off x="443372" y="379660"/>
            <a:ext cx="11305716" cy="984885"/>
          </a:xfrm>
        </p:spPr>
        <p:txBody>
          <a:bodyPr/>
          <a:lstStyle/>
          <a:p>
            <a:r>
              <a:rPr lang="el-GR">
                <a:solidFill>
                  <a:srgbClr val="0F55F5"/>
                </a:solidFill>
              </a:rPr>
              <a:t>Ακαθάριστη Παραγωγή Ηλεκτρικής Ενέργειας ανά Καύσιμο στην ΕΕ (%), [2024]</a:t>
            </a:r>
            <a:endParaRPr lang="en-US">
              <a:solidFill>
                <a:srgbClr val="0F55F5"/>
              </a:solidFill>
            </a:endParaRPr>
          </a:p>
        </p:txBody>
      </p:sp>
      <p:sp>
        <p:nvSpPr>
          <p:cNvPr id="5" name="Slide Number Placeholder 4">
            <a:extLst>
              <a:ext uri="{FF2B5EF4-FFF2-40B4-BE49-F238E27FC236}">
                <a16:creationId xmlns:a16="http://schemas.microsoft.com/office/drawing/2014/main" id="{989D1751-4EC4-B5DE-16F2-04B37CC67363}"/>
              </a:ext>
            </a:extLst>
          </p:cNvPr>
          <p:cNvSpPr>
            <a:spLocks noGrp="1"/>
          </p:cNvSpPr>
          <p:nvPr>
            <p:ph type="sldNum" sz="quarter" idx="16"/>
          </p:nvPr>
        </p:nvSpPr>
        <p:spPr/>
        <p:txBody>
          <a:bodyPr/>
          <a:lstStyle/>
          <a:p>
            <a:fld id="{4531D9DC-ADF0-4D0A-8902-0133E3C6D94B}" type="slidenum">
              <a:rPr lang="en-US" smtClean="0"/>
              <a:pPr/>
              <a:t>18</a:t>
            </a:fld>
            <a:endParaRPr lang="en-US"/>
          </a:p>
        </p:txBody>
      </p:sp>
      <p:graphicFrame>
        <p:nvGraphicFramePr>
          <p:cNvPr id="3" name="Chart 2">
            <a:extLst>
              <a:ext uri="{FF2B5EF4-FFF2-40B4-BE49-F238E27FC236}">
                <a16:creationId xmlns:a16="http://schemas.microsoft.com/office/drawing/2014/main" id="{9354ACDC-E462-82B2-B4A0-60336A4EF38A}"/>
              </a:ext>
            </a:extLst>
          </p:cNvPr>
          <p:cNvGraphicFramePr>
            <a:graphicFrameLocks/>
          </p:cNvGraphicFramePr>
          <p:nvPr>
            <p:extLst>
              <p:ext uri="{D42A27DB-BD31-4B8C-83A1-F6EECF244321}">
                <p14:modId xmlns:p14="http://schemas.microsoft.com/office/powerpoint/2010/main" val="3932143347"/>
              </p:ext>
            </p:extLst>
          </p:nvPr>
        </p:nvGraphicFramePr>
        <p:xfrm>
          <a:off x="443372" y="1376529"/>
          <a:ext cx="11145275" cy="5036321"/>
        </p:xfrm>
        <a:graphic>
          <a:graphicData uri="http://schemas.openxmlformats.org/drawingml/2006/chart">
            <c:chart xmlns:c="http://schemas.openxmlformats.org/drawingml/2006/chart" xmlns:r="http://schemas.openxmlformats.org/officeDocument/2006/relationships" r:id="rId3"/>
          </a:graphicData>
        </a:graphic>
      </p:graphicFrame>
      <p:sp>
        <p:nvSpPr>
          <p:cNvPr id="2" name="Ορθογώνιο 24">
            <a:extLst>
              <a:ext uri="{FF2B5EF4-FFF2-40B4-BE49-F238E27FC236}">
                <a16:creationId xmlns:a16="http://schemas.microsoft.com/office/drawing/2014/main" id="{320C1C4C-3158-0709-5EC7-FD4DA80C2449}"/>
              </a:ext>
            </a:extLst>
          </p:cNvPr>
          <p:cNvSpPr/>
          <p:nvPr/>
        </p:nvSpPr>
        <p:spPr>
          <a:xfrm>
            <a:off x="9089136" y="6412850"/>
            <a:ext cx="2745463"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Eurostat</a:t>
            </a:r>
            <a:r>
              <a:rPr lang="en-US" sz="1000" spc="-15">
                <a:solidFill>
                  <a:schemeClr val="tx1">
                    <a:lumMod val="65000"/>
                    <a:lumOff val="35000"/>
                  </a:schemeClr>
                </a:solidFill>
                <a:latin typeface="Verdana" panose="020B0604030504040204" pitchFamily="34" charset="0"/>
                <a:ea typeface="Verdana" panose="020B0604030504040204" pitchFamily="34" charset="0"/>
              </a:rPr>
              <a:t>,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HAEE’s analysis</a:t>
            </a:r>
          </a:p>
        </p:txBody>
      </p:sp>
    </p:spTree>
    <p:extLst>
      <p:ext uri="{BB962C8B-B14F-4D97-AF65-F5344CB8AC3E}">
        <p14:creationId xmlns:p14="http://schemas.microsoft.com/office/powerpoint/2010/main" val="822568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DEA6-FF7A-C429-FC5C-17281E3FEB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2CD8AE-6988-21D3-DED4-4AF030E1C379}"/>
              </a:ext>
            </a:extLst>
          </p:cNvPr>
          <p:cNvSpPr>
            <a:spLocks noGrp="1"/>
          </p:cNvSpPr>
          <p:nvPr>
            <p:ph type="title"/>
          </p:nvPr>
        </p:nvSpPr>
        <p:spPr>
          <a:xfrm>
            <a:off x="443372" y="379660"/>
            <a:ext cx="11305716" cy="492443"/>
          </a:xfrm>
        </p:spPr>
        <p:txBody>
          <a:bodyPr/>
          <a:lstStyle/>
          <a:p>
            <a:r>
              <a:rPr lang="el-GR">
                <a:solidFill>
                  <a:srgbClr val="0F55F5"/>
                </a:solidFill>
              </a:rPr>
              <a:t>Τιμές Ηλεκτρικής Ενέργειας στην ΕΕ</a:t>
            </a:r>
            <a:endParaRPr lang="en-US"/>
          </a:p>
        </p:txBody>
      </p:sp>
      <p:sp>
        <p:nvSpPr>
          <p:cNvPr id="5" name="Slide Number Placeholder 4">
            <a:extLst>
              <a:ext uri="{FF2B5EF4-FFF2-40B4-BE49-F238E27FC236}">
                <a16:creationId xmlns:a16="http://schemas.microsoft.com/office/drawing/2014/main" id="{CD9FEA44-455B-A098-25A9-516770C336C2}"/>
              </a:ext>
            </a:extLst>
          </p:cNvPr>
          <p:cNvSpPr>
            <a:spLocks noGrp="1"/>
          </p:cNvSpPr>
          <p:nvPr>
            <p:ph type="sldNum" sz="quarter" idx="16"/>
          </p:nvPr>
        </p:nvSpPr>
        <p:spPr/>
        <p:txBody>
          <a:bodyPr/>
          <a:lstStyle/>
          <a:p>
            <a:fld id="{4531D9DC-ADF0-4D0A-8902-0133E3C6D94B}" type="slidenum">
              <a:rPr lang="en-US" smtClean="0"/>
              <a:pPr/>
              <a:t>19</a:t>
            </a:fld>
            <a:endParaRPr lang="en-US"/>
          </a:p>
        </p:txBody>
      </p:sp>
      <p:graphicFrame>
        <p:nvGraphicFramePr>
          <p:cNvPr id="3" name="Chart 2">
            <a:extLst>
              <a:ext uri="{FF2B5EF4-FFF2-40B4-BE49-F238E27FC236}">
                <a16:creationId xmlns:a16="http://schemas.microsoft.com/office/drawing/2014/main" id="{AC591E09-8D55-096F-5CF6-C19CBC0AD954}"/>
              </a:ext>
            </a:extLst>
          </p:cNvPr>
          <p:cNvGraphicFramePr>
            <a:graphicFrameLocks/>
          </p:cNvGraphicFramePr>
          <p:nvPr/>
        </p:nvGraphicFramePr>
        <p:xfrm>
          <a:off x="443373" y="1485442"/>
          <a:ext cx="5476164" cy="46265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D2F51090-1A03-A8AD-301A-B5EF8D4721E5}"/>
              </a:ext>
            </a:extLst>
          </p:cNvPr>
          <p:cNvGraphicFramePr>
            <a:graphicFrameLocks/>
          </p:cNvGraphicFramePr>
          <p:nvPr/>
        </p:nvGraphicFramePr>
        <p:xfrm>
          <a:off x="6095999" y="1514006"/>
          <a:ext cx="5652628" cy="474495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9BC22F76-B54C-25CE-48CF-90EB2353FDCA}"/>
              </a:ext>
            </a:extLst>
          </p:cNvPr>
          <p:cNvSpPr txBox="1"/>
          <p:nvPr/>
        </p:nvSpPr>
        <p:spPr>
          <a:xfrm>
            <a:off x="336883" y="900667"/>
            <a:ext cx="5759115" cy="584775"/>
          </a:xfrm>
          <a:prstGeom prst="rect">
            <a:avLst/>
          </a:prstGeom>
          <a:noFill/>
        </p:spPr>
        <p:txBody>
          <a:bodyPr wrap="square">
            <a:spAutoFit/>
          </a:bodyPr>
          <a:lstStyle/>
          <a:p>
            <a:r>
              <a:rPr lang="el-GR" sz="1600" spc="-11">
                <a:solidFill>
                  <a:srgbClr val="0F55F5"/>
                </a:solidFill>
              </a:rPr>
              <a:t>Τιμές ηλεκτρικής ενέργειας ανά μπάντα κατανάλωσης στην ΕΕ (€/kWh), [2024 </a:t>
            </a:r>
            <a:r>
              <a:rPr lang="en-US" sz="1600" spc="-11">
                <a:solidFill>
                  <a:srgbClr val="0F55F5"/>
                </a:solidFill>
              </a:rPr>
              <a:t>S1</a:t>
            </a:r>
            <a:r>
              <a:rPr lang="el-GR" sz="1600" spc="-11">
                <a:solidFill>
                  <a:srgbClr val="0F55F5"/>
                </a:solidFill>
              </a:rPr>
              <a:t>]</a:t>
            </a:r>
            <a:endParaRPr lang="en-US">
              <a:solidFill>
                <a:srgbClr val="0F55F5"/>
              </a:solidFill>
            </a:endParaRPr>
          </a:p>
        </p:txBody>
      </p:sp>
      <p:sp>
        <p:nvSpPr>
          <p:cNvPr id="17" name="TextBox 16">
            <a:extLst>
              <a:ext uri="{FF2B5EF4-FFF2-40B4-BE49-F238E27FC236}">
                <a16:creationId xmlns:a16="http://schemas.microsoft.com/office/drawing/2014/main" id="{55FD458C-6C34-F064-DDF6-532114D2BDEB}"/>
              </a:ext>
            </a:extLst>
          </p:cNvPr>
          <p:cNvSpPr txBox="1"/>
          <p:nvPr/>
        </p:nvSpPr>
        <p:spPr>
          <a:xfrm>
            <a:off x="6095998" y="914949"/>
            <a:ext cx="5990705" cy="584775"/>
          </a:xfrm>
          <a:prstGeom prst="rect">
            <a:avLst/>
          </a:prstGeom>
          <a:noFill/>
        </p:spPr>
        <p:txBody>
          <a:bodyPr wrap="square">
            <a:spAutoFit/>
          </a:bodyPr>
          <a:lstStyle/>
          <a:p>
            <a:r>
              <a:rPr lang="el-GR" sz="1600" spc="-11">
                <a:solidFill>
                  <a:srgbClr val="0F55F5"/>
                </a:solidFill>
              </a:rPr>
              <a:t>Ετήσια μεταβολή τιμών ηλεκτρικής ενέργειας για τους οικιακούς καταναλωτές ανά κράτος μέλος της ΕΕ(%), [2023 S2-2024 S1]</a:t>
            </a:r>
            <a:endParaRPr lang="en-US">
              <a:solidFill>
                <a:srgbClr val="0F55F5"/>
              </a:solidFill>
            </a:endParaRPr>
          </a:p>
        </p:txBody>
      </p:sp>
    </p:spTree>
    <p:extLst>
      <p:ext uri="{BB962C8B-B14F-4D97-AF65-F5344CB8AC3E}">
        <p14:creationId xmlns:p14="http://schemas.microsoft.com/office/powerpoint/2010/main" val="3582597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6CF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7F9246-D813-9F43-5D46-355BAB587DC2}"/>
              </a:ext>
            </a:extLst>
          </p:cNvPr>
          <p:cNvSpPr>
            <a:spLocks noGrp="1"/>
          </p:cNvSpPr>
          <p:nvPr>
            <p:ph type="dt" sz="half" idx="14"/>
          </p:nvPr>
        </p:nvSpPr>
        <p:spPr/>
        <p:txBody>
          <a:bodyPr/>
          <a:lstStyle/>
          <a:p>
            <a:fld id="{D91EECA1-CDD8-4918-8BBA-1AE2701A1BC0}" type="datetime1">
              <a:rPr lang="en-GB" smtClean="0"/>
              <a:t>23/05/2025</a:t>
            </a:fld>
            <a:endParaRPr lang="en-US"/>
          </a:p>
        </p:txBody>
      </p:sp>
      <p:sp>
        <p:nvSpPr>
          <p:cNvPr id="5" name="Slide Number Placeholder 4">
            <a:extLst>
              <a:ext uri="{FF2B5EF4-FFF2-40B4-BE49-F238E27FC236}">
                <a16:creationId xmlns:a16="http://schemas.microsoft.com/office/drawing/2014/main" id="{78C821CC-EF1C-476D-DA28-FADB39EBDDE6}"/>
              </a:ext>
            </a:extLst>
          </p:cNvPr>
          <p:cNvSpPr>
            <a:spLocks noGrp="1"/>
          </p:cNvSpPr>
          <p:nvPr>
            <p:ph type="sldNum" sz="quarter" idx="16"/>
          </p:nvPr>
        </p:nvSpPr>
        <p:spPr/>
        <p:txBody>
          <a:bodyPr/>
          <a:lstStyle/>
          <a:p>
            <a:fld id="{4531D9DC-ADF0-4D0A-8902-0133E3C6D94B}" type="slidenum">
              <a:rPr lang="en-US" smtClean="0"/>
              <a:pPr/>
              <a:t>2</a:t>
            </a:fld>
            <a:endParaRPr lang="en-US"/>
          </a:p>
        </p:txBody>
      </p:sp>
      <p:sp>
        <p:nvSpPr>
          <p:cNvPr id="7" name="TextBox 6">
            <a:extLst>
              <a:ext uri="{FF2B5EF4-FFF2-40B4-BE49-F238E27FC236}">
                <a16:creationId xmlns:a16="http://schemas.microsoft.com/office/drawing/2014/main" id="{0A480694-EB47-537F-D81B-F3D4521430C2}"/>
              </a:ext>
            </a:extLst>
          </p:cNvPr>
          <p:cNvSpPr txBox="1"/>
          <p:nvPr/>
        </p:nvSpPr>
        <p:spPr>
          <a:xfrm>
            <a:off x="804776" y="1872458"/>
            <a:ext cx="5073639" cy="369332"/>
          </a:xfrm>
          <a:prstGeom prst="rect">
            <a:avLst/>
          </a:prstGeom>
          <a:noFill/>
        </p:spPr>
        <p:txBody>
          <a:bodyPr wrap="square" rtlCol="0">
            <a:spAutoFit/>
          </a:bodyPr>
          <a:lstStyle/>
          <a:p>
            <a:pPr algn="ctr"/>
            <a:r>
              <a:rPr lang="en-US" b="1" dirty="0">
                <a:solidFill>
                  <a:schemeClr val="bg1"/>
                </a:solidFill>
                <a:latin typeface="+mj-lt"/>
                <a:hlinkClick r:id="rId2">
                  <a:extLst>
                    <a:ext uri="{A12FA001-AC4F-418D-AE19-62706E023703}">
                      <ahyp:hlinkClr xmlns:ahyp="http://schemas.microsoft.com/office/drawing/2018/hyperlinkcolor" val="tx"/>
                    </a:ext>
                  </a:extLst>
                </a:hlinkClick>
              </a:rPr>
              <a:t>https://energy.alba.acg.edu/</a:t>
            </a:r>
            <a:endParaRPr lang="en-US" b="1" dirty="0">
              <a:solidFill>
                <a:schemeClr val="bg1"/>
              </a:solidFill>
              <a:latin typeface="+mj-lt"/>
            </a:endParaRPr>
          </a:p>
        </p:txBody>
      </p:sp>
      <p:pic>
        <p:nvPicPr>
          <p:cNvPr id="8" name="Graphic 7" descr="Cursor with solid fill">
            <a:extLst>
              <a:ext uri="{FF2B5EF4-FFF2-40B4-BE49-F238E27FC236}">
                <a16:creationId xmlns:a16="http://schemas.microsoft.com/office/drawing/2014/main" id="{7CF999EE-7D6D-35F7-3508-003EBFB512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7052" y="1875224"/>
            <a:ext cx="733132" cy="733132"/>
          </a:xfrm>
          <a:prstGeom prst="rect">
            <a:avLst/>
          </a:prstGeom>
        </p:spPr>
      </p:pic>
      <p:pic>
        <p:nvPicPr>
          <p:cNvPr id="9" name="Picture 8">
            <a:extLst>
              <a:ext uri="{FF2B5EF4-FFF2-40B4-BE49-F238E27FC236}">
                <a16:creationId xmlns:a16="http://schemas.microsoft.com/office/drawing/2014/main" id="{E32C1D19-687B-5A67-8F7D-A0C0C027C473}"/>
              </a:ext>
            </a:extLst>
          </p:cNvPr>
          <p:cNvPicPr>
            <a:picLocks noChangeAspect="1"/>
          </p:cNvPicPr>
          <p:nvPr/>
        </p:nvPicPr>
        <p:blipFill>
          <a:blip r:embed="rId5"/>
          <a:stretch>
            <a:fillRect/>
          </a:stretch>
        </p:blipFill>
        <p:spPr>
          <a:xfrm>
            <a:off x="1707751" y="2726766"/>
            <a:ext cx="3187392" cy="1800201"/>
          </a:xfrm>
          <a:prstGeom prst="rect">
            <a:avLst/>
          </a:prstGeom>
        </p:spPr>
      </p:pic>
      <p:pic>
        <p:nvPicPr>
          <p:cNvPr id="10" name="Graphic 9">
            <a:extLst>
              <a:ext uri="{FF2B5EF4-FFF2-40B4-BE49-F238E27FC236}">
                <a16:creationId xmlns:a16="http://schemas.microsoft.com/office/drawing/2014/main" id="{5917E036-3AC6-3DE0-C211-F861052126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8643" y="548680"/>
            <a:ext cx="3199859" cy="648072"/>
          </a:xfrm>
          <a:prstGeom prst="rect">
            <a:avLst/>
          </a:prstGeom>
        </p:spPr>
      </p:pic>
      <p:pic>
        <p:nvPicPr>
          <p:cNvPr id="11" name="Graphic 10">
            <a:extLst>
              <a:ext uri="{FF2B5EF4-FFF2-40B4-BE49-F238E27FC236}">
                <a16:creationId xmlns:a16="http://schemas.microsoft.com/office/drawing/2014/main" id="{540CF742-E4AF-74AA-DF27-93673F97924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gray">
          <a:xfrm>
            <a:off x="10056440" y="6008505"/>
            <a:ext cx="1564840" cy="449780"/>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C92EEFA3-B3E9-0DE8-E3F3-7A5E5117C9B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88643" y="5085184"/>
            <a:ext cx="554817" cy="1350667"/>
          </a:xfrm>
          <a:prstGeom prst="rect">
            <a:avLst/>
          </a:prstGeom>
        </p:spPr>
      </p:pic>
      <p:pic>
        <p:nvPicPr>
          <p:cNvPr id="14" name="Graphic 13" descr="Laptop with solid fill">
            <a:extLst>
              <a:ext uri="{FF2B5EF4-FFF2-40B4-BE49-F238E27FC236}">
                <a16:creationId xmlns:a16="http://schemas.microsoft.com/office/drawing/2014/main" id="{AE0CA603-8184-D17B-D96F-776934F7D6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582" y="1826737"/>
            <a:ext cx="4601118" cy="4028025"/>
          </a:xfrm>
          <a:prstGeom prst="rect">
            <a:avLst/>
          </a:prstGeom>
        </p:spPr>
      </p:pic>
      <p:pic>
        <p:nvPicPr>
          <p:cNvPr id="16" name="Picture 15">
            <a:extLst>
              <a:ext uri="{FF2B5EF4-FFF2-40B4-BE49-F238E27FC236}">
                <a16:creationId xmlns:a16="http://schemas.microsoft.com/office/drawing/2014/main" id="{2416E4A3-AE9E-86E3-249B-E43CDCD4856D}"/>
              </a:ext>
            </a:extLst>
          </p:cNvPr>
          <p:cNvPicPr>
            <a:picLocks noChangeAspect="1"/>
          </p:cNvPicPr>
          <p:nvPr/>
        </p:nvPicPr>
        <p:blipFill>
          <a:blip r:embed="rId13"/>
          <a:stretch>
            <a:fillRect/>
          </a:stretch>
        </p:blipFill>
        <p:spPr>
          <a:xfrm>
            <a:off x="6665831" y="2726765"/>
            <a:ext cx="4102112" cy="1889445"/>
          </a:xfrm>
          <a:prstGeom prst="rect">
            <a:avLst/>
          </a:prstGeom>
        </p:spPr>
      </p:pic>
      <p:sp>
        <p:nvSpPr>
          <p:cNvPr id="17" name="TextBox 16">
            <a:extLst>
              <a:ext uri="{FF2B5EF4-FFF2-40B4-BE49-F238E27FC236}">
                <a16:creationId xmlns:a16="http://schemas.microsoft.com/office/drawing/2014/main" id="{43C2DA26-996D-17A8-5968-862B5BBDEC36}"/>
              </a:ext>
            </a:extLst>
          </p:cNvPr>
          <p:cNvSpPr txBox="1"/>
          <p:nvPr/>
        </p:nvSpPr>
        <p:spPr>
          <a:xfrm>
            <a:off x="7384850" y="1883887"/>
            <a:ext cx="2671590" cy="553998"/>
          </a:xfrm>
          <a:prstGeom prst="rect">
            <a:avLst/>
          </a:prstGeom>
          <a:noFill/>
        </p:spPr>
        <p:txBody>
          <a:bodyPr wrap="square" lIns="0" tIns="0" rIns="0" bIns="0" rtlCol="0">
            <a:spAutoFit/>
          </a:bodyPr>
          <a:lstStyle/>
          <a:p>
            <a:pPr algn="l">
              <a:lnSpc>
                <a:spcPct val="100000"/>
              </a:lnSpc>
              <a:spcBef>
                <a:spcPts val="600"/>
              </a:spcBef>
              <a:buClr>
                <a:schemeClr val="accent1"/>
              </a:buClr>
            </a:pPr>
            <a:r>
              <a:rPr lang="el-GR" b="1" dirty="0">
                <a:solidFill>
                  <a:schemeClr val="bg1"/>
                </a:solidFill>
              </a:rPr>
              <a:t>Αποκωδικοποιώντας την Ενεργειακή Επικαιρότητα</a:t>
            </a:r>
            <a:endParaRPr lang="en-US" b="1" dirty="0">
              <a:solidFill>
                <a:schemeClr val="bg1"/>
              </a:solidFill>
            </a:endParaRPr>
          </a:p>
        </p:txBody>
      </p:sp>
    </p:spTree>
    <p:extLst>
      <p:ext uri="{BB962C8B-B14F-4D97-AF65-F5344CB8AC3E}">
        <p14:creationId xmlns:p14="http://schemas.microsoft.com/office/powerpoint/2010/main" val="148389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D8F5-D3AA-E94B-9558-72542DD74766}"/>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AE1BF26-5BE3-DD7A-B324-61DF292F5142}"/>
              </a:ext>
            </a:extLst>
          </p:cNvPr>
          <p:cNvGraphicFramePr>
            <a:graphicFrameLocks/>
          </p:cNvGraphicFramePr>
          <p:nvPr>
            <p:extLst>
              <p:ext uri="{D42A27DB-BD31-4B8C-83A1-F6EECF244321}">
                <p14:modId xmlns:p14="http://schemas.microsoft.com/office/powerpoint/2010/main" val="981958888"/>
              </p:ext>
            </p:extLst>
          </p:nvPr>
        </p:nvGraphicFramePr>
        <p:xfrm>
          <a:off x="97259" y="1622063"/>
          <a:ext cx="5998737" cy="4790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B24A768F-2517-043F-89B2-4A9BF9853037}"/>
              </a:ext>
            </a:extLst>
          </p:cNvPr>
          <p:cNvGraphicFramePr>
            <a:graphicFrameLocks/>
          </p:cNvGraphicFramePr>
          <p:nvPr>
            <p:extLst>
              <p:ext uri="{D42A27DB-BD31-4B8C-83A1-F6EECF244321}">
                <p14:modId xmlns:p14="http://schemas.microsoft.com/office/powerpoint/2010/main" val="3437304845"/>
              </p:ext>
            </p:extLst>
          </p:nvPr>
        </p:nvGraphicFramePr>
        <p:xfrm>
          <a:off x="6214525" y="1622063"/>
          <a:ext cx="5880215" cy="4790787"/>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a:extLst>
              <a:ext uri="{FF2B5EF4-FFF2-40B4-BE49-F238E27FC236}">
                <a16:creationId xmlns:a16="http://schemas.microsoft.com/office/drawing/2014/main" id="{1651BE6E-C492-19E5-7D50-4BAC10027B51}"/>
              </a:ext>
            </a:extLst>
          </p:cNvPr>
          <p:cNvSpPr>
            <a:spLocks noGrp="1"/>
          </p:cNvSpPr>
          <p:nvPr>
            <p:ph type="title"/>
          </p:nvPr>
        </p:nvSpPr>
        <p:spPr>
          <a:xfrm>
            <a:off x="443372" y="379660"/>
            <a:ext cx="11305716" cy="492443"/>
          </a:xfrm>
        </p:spPr>
        <p:txBody>
          <a:bodyPr/>
          <a:lstStyle/>
          <a:p>
            <a:r>
              <a:rPr lang="el-GR">
                <a:solidFill>
                  <a:srgbClr val="0F55F5"/>
                </a:solidFill>
              </a:rPr>
              <a:t>Λιανική Τιμή Ηλεκτρικής Ενέργειας</a:t>
            </a:r>
            <a:r>
              <a:rPr lang="en-US">
                <a:solidFill>
                  <a:srgbClr val="0F55F5"/>
                </a:solidFill>
              </a:rPr>
              <a:t> </a:t>
            </a:r>
            <a:r>
              <a:rPr lang="el-GR">
                <a:solidFill>
                  <a:srgbClr val="0F55F5"/>
                </a:solidFill>
              </a:rPr>
              <a:t>στην ΕΕ</a:t>
            </a:r>
            <a:endParaRPr lang="en-US"/>
          </a:p>
        </p:txBody>
      </p:sp>
      <p:sp>
        <p:nvSpPr>
          <p:cNvPr id="5" name="Slide Number Placeholder 4">
            <a:extLst>
              <a:ext uri="{FF2B5EF4-FFF2-40B4-BE49-F238E27FC236}">
                <a16:creationId xmlns:a16="http://schemas.microsoft.com/office/drawing/2014/main" id="{5E57CCE2-3581-A78F-340B-B33B855A006D}"/>
              </a:ext>
            </a:extLst>
          </p:cNvPr>
          <p:cNvSpPr>
            <a:spLocks noGrp="1"/>
          </p:cNvSpPr>
          <p:nvPr>
            <p:ph type="sldNum" sz="quarter" idx="16"/>
          </p:nvPr>
        </p:nvSpPr>
        <p:spPr/>
        <p:txBody>
          <a:bodyPr/>
          <a:lstStyle/>
          <a:p>
            <a:fld id="{4531D9DC-ADF0-4D0A-8902-0133E3C6D94B}" type="slidenum">
              <a:rPr lang="en-US" smtClean="0"/>
              <a:pPr/>
              <a:t>20</a:t>
            </a:fld>
            <a:endParaRPr lang="en-US"/>
          </a:p>
        </p:txBody>
      </p:sp>
      <p:sp>
        <p:nvSpPr>
          <p:cNvPr id="17" name="Rectangle 16">
            <a:extLst>
              <a:ext uri="{FF2B5EF4-FFF2-40B4-BE49-F238E27FC236}">
                <a16:creationId xmlns:a16="http://schemas.microsoft.com/office/drawing/2014/main" id="{34B93F06-1304-402A-BEAE-B6A5369C6B2D}"/>
              </a:ext>
            </a:extLst>
          </p:cNvPr>
          <p:cNvSpPr/>
          <p:nvPr/>
        </p:nvSpPr>
        <p:spPr>
          <a:xfrm>
            <a:off x="6470927" y="3339547"/>
            <a:ext cx="3335952" cy="135173"/>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kern="1200"/>
          </a:p>
        </p:txBody>
      </p:sp>
      <p:sp>
        <p:nvSpPr>
          <p:cNvPr id="7" name="Rectangle 6">
            <a:extLst>
              <a:ext uri="{FF2B5EF4-FFF2-40B4-BE49-F238E27FC236}">
                <a16:creationId xmlns:a16="http://schemas.microsoft.com/office/drawing/2014/main" id="{ED047720-564B-D560-24B8-51B9807329E0}"/>
              </a:ext>
            </a:extLst>
          </p:cNvPr>
          <p:cNvSpPr/>
          <p:nvPr/>
        </p:nvSpPr>
        <p:spPr>
          <a:xfrm>
            <a:off x="821981" y="3289181"/>
            <a:ext cx="3473090" cy="139820"/>
          </a:xfrm>
          <a:prstGeom prst="rect">
            <a:avLst/>
          </a:prstGeom>
          <a:noFill/>
          <a:ln>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0000" indent="-180000" algn="l">
              <a:lnSpc>
                <a:spcPct val="100000"/>
              </a:lnSpc>
              <a:spcBef>
                <a:spcPts val="600"/>
              </a:spcBef>
              <a:buClr>
                <a:schemeClr val="accent1"/>
              </a:buClr>
              <a:buFont typeface="Arial" panose="020B0604020202020204" pitchFamily="34" charset="0"/>
              <a:buChar char="•"/>
            </a:pPr>
            <a:endParaRPr lang="en-US" sz="1600" err="1">
              <a:solidFill>
                <a:schemeClr val="tx1"/>
              </a:solidFill>
            </a:endParaRPr>
          </a:p>
        </p:txBody>
      </p:sp>
      <p:sp>
        <p:nvSpPr>
          <p:cNvPr id="9" name="TextBox 8">
            <a:extLst>
              <a:ext uri="{FF2B5EF4-FFF2-40B4-BE49-F238E27FC236}">
                <a16:creationId xmlns:a16="http://schemas.microsoft.com/office/drawing/2014/main" id="{2842226E-9FFB-AFE1-0763-E59277F8A89F}"/>
              </a:ext>
            </a:extLst>
          </p:cNvPr>
          <p:cNvSpPr txBox="1"/>
          <p:nvPr/>
        </p:nvSpPr>
        <p:spPr>
          <a:xfrm>
            <a:off x="443372" y="973207"/>
            <a:ext cx="5652628" cy="307777"/>
          </a:xfrm>
          <a:prstGeom prst="rect">
            <a:avLst/>
          </a:prstGeom>
          <a:noFill/>
        </p:spPr>
        <p:txBody>
          <a:bodyPr wrap="square">
            <a:spAutoFit/>
          </a:bodyPr>
          <a:lstStyle/>
          <a:p>
            <a:pPr algn="ctr"/>
            <a:r>
              <a:rPr lang="el-GR" sz="1400">
                <a:solidFill>
                  <a:srgbClr val="0F55F5"/>
                </a:solidFill>
                <a:latin typeface="Open Sans" panose="020B0606030504020204" pitchFamily="34" charset="0"/>
                <a:ea typeface="Open Sans" panose="020B0606030504020204" pitchFamily="34" charset="0"/>
                <a:cs typeface="Open Sans" panose="020B0606030504020204" pitchFamily="34" charset="0"/>
              </a:rPr>
              <a:t>Όλες οι μπάντες κατανάλωσης για μη-οικιακούς καταναλωτές</a:t>
            </a:r>
            <a:endParaRPr lang="en-US" sz="1400">
              <a:solidFill>
                <a:srgbClr val="0F55F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146C6C9-4011-DBE4-613F-B2F5EE924321}"/>
              </a:ext>
            </a:extLst>
          </p:cNvPr>
          <p:cNvSpPr txBox="1"/>
          <p:nvPr/>
        </p:nvSpPr>
        <p:spPr>
          <a:xfrm>
            <a:off x="6095999" y="995319"/>
            <a:ext cx="5701047" cy="307777"/>
          </a:xfrm>
          <a:prstGeom prst="rect">
            <a:avLst/>
          </a:prstGeom>
          <a:noFill/>
        </p:spPr>
        <p:txBody>
          <a:bodyPr wrap="square">
            <a:spAutoFit/>
          </a:bodyPr>
          <a:lstStyle/>
          <a:p>
            <a:pPr algn="ctr"/>
            <a:r>
              <a:rPr lang="el-GR" sz="1400">
                <a:solidFill>
                  <a:srgbClr val="0F55F5"/>
                </a:solidFill>
                <a:latin typeface="Open Sans" panose="020B0606030504020204" pitchFamily="34" charset="0"/>
                <a:ea typeface="Open Sans" panose="020B0606030504020204" pitchFamily="34" charset="0"/>
                <a:cs typeface="Open Sans" panose="020B0606030504020204" pitchFamily="34" charset="0"/>
              </a:rPr>
              <a:t>Όλες οι μπάντες κατανάλωσης για οικιακούς καταναλωτές</a:t>
            </a:r>
            <a:endParaRPr lang="en-US" sz="1400">
              <a:solidFill>
                <a:srgbClr val="0F55F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Ορθογώνιο 24">
            <a:extLst>
              <a:ext uri="{FF2B5EF4-FFF2-40B4-BE49-F238E27FC236}">
                <a16:creationId xmlns:a16="http://schemas.microsoft.com/office/drawing/2014/main" id="{D6F05D41-CA80-C65A-663D-556AE5AEFC40}"/>
              </a:ext>
            </a:extLst>
          </p:cNvPr>
          <p:cNvSpPr/>
          <p:nvPr/>
        </p:nvSpPr>
        <p:spPr>
          <a:xfrm>
            <a:off x="695372" y="6631414"/>
            <a:ext cx="5701047" cy="203133"/>
          </a:xfrm>
          <a:prstGeom prst="rect">
            <a:avLst/>
          </a:prstGeom>
        </p:spPr>
        <p:txBody>
          <a:bodyPr wrap="square">
            <a:spAutoFit/>
          </a:bodyPr>
          <a:lstStyle/>
          <a:p>
            <a:pPr marL="120026">
              <a:lnSpc>
                <a:spcPct val="90000"/>
              </a:lnSpc>
              <a:spcBef>
                <a:spcPts val="614"/>
              </a:spcBef>
            </a:pPr>
            <a:r>
              <a:rPr lang="en-US" sz="8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n-US" sz="800">
                <a:hlinkClick r:id="rId5"/>
              </a:rPr>
              <a:t>[nrg_pc_205] Electricity prices for non-household consumers - bi-annual data (from 2007 onwards)</a:t>
            </a:r>
            <a:endParaRPr lang="en-US" sz="8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9D8126E0-3B7F-60F9-E785-BD16882E2777}"/>
              </a:ext>
            </a:extLst>
          </p:cNvPr>
          <p:cNvSpPr txBox="1"/>
          <p:nvPr/>
        </p:nvSpPr>
        <p:spPr>
          <a:xfrm>
            <a:off x="7057882" y="1303096"/>
            <a:ext cx="4539836" cy="415498"/>
          </a:xfrm>
          <a:prstGeom prst="rect">
            <a:avLst/>
          </a:prstGeom>
          <a:solidFill>
            <a:srgbClr val="0050A6"/>
          </a:solidFill>
          <a:ln>
            <a:noFill/>
          </a:ln>
        </p:spPr>
        <p:txBody>
          <a:bodyPr wrap="square">
            <a:spAutoFit/>
          </a:bodyPr>
          <a:lstStyle/>
          <a:p>
            <a:r>
              <a:rPr lang="en-US" sz="1050" b="1" i="0" u="none" strike="noStrike">
                <a:solidFill>
                  <a:schemeClr val="bg1"/>
                </a:solidFill>
                <a:effectLst/>
                <a:latin typeface="Arial" panose="020B0604020202020204" pitchFamily="34" charset="0"/>
              </a:rPr>
              <a:t>             	Excl. tax		incl. tax</a:t>
            </a:r>
          </a:p>
          <a:p>
            <a:r>
              <a:rPr lang="en-US" sz="1050" b="1" i="0" u="none" strike="noStrike">
                <a:solidFill>
                  <a:schemeClr val="bg1"/>
                </a:solidFill>
                <a:effectLst/>
                <a:latin typeface="Arial" panose="020B0604020202020204" pitchFamily="34" charset="0"/>
              </a:rPr>
              <a:t>Greece	</a:t>
            </a:r>
            <a:r>
              <a:rPr lang="en-US" sz="1050" b="0" i="0" u="none" strike="noStrike">
                <a:solidFill>
                  <a:schemeClr val="bg1"/>
                </a:solidFill>
                <a:effectLst/>
                <a:latin typeface="Arial" panose="020B0604020202020204" pitchFamily="34" charset="0"/>
              </a:rPr>
              <a:t>0.2058 (EUR/kWh)	0.2493 (EUR/kWh)</a:t>
            </a:r>
            <a:endParaRPr lang="en-US" sz="1050">
              <a:solidFill>
                <a:schemeClr val="bg1"/>
              </a:solidFill>
            </a:endParaRPr>
          </a:p>
        </p:txBody>
      </p:sp>
      <p:sp>
        <p:nvSpPr>
          <p:cNvPr id="15" name="Ορθογώνιο 24">
            <a:extLst>
              <a:ext uri="{FF2B5EF4-FFF2-40B4-BE49-F238E27FC236}">
                <a16:creationId xmlns:a16="http://schemas.microsoft.com/office/drawing/2014/main" id="{22664DA6-8EF0-98A4-11B0-1D1D43BB4B95}"/>
              </a:ext>
            </a:extLst>
          </p:cNvPr>
          <p:cNvSpPr/>
          <p:nvPr/>
        </p:nvSpPr>
        <p:spPr>
          <a:xfrm>
            <a:off x="6442109" y="6631414"/>
            <a:ext cx="5634205" cy="203133"/>
          </a:xfrm>
          <a:prstGeom prst="rect">
            <a:avLst/>
          </a:prstGeom>
        </p:spPr>
        <p:txBody>
          <a:bodyPr wrap="square">
            <a:spAutoFit/>
          </a:bodyPr>
          <a:lstStyle/>
          <a:p>
            <a:pPr marL="120026" algn="ctr">
              <a:lnSpc>
                <a:spcPct val="90000"/>
              </a:lnSpc>
              <a:spcBef>
                <a:spcPts val="614"/>
              </a:spcBef>
            </a:pPr>
            <a:r>
              <a:rPr lang="en-US" sz="8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n-US" sz="800">
                <a:hlinkClick r:id="rId6"/>
              </a:rPr>
              <a:t>[nrg_pc_204] Electricity prices for household consumers - bi-annual data (from 2007 onwards)</a:t>
            </a:r>
            <a:endParaRPr lang="en-US" sz="8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889C1B5F-C900-2A6A-61A7-BB784051DD67}"/>
              </a:ext>
            </a:extLst>
          </p:cNvPr>
          <p:cNvSpPr txBox="1"/>
          <p:nvPr/>
        </p:nvSpPr>
        <p:spPr>
          <a:xfrm>
            <a:off x="1494134" y="1303096"/>
            <a:ext cx="4539836" cy="415498"/>
          </a:xfrm>
          <a:prstGeom prst="rect">
            <a:avLst/>
          </a:prstGeom>
          <a:solidFill>
            <a:srgbClr val="0050A6"/>
          </a:solidFill>
          <a:ln>
            <a:noFill/>
          </a:ln>
        </p:spPr>
        <p:txBody>
          <a:bodyPr wrap="square">
            <a:spAutoFit/>
          </a:bodyPr>
          <a:lstStyle/>
          <a:p>
            <a:r>
              <a:rPr lang="en-US" sz="1050" b="1" i="0" u="none" strike="noStrike">
                <a:solidFill>
                  <a:schemeClr val="bg1"/>
                </a:solidFill>
                <a:effectLst/>
                <a:latin typeface="Arial" panose="020B0604020202020204" pitchFamily="34" charset="0"/>
              </a:rPr>
              <a:t>             	Excl. tax		incl. tax</a:t>
            </a:r>
          </a:p>
          <a:p>
            <a:r>
              <a:rPr lang="en-US" sz="1050" b="1" i="0" u="none" strike="noStrike">
                <a:solidFill>
                  <a:schemeClr val="bg1"/>
                </a:solidFill>
                <a:effectLst/>
                <a:latin typeface="Arial" panose="020B0604020202020204" pitchFamily="34" charset="0"/>
              </a:rPr>
              <a:t>Greece	</a:t>
            </a:r>
            <a:r>
              <a:rPr lang="en-US" sz="1050" b="0" i="0" u="none" strike="noStrike">
                <a:solidFill>
                  <a:schemeClr val="bg1"/>
                </a:solidFill>
                <a:effectLst/>
                <a:latin typeface="Arial" panose="020B0604020202020204" pitchFamily="34" charset="0"/>
              </a:rPr>
              <a:t> 0.1624 (EUR/kWh)	 0.1956 (EUR/kWh)</a:t>
            </a:r>
            <a:endParaRPr lang="en-US" sz="1050">
              <a:solidFill>
                <a:schemeClr val="bg1"/>
              </a:solidFill>
            </a:endParaRPr>
          </a:p>
        </p:txBody>
      </p:sp>
      <p:sp>
        <p:nvSpPr>
          <p:cNvPr id="4" name="TextBox 3">
            <a:extLst>
              <a:ext uri="{FF2B5EF4-FFF2-40B4-BE49-F238E27FC236}">
                <a16:creationId xmlns:a16="http://schemas.microsoft.com/office/drawing/2014/main" id="{705E341D-C164-93FA-0EED-27C1A97CC897}"/>
              </a:ext>
            </a:extLst>
          </p:cNvPr>
          <p:cNvSpPr txBox="1"/>
          <p:nvPr/>
        </p:nvSpPr>
        <p:spPr>
          <a:xfrm>
            <a:off x="8350033" y="6335906"/>
            <a:ext cx="2022830" cy="246221"/>
          </a:xfrm>
          <a:prstGeom prst="rect">
            <a:avLst/>
          </a:prstGeom>
          <a:solidFill>
            <a:schemeClr val="bg1"/>
          </a:solidFill>
        </p:spPr>
        <p:txBody>
          <a:bodyPr wrap="square">
            <a:spAutoFit/>
          </a:bodyPr>
          <a:lstStyle/>
          <a:p>
            <a:pPr algn="ctr"/>
            <a:r>
              <a:rPr lang="en-US" sz="1000">
                <a:solidFill>
                  <a:schemeClr val="tx2"/>
                </a:solidFill>
              </a:rPr>
              <a:t>(EUR/kWh)</a:t>
            </a:r>
            <a:r>
              <a:rPr lang="el-GR" sz="1000">
                <a:solidFill>
                  <a:schemeClr val="tx2"/>
                </a:solidFill>
              </a:rPr>
              <a:t> </a:t>
            </a:r>
            <a:endParaRPr lang="en-US" sz="1000">
              <a:solidFill>
                <a:schemeClr val="tx2"/>
              </a:solidFill>
            </a:endParaRPr>
          </a:p>
        </p:txBody>
      </p:sp>
      <p:sp>
        <p:nvSpPr>
          <p:cNvPr id="11" name="TextBox 10">
            <a:extLst>
              <a:ext uri="{FF2B5EF4-FFF2-40B4-BE49-F238E27FC236}">
                <a16:creationId xmlns:a16="http://schemas.microsoft.com/office/drawing/2014/main" id="{A390CFCF-BC88-BF61-CA7E-B928DFB8DE56}"/>
              </a:ext>
            </a:extLst>
          </p:cNvPr>
          <p:cNvSpPr txBox="1"/>
          <p:nvPr/>
        </p:nvSpPr>
        <p:spPr>
          <a:xfrm>
            <a:off x="2185378" y="6335905"/>
            <a:ext cx="2022830" cy="246221"/>
          </a:xfrm>
          <a:prstGeom prst="rect">
            <a:avLst/>
          </a:prstGeom>
          <a:solidFill>
            <a:schemeClr val="bg1"/>
          </a:solidFill>
        </p:spPr>
        <p:txBody>
          <a:bodyPr wrap="square">
            <a:spAutoFit/>
          </a:bodyPr>
          <a:lstStyle/>
          <a:p>
            <a:pPr algn="ctr"/>
            <a:r>
              <a:rPr lang="en-US" sz="1000">
                <a:solidFill>
                  <a:schemeClr val="tx2"/>
                </a:solidFill>
              </a:rPr>
              <a:t>(EUR/kWh)</a:t>
            </a:r>
            <a:r>
              <a:rPr lang="el-GR" sz="1000">
                <a:solidFill>
                  <a:schemeClr val="tx2"/>
                </a:solidFill>
              </a:rPr>
              <a:t> </a:t>
            </a:r>
            <a:endParaRPr lang="en-US" sz="1000">
              <a:solidFill>
                <a:schemeClr val="tx2"/>
              </a:solidFill>
            </a:endParaRPr>
          </a:p>
        </p:txBody>
      </p:sp>
    </p:spTree>
    <p:extLst>
      <p:ext uri="{BB962C8B-B14F-4D97-AF65-F5344CB8AC3E}">
        <p14:creationId xmlns:p14="http://schemas.microsoft.com/office/powerpoint/2010/main" val="3192151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8403E-86CC-839F-20CB-332CA8CC4F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E4D03E9-B9CE-AD9C-5EA9-32A3366FBC0F}"/>
              </a:ext>
            </a:extLst>
          </p:cNvPr>
          <p:cNvSpPr>
            <a:spLocks noGrp="1"/>
          </p:cNvSpPr>
          <p:nvPr>
            <p:ph type="title"/>
          </p:nvPr>
        </p:nvSpPr>
        <p:spPr>
          <a:xfrm>
            <a:off x="443372" y="379660"/>
            <a:ext cx="11305716" cy="492443"/>
          </a:xfrm>
        </p:spPr>
        <p:txBody>
          <a:bodyPr/>
          <a:lstStyle/>
          <a:p>
            <a:r>
              <a:rPr lang="el-GR">
                <a:solidFill>
                  <a:srgbClr val="0F55F5"/>
                </a:solidFill>
              </a:rPr>
              <a:t>Χρώματα Τιμολογίων Ηλεκτρικής Ενέργειας</a:t>
            </a:r>
            <a:endParaRPr lang="en-US"/>
          </a:p>
        </p:txBody>
      </p:sp>
      <p:sp>
        <p:nvSpPr>
          <p:cNvPr id="5" name="Slide Number Placeholder 4">
            <a:extLst>
              <a:ext uri="{FF2B5EF4-FFF2-40B4-BE49-F238E27FC236}">
                <a16:creationId xmlns:a16="http://schemas.microsoft.com/office/drawing/2014/main" id="{8EF4D806-3624-8A32-2DFE-F3F3BE1295F6}"/>
              </a:ext>
            </a:extLst>
          </p:cNvPr>
          <p:cNvSpPr>
            <a:spLocks noGrp="1"/>
          </p:cNvSpPr>
          <p:nvPr>
            <p:ph type="sldNum" sz="quarter" idx="16"/>
          </p:nvPr>
        </p:nvSpPr>
        <p:spPr/>
        <p:txBody>
          <a:bodyPr/>
          <a:lstStyle/>
          <a:p>
            <a:fld id="{4531D9DC-ADF0-4D0A-8902-0133E3C6D94B}" type="slidenum">
              <a:rPr lang="en-US" smtClean="0"/>
              <a:pPr/>
              <a:t>21</a:t>
            </a:fld>
            <a:endParaRPr lang="en-US"/>
          </a:p>
        </p:txBody>
      </p:sp>
      <p:sp>
        <p:nvSpPr>
          <p:cNvPr id="4" name="Rectangle 3">
            <a:extLst>
              <a:ext uri="{FF2B5EF4-FFF2-40B4-BE49-F238E27FC236}">
                <a16:creationId xmlns:a16="http://schemas.microsoft.com/office/drawing/2014/main" id="{A35B74F8-D648-B2ED-E0D1-69CC60726453}"/>
              </a:ext>
            </a:extLst>
          </p:cNvPr>
          <p:cNvSpPr/>
          <p:nvPr/>
        </p:nvSpPr>
        <p:spPr>
          <a:xfrm>
            <a:off x="390060" y="1086049"/>
            <a:ext cx="5620682" cy="24490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b="1">
                <a:solidFill>
                  <a:schemeClr val="bg1"/>
                </a:solidFill>
                <a:latin typeface="Segoe Sans"/>
              </a:rPr>
              <a:t>Μπλε Τιμολόγιο</a:t>
            </a:r>
          </a:p>
          <a:p>
            <a:pPr algn="ctr">
              <a:lnSpc>
                <a:spcPct val="100000"/>
              </a:lnSpc>
              <a:spcBef>
                <a:spcPts val="600"/>
              </a:spcBef>
              <a:buClr>
                <a:schemeClr val="accent1"/>
              </a:buClr>
            </a:pPr>
            <a:endParaRPr lang="el-GR">
              <a:solidFill>
                <a:srgbClr val="424242"/>
              </a:solidFill>
              <a:latin typeface="Segoe Sans"/>
            </a:endParaRPr>
          </a:p>
          <a:p>
            <a:pPr algn="ctr">
              <a:lnSpc>
                <a:spcPct val="100000"/>
              </a:lnSpc>
              <a:spcBef>
                <a:spcPts val="600"/>
              </a:spcBef>
              <a:buClr>
                <a:schemeClr val="accent1"/>
              </a:buClr>
            </a:pPr>
            <a:r>
              <a:rPr lang="el-GR" sz="1600">
                <a:solidFill>
                  <a:srgbClr val="252525"/>
                </a:solidFill>
                <a:latin typeface="Open Sans" panose="020B0606030504020204" pitchFamily="34" charset="0"/>
              </a:rPr>
              <a:t>Σταθερό τιμολόγιο, όπου η τιμή της κιλοβατώρας παραμένει σταθερή καθ' όλη τη διάρκεια του συμβολαίου.</a:t>
            </a:r>
          </a:p>
          <a:p>
            <a:pPr algn="ctr">
              <a:lnSpc>
                <a:spcPct val="100000"/>
              </a:lnSpc>
              <a:spcBef>
                <a:spcPts val="600"/>
              </a:spcBef>
              <a:buClr>
                <a:schemeClr val="accent1"/>
              </a:buClr>
            </a:pPr>
            <a:r>
              <a:rPr lang="el-GR" sz="1600">
                <a:solidFill>
                  <a:srgbClr val="252525"/>
                </a:solidFill>
                <a:latin typeface="Open Sans" panose="020B0606030504020204" pitchFamily="34" charset="0"/>
              </a:rPr>
              <a:t>Δεν επηρεάζεται από τις διακυμάνσεις της αγοράς</a:t>
            </a:r>
            <a:r>
              <a:rPr lang="el-GR" b="0" i="0">
                <a:solidFill>
                  <a:srgbClr val="424242"/>
                </a:solidFill>
                <a:effectLst/>
                <a:latin typeface="Segoe Sans"/>
              </a:rPr>
              <a:t>.</a:t>
            </a:r>
            <a:endParaRPr lang="en-US">
              <a:solidFill>
                <a:schemeClr val="tx1"/>
              </a:solidFill>
            </a:endParaRPr>
          </a:p>
        </p:txBody>
      </p:sp>
      <p:sp>
        <p:nvSpPr>
          <p:cNvPr id="7" name="Rectangle 6">
            <a:extLst>
              <a:ext uri="{FF2B5EF4-FFF2-40B4-BE49-F238E27FC236}">
                <a16:creationId xmlns:a16="http://schemas.microsoft.com/office/drawing/2014/main" id="{10A6921D-987C-37AC-FB6D-09356821FD5A}"/>
              </a:ext>
            </a:extLst>
          </p:cNvPr>
          <p:cNvSpPr/>
          <p:nvPr/>
        </p:nvSpPr>
        <p:spPr>
          <a:xfrm>
            <a:off x="6181258" y="1086049"/>
            <a:ext cx="5620682" cy="2449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b="1">
                <a:solidFill>
                  <a:schemeClr val="bg1"/>
                </a:solidFill>
                <a:latin typeface="Segoe Sans"/>
              </a:rPr>
              <a:t>Πράσινο Τιμολόγιο</a:t>
            </a:r>
          </a:p>
          <a:p>
            <a:pPr algn="ctr">
              <a:lnSpc>
                <a:spcPct val="100000"/>
              </a:lnSpc>
              <a:spcBef>
                <a:spcPts val="600"/>
              </a:spcBef>
              <a:buClr>
                <a:schemeClr val="accent1"/>
              </a:buClr>
            </a:pPr>
            <a:endParaRPr lang="el-GR">
              <a:solidFill>
                <a:srgbClr val="424242"/>
              </a:solidFill>
              <a:latin typeface="Segoe Sans"/>
            </a:endParaRPr>
          </a:p>
          <a:p>
            <a:pPr algn="ctr">
              <a:lnSpc>
                <a:spcPct val="100000"/>
              </a:lnSpc>
              <a:spcBef>
                <a:spcPts val="600"/>
              </a:spcBef>
              <a:buClr>
                <a:schemeClr val="accent1"/>
              </a:buClr>
            </a:pPr>
            <a:r>
              <a:rPr lang="el-GR">
                <a:solidFill>
                  <a:srgbClr val="424242"/>
                </a:solidFill>
                <a:latin typeface="Segoe Sans"/>
              </a:rPr>
              <a:t>Ειδικά τιμολόγια, όπου η τιμή ανακοινώνεται την 1η ημέρα κάθε μήνα. </a:t>
            </a:r>
          </a:p>
          <a:p>
            <a:pPr algn="ctr">
              <a:lnSpc>
                <a:spcPct val="100000"/>
              </a:lnSpc>
              <a:spcBef>
                <a:spcPts val="600"/>
              </a:spcBef>
              <a:buClr>
                <a:schemeClr val="accent1"/>
              </a:buClr>
            </a:pPr>
            <a:r>
              <a:rPr lang="el-GR">
                <a:solidFill>
                  <a:srgbClr val="424242"/>
                </a:solidFill>
                <a:latin typeface="Segoe Sans"/>
              </a:rPr>
              <a:t>Αυτό επιτρέπει στους καταναλωτές να συγκρίνουν εύκολα τις τιμές μεταξύ των παρόχων και να επιλέξουν την πιο συμφέρουσα επιλογή.</a:t>
            </a:r>
            <a:endParaRPr lang="en-US">
              <a:solidFill>
                <a:srgbClr val="424242"/>
              </a:solidFill>
              <a:latin typeface="Segoe Sans"/>
            </a:endParaRPr>
          </a:p>
        </p:txBody>
      </p:sp>
      <p:sp>
        <p:nvSpPr>
          <p:cNvPr id="8" name="Rectangle 7">
            <a:extLst>
              <a:ext uri="{FF2B5EF4-FFF2-40B4-BE49-F238E27FC236}">
                <a16:creationId xmlns:a16="http://schemas.microsoft.com/office/drawing/2014/main" id="{414994DF-300A-B3CA-E877-99CC9FFF752E}"/>
              </a:ext>
            </a:extLst>
          </p:cNvPr>
          <p:cNvSpPr/>
          <p:nvPr/>
        </p:nvSpPr>
        <p:spPr>
          <a:xfrm>
            <a:off x="6181258" y="3687507"/>
            <a:ext cx="5620682" cy="244905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b="1">
                <a:solidFill>
                  <a:schemeClr val="bg1"/>
                </a:solidFill>
                <a:latin typeface="Segoe Sans"/>
              </a:rPr>
              <a:t>Πορτοκαλί Τιμολόγιο</a:t>
            </a:r>
          </a:p>
          <a:p>
            <a:pPr algn="ctr">
              <a:lnSpc>
                <a:spcPct val="100000"/>
              </a:lnSpc>
              <a:spcBef>
                <a:spcPts val="600"/>
              </a:spcBef>
              <a:buClr>
                <a:schemeClr val="accent1"/>
              </a:buClr>
            </a:pPr>
            <a:endParaRPr lang="el-GR">
              <a:solidFill>
                <a:srgbClr val="424242"/>
              </a:solidFill>
              <a:latin typeface="Segoe Sans"/>
            </a:endParaRPr>
          </a:p>
          <a:p>
            <a:pPr algn="ctr">
              <a:lnSpc>
                <a:spcPct val="100000"/>
              </a:lnSpc>
              <a:spcBef>
                <a:spcPts val="600"/>
              </a:spcBef>
              <a:buClr>
                <a:schemeClr val="accent1"/>
              </a:buClr>
            </a:pPr>
            <a:r>
              <a:rPr lang="el-GR" b="0" i="0">
                <a:solidFill>
                  <a:srgbClr val="424242"/>
                </a:solidFill>
                <a:effectLst/>
                <a:latin typeface="Segoe Sans"/>
              </a:rPr>
              <a:t>Δυναμικά τιμολόγια, που απαιτούν την ύπαρξη έξυπνου μετρητή. </a:t>
            </a:r>
          </a:p>
          <a:p>
            <a:pPr algn="ctr">
              <a:lnSpc>
                <a:spcPct val="100000"/>
              </a:lnSpc>
              <a:spcBef>
                <a:spcPts val="600"/>
              </a:spcBef>
              <a:buClr>
                <a:schemeClr val="accent1"/>
              </a:buClr>
            </a:pPr>
            <a:r>
              <a:rPr lang="el-GR" b="0" i="0">
                <a:solidFill>
                  <a:srgbClr val="424242"/>
                </a:solidFill>
                <a:effectLst/>
                <a:latin typeface="Segoe Sans"/>
              </a:rPr>
              <a:t>Η τιμή της κιλοβατώρας μπορεί να διαφέρει ακόμα και μέσα στην ίδια ημέρα, ανάλογα με τις ώρες χαμηλής ζήτησης.</a:t>
            </a:r>
            <a:endParaRPr lang="en-US">
              <a:solidFill>
                <a:schemeClr val="tx1"/>
              </a:solidFill>
            </a:endParaRPr>
          </a:p>
        </p:txBody>
      </p:sp>
      <p:sp>
        <p:nvSpPr>
          <p:cNvPr id="9" name="Rectangle 8">
            <a:extLst>
              <a:ext uri="{FF2B5EF4-FFF2-40B4-BE49-F238E27FC236}">
                <a16:creationId xmlns:a16="http://schemas.microsoft.com/office/drawing/2014/main" id="{0161EAFD-E90F-9FD4-D18A-8D1741BA0A14}"/>
              </a:ext>
            </a:extLst>
          </p:cNvPr>
          <p:cNvSpPr/>
          <p:nvPr/>
        </p:nvSpPr>
        <p:spPr>
          <a:xfrm>
            <a:off x="390060" y="3687507"/>
            <a:ext cx="5620682" cy="24490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chemeClr val="accent1"/>
              </a:buClr>
            </a:pPr>
            <a:r>
              <a:rPr lang="el-GR" b="1">
                <a:solidFill>
                  <a:schemeClr val="bg1"/>
                </a:solidFill>
                <a:latin typeface="Segoe Sans"/>
              </a:rPr>
              <a:t>Κίτρινο Τιμολόγιο</a:t>
            </a:r>
          </a:p>
          <a:p>
            <a:pPr algn="ctr">
              <a:spcBef>
                <a:spcPts val="600"/>
              </a:spcBef>
              <a:buClr>
                <a:schemeClr val="accent1"/>
              </a:buClr>
            </a:pPr>
            <a:endParaRPr lang="el-GR">
              <a:solidFill>
                <a:srgbClr val="424242"/>
              </a:solidFill>
              <a:latin typeface="Segoe Sans"/>
            </a:endParaRPr>
          </a:p>
          <a:p>
            <a:pPr algn="ctr">
              <a:spcBef>
                <a:spcPts val="600"/>
              </a:spcBef>
              <a:buClr>
                <a:schemeClr val="accent1"/>
              </a:buClr>
            </a:pPr>
            <a:r>
              <a:rPr lang="el-GR">
                <a:solidFill>
                  <a:srgbClr val="424242"/>
                </a:solidFill>
                <a:latin typeface="Segoe Sans"/>
              </a:rPr>
              <a:t>Κυμαινόμενα τιμολόγια, τα οποία εξαρτώνται από τις τιμές της χονδρικής αγοράς. </a:t>
            </a:r>
          </a:p>
          <a:p>
            <a:pPr algn="ctr">
              <a:spcBef>
                <a:spcPts val="600"/>
              </a:spcBef>
              <a:buClr>
                <a:schemeClr val="accent1"/>
              </a:buClr>
            </a:pPr>
            <a:r>
              <a:rPr lang="el-GR">
                <a:solidFill>
                  <a:srgbClr val="424242"/>
                </a:solidFill>
                <a:latin typeface="Segoe Sans"/>
              </a:rPr>
              <a:t>Η τιμή της κιλοβατώρας μπορεί να αλλάζει ανάλογα με τις διακυμάνσεις στο χρηματιστήριο ενέργειας.</a:t>
            </a:r>
            <a:endParaRPr lang="en-US">
              <a:solidFill>
                <a:srgbClr val="424242"/>
              </a:solidFill>
              <a:latin typeface="Segoe Sans"/>
            </a:endParaRPr>
          </a:p>
        </p:txBody>
      </p:sp>
    </p:spTree>
    <p:extLst>
      <p:ext uri="{BB962C8B-B14F-4D97-AF65-F5344CB8AC3E}">
        <p14:creationId xmlns:p14="http://schemas.microsoft.com/office/powerpoint/2010/main" val="3793780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DDFC-E2F5-C2B7-1178-A303268FF90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3E0CCC5-BDB0-8F23-E3B9-D38D0166D765}"/>
              </a:ext>
            </a:extLst>
          </p:cNvPr>
          <p:cNvSpPr>
            <a:spLocks noGrp="1"/>
          </p:cNvSpPr>
          <p:nvPr>
            <p:ph type="title"/>
          </p:nvPr>
        </p:nvSpPr>
        <p:spPr>
          <a:xfrm>
            <a:off x="443372" y="379660"/>
            <a:ext cx="11305716" cy="984885"/>
          </a:xfrm>
        </p:spPr>
        <p:txBody>
          <a:bodyPr/>
          <a:lstStyle/>
          <a:p>
            <a:r>
              <a:rPr lang="el-GR">
                <a:solidFill>
                  <a:srgbClr val="0F55F5"/>
                </a:solidFill>
              </a:rPr>
              <a:t>Σύνδεση Μεταξύ Χονδρικής και Λιανικής Αγοράς Ηλεκτρικής Ενέργειας </a:t>
            </a:r>
            <a:endParaRPr lang="en-US"/>
          </a:p>
        </p:txBody>
      </p:sp>
      <p:sp>
        <p:nvSpPr>
          <p:cNvPr id="5" name="Slide Number Placeholder 4">
            <a:extLst>
              <a:ext uri="{FF2B5EF4-FFF2-40B4-BE49-F238E27FC236}">
                <a16:creationId xmlns:a16="http://schemas.microsoft.com/office/drawing/2014/main" id="{38B2F633-3A6C-48FA-E543-8074AE2DCD00}"/>
              </a:ext>
            </a:extLst>
          </p:cNvPr>
          <p:cNvSpPr>
            <a:spLocks noGrp="1"/>
          </p:cNvSpPr>
          <p:nvPr>
            <p:ph type="sldNum" sz="quarter" idx="16"/>
          </p:nvPr>
        </p:nvSpPr>
        <p:spPr/>
        <p:txBody>
          <a:bodyPr/>
          <a:lstStyle/>
          <a:p>
            <a:fld id="{4531D9DC-ADF0-4D0A-8902-0133E3C6D94B}" type="slidenum">
              <a:rPr lang="en-US" smtClean="0"/>
              <a:pPr/>
              <a:t>22</a:t>
            </a:fld>
            <a:endParaRPr lang="en-US"/>
          </a:p>
        </p:txBody>
      </p:sp>
      <p:graphicFrame>
        <p:nvGraphicFramePr>
          <p:cNvPr id="37" name="Diagram 36">
            <a:extLst>
              <a:ext uri="{FF2B5EF4-FFF2-40B4-BE49-F238E27FC236}">
                <a16:creationId xmlns:a16="http://schemas.microsoft.com/office/drawing/2014/main" id="{880B16D4-988F-9642-453D-F478E611CCA1}"/>
              </a:ext>
            </a:extLst>
          </p:cNvPr>
          <p:cNvGraphicFramePr/>
          <p:nvPr>
            <p:extLst>
              <p:ext uri="{D42A27DB-BD31-4B8C-83A1-F6EECF244321}">
                <p14:modId xmlns:p14="http://schemas.microsoft.com/office/powerpoint/2010/main" val="2080379106"/>
              </p:ext>
            </p:extLst>
          </p:nvPr>
        </p:nvGraphicFramePr>
        <p:xfrm>
          <a:off x="2032000" y="12911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8004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80439-6F27-C8D6-9DB2-BF4B8AD3F3E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4FAFB7C-C83F-41D3-E6BF-3051D91A5AAF}"/>
              </a:ext>
            </a:extLst>
          </p:cNvPr>
          <p:cNvSpPr>
            <a:spLocks noGrp="1"/>
          </p:cNvSpPr>
          <p:nvPr>
            <p:ph type="title"/>
          </p:nvPr>
        </p:nvSpPr>
        <p:spPr>
          <a:xfrm>
            <a:off x="443372" y="379660"/>
            <a:ext cx="11305716" cy="984885"/>
          </a:xfrm>
        </p:spPr>
        <p:txBody>
          <a:bodyPr/>
          <a:lstStyle/>
          <a:p>
            <a:r>
              <a:rPr lang="el-GR">
                <a:solidFill>
                  <a:srgbClr val="0F55F5"/>
                </a:solidFill>
              </a:rPr>
              <a:t>Σύνδεση Μεταξύ Χονδρικής και Λιανικής Αγοράς Ηλεκτρικής Ενέργειας </a:t>
            </a:r>
            <a:endParaRPr lang="en-US"/>
          </a:p>
        </p:txBody>
      </p:sp>
      <p:sp>
        <p:nvSpPr>
          <p:cNvPr id="5" name="Slide Number Placeholder 4">
            <a:extLst>
              <a:ext uri="{FF2B5EF4-FFF2-40B4-BE49-F238E27FC236}">
                <a16:creationId xmlns:a16="http://schemas.microsoft.com/office/drawing/2014/main" id="{D09DE696-0818-CF7D-B196-5ABAE0D6E5D6}"/>
              </a:ext>
            </a:extLst>
          </p:cNvPr>
          <p:cNvSpPr>
            <a:spLocks noGrp="1"/>
          </p:cNvSpPr>
          <p:nvPr>
            <p:ph type="sldNum" sz="quarter" idx="16"/>
          </p:nvPr>
        </p:nvSpPr>
        <p:spPr/>
        <p:txBody>
          <a:bodyPr/>
          <a:lstStyle/>
          <a:p>
            <a:fld id="{4531D9DC-ADF0-4D0A-8902-0133E3C6D94B}" type="slidenum">
              <a:rPr lang="en-US" smtClean="0"/>
              <a:pPr/>
              <a:t>23</a:t>
            </a:fld>
            <a:endParaRPr lang="en-US"/>
          </a:p>
        </p:txBody>
      </p:sp>
      <p:sp>
        <p:nvSpPr>
          <p:cNvPr id="58" name="TextBox 57">
            <a:extLst>
              <a:ext uri="{FF2B5EF4-FFF2-40B4-BE49-F238E27FC236}">
                <a16:creationId xmlns:a16="http://schemas.microsoft.com/office/drawing/2014/main" id="{AA8424A7-A6BD-8CAC-F63A-AE2A51F4E463}"/>
              </a:ext>
            </a:extLst>
          </p:cNvPr>
          <p:cNvSpPr txBox="1"/>
          <p:nvPr/>
        </p:nvSpPr>
        <p:spPr>
          <a:xfrm>
            <a:off x="2860458" y="1399737"/>
            <a:ext cx="3467099" cy="338554"/>
          </a:xfrm>
          <a:prstGeom prst="rect">
            <a:avLst/>
          </a:prstGeom>
          <a:noFill/>
        </p:spPr>
        <p:txBody>
          <a:bodyPr wrap="square">
            <a:spAutoFit/>
          </a:bodyPr>
          <a:lstStyle/>
          <a:p>
            <a:pPr algn="ctr"/>
            <a:r>
              <a:rPr lang="el-GR" sz="1600" b="1" i="0" u="none" strike="noStrike">
                <a:solidFill>
                  <a:srgbClr val="0F55F5"/>
                </a:solidFill>
                <a:effectLst/>
                <a:latin typeface="Calibri" panose="020F0502020204030204" pitchFamily="34" charset="0"/>
              </a:rPr>
              <a:t>Ανάλυση Τιμής Ρεύματος (€ / </a:t>
            </a:r>
            <a:r>
              <a:rPr lang="en-US" sz="1600" b="1" i="0" u="none" strike="noStrike">
                <a:solidFill>
                  <a:srgbClr val="0F55F5"/>
                </a:solidFill>
                <a:effectLst/>
                <a:latin typeface="Calibri" panose="020F0502020204030204" pitchFamily="34" charset="0"/>
              </a:rPr>
              <a:t>kWh)</a:t>
            </a:r>
            <a:r>
              <a:rPr lang="en-US" sz="1600">
                <a:solidFill>
                  <a:srgbClr val="0F55F5"/>
                </a:solidFill>
              </a:rPr>
              <a:t> </a:t>
            </a:r>
          </a:p>
        </p:txBody>
      </p:sp>
      <p:pic>
        <p:nvPicPr>
          <p:cNvPr id="9" name="Picture 8">
            <a:extLst>
              <a:ext uri="{FF2B5EF4-FFF2-40B4-BE49-F238E27FC236}">
                <a16:creationId xmlns:a16="http://schemas.microsoft.com/office/drawing/2014/main" id="{0AC6F8AB-EF38-5F04-9B09-D73428582659}"/>
              </a:ext>
            </a:extLst>
          </p:cNvPr>
          <p:cNvPicPr>
            <a:picLocks noChangeAspect="1"/>
          </p:cNvPicPr>
          <p:nvPr/>
        </p:nvPicPr>
        <p:blipFill>
          <a:blip r:embed="rId3"/>
          <a:stretch>
            <a:fillRect/>
          </a:stretch>
        </p:blipFill>
        <p:spPr>
          <a:xfrm>
            <a:off x="407530" y="1804184"/>
            <a:ext cx="3870078" cy="1342090"/>
          </a:xfrm>
          <a:prstGeom prst="rect">
            <a:avLst/>
          </a:prstGeom>
        </p:spPr>
      </p:pic>
      <p:pic>
        <p:nvPicPr>
          <p:cNvPr id="3" name="Picture 2">
            <a:extLst>
              <a:ext uri="{FF2B5EF4-FFF2-40B4-BE49-F238E27FC236}">
                <a16:creationId xmlns:a16="http://schemas.microsoft.com/office/drawing/2014/main" id="{4E5A9373-3348-93EC-84A7-D0478160A567}"/>
              </a:ext>
            </a:extLst>
          </p:cNvPr>
          <p:cNvPicPr>
            <a:picLocks noChangeAspect="1"/>
          </p:cNvPicPr>
          <p:nvPr/>
        </p:nvPicPr>
        <p:blipFill>
          <a:blip r:embed="rId4"/>
          <a:stretch>
            <a:fillRect/>
          </a:stretch>
        </p:blipFill>
        <p:spPr>
          <a:xfrm>
            <a:off x="407529" y="3420560"/>
            <a:ext cx="3870077" cy="2623183"/>
          </a:xfrm>
          <a:prstGeom prst="rect">
            <a:avLst/>
          </a:prstGeom>
        </p:spPr>
      </p:pic>
      <p:pic>
        <p:nvPicPr>
          <p:cNvPr id="7" name="Picture 6">
            <a:extLst>
              <a:ext uri="{FF2B5EF4-FFF2-40B4-BE49-F238E27FC236}">
                <a16:creationId xmlns:a16="http://schemas.microsoft.com/office/drawing/2014/main" id="{2589862F-C03A-785E-4C4F-BAF3D815DFE9}"/>
              </a:ext>
            </a:extLst>
          </p:cNvPr>
          <p:cNvPicPr>
            <a:picLocks noChangeAspect="1"/>
          </p:cNvPicPr>
          <p:nvPr/>
        </p:nvPicPr>
        <p:blipFill>
          <a:blip r:embed="rId5"/>
          <a:srcRect t="976"/>
          <a:stretch/>
        </p:blipFill>
        <p:spPr>
          <a:xfrm>
            <a:off x="4500725" y="2265927"/>
            <a:ext cx="3744797" cy="4308531"/>
          </a:xfrm>
          <a:prstGeom prst="rect">
            <a:avLst/>
          </a:prstGeom>
        </p:spPr>
      </p:pic>
      <p:cxnSp>
        <p:nvCxnSpPr>
          <p:cNvPr id="13" name="Straight Connector 12">
            <a:extLst>
              <a:ext uri="{FF2B5EF4-FFF2-40B4-BE49-F238E27FC236}">
                <a16:creationId xmlns:a16="http://schemas.microsoft.com/office/drawing/2014/main" id="{5E031854-989A-656E-10D1-49DE4BEBD046}"/>
              </a:ext>
            </a:extLst>
          </p:cNvPr>
          <p:cNvCxnSpPr>
            <a:cxnSpLocks/>
          </p:cNvCxnSpPr>
          <p:nvPr/>
        </p:nvCxnSpPr>
        <p:spPr>
          <a:xfrm>
            <a:off x="8284625" y="1101740"/>
            <a:ext cx="20803" cy="5696043"/>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20" name="Chart 19">
            <a:extLst>
              <a:ext uri="{FF2B5EF4-FFF2-40B4-BE49-F238E27FC236}">
                <a16:creationId xmlns:a16="http://schemas.microsoft.com/office/drawing/2014/main" id="{28F46BDC-F52E-EA7C-CCBD-6715D0D0B4DE}"/>
              </a:ext>
            </a:extLst>
          </p:cNvPr>
          <p:cNvGraphicFramePr>
            <a:graphicFrameLocks/>
          </p:cNvGraphicFramePr>
          <p:nvPr>
            <p:extLst>
              <p:ext uri="{D42A27DB-BD31-4B8C-83A1-F6EECF244321}">
                <p14:modId xmlns:p14="http://schemas.microsoft.com/office/powerpoint/2010/main" val="2171386259"/>
              </p:ext>
            </p:extLst>
          </p:nvPr>
        </p:nvGraphicFramePr>
        <p:xfrm>
          <a:off x="8341154" y="1101740"/>
          <a:ext cx="3587892" cy="5635610"/>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Box 23">
            <a:extLst>
              <a:ext uri="{FF2B5EF4-FFF2-40B4-BE49-F238E27FC236}">
                <a16:creationId xmlns:a16="http://schemas.microsoft.com/office/drawing/2014/main" id="{0DC41E01-94DC-2F80-D9D3-839DA2AE58AD}"/>
              </a:ext>
            </a:extLst>
          </p:cNvPr>
          <p:cNvSpPr txBox="1"/>
          <p:nvPr/>
        </p:nvSpPr>
        <p:spPr>
          <a:xfrm>
            <a:off x="10251724" y="5529322"/>
            <a:ext cx="712787" cy="261610"/>
          </a:xfrm>
          <a:prstGeom prst="rect">
            <a:avLst/>
          </a:prstGeom>
          <a:noFill/>
        </p:spPr>
        <p:txBody>
          <a:bodyPr wrap="square">
            <a:spAutoFit/>
          </a:bodyPr>
          <a:lstStyle/>
          <a:p>
            <a:r>
              <a:rPr lang="en-US" sz="1100">
                <a:solidFill>
                  <a:schemeClr val="tx2"/>
                </a:solidFill>
              </a:rPr>
              <a:t>30%</a:t>
            </a:r>
          </a:p>
        </p:txBody>
      </p:sp>
      <p:sp>
        <p:nvSpPr>
          <p:cNvPr id="27" name="TextBox 26">
            <a:extLst>
              <a:ext uri="{FF2B5EF4-FFF2-40B4-BE49-F238E27FC236}">
                <a16:creationId xmlns:a16="http://schemas.microsoft.com/office/drawing/2014/main" id="{DCF6993D-FD7D-0E51-114C-DBC8F7F5C854}"/>
              </a:ext>
            </a:extLst>
          </p:cNvPr>
          <p:cNvSpPr txBox="1"/>
          <p:nvPr/>
        </p:nvSpPr>
        <p:spPr>
          <a:xfrm>
            <a:off x="10251724" y="3503904"/>
            <a:ext cx="712787" cy="261610"/>
          </a:xfrm>
          <a:prstGeom prst="rect">
            <a:avLst/>
          </a:prstGeom>
          <a:noFill/>
        </p:spPr>
        <p:txBody>
          <a:bodyPr wrap="square">
            <a:spAutoFit/>
          </a:bodyPr>
          <a:lstStyle/>
          <a:p>
            <a:r>
              <a:rPr lang="el-GR" sz="1100">
                <a:solidFill>
                  <a:schemeClr val="tx2"/>
                </a:solidFill>
              </a:rPr>
              <a:t>47</a:t>
            </a:r>
            <a:r>
              <a:rPr lang="en-US" sz="1100">
                <a:solidFill>
                  <a:schemeClr val="tx2"/>
                </a:solidFill>
              </a:rPr>
              <a:t>%</a:t>
            </a:r>
          </a:p>
        </p:txBody>
      </p:sp>
      <p:sp>
        <p:nvSpPr>
          <p:cNvPr id="28" name="TextBox 27">
            <a:extLst>
              <a:ext uri="{FF2B5EF4-FFF2-40B4-BE49-F238E27FC236}">
                <a16:creationId xmlns:a16="http://schemas.microsoft.com/office/drawing/2014/main" id="{4E0CB3C4-3FC4-A481-79A5-E627D367BA95}"/>
              </a:ext>
            </a:extLst>
          </p:cNvPr>
          <p:cNvSpPr txBox="1"/>
          <p:nvPr/>
        </p:nvSpPr>
        <p:spPr>
          <a:xfrm>
            <a:off x="10251724" y="1692038"/>
            <a:ext cx="712787" cy="261610"/>
          </a:xfrm>
          <a:prstGeom prst="rect">
            <a:avLst/>
          </a:prstGeom>
          <a:noFill/>
        </p:spPr>
        <p:txBody>
          <a:bodyPr wrap="square">
            <a:spAutoFit/>
          </a:bodyPr>
          <a:lstStyle/>
          <a:p>
            <a:r>
              <a:rPr lang="el-GR" sz="1100">
                <a:solidFill>
                  <a:schemeClr val="tx2"/>
                </a:solidFill>
              </a:rPr>
              <a:t>23%</a:t>
            </a:r>
            <a:endParaRPr lang="en-US" sz="1100">
              <a:solidFill>
                <a:schemeClr val="tx2"/>
              </a:solidFill>
            </a:endParaRPr>
          </a:p>
        </p:txBody>
      </p:sp>
      <p:sp>
        <p:nvSpPr>
          <p:cNvPr id="29" name="Right Brace 28">
            <a:extLst>
              <a:ext uri="{FF2B5EF4-FFF2-40B4-BE49-F238E27FC236}">
                <a16:creationId xmlns:a16="http://schemas.microsoft.com/office/drawing/2014/main" id="{4B1385AC-DE52-F5B3-12BC-146BEAB8F78A}"/>
              </a:ext>
            </a:extLst>
          </p:cNvPr>
          <p:cNvSpPr/>
          <p:nvPr/>
        </p:nvSpPr>
        <p:spPr>
          <a:xfrm>
            <a:off x="10105147" y="1256271"/>
            <a:ext cx="226303" cy="1133041"/>
          </a:xfrm>
          <a:prstGeom prst="rightBrac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6E64ADF3-DFCC-1C5F-B11B-31D59C25E8CB}"/>
              </a:ext>
            </a:extLst>
          </p:cNvPr>
          <p:cNvSpPr txBox="1"/>
          <p:nvPr/>
        </p:nvSpPr>
        <p:spPr>
          <a:xfrm>
            <a:off x="9487141" y="3716035"/>
            <a:ext cx="436507" cy="338554"/>
          </a:xfrm>
          <a:prstGeom prst="rect">
            <a:avLst/>
          </a:prstGeom>
          <a:noFill/>
        </p:spPr>
        <p:txBody>
          <a:bodyPr wrap="square">
            <a:spAutoFit/>
          </a:bodyPr>
          <a:lstStyle/>
          <a:p>
            <a:pPr algn="ctr"/>
            <a:r>
              <a:rPr lang="el-GR" sz="1600" i="0" u="none" strike="noStrike">
                <a:solidFill>
                  <a:schemeClr val="bg1"/>
                </a:solidFill>
                <a:effectLst/>
                <a:latin typeface="Calibri" panose="020F0502020204030204" pitchFamily="34" charset="0"/>
              </a:rPr>
              <a:t>€</a:t>
            </a:r>
            <a:endParaRPr lang="en-US" sz="1600">
              <a:solidFill>
                <a:schemeClr val="bg1"/>
              </a:solidFill>
            </a:endParaRPr>
          </a:p>
        </p:txBody>
      </p:sp>
      <p:sp>
        <p:nvSpPr>
          <p:cNvPr id="12" name="TextBox 11">
            <a:extLst>
              <a:ext uri="{FF2B5EF4-FFF2-40B4-BE49-F238E27FC236}">
                <a16:creationId xmlns:a16="http://schemas.microsoft.com/office/drawing/2014/main" id="{5B14720B-2FDA-80C6-69D8-59DD39573096}"/>
              </a:ext>
            </a:extLst>
          </p:cNvPr>
          <p:cNvSpPr txBox="1"/>
          <p:nvPr/>
        </p:nvSpPr>
        <p:spPr>
          <a:xfrm>
            <a:off x="9487141" y="5769647"/>
            <a:ext cx="436507" cy="338554"/>
          </a:xfrm>
          <a:prstGeom prst="rect">
            <a:avLst/>
          </a:prstGeom>
          <a:noFill/>
        </p:spPr>
        <p:txBody>
          <a:bodyPr wrap="square">
            <a:spAutoFit/>
          </a:bodyPr>
          <a:lstStyle/>
          <a:p>
            <a:pPr algn="ctr"/>
            <a:r>
              <a:rPr lang="el-GR" sz="1600" i="0" u="none" strike="noStrike">
                <a:solidFill>
                  <a:schemeClr val="bg1"/>
                </a:solidFill>
                <a:effectLst/>
                <a:latin typeface="Calibri" panose="020F0502020204030204" pitchFamily="34" charset="0"/>
              </a:rPr>
              <a:t>€</a:t>
            </a:r>
            <a:endParaRPr lang="en-US" sz="1600">
              <a:solidFill>
                <a:schemeClr val="bg1"/>
              </a:solidFill>
            </a:endParaRPr>
          </a:p>
        </p:txBody>
      </p:sp>
      <p:sp>
        <p:nvSpPr>
          <p:cNvPr id="14" name="Right Brace 13">
            <a:extLst>
              <a:ext uri="{FF2B5EF4-FFF2-40B4-BE49-F238E27FC236}">
                <a16:creationId xmlns:a16="http://schemas.microsoft.com/office/drawing/2014/main" id="{D2AEACB1-34C7-C478-D8E6-FC1BCC8D78A2}"/>
              </a:ext>
            </a:extLst>
          </p:cNvPr>
          <p:cNvSpPr/>
          <p:nvPr/>
        </p:nvSpPr>
        <p:spPr>
          <a:xfrm>
            <a:off x="10096291" y="2416579"/>
            <a:ext cx="226303" cy="2437669"/>
          </a:xfrm>
          <a:prstGeom prst="rightBrac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F1BE430F-9865-A869-768F-A78EB9CD70E9}"/>
              </a:ext>
            </a:extLst>
          </p:cNvPr>
          <p:cNvSpPr/>
          <p:nvPr/>
        </p:nvSpPr>
        <p:spPr>
          <a:xfrm>
            <a:off x="10089438" y="4886512"/>
            <a:ext cx="226303" cy="1548638"/>
          </a:xfrm>
          <a:prstGeom prst="rightBrace">
            <a:avLst/>
          </a:prstGeom>
          <a:ln cap="rnd">
            <a:solidFill>
              <a:schemeClr val="tx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5631AB06-1B35-2F08-4D23-817FFD41C088}"/>
              </a:ext>
            </a:extLst>
          </p:cNvPr>
          <p:cNvSpPr txBox="1"/>
          <p:nvPr/>
        </p:nvSpPr>
        <p:spPr>
          <a:xfrm>
            <a:off x="9487141" y="2033142"/>
            <a:ext cx="436507" cy="338554"/>
          </a:xfrm>
          <a:prstGeom prst="rect">
            <a:avLst/>
          </a:prstGeom>
          <a:noFill/>
        </p:spPr>
        <p:txBody>
          <a:bodyPr wrap="square">
            <a:spAutoFit/>
          </a:bodyPr>
          <a:lstStyle/>
          <a:p>
            <a:pPr algn="ctr"/>
            <a:r>
              <a:rPr lang="el-GR" sz="1600" i="0" u="none" strike="noStrike">
                <a:solidFill>
                  <a:schemeClr val="bg1"/>
                </a:solidFill>
                <a:effectLst/>
                <a:latin typeface="Calibri" panose="020F0502020204030204" pitchFamily="34" charset="0"/>
              </a:rPr>
              <a:t>€</a:t>
            </a:r>
            <a:endParaRPr lang="en-US" sz="1600">
              <a:solidFill>
                <a:schemeClr val="bg1"/>
              </a:solidFill>
            </a:endParaRPr>
          </a:p>
        </p:txBody>
      </p:sp>
    </p:spTree>
    <p:extLst>
      <p:ext uri="{BB962C8B-B14F-4D97-AF65-F5344CB8AC3E}">
        <p14:creationId xmlns:p14="http://schemas.microsoft.com/office/powerpoint/2010/main" val="1226013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F6AAF-C868-A7C5-386B-C72FBA23E6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5469B34-A791-32E3-A403-3E3A5ED66100}"/>
              </a:ext>
            </a:extLst>
          </p:cNvPr>
          <p:cNvSpPr>
            <a:spLocks noGrp="1"/>
          </p:cNvSpPr>
          <p:nvPr>
            <p:ph type="title"/>
          </p:nvPr>
        </p:nvSpPr>
        <p:spPr>
          <a:xfrm>
            <a:off x="443372" y="379660"/>
            <a:ext cx="11305716" cy="984885"/>
          </a:xfrm>
        </p:spPr>
        <p:txBody>
          <a:bodyPr/>
          <a:lstStyle/>
          <a:p>
            <a:r>
              <a:rPr lang="el-GR">
                <a:solidFill>
                  <a:srgbClr val="0F55F5"/>
                </a:solidFill>
              </a:rPr>
              <a:t>Σύνδεση Μεταξύ Χονδρικής και Λιανικής Αγοράς Ηλεκτρικής Ενέργειας στην Ελλάδα</a:t>
            </a:r>
            <a:endParaRPr lang="en-US"/>
          </a:p>
        </p:txBody>
      </p:sp>
      <p:sp>
        <p:nvSpPr>
          <p:cNvPr id="5" name="Slide Number Placeholder 4">
            <a:extLst>
              <a:ext uri="{FF2B5EF4-FFF2-40B4-BE49-F238E27FC236}">
                <a16:creationId xmlns:a16="http://schemas.microsoft.com/office/drawing/2014/main" id="{F090D14E-2620-AD32-CE0E-C6CA0FCA8058}"/>
              </a:ext>
            </a:extLst>
          </p:cNvPr>
          <p:cNvSpPr>
            <a:spLocks noGrp="1"/>
          </p:cNvSpPr>
          <p:nvPr>
            <p:ph type="sldNum" sz="quarter" idx="16"/>
          </p:nvPr>
        </p:nvSpPr>
        <p:spPr/>
        <p:txBody>
          <a:bodyPr/>
          <a:lstStyle/>
          <a:p>
            <a:fld id="{4531D9DC-ADF0-4D0A-8902-0133E3C6D94B}" type="slidenum">
              <a:rPr lang="en-US" smtClean="0"/>
              <a:pPr/>
              <a:t>24</a:t>
            </a:fld>
            <a:endParaRPr lang="en-US"/>
          </a:p>
        </p:txBody>
      </p:sp>
      <p:sp>
        <p:nvSpPr>
          <p:cNvPr id="3" name="Rectangle 2">
            <a:extLst>
              <a:ext uri="{FF2B5EF4-FFF2-40B4-BE49-F238E27FC236}">
                <a16:creationId xmlns:a16="http://schemas.microsoft.com/office/drawing/2014/main" id="{C22325F5-A61D-A9A3-CFD1-475ED4C4D709}"/>
              </a:ext>
            </a:extLst>
          </p:cNvPr>
          <p:cNvSpPr/>
          <p:nvPr/>
        </p:nvSpPr>
        <p:spPr>
          <a:xfrm>
            <a:off x="232664" y="1503719"/>
            <a:ext cx="3854594" cy="4616068"/>
          </a:xfrm>
          <a:prstGeom prst="rect">
            <a:avLst/>
          </a:prstGeom>
          <a:solidFill>
            <a:srgbClr val="CCF3F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rgbClr val="002060"/>
              </a:buClr>
            </a:pPr>
            <a:r>
              <a:rPr lang="el-GR" sz="1600" b="1">
                <a:solidFill>
                  <a:srgbClr val="0F55F5"/>
                </a:solidFill>
                <a:latin typeface="Segoe Sans"/>
              </a:rPr>
              <a:t>Χονδρική Αγορά</a:t>
            </a:r>
          </a:p>
          <a:p>
            <a:pPr marL="342900" indent="-342900">
              <a:spcBef>
                <a:spcPts val="600"/>
              </a:spcBef>
              <a:buClr>
                <a:srgbClr val="002060"/>
              </a:buClr>
              <a:buFont typeface="+mj-lt"/>
              <a:buAutoNum type="arabicPeriod"/>
            </a:pPr>
            <a:r>
              <a:rPr lang="el-GR" sz="1500">
                <a:solidFill>
                  <a:srgbClr val="252525"/>
                </a:solidFill>
                <a:latin typeface="Open Sans" panose="020B0606030504020204" pitchFamily="34" charset="0"/>
              </a:rPr>
              <a:t>Οι μεγαλύτερες ποσότητες περνάνε μέσω της αγοράς Επόμενης Μέρας (</a:t>
            </a:r>
            <a:r>
              <a:rPr lang="en-US" sz="1500">
                <a:solidFill>
                  <a:srgbClr val="252525"/>
                </a:solidFill>
                <a:latin typeface="Open Sans" panose="020B0606030504020204" pitchFamily="34" charset="0"/>
              </a:rPr>
              <a:t>DAM)</a:t>
            </a:r>
            <a:r>
              <a:rPr lang="el-GR" sz="1500">
                <a:solidFill>
                  <a:srgbClr val="252525"/>
                </a:solidFill>
                <a:latin typeface="Open Sans" panose="020B0606030504020204" pitchFamily="34" charset="0"/>
              </a:rPr>
              <a:t>.</a:t>
            </a:r>
          </a:p>
          <a:p>
            <a:pPr marL="342900" indent="-342900">
              <a:spcBef>
                <a:spcPts val="600"/>
              </a:spcBef>
              <a:buClr>
                <a:srgbClr val="002060"/>
              </a:buClr>
              <a:buFont typeface="+mj-lt"/>
              <a:buAutoNum type="arabicPeriod"/>
            </a:pPr>
            <a:r>
              <a:rPr lang="el-GR" sz="1500">
                <a:solidFill>
                  <a:srgbClr val="252525"/>
                </a:solidFill>
                <a:latin typeface="Open Sans" panose="020B0606030504020204" pitchFamily="34" charset="0"/>
              </a:rPr>
              <a:t>Οι τιμές επηρεάζονται από το ηλεκτρικό μείγμα κάθε χρονικό μπλοκ (τιμές φυσικού αερίου, παραγωγή ΑΠΕ, κ.ο.κ.)</a:t>
            </a:r>
          </a:p>
          <a:p>
            <a:pPr marL="342900" indent="-342900">
              <a:spcBef>
                <a:spcPts val="600"/>
              </a:spcBef>
              <a:buClr>
                <a:srgbClr val="002060"/>
              </a:buClr>
              <a:buFont typeface="+mj-lt"/>
              <a:buAutoNum type="arabicPeriod"/>
            </a:pPr>
            <a:r>
              <a:rPr lang="el-GR" sz="1500">
                <a:solidFill>
                  <a:srgbClr val="252525"/>
                </a:solidFill>
                <a:latin typeface="Open Sans" panose="020B0606030504020204" pitchFamily="34" charset="0"/>
              </a:rPr>
              <a:t>Η μέση τιμή για το 2025 είναι</a:t>
            </a:r>
            <a:r>
              <a:rPr lang="en-US" sz="1500">
                <a:solidFill>
                  <a:srgbClr val="252525"/>
                </a:solidFill>
                <a:latin typeface="Open Sans" panose="020B0606030504020204" pitchFamily="34" charset="0"/>
              </a:rPr>
              <a:t>:</a:t>
            </a:r>
          </a:p>
          <a:p>
            <a:pPr marL="800100" lvl="2" indent="-342900">
              <a:spcBef>
                <a:spcPts val="600"/>
              </a:spcBef>
              <a:buClr>
                <a:srgbClr val="0F55F5"/>
              </a:buClr>
              <a:buFont typeface="Wingdings" panose="05000000000000000000" pitchFamily="2" charset="2"/>
              <a:buChar char="§"/>
            </a:pPr>
            <a:r>
              <a:rPr lang="el-GR" sz="1500">
                <a:solidFill>
                  <a:srgbClr val="252525"/>
                </a:solidFill>
                <a:latin typeface="Open Sans" panose="020B0606030504020204" pitchFamily="34" charset="0"/>
              </a:rPr>
              <a:t>Στην Ελλάδα 125 €/</a:t>
            </a:r>
            <a:r>
              <a:rPr lang="en-US" sz="1500">
                <a:solidFill>
                  <a:srgbClr val="252525"/>
                </a:solidFill>
                <a:latin typeface="Open Sans" panose="020B0606030504020204" pitchFamily="34" charset="0"/>
              </a:rPr>
              <a:t>MWh</a:t>
            </a:r>
            <a:endParaRPr lang="el-GR" sz="1500">
              <a:solidFill>
                <a:srgbClr val="252525"/>
              </a:solidFill>
              <a:latin typeface="Open Sans" panose="020B0606030504020204" pitchFamily="34" charset="0"/>
            </a:endParaRPr>
          </a:p>
          <a:p>
            <a:pPr marL="800100" lvl="2" indent="-342900">
              <a:spcBef>
                <a:spcPts val="600"/>
              </a:spcBef>
              <a:buClr>
                <a:srgbClr val="0F55F5"/>
              </a:buClr>
              <a:buFont typeface="Wingdings" panose="05000000000000000000" pitchFamily="2" charset="2"/>
              <a:buChar char="§"/>
            </a:pPr>
            <a:r>
              <a:rPr lang="el-GR" sz="1500">
                <a:solidFill>
                  <a:srgbClr val="252525"/>
                </a:solidFill>
                <a:latin typeface="Open Sans" panose="020B0606030504020204" pitchFamily="34" charset="0"/>
              </a:rPr>
              <a:t>Μέσος όρος ΕΕ 78 €/</a:t>
            </a:r>
            <a:r>
              <a:rPr lang="en-US" sz="1500">
                <a:solidFill>
                  <a:srgbClr val="252525"/>
                </a:solidFill>
                <a:latin typeface="Open Sans" panose="020B0606030504020204" pitchFamily="34" charset="0"/>
              </a:rPr>
              <a:t>MWh</a:t>
            </a:r>
          </a:p>
        </p:txBody>
      </p:sp>
      <p:sp>
        <p:nvSpPr>
          <p:cNvPr id="10" name="Rectangle 9">
            <a:extLst>
              <a:ext uri="{FF2B5EF4-FFF2-40B4-BE49-F238E27FC236}">
                <a16:creationId xmlns:a16="http://schemas.microsoft.com/office/drawing/2014/main" id="{1B3C4478-2A3D-33F2-8BC0-D3F2FCD738AF}"/>
              </a:ext>
            </a:extLst>
          </p:cNvPr>
          <p:cNvSpPr/>
          <p:nvPr/>
        </p:nvSpPr>
        <p:spPr>
          <a:xfrm>
            <a:off x="4168703" y="1509144"/>
            <a:ext cx="3854594" cy="46160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rgbClr val="002060"/>
              </a:buClr>
            </a:pPr>
            <a:r>
              <a:rPr lang="el-GR" sz="1600" b="1" dirty="0">
                <a:solidFill>
                  <a:srgbClr val="0F55F5"/>
                </a:solidFill>
                <a:latin typeface="Segoe Sans"/>
              </a:rPr>
              <a:t>Λιανική Αγορά</a:t>
            </a: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Οι τιμές εξαρτώνται από τις τιμές χονδρικής, τις απώλειες συστήματος και δικτύου,</a:t>
            </a:r>
            <a:r>
              <a:rPr lang="en-US" sz="1500" dirty="0">
                <a:solidFill>
                  <a:srgbClr val="252525"/>
                </a:solidFill>
                <a:latin typeface="Open Sans"/>
                <a:ea typeface="Open Sans"/>
                <a:cs typeface="Open Sans"/>
              </a:rPr>
              <a:t> </a:t>
            </a:r>
            <a:r>
              <a:rPr lang="el-GR" sz="1500" dirty="0">
                <a:solidFill>
                  <a:srgbClr val="252525"/>
                </a:solidFill>
                <a:latin typeface="Open Sans"/>
                <a:ea typeface="Open Sans"/>
                <a:cs typeface="Open Sans"/>
              </a:rPr>
              <a:t>τις χρεώσεις χρήσης συστήματος και δικτύου διανομής, δημοτικά τέλη, αλλά και από τυχόν κρατικές επιδοτήσεις.</a:t>
            </a:r>
          </a:p>
          <a:p>
            <a:pPr marL="342900" indent="-342900">
              <a:lnSpc>
                <a:spcPct val="100000"/>
              </a:lnSpc>
              <a:spcBef>
                <a:spcPts val="600"/>
              </a:spcBef>
              <a:buClr>
                <a:srgbClr val="002060"/>
              </a:buClr>
              <a:buFont typeface="+mj-lt"/>
              <a:buAutoNum type="arabicPeriod"/>
            </a:pPr>
            <a:r>
              <a:rPr lang="el-GR" sz="1500" dirty="0">
                <a:solidFill>
                  <a:srgbClr val="252525"/>
                </a:solidFill>
                <a:latin typeface="Open Sans"/>
                <a:ea typeface="Open Sans"/>
                <a:cs typeface="Open Sans"/>
              </a:rPr>
              <a:t>Το τιμολόγιο λιανικής περιλαμβάνει:</a:t>
            </a:r>
          </a:p>
          <a:p>
            <a:pPr marL="800100" lvl="1"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Κόστος ενέργειας </a:t>
            </a:r>
          </a:p>
          <a:p>
            <a:pPr marL="800100" lvl="1"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Τέλη δικτύου</a:t>
            </a:r>
          </a:p>
          <a:p>
            <a:pPr marL="800100" lvl="1"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Φόρους</a:t>
            </a:r>
          </a:p>
          <a:p>
            <a:pPr marL="800100" lvl="1"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Εισφορές</a:t>
            </a:r>
          </a:p>
          <a:p>
            <a:pPr marL="800100" lvl="1"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Περιθώριο δραστηριότητας</a:t>
            </a: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Οι τιμές λιανικής συνήθως ακολουθούν τα επίπεδα χονδρικής, εκτός εάν εφαρμόζονται κρατικές επιδοτήσεις. </a:t>
            </a:r>
          </a:p>
        </p:txBody>
      </p:sp>
      <p:sp>
        <p:nvSpPr>
          <p:cNvPr id="11" name="Rectangle 10">
            <a:extLst>
              <a:ext uri="{FF2B5EF4-FFF2-40B4-BE49-F238E27FC236}">
                <a16:creationId xmlns:a16="http://schemas.microsoft.com/office/drawing/2014/main" id="{6D3B1844-B447-F3B3-36EF-CC34DBCFDF82}"/>
              </a:ext>
            </a:extLst>
          </p:cNvPr>
          <p:cNvSpPr/>
          <p:nvPr/>
        </p:nvSpPr>
        <p:spPr>
          <a:xfrm>
            <a:off x="8104742" y="1503719"/>
            <a:ext cx="3854594" cy="461606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rgbClr val="002060"/>
              </a:buClr>
            </a:pPr>
            <a:r>
              <a:rPr lang="el-GR" sz="1600" b="1">
                <a:solidFill>
                  <a:srgbClr val="0F55F5"/>
                </a:solidFill>
                <a:latin typeface="Segoe Sans"/>
              </a:rPr>
              <a:t>Κρατικές Παρεμβάσεις</a:t>
            </a:r>
          </a:p>
          <a:p>
            <a:pPr marL="342900" indent="-342900">
              <a:lnSpc>
                <a:spcPct val="100000"/>
              </a:lnSpc>
              <a:spcBef>
                <a:spcPts val="600"/>
              </a:spcBef>
              <a:buClr>
                <a:srgbClr val="002060"/>
              </a:buClr>
              <a:buFont typeface="+mj-lt"/>
              <a:buAutoNum type="arabicPeriod"/>
            </a:pPr>
            <a:r>
              <a:rPr lang="el-GR" sz="1500">
                <a:solidFill>
                  <a:srgbClr val="252525"/>
                </a:solidFill>
                <a:latin typeface="Open Sans" panose="020B0606030504020204" pitchFamily="34" charset="0"/>
              </a:rPr>
              <a:t>Η Ελλάδα έχει συχνά παρέμβει για να προστατεύσει τους καταναλωτές από την αύξηση των τιμών χονδρικής, ιδίως κατά τη διάρκεια της ενεργειακής κρίσης του 2021-2023.</a:t>
            </a:r>
          </a:p>
        </p:txBody>
      </p:sp>
    </p:spTree>
    <p:extLst>
      <p:ext uri="{BB962C8B-B14F-4D97-AF65-F5344CB8AC3E}">
        <p14:creationId xmlns:p14="http://schemas.microsoft.com/office/powerpoint/2010/main" val="3921744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A3C18-EA2D-E536-BB9D-2CF512814BC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1750230-A1B4-8D1F-75D9-E2F596830FD2}"/>
              </a:ext>
            </a:extLst>
          </p:cNvPr>
          <p:cNvSpPr>
            <a:spLocks noGrp="1"/>
          </p:cNvSpPr>
          <p:nvPr>
            <p:ph type="title"/>
          </p:nvPr>
        </p:nvSpPr>
        <p:spPr>
          <a:xfrm>
            <a:off x="443372" y="379660"/>
            <a:ext cx="11305716" cy="492443"/>
          </a:xfrm>
        </p:spPr>
        <p:txBody>
          <a:bodyPr/>
          <a:lstStyle/>
          <a:p>
            <a:r>
              <a:rPr lang="el-GR">
                <a:solidFill>
                  <a:srgbClr val="0F55F5"/>
                </a:solidFill>
              </a:rPr>
              <a:t>Υφιστάμενη και Μελλοντική Κατάσταση στην Ελλάδα</a:t>
            </a:r>
            <a:endParaRPr lang="en-US"/>
          </a:p>
        </p:txBody>
      </p:sp>
      <p:sp>
        <p:nvSpPr>
          <p:cNvPr id="5" name="Slide Number Placeholder 4">
            <a:extLst>
              <a:ext uri="{FF2B5EF4-FFF2-40B4-BE49-F238E27FC236}">
                <a16:creationId xmlns:a16="http://schemas.microsoft.com/office/drawing/2014/main" id="{699C5755-DCBA-7725-65BA-64845C605EDC}"/>
              </a:ext>
            </a:extLst>
          </p:cNvPr>
          <p:cNvSpPr>
            <a:spLocks noGrp="1"/>
          </p:cNvSpPr>
          <p:nvPr>
            <p:ph type="sldNum" sz="quarter" idx="16"/>
          </p:nvPr>
        </p:nvSpPr>
        <p:spPr/>
        <p:txBody>
          <a:bodyPr/>
          <a:lstStyle/>
          <a:p>
            <a:fld id="{4531D9DC-ADF0-4D0A-8902-0133E3C6D94B}" type="slidenum">
              <a:rPr lang="en-US" smtClean="0"/>
              <a:pPr/>
              <a:t>25</a:t>
            </a:fld>
            <a:endParaRPr lang="en-US"/>
          </a:p>
        </p:txBody>
      </p:sp>
      <p:sp>
        <p:nvSpPr>
          <p:cNvPr id="7" name="Rectangle 6">
            <a:extLst>
              <a:ext uri="{FF2B5EF4-FFF2-40B4-BE49-F238E27FC236}">
                <a16:creationId xmlns:a16="http://schemas.microsoft.com/office/drawing/2014/main" id="{C9ABAFEF-7F52-3924-758F-28333E5FE13C}"/>
              </a:ext>
            </a:extLst>
          </p:cNvPr>
          <p:cNvSpPr/>
          <p:nvPr/>
        </p:nvSpPr>
        <p:spPr>
          <a:xfrm>
            <a:off x="232664" y="872103"/>
            <a:ext cx="3854594" cy="5739960"/>
          </a:xfrm>
          <a:prstGeom prst="rect">
            <a:avLst/>
          </a:prstGeom>
          <a:solidFill>
            <a:srgbClr val="CCF3F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rgbClr val="002060"/>
              </a:buClr>
            </a:pPr>
            <a:r>
              <a:rPr lang="el-GR" sz="1600" b="1" dirty="0">
                <a:solidFill>
                  <a:srgbClr val="0F55F5"/>
                </a:solidFill>
                <a:latin typeface="Segoe Sans"/>
              </a:rPr>
              <a:t>Στόχοι </a:t>
            </a:r>
            <a:r>
              <a:rPr lang="el-GR" sz="1600" b="1" dirty="0" err="1">
                <a:solidFill>
                  <a:srgbClr val="0F55F5"/>
                </a:solidFill>
                <a:latin typeface="Segoe Sans"/>
              </a:rPr>
              <a:t>Απανθρακοποίησης</a:t>
            </a:r>
            <a:endParaRPr lang="el-GR" sz="1600" b="1" dirty="0">
              <a:solidFill>
                <a:srgbClr val="0F55F5"/>
              </a:solidFill>
              <a:latin typeface="Segoe Sans"/>
            </a:endParaRPr>
          </a:p>
          <a:p>
            <a:pPr marL="342900" indent="-342900">
              <a:lnSpc>
                <a:spcPct val="100000"/>
              </a:lnSpc>
              <a:spcBef>
                <a:spcPts val="600"/>
              </a:spcBef>
              <a:buClr>
                <a:srgbClr val="002060"/>
              </a:buClr>
              <a:buFont typeface="+mj-lt"/>
              <a:buAutoNum type="arabicPeriod"/>
            </a:pPr>
            <a:r>
              <a:rPr lang="el-GR" sz="1500" dirty="0">
                <a:solidFill>
                  <a:srgbClr val="252525"/>
                </a:solidFill>
                <a:latin typeface="Open Sans"/>
                <a:ea typeface="Open Sans"/>
                <a:cs typeface="Open Sans"/>
              </a:rPr>
              <a:t>Οι </a:t>
            </a:r>
            <a:r>
              <a:rPr lang="el-GR" sz="1500" dirty="0" err="1">
                <a:solidFill>
                  <a:srgbClr val="252525"/>
                </a:solidFill>
                <a:latin typeface="Open Sans"/>
                <a:ea typeface="Open Sans"/>
                <a:cs typeface="Open Sans"/>
              </a:rPr>
              <a:t>λιγνιτικές</a:t>
            </a:r>
            <a:r>
              <a:rPr lang="el-GR" sz="1500" dirty="0">
                <a:solidFill>
                  <a:srgbClr val="252525"/>
                </a:solidFill>
                <a:latin typeface="Open Sans"/>
                <a:ea typeface="Open Sans"/>
                <a:cs typeface="Open Sans"/>
              </a:rPr>
              <a:t> μονάδες στην Ελλάδα να σταματήσουν την λειτουργία τους το 2028</a:t>
            </a:r>
            <a:r>
              <a:rPr lang="en-US" sz="1500" dirty="0">
                <a:solidFill>
                  <a:srgbClr val="252525"/>
                </a:solidFill>
                <a:latin typeface="Open Sans"/>
                <a:ea typeface="Open Sans"/>
                <a:cs typeface="Open Sans"/>
              </a:rPr>
              <a:t>.</a:t>
            </a:r>
            <a:endParaRPr lang="el-GR" sz="1500" dirty="0">
              <a:solidFill>
                <a:srgbClr val="252525"/>
              </a:solidFill>
              <a:latin typeface="Open Sans"/>
              <a:ea typeface="Open Sans"/>
              <a:cs typeface="Open Sans"/>
            </a:endParaRPr>
          </a:p>
          <a:p>
            <a:pPr marL="342900" indent="-342900">
              <a:lnSpc>
                <a:spcPct val="100000"/>
              </a:lnSpc>
              <a:spcBef>
                <a:spcPts val="600"/>
              </a:spcBef>
              <a:buClr>
                <a:srgbClr val="002060"/>
              </a:buClr>
              <a:buFont typeface="+mj-lt"/>
              <a:buAutoNum type="arabicPeriod"/>
            </a:pPr>
            <a:r>
              <a:rPr lang="el-GR" sz="1500" dirty="0">
                <a:solidFill>
                  <a:srgbClr val="252525"/>
                </a:solidFill>
                <a:latin typeface="Open Sans"/>
                <a:ea typeface="Open Sans"/>
                <a:cs typeface="Open Sans"/>
              </a:rPr>
              <a:t>Το 2030 το ποσοστό των ΑΠΕ στην ηλεκτροπαραγωγή να ανέρχεται σε ποσοστό 80%</a:t>
            </a:r>
            <a:r>
              <a:rPr lang="en-US" sz="1500" dirty="0">
                <a:solidFill>
                  <a:srgbClr val="252525"/>
                </a:solidFill>
                <a:latin typeface="Open Sans"/>
                <a:ea typeface="Open Sans"/>
                <a:cs typeface="Open Sans"/>
              </a:rPr>
              <a:t>.</a:t>
            </a:r>
            <a:endParaRPr lang="el-GR" sz="1500" dirty="0">
              <a:solidFill>
                <a:srgbClr val="252525"/>
              </a:solidFill>
              <a:latin typeface="Open Sans"/>
              <a:ea typeface="Open Sans"/>
              <a:cs typeface="Open Sans"/>
            </a:endParaRP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Ακολουθώντας τους στόχους του </a:t>
            </a:r>
            <a:r>
              <a:rPr lang="en-US" sz="1500" dirty="0">
                <a:solidFill>
                  <a:srgbClr val="252525"/>
                </a:solidFill>
                <a:latin typeface="Open Sans"/>
                <a:ea typeface="Open Sans"/>
                <a:cs typeface="Open Sans"/>
              </a:rPr>
              <a:t>Green Deal </a:t>
            </a:r>
            <a:r>
              <a:rPr lang="el-GR" sz="1500" dirty="0">
                <a:solidFill>
                  <a:srgbClr val="252525"/>
                </a:solidFill>
                <a:latin typeface="Open Sans"/>
                <a:ea typeface="Open Sans"/>
                <a:cs typeface="Open Sans"/>
              </a:rPr>
              <a:t>της ΕΕ, η Ελλάδα να είναι </a:t>
            </a:r>
            <a:r>
              <a:rPr lang="en-US" sz="1500" dirty="0">
                <a:solidFill>
                  <a:srgbClr val="252525"/>
                </a:solidFill>
                <a:latin typeface="Open Sans"/>
                <a:ea typeface="Open Sans"/>
                <a:cs typeface="Open Sans"/>
              </a:rPr>
              <a:t>carbon-neutral </a:t>
            </a:r>
            <a:r>
              <a:rPr lang="el-GR" sz="1500" dirty="0">
                <a:solidFill>
                  <a:srgbClr val="252525"/>
                </a:solidFill>
                <a:latin typeface="Open Sans"/>
                <a:ea typeface="Open Sans"/>
                <a:cs typeface="Open Sans"/>
              </a:rPr>
              <a:t>μέχρι το 2050</a:t>
            </a:r>
            <a:r>
              <a:rPr lang="en-US" sz="1500" dirty="0">
                <a:solidFill>
                  <a:srgbClr val="252525"/>
                </a:solidFill>
                <a:latin typeface="Open Sans"/>
                <a:ea typeface="Open Sans"/>
                <a:cs typeface="Open Sans"/>
              </a:rPr>
              <a:t>.</a:t>
            </a:r>
          </a:p>
        </p:txBody>
      </p:sp>
      <p:sp>
        <p:nvSpPr>
          <p:cNvPr id="12" name="Rectangle 11">
            <a:extLst>
              <a:ext uri="{FF2B5EF4-FFF2-40B4-BE49-F238E27FC236}">
                <a16:creationId xmlns:a16="http://schemas.microsoft.com/office/drawing/2014/main" id="{CAC69707-7500-AC9F-29AF-F0BAF4D2F045}"/>
              </a:ext>
            </a:extLst>
          </p:cNvPr>
          <p:cNvSpPr/>
          <p:nvPr/>
        </p:nvSpPr>
        <p:spPr>
          <a:xfrm>
            <a:off x="4168703" y="881177"/>
            <a:ext cx="3854594" cy="573996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rgbClr val="002060"/>
              </a:buClr>
            </a:pPr>
            <a:r>
              <a:rPr lang="el-GR" sz="1600" b="1" dirty="0">
                <a:solidFill>
                  <a:srgbClr val="0F55F5"/>
                </a:solidFill>
                <a:latin typeface="Segoe Sans"/>
              </a:rPr>
              <a:t>Διείσδυση των ΑΠΕ</a:t>
            </a: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Η ηλεκτροπαραγωγή από ΑΠΕ μέχρι στιγμής για το 2025, ανέρχεται σε ποσοστό περίπου 60%.</a:t>
            </a:r>
          </a:p>
          <a:p>
            <a:pPr marL="342900" indent="-342900">
              <a:spcBef>
                <a:spcPts val="600"/>
              </a:spcBef>
              <a:buClr>
                <a:srgbClr val="002060"/>
              </a:buClr>
              <a:buAutoNum type="arabicPeriod"/>
            </a:pPr>
            <a:r>
              <a:rPr lang="el-GR" sz="1500" dirty="0">
                <a:solidFill>
                  <a:srgbClr val="252525"/>
                </a:solidFill>
                <a:latin typeface="Open Sans"/>
                <a:ea typeface="Open Sans"/>
                <a:cs typeface="Open Sans"/>
              </a:rPr>
              <a:t>Το 2024 για πρώτη φορά η Ελλάδα κατέστη καθαρός </a:t>
            </a:r>
            <a:r>
              <a:rPr lang="el-GR" sz="1500" dirty="0" err="1">
                <a:solidFill>
                  <a:srgbClr val="252525"/>
                </a:solidFill>
                <a:latin typeface="Open Sans"/>
                <a:ea typeface="Open Sans"/>
                <a:cs typeface="Open Sans"/>
              </a:rPr>
              <a:t>εξαγωγέας</a:t>
            </a:r>
            <a:r>
              <a:rPr lang="el-GR" sz="1500" dirty="0">
                <a:solidFill>
                  <a:srgbClr val="252525"/>
                </a:solidFill>
                <a:latin typeface="Open Sans"/>
                <a:ea typeface="Open Sans"/>
                <a:cs typeface="Open Sans"/>
              </a:rPr>
              <a:t> ηλεκτρικής ενέργειας</a:t>
            </a:r>
            <a:endParaRPr lang="el-GR" sz="1500" dirty="0">
              <a:solidFill>
                <a:srgbClr val="252525"/>
              </a:solidFill>
              <a:latin typeface="Open Sans" panose="020B0606030504020204" pitchFamily="34" charset="0"/>
              <a:ea typeface="Open Sans"/>
              <a:cs typeface="Open Sans"/>
            </a:endParaRP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Λόγω της μεγάλης διείσδυσης των ΑΠΕ βλέπουμε - ιδίως ημέρες με χαμηλή ζήτηση - ώρες με μηδενικές ή και αρνητικές τιμές στη χονδρική αγορά.</a:t>
            </a: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Η Ελλάδα έχει ξεκινήσει την υλοποίηση νέων διασυνδέσεων με Κύπρο, Ισραήλ και Ιταλία </a:t>
            </a:r>
            <a:endParaRPr lang="en-US" sz="1500" dirty="0">
              <a:solidFill>
                <a:srgbClr val="252525"/>
              </a:solidFill>
              <a:latin typeface="Open Sans"/>
              <a:ea typeface="Open Sans"/>
              <a:cs typeface="Open Sans"/>
            </a:endParaRP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Έχουν γίνει ήδη 3 δημοπρασίες για την χορήγηση επενδυτικής και λειτουργικής ενίσχυσης μπαταριών, οι οποίες βρίσκονται υπό υλοποίηση. Σύντομα αναμένουμε τα πρώτα έργα αποθήκευσης να λειτουργήσουν στο σύστημα.</a:t>
            </a:r>
          </a:p>
        </p:txBody>
      </p:sp>
      <p:sp>
        <p:nvSpPr>
          <p:cNvPr id="17" name="Rectangle 16">
            <a:extLst>
              <a:ext uri="{FF2B5EF4-FFF2-40B4-BE49-F238E27FC236}">
                <a16:creationId xmlns:a16="http://schemas.microsoft.com/office/drawing/2014/main" id="{BCF6EEEF-121E-F24A-D5CF-5AAD3B0DDBEC}"/>
              </a:ext>
            </a:extLst>
          </p:cNvPr>
          <p:cNvSpPr/>
          <p:nvPr/>
        </p:nvSpPr>
        <p:spPr>
          <a:xfrm>
            <a:off x="8104742" y="875752"/>
            <a:ext cx="3854594" cy="5739960"/>
          </a:xfrm>
          <a:prstGeom prst="rect">
            <a:avLst/>
          </a:prstGeom>
          <a:solidFill>
            <a:srgbClr val="CCF3F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lnSpc>
                <a:spcPct val="100000"/>
              </a:lnSpc>
              <a:spcBef>
                <a:spcPts val="600"/>
              </a:spcBef>
              <a:buClr>
                <a:srgbClr val="002060"/>
              </a:buClr>
            </a:pPr>
            <a:r>
              <a:rPr lang="el-GR" sz="1600" b="1" dirty="0">
                <a:solidFill>
                  <a:srgbClr val="0F55F5"/>
                </a:solidFill>
                <a:latin typeface="Segoe Sans"/>
              </a:rPr>
              <a:t>Επιπτώσεις στο Σύστημα</a:t>
            </a:r>
          </a:p>
          <a:p>
            <a:pPr marL="342900" indent="-342900">
              <a:spcBef>
                <a:spcPts val="600"/>
              </a:spcBef>
              <a:buClr>
                <a:srgbClr val="002060"/>
              </a:buClr>
              <a:buFont typeface="+mj-lt"/>
              <a:buAutoNum type="arabicPeriod"/>
            </a:pPr>
            <a:r>
              <a:rPr lang="el-GR" sz="1500" dirty="0" err="1">
                <a:solidFill>
                  <a:srgbClr val="252525"/>
                </a:solidFill>
                <a:latin typeface="Open Sans"/>
                <a:ea typeface="Open Sans"/>
                <a:cs typeface="Open Sans"/>
              </a:rPr>
              <a:t>Στοχαστικότητα</a:t>
            </a:r>
            <a:r>
              <a:rPr lang="el-GR" sz="1500" dirty="0">
                <a:solidFill>
                  <a:srgbClr val="252525"/>
                </a:solidFill>
                <a:latin typeface="Open Sans"/>
                <a:ea typeface="Open Sans"/>
                <a:cs typeface="Open Sans"/>
              </a:rPr>
              <a:t>: Δεν είναι εφικτή η ακριβής πρόβλεψη της παραγωγής ΑΠΕ και η διαχείριση της</a:t>
            </a: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Η μεγάλη διείσδυση </a:t>
            </a:r>
            <a:r>
              <a:rPr lang="el-GR" sz="1500" dirty="0" err="1">
                <a:solidFill>
                  <a:srgbClr val="252525"/>
                </a:solidFill>
                <a:latin typeface="Open Sans"/>
                <a:ea typeface="Open Sans"/>
                <a:cs typeface="Open Sans"/>
              </a:rPr>
              <a:t>φωτοβολταϊκών</a:t>
            </a:r>
            <a:r>
              <a:rPr lang="el-GR" sz="1500" dirty="0">
                <a:solidFill>
                  <a:srgbClr val="252525"/>
                </a:solidFill>
                <a:latin typeface="Open Sans"/>
                <a:ea typeface="Open Sans"/>
                <a:cs typeface="Open Sans"/>
              </a:rPr>
              <a:t> στο σύστημα, σε συνδυασμό με το προφίλ παραγωγής τους, δημιουργεί πλεόνασμα που πολλές φορές δεν δύναται να </a:t>
            </a:r>
            <a:r>
              <a:rPr lang="el-GR" sz="1500" dirty="0" err="1">
                <a:solidFill>
                  <a:srgbClr val="252525"/>
                </a:solidFill>
                <a:latin typeface="Open Sans"/>
                <a:ea typeface="Open Sans"/>
                <a:cs typeface="Open Sans"/>
              </a:rPr>
              <a:t>απορροφηθεί</a:t>
            </a:r>
            <a:r>
              <a:rPr lang="el-GR" sz="1500" dirty="0">
                <a:solidFill>
                  <a:srgbClr val="252525"/>
                </a:solidFill>
                <a:latin typeface="Open Sans"/>
                <a:ea typeface="Open Sans"/>
                <a:cs typeface="Open Sans"/>
              </a:rPr>
              <a:t> ή και τοπικές συμφορήσεις, με αποτέλεσμα αυξανόμενο επίπεδο περικοπών. </a:t>
            </a: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Ανάγκη για εκσυγχρονισμό των υποδομών του δικτύου ώστε να αρθούν υφιστάμενες τοπικές συμφορήσεις και να απελευθερωθεί χώρος για την εγκατάσταση σταθμών ΑΠΕ</a:t>
            </a:r>
          </a:p>
          <a:p>
            <a:pPr marL="342900" indent="-342900">
              <a:spcBef>
                <a:spcPts val="600"/>
              </a:spcBef>
              <a:buClr>
                <a:srgbClr val="002060"/>
              </a:buClr>
              <a:buFont typeface="+mj-lt"/>
              <a:buAutoNum type="arabicPeriod"/>
            </a:pPr>
            <a:r>
              <a:rPr lang="el-GR" sz="1500" dirty="0">
                <a:solidFill>
                  <a:srgbClr val="252525"/>
                </a:solidFill>
                <a:latin typeface="Open Sans"/>
                <a:ea typeface="Open Sans"/>
                <a:cs typeface="Open Sans"/>
              </a:rPr>
              <a:t>Η ανάγκη για μέσα αποθήκευσης είναι μεγάλη, ώστε να πετύχουμε τους εθνικούς στόχους πλήρους εξηλεκτρισμού της παραγωγής ενέργειας. </a:t>
            </a:r>
            <a:endParaRPr lang="en-US" sz="1500" dirty="0">
              <a:solidFill>
                <a:srgbClr val="252525"/>
              </a:solidFill>
              <a:latin typeface="Open Sans"/>
              <a:ea typeface="Open Sans"/>
              <a:cs typeface="Open Sans"/>
            </a:endParaRPr>
          </a:p>
        </p:txBody>
      </p:sp>
    </p:spTree>
    <p:extLst>
      <p:ext uri="{BB962C8B-B14F-4D97-AF65-F5344CB8AC3E}">
        <p14:creationId xmlns:p14="http://schemas.microsoft.com/office/powerpoint/2010/main" val="1359933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9EA3-39F2-A017-0EC2-0244343C70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0855B12-CA80-C0DB-EA89-93799B29BBE4}"/>
              </a:ext>
            </a:extLst>
          </p:cNvPr>
          <p:cNvSpPr>
            <a:spLocks noGrp="1"/>
          </p:cNvSpPr>
          <p:nvPr>
            <p:ph type="title"/>
          </p:nvPr>
        </p:nvSpPr>
        <p:spPr>
          <a:xfrm>
            <a:off x="443372" y="379660"/>
            <a:ext cx="11305716" cy="492443"/>
          </a:xfrm>
        </p:spPr>
        <p:txBody>
          <a:bodyPr/>
          <a:lstStyle/>
          <a:p>
            <a:r>
              <a:rPr lang="el-GR">
                <a:solidFill>
                  <a:srgbClr val="0F55F5"/>
                </a:solidFill>
              </a:rPr>
              <a:t>Χρέη που απορρέουν απο τον Ενεργειακό Τουρισμό</a:t>
            </a:r>
            <a:endParaRPr lang="en-US"/>
          </a:p>
        </p:txBody>
      </p:sp>
      <p:sp>
        <p:nvSpPr>
          <p:cNvPr id="5" name="Slide Number Placeholder 4">
            <a:extLst>
              <a:ext uri="{FF2B5EF4-FFF2-40B4-BE49-F238E27FC236}">
                <a16:creationId xmlns:a16="http://schemas.microsoft.com/office/drawing/2014/main" id="{62263CDE-EDD7-0E32-1366-5891500588F6}"/>
              </a:ext>
            </a:extLst>
          </p:cNvPr>
          <p:cNvSpPr>
            <a:spLocks noGrp="1"/>
          </p:cNvSpPr>
          <p:nvPr>
            <p:ph type="sldNum" sz="quarter" idx="16"/>
          </p:nvPr>
        </p:nvSpPr>
        <p:spPr/>
        <p:txBody>
          <a:bodyPr/>
          <a:lstStyle/>
          <a:p>
            <a:fld id="{4531D9DC-ADF0-4D0A-8902-0133E3C6D94B}" type="slidenum">
              <a:rPr lang="en-US" smtClean="0"/>
              <a:pPr/>
              <a:t>26</a:t>
            </a:fld>
            <a:endParaRPr lang="en-US"/>
          </a:p>
        </p:txBody>
      </p:sp>
      <p:pic>
        <p:nvPicPr>
          <p:cNvPr id="2" name="Picture 1" descr="A green and white table with numbers and text&#10;&#10;AI-generated content may be incorrect.">
            <a:extLst>
              <a:ext uri="{FF2B5EF4-FFF2-40B4-BE49-F238E27FC236}">
                <a16:creationId xmlns:a16="http://schemas.microsoft.com/office/drawing/2014/main" id="{456C9C33-2E21-3B56-D5E3-E165DE9CB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48" y="1158350"/>
            <a:ext cx="10452703" cy="4814364"/>
          </a:xfrm>
          <a:prstGeom prst="rect">
            <a:avLst/>
          </a:prstGeom>
        </p:spPr>
      </p:pic>
      <p:sp>
        <p:nvSpPr>
          <p:cNvPr id="3" name="Ορθογώνιο 24">
            <a:extLst>
              <a:ext uri="{FF2B5EF4-FFF2-40B4-BE49-F238E27FC236}">
                <a16:creationId xmlns:a16="http://schemas.microsoft.com/office/drawing/2014/main" id="{207ED80F-B95F-BBB4-9C11-787501B107EB}"/>
              </a:ext>
            </a:extLst>
          </p:cNvPr>
          <p:cNvSpPr/>
          <p:nvPr/>
        </p:nvSpPr>
        <p:spPr>
          <a:xfrm>
            <a:off x="6442109" y="6631414"/>
            <a:ext cx="5634205" cy="203133"/>
          </a:xfrm>
          <a:prstGeom prst="rect">
            <a:avLst/>
          </a:prstGeom>
        </p:spPr>
        <p:txBody>
          <a:bodyPr wrap="square">
            <a:spAutoFit/>
          </a:bodyPr>
          <a:lstStyle/>
          <a:p>
            <a:pPr marL="120026" algn="ctr">
              <a:lnSpc>
                <a:spcPct val="90000"/>
              </a:lnSpc>
              <a:spcBef>
                <a:spcPts val="614"/>
              </a:spcBef>
            </a:pPr>
            <a:r>
              <a:rPr lang="en-US" sz="8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l-GR" sz="800"/>
              <a:t>ΡΑΕΕΥ – Ετήσια Έκθεση 2024</a:t>
            </a:r>
            <a:endParaRPr lang="en-US" sz="8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24646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81EDC-11A6-5E65-7E0E-B6559AB5078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C20FA6D-4879-641C-7B6A-B83A7C75A1E8}"/>
              </a:ext>
            </a:extLst>
          </p:cNvPr>
          <p:cNvSpPr>
            <a:spLocks noGrp="1"/>
          </p:cNvSpPr>
          <p:nvPr>
            <p:ph type="title"/>
          </p:nvPr>
        </p:nvSpPr>
        <p:spPr>
          <a:xfrm>
            <a:off x="443372" y="379660"/>
            <a:ext cx="11305716" cy="492443"/>
          </a:xfrm>
        </p:spPr>
        <p:txBody>
          <a:bodyPr/>
          <a:lstStyle/>
          <a:p>
            <a:r>
              <a:rPr lang="el-GR">
                <a:solidFill>
                  <a:srgbClr val="0F55F5"/>
                </a:solidFill>
              </a:rPr>
              <a:t>Βασικά Συμπεράσματα</a:t>
            </a:r>
            <a:endParaRPr lang="en-US"/>
          </a:p>
        </p:txBody>
      </p:sp>
      <p:sp>
        <p:nvSpPr>
          <p:cNvPr id="5" name="Slide Number Placeholder 4">
            <a:extLst>
              <a:ext uri="{FF2B5EF4-FFF2-40B4-BE49-F238E27FC236}">
                <a16:creationId xmlns:a16="http://schemas.microsoft.com/office/drawing/2014/main" id="{74CD8BDA-FBCF-3F3B-46F2-E9FC0C7A4FB6}"/>
              </a:ext>
            </a:extLst>
          </p:cNvPr>
          <p:cNvSpPr>
            <a:spLocks noGrp="1"/>
          </p:cNvSpPr>
          <p:nvPr>
            <p:ph type="sldNum" sz="quarter" idx="16"/>
          </p:nvPr>
        </p:nvSpPr>
        <p:spPr/>
        <p:txBody>
          <a:bodyPr/>
          <a:lstStyle/>
          <a:p>
            <a:fld id="{4531D9DC-ADF0-4D0A-8902-0133E3C6D94B}" type="slidenum">
              <a:rPr lang="en-US" smtClean="0"/>
              <a:pPr/>
              <a:t>27</a:t>
            </a:fld>
            <a:endParaRPr lang="en-US"/>
          </a:p>
        </p:txBody>
      </p:sp>
      <p:sp>
        <p:nvSpPr>
          <p:cNvPr id="2" name="Rectangle 1">
            <a:extLst>
              <a:ext uri="{FF2B5EF4-FFF2-40B4-BE49-F238E27FC236}">
                <a16:creationId xmlns:a16="http://schemas.microsoft.com/office/drawing/2014/main" id="{B3A42BF0-EDA9-8C69-DF92-B82DBF476C57}"/>
              </a:ext>
            </a:extLst>
          </p:cNvPr>
          <p:cNvSpPr>
            <a:spLocks noChangeArrowheads="1"/>
          </p:cNvSpPr>
          <p:nvPr/>
        </p:nvSpPr>
        <p:spPr bwMode="auto">
          <a:xfrm>
            <a:off x="695372" y="934781"/>
            <a:ext cx="10448878" cy="56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00050" marR="0" lvl="0" indent="-400050" algn="l" defTabSz="914400" rtl="0" eaLnBrk="0" fontAlgn="base" latinLnBrk="0" hangingPunct="0">
              <a:lnSpc>
                <a:spcPct val="120000"/>
              </a:lnSpc>
              <a:spcBef>
                <a:spcPts val="600"/>
              </a:spcBef>
              <a:buClrTx/>
              <a:buSzTx/>
              <a:buFont typeface="+mj-lt"/>
              <a:buAutoNum type="romanUcPeriod"/>
              <a:tabLst/>
            </a:pPr>
            <a:r>
              <a:rPr lang="el-GR" altLang="en-US" sz="1600" dirty="0">
                <a:solidFill>
                  <a:srgbClr val="252525"/>
                </a:solidFill>
                <a:latin typeface="The Wave Sans TT (Body)"/>
              </a:rPr>
              <a:t>Η αυξανόμενη </a:t>
            </a:r>
            <a:r>
              <a:rPr lang="el-GR" altLang="en-US" sz="1600" b="1" dirty="0">
                <a:solidFill>
                  <a:srgbClr val="252525"/>
                </a:solidFill>
                <a:latin typeface="The Wave Sans TT (Body)"/>
              </a:rPr>
              <a:t>διείσδυση ΑΠΕ </a:t>
            </a:r>
            <a:r>
              <a:rPr lang="el-GR" altLang="en-US" sz="1600" dirty="0">
                <a:solidFill>
                  <a:srgbClr val="252525"/>
                </a:solidFill>
                <a:latin typeface="The Wave Sans TT (Body)"/>
              </a:rPr>
              <a:t>(και κυρίως φ/β) μεταβάλλει ριζικά το προφίλ ζήτησης. Εξαιτίας της </a:t>
            </a:r>
            <a:r>
              <a:rPr lang="el-GR" altLang="en-US" sz="1600" dirty="0" err="1">
                <a:solidFill>
                  <a:srgbClr val="252525"/>
                </a:solidFill>
                <a:latin typeface="The Wave Sans TT (Body)"/>
              </a:rPr>
              <a:t>στοχαστικότητας</a:t>
            </a:r>
            <a:r>
              <a:rPr lang="el-GR" altLang="en-US" sz="1600" dirty="0">
                <a:solidFill>
                  <a:srgbClr val="252525"/>
                </a:solidFill>
                <a:latin typeface="The Wave Sans TT (Body)"/>
              </a:rPr>
              <a:t> των ΑΠΕ το σύστημα καλείται να καλύψει φορτία μέσω άμεσης </a:t>
            </a:r>
            <a:r>
              <a:rPr lang="el-GR" altLang="en-US" sz="1600" b="1" dirty="0">
                <a:solidFill>
                  <a:srgbClr val="252525"/>
                </a:solidFill>
                <a:latin typeface="The Wave Sans TT (Body)"/>
              </a:rPr>
              <a:t>ενεργοποίησης ευέλικτων μονάδων</a:t>
            </a:r>
            <a:r>
              <a:rPr lang="el-GR" altLang="en-US" sz="1600" dirty="0">
                <a:solidFill>
                  <a:srgbClr val="252525"/>
                </a:solidFill>
                <a:latin typeface="The Wave Sans TT (Body)"/>
              </a:rPr>
              <a:t>, κυρίως ΦΑ, ώστε να διασφαλιστεί η </a:t>
            </a:r>
            <a:r>
              <a:rPr lang="el-GR" altLang="en-US" sz="1600" b="1" dirty="0">
                <a:solidFill>
                  <a:srgbClr val="252525"/>
                </a:solidFill>
                <a:latin typeface="The Wave Sans TT (Body)"/>
              </a:rPr>
              <a:t>επάρκεια</a:t>
            </a:r>
            <a:r>
              <a:rPr lang="el-GR" altLang="en-US" sz="1600" dirty="0">
                <a:solidFill>
                  <a:srgbClr val="252525"/>
                </a:solidFill>
                <a:latin typeface="The Wave Sans TT (Body)"/>
              </a:rPr>
              <a:t> και η </a:t>
            </a:r>
            <a:r>
              <a:rPr lang="el-GR" altLang="en-US" sz="1600" b="1" dirty="0">
                <a:solidFill>
                  <a:srgbClr val="252525"/>
                </a:solidFill>
                <a:latin typeface="The Wave Sans TT (Body)"/>
              </a:rPr>
              <a:t>σταθερότητα</a:t>
            </a:r>
            <a:r>
              <a:rPr lang="el-GR" altLang="en-US" sz="1600" dirty="0">
                <a:solidFill>
                  <a:srgbClr val="252525"/>
                </a:solidFill>
                <a:latin typeface="The Wave Sans TT (Body)"/>
              </a:rPr>
              <a:t> του δικτύου απέναντι στις έντονες διακυμάνσεις που προκαλούν οι ΑΠΕ. Μελλοντικά, οι </a:t>
            </a:r>
            <a:r>
              <a:rPr lang="el-GR" altLang="en-US" sz="1600" b="1" dirty="0">
                <a:solidFill>
                  <a:srgbClr val="252525"/>
                </a:solidFill>
                <a:latin typeface="The Wave Sans TT (Body)"/>
              </a:rPr>
              <a:t>τεχνολογίες αποθήκευσης </a:t>
            </a:r>
            <a:r>
              <a:rPr lang="el-GR" altLang="en-US" sz="1600" dirty="0">
                <a:solidFill>
                  <a:srgbClr val="252525"/>
                </a:solidFill>
                <a:latin typeface="The Wave Sans TT (Body)"/>
              </a:rPr>
              <a:t>(μπαταρίες διάρκειας 2h/4h) θα υποστηρίξουν την  </a:t>
            </a:r>
            <a:r>
              <a:rPr lang="el-GR" altLang="en-US" sz="1600" b="1" dirty="0">
                <a:solidFill>
                  <a:srgbClr val="252525"/>
                </a:solidFill>
                <a:latin typeface="The Wave Sans TT (Body)"/>
              </a:rPr>
              <a:t>ευστάθεια</a:t>
            </a:r>
            <a:r>
              <a:rPr lang="el-GR" altLang="en-US" sz="1600" dirty="0">
                <a:solidFill>
                  <a:srgbClr val="252525"/>
                </a:solidFill>
                <a:latin typeface="The Wave Sans TT (Body)"/>
              </a:rPr>
              <a:t> του συστήματος και τη </a:t>
            </a:r>
            <a:r>
              <a:rPr lang="el-GR" altLang="en-US" sz="1600" b="1" dirty="0">
                <a:solidFill>
                  <a:srgbClr val="252525"/>
                </a:solidFill>
                <a:latin typeface="The Wave Sans TT (Body)"/>
              </a:rPr>
              <a:t>μείωση των περικοπών </a:t>
            </a:r>
            <a:r>
              <a:rPr lang="el-GR" altLang="en-US" sz="1600" dirty="0">
                <a:solidFill>
                  <a:srgbClr val="252525"/>
                </a:solidFill>
                <a:latin typeface="The Wave Sans TT (Body)"/>
              </a:rPr>
              <a:t>ΑΠΕ ενώ όταν οι  τεχνολογίες </a:t>
            </a:r>
            <a:r>
              <a:rPr lang="el-GR" altLang="en-US" sz="1600" b="1" dirty="0" err="1">
                <a:solidFill>
                  <a:srgbClr val="252525"/>
                </a:solidFill>
                <a:latin typeface="The Wave Sans TT (Body)"/>
              </a:rPr>
              <a:t>Long-Duration</a:t>
            </a:r>
            <a:r>
              <a:rPr lang="el-GR" altLang="en-US" sz="1600" b="1" dirty="0">
                <a:solidFill>
                  <a:srgbClr val="252525"/>
                </a:solidFill>
                <a:latin typeface="The Wave Sans TT (Body)"/>
              </a:rPr>
              <a:t> </a:t>
            </a:r>
            <a:r>
              <a:rPr lang="el-GR" altLang="en-US" sz="1600" b="1" dirty="0" err="1">
                <a:solidFill>
                  <a:srgbClr val="252525"/>
                </a:solidFill>
                <a:latin typeface="The Wave Sans TT (Body)"/>
              </a:rPr>
              <a:t>Storage</a:t>
            </a:r>
            <a:r>
              <a:rPr lang="el-GR" altLang="en-US" sz="1600" b="1" dirty="0">
                <a:solidFill>
                  <a:srgbClr val="252525"/>
                </a:solidFill>
                <a:latin typeface="The Wave Sans TT (Body)"/>
              </a:rPr>
              <a:t> </a:t>
            </a:r>
            <a:r>
              <a:rPr lang="el-GR" altLang="en-US" sz="1600" dirty="0">
                <a:solidFill>
                  <a:srgbClr val="252525"/>
                </a:solidFill>
                <a:latin typeface="The Wave Sans TT (Body)"/>
              </a:rPr>
              <a:t>ή/και η παραγωγή υδρογόνου καταστούν τεχνολογικά ώριμες και οικονομικά βιώσιμες λύσεις θα οδηγηθούμε σε </a:t>
            </a:r>
            <a:r>
              <a:rPr lang="el-GR" altLang="en-US" sz="1600" b="1" dirty="0">
                <a:solidFill>
                  <a:srgbClr val="252525"/>
                </a:solidFill>
                <a:latin typeface="The Wave Sans TT (Body)"/>
              </a:rPr>
              <a:t>συστήματα</a:t>
            </a:r>
            <a:r>
              <a:rPr lang="el-GR" altLang="en-US" sz="1600" dirty="0">
                <a:solidFill>
                  <a:srgbClr val="252525"/>
                </a:solidFill>
                <a:latin typeface="The Wave Sans TT (Body)"/>
              </a:rPr>
              <a:t> </a:t>
            </a:r>
            <a:r>
              <a:rPr lang="el-GR" altLang="en-US" sz="1600" b="1" dirty="0">
                <a:solidFill>
                  <a:srgbClr val="252525"/>
                </a:solidFill>
                <a:latin typeface="The Wave Sans TT (Body)"/>
              </a:rPr>
              <a:t>πλήρως ανεξάρτητα της συμβατικής παραγωγής</a:t>
            </a:r>
            <a:r>
              <a:rPr lang="el-GR" altLang="en-US" sz="1600" dirty="0">
                <a:solidFill>
                  <a:srgbClr val="252525"/>
                </a:solidFill>
                <a:latin typeface="The Wave Sans TT (Body)"/>
              </a:rPr>
              <a:t>. </a:t>
            </a:r>
          </a:p>
          <a:p>
            <a:pPr marL="400050" marR="0" lvl="0" indent="-400050" algn="l" defTabSz="914400" rtl="0" eaLnBrk="0" fontAlgn="base" latinLnBrk="0" hangingPunct="0">
              <a:lnSpc>
                <a:spcPct val="120000"/>
              </a:lnSpc>
              <a:spcBef>
                <a:spcPts val="600"/>
              </a:spcBef>
              <a:buClrTx/>
              <a:buSzTx/>
              <a:buFont typeface="+mj-lt"/>
              <a:buAutoNum type="romanUcPeriod"/>
              <a:tabLst/>
            </a:pPr>
            <a:r>
              <a:rPr lang="el-GR" altLang="en-US" sz="1600" dirty="0">
                <a:solidFill>
                  <a:srgbClr val="252525"/>
                </a:solidFill>
                <a:latin typeface="The Wave Sans TT (Body)"/>
              </a:rPr>
              <a:t>Οι απώλειες, κυρίως μη-τεχνικής φύσεως (π.χ. </a:t>
            </a:r>
            <a:r>
              <a:rPr lang="el-GR" altLang="en-US" sz="1600" dirty="0" err="1">
                <a:solidFill>
                  <a:srgbClr val="252525"/>
                </a:solidFill>
                <a:latin typeface="The Wave Sans TT (Body)"/>
              </a:rPr>
              <a:t>ρευματοκλοπές</a:t>
            </a:r>
            <a:r>
              <a:rPr lang="el-GR" altLang="en-US" sz="1600" dirty="0">
                <a:solidFill>
                  <a:srgbClr val="252525"/>
                </a:solidFill>
                <a:latin typeface="The Wave Sans TT (Body)"/>
              </a:rPr>
              <a:t>), έχουν αυξηθεί ανησυχητικά. Με βάση υπολογισμούς της αρχής, στη χαμηλή τάση  οι </a:t>
            </a:r>
            <a:r>
              <a:rPr lang="el-GR" altLang="en-US" sz="1600" b="1" dirty="0">
                <a:solidFill>
                  <a:srgbClr val="252525"/>
                </a:solidFill>
                <a:latin typeface="The Wave Sans TT (Body)"/>
              </a:rPr>
              <a:t>συνολικές απώλειες </a:t>
            </a:r>
            <a:r>
              <a:rPr lang="el-GR" altLang="en-US" sz="1600" dirty="0">
                <a:solidFill>
                  <a:srgbClr val="252525"/>
                </a:solidFill>
                <a:latin typeface="The Wave Sans TT (Body)"/>
              </a:rPr>
              <a:t>για το Α εξάμηνο 2022 ανέρχονται σε περίπου </a:t>
            </a:r>
            <a:r>
              <a:rPr lang="el-GR" altLang="en-US" sz="1600" b="1" dirty="0">
                <a:solidFill>
                  <a:srgbClr val="252525"/>
                </a:solidFill>
                <a:latin typeface="The Wave Sans TT (Body)"/>
              </a:rPr>
              <a:t>17,58%</a:t>
            </a:r>
            <a:r>
              <a:rPr lang="el-GR" altLang="en-US" sz="1600" dirty="0">
                <a:solidFill>
                  <a:srgbClr val="252525"/>
                </a:solidFill>
                <a:latin typeface="The Wave Sans TT (Body)"/>
              </a:rPr>
              <a:t> επί της πραγματικά καταναλωθείσας ενέργειας, ποσοστό εξόχως υψηλό που </a:t>
            </a:r>
            <a:r>
              <a:rPr lang="el-GR" altLang="en-US" sz="1600" b="1" dirty="0">
                <a:solidFill>
                  <a:srgbClr val="252525"/>
                </a:solidFill>
                <a:latin typeface="The Wave Sans TT (Body)"/>
              </a:rPr>
              <a:t>μεταφράζεται σε κόστος για τους προμηθευτές </a:t>
            </a:r>
            <a:r>
              <a:rPr lang="el-GR" altLang="en-US" sz="1600" dirty="0">
                <a:solidFill>
                  <a:srgbClr val="252525"/>
                </a:solidFill>
                <a:latin typeface="The Wave Sans TT (Body)"/>
              </a:rPr>
              <a:t>και που εν τέλει </a:t>
            </a:r>
            <a:r>
              <a:rPr lang="el-GR" altLang="en-US" sz="1600" b="1" dirty="0" err="1">
                <a:solidFill>
                  <a:srgbClr val="252525"/>
                </a:solidFill>
                <a:latin typeface="The Wave Sans TT (Body)"/>
              </a:rPr>
              <a:t>μετακυλίεται</a:t>
            </a:r>
            <a:r>
              <a:rPr lang="el-GR" altLang="en-US" sz="1600" dirty="0">
                <a:solidFill>
                  <a:srgbClr val="252525"/>
                </a:solidFill>
                <a:latin typeface="The Wave Sans TT (Body)"/>
              </a:rPr>
              <a:t> στον </a:t>
            </a:r>
            <a:r>
              <a:rPr lang="el-GR" altLang="en-US" sz="1600" b="1" dirty="0">
                <a:solidFill>
                  <a:srgbClr val="252525"/>
                </a:solidFill>
                <a:latin typeface="The Wave Sans TT (Body)"/>
              </a:rPr>
              <a:t>τελικό καταναλωτή</a:t>
            </a:r>
            <a:r>
              <a:rPr lang="el-GR" altLang="en-US" sz="1600" dirty="0">
                <a:solidFill>
                  <a:srgbClr val="252525"/>
                </a:solidFill>
                <a:latin typeface="The Wave Sans TT (Body)"/>
              </a:rPr>
              <a:t>.</a:t>
            </a:r>
          </a:p>
          <a:p>
            <a:pPr marL="400050" indent="-400050" eaLnBrk="0" fontAlgn="base" hangingPunct="0">
              <a:lnSpc>
                <a:spcPct val="120000"/>
              </a:lnSpc>
              <a:spcBef>
                <a:spcPts val="600"/>
              </a:spcBef>
              <a:buFont typeface="+mj-lt"/>
              <a:buAutoNum type="romanUcPeriod"/>
            </a:pPr>
            <a:r>
              <a:rPr lang="el-GR" sz="1600" b="0" dirty="0">
                <a:latin typeface="The Wave Sans TT (Body)"/>
                <a:ea typeface="Open Sans" panose="020B0606030504020204" pitchFamily="34" charset="0"/>
                <a:cs typeface="Open Sans" panose="020B0606030504020204" pitchFamily="34" charset="0"/>
              </a:rPr>
              <a:t>Οι </a:t>
            </a:r>
            <a:r>
              <a:rPr lang="el-GR" sz="1600" b="1" dirty="0">
                <a:latin typeface="The Wave Sans TT (Body)"/>
                <a:ea typeface="Open Sans" panose="020B0606030504020204" pitchFamily="34" charset="0"/>
                <a:cs typeface="Open Sans" panose="020B0606030504020204" pitchFamily="34" charset="0"/>
              </a:rPr>
              <a:t>υψηλές τιμές </a:t>
            </a:r>
            <a:r>
              <a:rPr lang="el-GR" sz="1600" b="0" dirty="0">
                <a:latin typeface="The Wave Sans TT (Body)"/>
                <a:ea typeface="Open Sans" panose="020B0606030504020204" pitchFamily="34" charset="0"/>
                <a:cs typeface="Open Sans" panose="020B0606030504020204" pitchFamily="34" charset="0"/>
              </a:rPr>
              <a:t>στην ΝΑ Ευρώπη εμφανίζονται κυρίως λόγω της </a:t>
            </a:r>
            <a:r>
              <a:rPr lang="el-GR" sz="1600" b="1" dirty="0">
                <a:latin typeface="The Wave Sans TT (Body)"/>
                <a:ea typeface="Open Sans" panose="020B0606030504020204" pitchFamily="34" charset="0"/>
                <a:cs typeface="Open Sans" panose="020B0606030504020204" pitchFamily="34" charset="0"/>
              </a:rPr>
              <a:t>έλλειψης διασυνδέσεων </a:t>
            </a:r>
            <a:r>
              <a:rPr lang="el-GR" sz="1600" b="0" dirty="0">
                <a:latin typeface="The Wave Sans TT (Body)"/>
                <a:ea typeface="Open Sans" panose="020B0606030504020204" pitchFamily="34" charset="0"/>
                <a:cs typeface="Open Sans" panose="020B0606030504020204" pitchFamily="34" charset="0"/>
              </a:rPr>
              <a:t>της περιοχής αυτής με την υπόλοιπη ΕΕ και της </a:t>
            </a:r>
            <a:r>
              <a:rPr lang="el-GR" sz="1600" b="1" dirty="0">
                <a:latin typeface="The Wave Sans TT (Body)"/>
                <a:ea typeface="Open Sans" panose="020B0606030504020204" pitchFamily="34" charset="0"/>
                <a:cs typeface="Open Sans" panose="020B0606030504020204" pitchFamily="34" charset="0"/>
              </a:rPr>
              <a:t>αυξημένης ζήτησης </a:t>
            </a:r>
            <a:r>
              <a:rPr lang="el-GR" sz="1600" b="0" dirty="0">
                <a:latin typeface="The Wave Sans TT (Body)"/>
                <a:ea typeface="Open Sans" panose="020B0606030504020204" pitchFamily="34" charset="0"/>
                <a:cs typeface="Open Sans" panose="020B0606030504020204" pitchFamily="34" charset="0"/>
              </a:rPr>
              <a:t>που προκύπτει από την κατάσταση στην Ουκρανία.</a:t>
            </a:r>
          </a:p>
          <a:p>
            <a:pPr marL="400050" indent="-400050" eaLnBrk="0" fontAlgn="base" hangingPunct="0">
              <a:lnSpc>
                <a:spcPct val="120000"/>
              </a:lnSpc>
              <a:spcBef>
                <a:spcPts val="600"/>
              </a:spcBef>
              <a:buFont typeface="+mj-lt"/>
              <a:buAutoNum type="romanUcPeriod"/>
            </a:pPr>
            <a:r>
              <a:rPr lang="el-GR" altLang="en-US" sz="1600" dirty="0">
                <a:solidFill>
                  <a:srgbClr val="252525"/>
                </a:solidFill>
                <a:latin typeface="The Wave Sans TT (Body)"/>
              </a:rPr>
              <a:t>Το φαινόμενο του ενεργειακού τουρισμού αφορά σε </a:t>
            </a:r>
            <a:r>
              <a:rPr lang="el-GR" altLang="en-US" sz="1600" b="1" dirty="0">
                <a:solidFill>
                  <a:srgbClr val="252525"/>
                </a:solidFill>
                <a:latin typeface="The Wave Sans TT (Body)"/>
              </a:rPr>
              <a:t>ληξιπρόθεσμες οφειλές </a:t>
            </a:r>
            <a:r>
              <a:rPr lang="el-GR" altLang="en-US" sz="1600" dirty="0">
                <a:solidFill>
                  <a:srgbClr val="252525"/>
                </a:solidFill>
                <a:latin typeface="The Wave Sans TT (Body)"/>
              </a:rPr>
              <a:t>καταναλωτών </a:t>
            </a:r>
            <a:r>
              <a:rPr lang="el-GR" altLang="en-US" sz="1600" b="1" dirty="0">
                <a:solidFill>
                  <a:srgbClr val="252525"/>
                </a:solidFill>
                <a:latin typeface="The Wave Sans TT (Body)"/>
              </a:rPr>
              <a:t>χωρίς να διακοπεί η ηλεκτροδότησή </a:t>
            </a:r>
            <a:r>
              <a:rPr lang="el-GR" altLang="en-US" sz="1600" dirty="0">
                <a:solidFill>
                  <a:srgbClr val="252525"/>
                </a:solidFill>
                <a:latin typeface="The Wave Sans TT (Body)"/>
              </a:rPr>
              <a:t>τους και έχοντας παράλληλα αλλάξει </a:t>
            </a:r>
            <a:r>
              <a:rPr lang="el-GR" altLang="en-US" sz="1600" dirty="0" err="1">
                <a:solidFill>
                  <a:srgbClr val="252525"/>
                </a:solidFill>
                <a:latin typeface="The Wave Sans TT (Body)"/>
              </a:rPr>
              <a:t>πάροχο</a:t>
            </a:r>
            <a:r>
              <a:rPr lang="el-GR" altLang="en-US" sz="1600" dirty="0">
                <a:solidFill>
                  <a:srgbClr val="252525"/>
                </a:solidFill>
                <a:latin typeface="The Wave Sans TT (Body)"/>
              </a:rPr>
              <a:t>. Σύμφωνα με τη ΡΑΕ τα </a:t>
            </a:r>
            <a:r>
              <a:rPr lang="el-GR" altLang="en-US" sz="1600" b="1" dirty="0">
                <a:solidFill>
                  <a:srgbClr val="252525"/>
                </a:solidFill>
                <a:latin typeface="The Wave Sans TT (Body)"/>
              </a:rPr>
              <a:t>χρέη</a:t>
            </a:r>
            <a:r>
              <a:rPr lang="el-GR" altLang="en-US" sz="1600" dirty="0">
                <a:solidFill>
                  <a:srgbClr val="252525"/>
                </a:solidFill>
                <a:latin typeface="The Wave Sans TT (Body)"/>
              </a:rPr>
              <a:t> που προκύπτουν από τον ενεργειακό τουρισμό ανέρχονται για το </a:t>
            </a:r>
            <a:r>
              <a:rPr lang="el-GR" altLang="en-US" sz="1600" b="1" dirty="0">
                <a:solidFill>
                  <a:srgbClr val="252525"/>
                </a:solidFill>
                <a:latin typeface="The Wave Sans TT (Body)"/>
              </a:rPr>
              <a:t>2024 σε 1,65 δισ. ευρώ</a:t>
            </a:r>
            <a:r>
              <a:rPr lang="el-GR" altLang="en-US" sz="1600" dirty="0">
                <a:solidFill>
                  <a:srgbClr val="252525"/>
                </a:solidFill>
                <a:latin typeface="The Wave Sans TT (Body)"/>
              </a:rPr>
              <a:t>[</a:t>
            </a:r>
            <a:r>
              <a:rPr lang="el-GR" sz="1600" dirty="0">
                <a:latin typeface="The Wave Sans TT (Body)"/>
              </a:rPr>
              <a:t>Έκθεση Λιανικής Αγοράς Ηλεκτρικής Ενέργειας 2024, ΡΑΕΕΥ]</a:t>
            </a:r>
            <a:r>
              <a:rPr lang="el-GR" altLang="en-US" sz="1600" dirty="0">
                <a:solidFill>
                  <a:srgbClr val="252525"/>
                </a:solidFill>
                <a:latin typeface="The Wave Sans TT (Body)"/>
              </a:rPr>
              <a:t>.</a:t>
            </a:r>
            <a:endParaRPr lang="en-US" altLang="en-US" sz="1600" dirty="0">
              <a:solidFill>
                <a:srgbClr val="252525"/>
              </a:solidFill>
              <a:latin typeface="The Wave Sans TT (Body)"/>
            </a:endParaRPr>
          </a:p>
        </p:txBody>
      </p:sp>
    </p:spTree>
    <p:extLst>
      <p:ext uri="{BB962C8B-B14F-4D97-AF65-F5344CB8AC3E}">
        <p14:creationId xmlns:p14="http://schemas.microsoft.com/office/powerpoint/2010/main" val="1585374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B5B1B9-7FE0-824D-2636-33B39117A139}"/>
              </a:ext>
            </a:extLst>
          </p:cNvPr>
          <p:cNvSpPr>
            <a:spLocks noGrp="1"/>
          </p:cNvSpPr>
          <p:nvPr>
            <p:ph type="title"/>
          </p:nvPr>
        </p:nvSpPr>
        <p:spPr>
          <a:xfrm>
            <a:off x="1988554" y="1779743"/>
            <a:ext cx="9760534" cy="830997"/>
          </a:xfrm>
        </p:spPr>
        <p:txBody>
          <a:bodyPr/>
          <a:lstStyle/>
          <a:p>
            <a:r>
              <a:rPr lang="en-US"/>
              <a:t>ANNEX I</a:t>
            </a:r>
          </a:p>
        </p:txBody>
      </p:sp>
      <p:sp>
        <p:nvSpPr>
          <p:cNvPr id="5" name="Slide Number Placeholder 4">
            <a:extLst>
              <a:ext uri="{FF2B5EF4-FFF2-40B4-BE49-F238E27FC236}">
                <a16:creationId xmlns:a16="http://schemas.microsoft.com/office/drawing/2014/main" id="{38FD6227-963E-DE83-E913-AD9835521EE4}"/>
              </a:ext>
            </a:extLst>
          </p:cNvPr>
          <p:cNvSpPr>
            <a:spLocks noGrp="1"/>
          </p:cNvSpPr>
          <p:nvPr>
            <p:ph type="sldNum" sz="quarter" idx="14"/>
          </p:nvPr>
        </p:nvSpPr>
        <p:spPr/>
        <p:txBody>
          <a:bodyPr/>
          <a:lstStyle/>
          <a:p>
            <a:fld id="{4531D9DC-ADF0-4D0A-8902-0133E3C6D94B}" type="slidenum">
              <a:rPr lang="en-US" smtClean="0"/>
              <a:pPr/>
              <a:t>28</a:t>
            </a:fld>
            <a:endParaRPr lang="en-US"/>
          </a:p>
        </p:txBody>
      </p:sp>
      <p:sp>
        <p:nvSpPr>
          <p:cNvPr id="3" name="Date Placeholder 2">
            <a:extLst>
              <a:ext uri="{FF2B5EF4-FFF2-40B4-BE49-F238E27FC236}">
                <a16:creationId xmlns:a16="http://schemas.microsoft.com/office/drawing/2014/main" id="{61776827-75EA-612D-6BE8-7027FF5081BE}"/>
              </a:ext>
            </a:extLst>
          </p:cNvPr>
          <p:cNvSpPr>
            <a:spLocks noGrp="1"/>
          </p:cNvSpPr>
          <p:nvPr>
            <p:ph type="dt" sz="half" idx="15"/>
          </p:nvPr>
        </p:nvSpPr>
        <p:spPr/>
        <p:txBody>
          <a:bodyPr/>
          <a:lstStyle/>
          <a:p>
            <a:fld id="{D91EECA1-CDD8-4918-8BBA-1AE2701A1BC0}" type="datetime1">
              <a:rPr lang="en-GB" smtClean="0"/>
              <a:t>23/05/2025</a:t>
            </a:fld>
            <a:endParaRPr lang="en-US"/>
          </a:p>
        </p:txBody>
      </p:sp>
      <p:sp>
        <p:nvSpPr>
          <p:cNvPr id="4" name="Footer Placeholder 3">
            <a:extLst>
              <a:ext uri="{FF2B5EF4-FFF2-40B4-BE49-F238E27FC236}">
                <a16:creationId xmlns:a16="http://schemas.microsoft.com/office/drawing/2014/main" id="{5225D8A7-6B71-3DDD-BE66-F9BAB07E03C4}"/>
              </a:ext>
            </a:extLst>
          </p:cNvPr>
          <p:cNvSpPr>
            <a:spLocks noGrp="1"/>
          </p:cNvSpPr>
          <p:nvPr>
            <p:ph type="ftr" sz="quarter" idx="4294967295"/>
          </p:nvPr>
        </p:nvSpPr>
        <p:spPr>
          <a:xfrm>
            <a:off x="0" y="6259513"/>
            <a:ext cx="8783638" cy="153987"/>
          </a:xfrm>
        </p:spPr>
        <p:txBody>
          <a:bodyPr/>
          <a:lstStyle/>
          <a:p>
            <a:r>
              <a:rPr lang="en-US"/>
              <a:t>Placeholder for the presentation title (Insert → header and footer)</a:t>
            </a:r>
          </a:p>
        </p:txBody>
      </p:sp>
    </p:spTree>
    <p:extLst>
      <p:ext uri="{BB962C8B-B14F-4D97-AF65-F5344CB8AC3E}">
        <p14:creationId xmlns:p14="http://schemas.microsoft.com/office/powerpoint/2010/main" val="90591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B1E11F-308C-3CEF-9924-61C56778D48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9CC38D0-F8F0-4F81-F70A-A160FAD41EAD}"/>
              </a:ext>
            </a:extLst>
          </p:cNvPr>
          <p:cNvSpPr>
            <a:spLocks noGrp="1"/>
          </p:cNvSpPr>
          <p:nvPr>
            <p:ph type="title"/>
          </p:nvPr>
        </p:nvSpPr>
        <p:spPr>
          <a:xfrm>
            <a:off x="443372" y="379660"/>
            <a:ext cx="11305716" cy="492443"/>
          </a:xfrm>
        </p:spPr>
        <p:txBody>
          <a:bodyPr/>
          <a:lstStyle/>
          <a:p>
            <a:r>
              <a:rPr lang="el-GR">
                <a:solidFill>
                  <a:srgbClr val="0F55F5"/>
                </a:solidFill>
              </a:rPr>
              <a:t>Διαμόρφωση Τιμών Ηλεκτρικής Ενέργειας: Χονδρική Αγορά</a:t>
            </a:r>
            <a:endParaRPr lang="en-US"/>
          </a:p>
        </p:txBody>
      </p:sp>
      <p:sp>
        <p:nvSpPr>
          <p:cNvPr id="5" name="Slide Number Placeholder 4">
            <a:extLst>
              <a:ext uri="{FF2B5EF4-FFF2-40B4-BE49-F238E27FC236}">
                <a16:creationId xmlns:a16="http://schemas.microsoft.com/office/drawing/2014/main" id="{C0C4957E-6BD6-B72B-4064-BD53A109B414}"/>
              </a:ext>
            </a:extLst>
          </p:cNvPr>
          <p:cNvSpPr>
            <a:spLocks noGrp="1"/>
          </p:cNvSpPr>
          <p:nvPr>
            <p:ph type="sldNum" sz="quarter" idx="16"/>
          </p:nvPr>
        </p:nvSpPr>
        <p:spPr/>
        <p:txBody>
          <a:bodyPr/>
          <a:lstStyle/>
          <a:p>
            <a:fld id="{4531D9DC-ADF0-4D0A-8902-0133E3C6D94B}" type="slidenum">
              <a:rPr lang="en-US" smtClean="0"/>
              <a:pPr/>
              <a:t>29</a:t>
            </a:fld>
            <a:endParaRPr lang="en-US"/>
          </a:p>
        </p:txBody>
      </p:sp>
      <p:sp>
        <p:nvSpPr>
          <p:cNvPr id="13" name="TextBox 12">
            <a:extLst>
              <a:ext uri="{FF2B5EF4-FFF2-40B4-BE49-F238E27FC236}">
                <a16:creationId xmlns:a16="http://schemas.microsoft.com/office/drawing/2014/main" id="{E06D4C8E-8C58-CF3A-C4A5-1BD2CF1C93D7}"/>
              </a:ext>
            </a:extLst>
          </p:cNvPr>
          <p:cNvSpPr txBox="1"/>
          <p:nvPr/>
        </p:nvSpPr>
        <p:spPr>
          <a:xfrm>
            <a:off x="253017" y="4931173"/>
            <a:ext cx="5246979" cy="1231106"/>
          </a:xfrm>
          <a:prstGeom prst="rect">
            <a:avLst/>
          </a:prstGeom>
          <a:noFill/>
        </p:spPr>
        <p:txBody>
          <a:bodyPr wrap="square">
            <a:spAutoFit/>
          </a:bodyPr>
          <a:lstStyle/>
          <a:p>
            <a:pPr marL="285750" indent="-285750">
              <a:buClr>
                <a:srgbClr val="0F55F5"/>
              </a:buClr>
              <a:buFont typeface="Wingdings" panose="05000000000000000000" pitchFamily="2" charset="2"/>
              <a:buChar char="§"/>
            </a:pPr>
            <a:r>
              <a:rPr lang="el-GR" sz="1400"/>
              <a:t>Η τιμή διαμορφώνεται μέσω της προσφοράς και της ζήτησης σε κάθε χρονική περίοδο.</a:t>
            </a:r>
          </a:p>
          <a:p>
            <a:pPr marL="285750" indent="-285750">
              <a:buClr>
                <a:srgbClr val="0F55F5"/>
              </a:buClr>
              <a:buFont typeface="Wingdings" panose="05000000000000000000" pitchFamily="2" charset="2"/>
              <a:buChar char="§"/>
            </a:pPr>
            <a:r>
              <a:rPr lang="el-GR" sz="1400"/>
              <a:t>Οι προσφορές προτεραιοποιούνται ως </a:t>
            </a:r>
            <a:r>
              <a:rPr lang="en-US" sz="1400"/>
              <a:t>first come – first serve </a:t>
            </a:r>
            <a:r>
              <a:rPr lang="el-GR" sz="1400"/>
              <a:t>και βάση χαμηλότερη τιμής </a:t>
            </a:r>
          </a:p>
          <a:p>
            <a:pPr marL="285750" indent="-285750">
              <a:buFont typeface="Arial" panose="020B0604020202020204" pitchFamily="34" charset="0"/>
              <a:buChar char="•"/>
            </a:pPr>
            <a:endParaRPr lang="el-GR"/>
          </a:p>
        </p:txBody>
      </p:sp>
      <p:sp>
        <p:nvSpPr>
          <p:cNvPr id="11" name="TextBox 10">
            <a:extLst>
              <a:ext uri="{FF2B5EF4-FFF2-40B4-BE49-F238E27FC236}">
                <a16:creationId xmlns:a16="http://schemas.microsoft.com/office/drawing/2014/main" id="{5352F519-2440-3144-8D15-46C9C39B4B83}"/>
              </a:ext>
            </a:extLst>
          </p:cNvPr>
          <p:cNvSpPr txBox="1"/>
          <p:nvPr/>
        </p:nvSpPr>
        <p:spPr>
          <a:xfrm>
            <a:off x="5369373" y="4934956"/>
            <a:ext cx="6489256" cy="1169551"/>
          </a:xfrm>
          <a:prstGeom prst="rect">
            <a:avLst/>
          </a:prstGeom>
          <a:noFill/>
        </p:spPr>
        <p:txBody>
          <a:bodyPr wrap="square">
            <a:spAutoFit/>
          </a:bodyPr>
          <a:lstStyle/>
          <a:p>
            <a:pPr marL="285750" indent="-285750">
              <a:buClr>
                <a:srgbClr val="0F55F5"/>
              </a:buClr>
              <a:buFont typeface="Wingdings" panose="05000000000000000000" pitchFamily="2" charset="2"/>
              <a:buChar char="§"/>
            </a:pPr>
            <a:r>
              <a:rPr lang="el-GR" sz="1400"/>
              <a:t>Ποσότητες που δεν μπορούν να αξιοποιηθούν εντός μιας αγοράς, μέσω των διασυνδέσεων πάνε σε άλλες αγορές</a:t>
            </a:r>
          </a:p>
          <a:p>
            <a:pPr marL="285750" indent="-285750">
              <a:buClr>
                <a:srgbClr val="0F55F5"/>
              </a:buClr>
              <a:buFont typeface="Wingdings" panose="05000000000000000000" pitchFamily="2" charset="2"/>
              <a:buChar char="§"/>
            </a:pPr>
            <a:r>
              <a:rPr lang="el-GR" sz="1400"/>
              <a:t>Αυτό επιτρέπει </a:t>
            </a:r>
          </a:p>
          <a:p>
            <a:pPr lvl="1">
              <a:buClr>
                <a:srgbClr val="0F55F5"/>
              </a:buClr>
            </a:pPr>
            <a:r>
              <a:rPr lang="el-GR" sz="1400"/>
              <a:t>- Χαμηλότερες τιμές στις διασυνδεδεμένες αγορές</a:t>
            </a:r>
          </a:p>
          <a:p>
            <a:pPr lvl="1">
              <a:buClr>
                <a:srgbClr val="0F55F5"/>
              </a:buClr>
            </a:pPr>
            <a:r>
              <a:rPr lang="el-GR" sz="1400"/>
              <a:t>- Αξιοποίηση ποσοτήτων που θα ήταν χαμένες εντός της αγοράς</a:t>
            </a:r>
            <a:endParaRPr lang="en-US" sz="1400"/>
          </a:p>
        </p:txBody>
      </p:sp>
      <p:grpSp>
        <p:nvGrpSpPr>
          <p:cNvPr id="19" name="Group 18">
            <a:extLst>
              <a:ext uri="{FF2B5EF4-FFF2-40B4-BE49-F238E27FC236}">
                <a16:creationId xmlns:a16="http://schemas.microsoft.com/office/drawing/2014/main" id="{48D5FDEC-7055-39E1-F876-BC0DF87665C1}"/>
              </a:ext>
            </a:extLst>
          </p:cNvPr>
          <p:cNvGrpSpPr/>
          <p:nvPr/>
        </p:nvGrpSpPr>
        <p:grpSpPr>
          <a:xfrm>
            <a:off x="443372" y="1162264"/>
            <a:ext cx="4669978" cy="3378111"/>
            <a:chOff x="2061227" y="2064438"/>
            <a:chExt cx="4669978" cy="3378111"/>
          </a:xfrm>
        </p:grpSpPr>
        <p:cxnSp>
          <p:nvCxnSpPr>
            <p:cNvPr id="2" name="Straight Arrow Connector 1">
              <a:extLst>
                <a:ext uri="{FF2B5EF4-FFF2-40B4-BE49-F238E27FC236}">
                  <a16:creationId xmlns:a16="http://schemas.microsoft.com/office/drawing/2014/main" id="{B26E4777-A16C-A853-6B40-79A93EA06473}"/>
                </a:ext>
              </a:extLst>
            </p:cNvPr>
            <p:cNvCxnSpPr>
              <a:cxnSpLocks/>
            </p:cNvCxnSpPr>
            <p:nvPr/>
          </p:nvCxnSpPr>
          <p:spPr>
            <a:xfrm rot="16200000">
              <a:off x="1229071" y="3701749"/>
              <a:ext cx="2721824" cy="162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A9634D7F-5153-2AD3-F1DC-63BB5D1394F7}"/>
                </a:ext>
              </a:extLst>
            </p:cNvPr>
            <p:cNvCxnSpPr>
              <a:cxnSpLocks/>
            </p:cNvCxnSpPr>
            <p:nvPr/>
          </p:nvCxnSpPr>
          <p:spPr>
            <a:xfrm>
              <a:off x="2571919" y="5068312"/>
              <a:ext cx="3974796"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53FD973-37C9-714C-2891-54E58260F94E}"/>
                </a:ext>
              </a:extLst>
            </p:cNvPr>
            <p:cNvSpPr txBox="1"/>
            <p:nvPr/>
          </p:nvSpPr>
          <p:spPr>
            <a:xfrm>
              <a:off x="2061227" y="2390842"/>
              <a:ext cx="596621" cy="338554"/>
            </a:xfrm>
            <a:prstGeom prst="rect">
              <a:avLst/>
            </a:prstGeom>
            <a:noFill/>
          </p:spPr>
          <p:txBody>
            <a:bodyPr wrap="square" rtlCol="0">
              <a:spAutoFit/>
            </a:bodyPr>
            <a:lstStyle/>
            <a:p>
              <a:r>
                <a:rPr lang="en-US" sz="800" b="0">
                  <a:solidFill>
                    <a:schemeClr val="tx1"/>
                  </a:solidFill>
                  <a:latin typeface="Times New Roman" panose="02020603050405020304" pitchFamily="18" charset="0"/>
                  <a:cs typeface="Times New Roman" panose="02020603050405020304" pitchFamily="18" charset="0"/>
                </a:rPr>
                <a:t>Price (</a:t>
              </a:r>
              <a:r>
                <a:rPr lang="en-US" sz="800" b="0">
                  <a:solidFill>
                    <a:schemeClr val="tx1"/>
                  </a:solidFill>
                  <a:latin typeface="Times New Roman" panose="02020603050405020304" pitchFamily="18" charset="0"/>
                  <a:ea typeface="Calibri" panose="020F0502020204030204" pitchFamily="34" charset="0"/>
                  <a:cs typeface="Times New Roman" panose="02020603050405020304" pitchFamily="18" charset="0"/>
                </a:rPr>
                <a:t>€/MWh)</a:t>
              </a:r>
              <a:endParaRPr lang="en-US" sz="800" b="0">
                <a:solidFill>
                  <a:schemeClr val="tx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0D39531-E7A4-E8AF-BBCE-DE46FEC3876E}"/>
                </a:ext>
              </a:extLst>
            </p:cNvPr>
            <p:cNvSpPr txBox="1"/>
            <p:nvPr/>
          </p:nvSpPr>
          <p:spPr>
            <a:xfrm>
              <a:off x="5948626" y="5103995"/>
              <a:ext cx="596621" cy="338554"/>
            </a:xfrm>
            <a:prstGeom prst="rect">
              <a:avLst/>
            </a:prstGeom>
            <a:noFill/>
          </p:spPr>
          <p:txBody>
            <a:bodyPr wrap="square" rtlCol="0">
              <a:spAutoFit/>
            </a:bodyPr>
            <a:lstStyle/>
            <a:p>
              <a:r>
                <a:rPr lang="en-US" sz="800" b="0">
                  <a:solidFill>
                    <a:schemeClr val="tx1"/>
                  </a:solidFill>
                  <a:latin typeface="Times New Roman" panose="02020603050405020304" pitchFamily="18" charset="0"/>
                  <a:cs typeface="Times New Roman" panose="02020603050405020304" pitchFamily="18" charset="0"/>
                </a:rPr>
                <a:t>Quantity (</a:t>
              </a:r>
              <a:r>
                <a:rPr lang="en-US" sz="800" b="0">
                  <a:solidFill>
                    <a:schemeClr val="tx1"/>
                  </a:solidFill>
                  <a:latin typeface="Times New Roman" panose="02020603050405020304" pitchFamily="18" charset="0"/>
                  <a:ea typeface="Calibri" panose="020F0502020204030204" pitchFamily="34" charset="0"/>
                  <a:cs typeface="Times New Roman" panose="02020603050405020304" pitchFamily="18" charset="0"/>
                </a:rPr>
                <a:t>MWh)</a:t>
              </a:r>
              <a:endParaRPr lang="en-US" sz="800" b="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3189E410-B7BC-3CD5-2909-C76C0D35A64A}"/>
                </a:ext>
              </a:extLst>
            </p:cNvPr>
            <p:cNvSpPr/>
            <p:nvPr/>
          </p:nvSpPr>
          <p:spPr>
            <a:xfrm>
              <a:off x="2743200" y="2514014"/>
              <a:ext cx="3784060" cy="2213629"/>
            </a:xfrm>
            <a:custGeom>
              <a:avLst/>
              <a:gdLst>
                <a:gd name="connsiteX0" fmla="*/ 0 w 3784060"/>
                <a:gd name="connsiteY0" fmla="*/ 34633 h 2213629"/>
                <a:gd name="connsiteX1" fmla="*/ 398834 w 3784060"/>
                <a:gd name="connsiteY1" fmla="*/ 34633 h 2213629"/>
                <a:gd name="connsiteX2" fmla="*/ 865762 w 3784060"/>
                <a:gd name="connsiteY2" fmla="*/ 394556 h 2213629"/>
                <a:gd name="connsiteX3" fmla="*/ 2636196 w 3784060"/>
                <a:gd name="connsiteY3" fmla="*/ 1902343 h 2213629"/>
                <a:gd name="connsiteX4" fmla="*/ 3784060 w 3784060"/>
                <a:gd name="connsiteY4" fmla="*/ 2213629 h 221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060" h="2213629">
                  <a:moveTo>
                    <a:pt x="0" y="34633"/>
                  </a:moveTo>
                  <a:cubicBezTo>
                    <a:pt x="127270" y="4639"/>
                    <a:pt x="254540" y="-25354"/>
                    <a:pt x="398834" y="34633"/>
                  </a:cubicBezTo>
                  <a:cubicBezTo>
                    <a:pt x="543128" y="94620"/>
                    <a:pt x="492868" y="83271"/>
                    <a:pt x="865762" y="394556"/>
                  </a:cubicBezTo>
                  <a:cubicBezTo>
                    <a:pt x="1238656" y="705841"/>
                    <a:pt x="2149813" y="1599164"/>
                    <a:pt x="2636196" y="1902343"/>
                  </a:cubicBezTo>
                  <a:cubicBezTo>
                    <a:pt x="3122579" y="2205522"/>
                    <a:pt x="3453319" y="2209575"/>
                    <a:pt x="3784060" y="2213629"/>
                  </a:cubicBezTo>
                </a:path>
              </a:pathLst>
            </a:cu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8976FB6B-DD4E-10AE-8E74-0FF01DE9C286}"/>
                </a:ext>
              </a:extLst>
            </p:cNvPr>
            <p:cNvSpPr/>
            <p:nvPr/>
          </p:nvSpPr>
          <p:spPr>
            <a:xfrm>
              <a:off x="2798172" y="2064438"/>
              <a:ext cx="2869659" cy="2791838"/>
            </a:xfrm>
            <a:custGeom>
              <a:avLst/>
              <a:gdLst>
                <a:gd name="connsiteX0" fmla="*/ 0 w 2869659"/>
                <a:gd name="connsiteY0" fmla="*/ 2791838 h 2791838"/>
                <a:gd name="connsiteX1" fmla="*/ 175098 w 2869659"/>
                <a:gd name="connsiteY1" fmla="*/ 2529192 h 2791838"/>
                <a:gd name="connsiteX2" fmla="*/ 817123 w 2869659"/>
                <a:gd name="connsiteY2" fmla="*/ 2042809 h 2791838"/>
                <a:gd name="connsiteX3" fmla="*/ 1964987 w 2869659"/>
                <a:gd name="connsiteY3" fmla="*/ 1429966 h 2791838"/>
                <a:gd name="connsiteX4" fmla="*/ 2869659 w 2869659"/>
                <a:gd name="connsiteY4" fmla="*/ 0 h 279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659" h="2791838">
                  <a:moveTo>
                    <a:pt x="0" y="2791838"/>
                  </a:moveTo>
                  <a:cubicBezTo>
                    <a:pt x="19455" y="2722934"/>
                    <a:pt x="38911" y="2654030"/>
                    <a:pt x="175098" y="2529192"/>
                  </a:cubicBezTo>
                  <a:cubicBezTo>
                    <a:pt x="311285" y="2404354"/>
                    <a:pt x="518808" y="2226013"/>
                    <a:pt x="817123" y="2042809"/>
                  </a:cubicBezTo>
                  <a:cubicBezTo>
                    <a:pt x="1115438" y="1859605"/>
                    <a:pt x="1622898" y="1770434"/>
                    <a:pt x="1964987" y="1429966"/>
                  </a:cubicBezTo>
                  <a:cubicBezTo>
                    <a:pt x="2307076" y="1089498"/>
                    <a:pt x="2588367" y="544749"/>
                    <a:pt x="2869659" y="0"/>
                  </a:cubicBez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2ED038B-09AF-6D3D-121E-9757FB4595E6}"/>
                    </a:ext>
                  </a:extLst>
                </p:cNvPr>
                <p:cNvSpPr txBox="1"/>
                <p:nvPr/>
              </p:nvSpPr>
              <p:spPr>
                <a:xfrm>
                  <a:off x="5804156" y="4474962"/>
                  <a:ext cx="92704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chemeClr val="tx2"/>
                            </a:solidFill>
                            <a:latin typeface="Cambria Math" panose="02040503050406030204" pitchFamily="18" charset="0"/>
                          </a:rPr>
                          <m:t>𝐷𝑒𝑚𝑎𝑛𝑑</m:t>
                        </m:r>
                        <m:r>
                          <a:rPr lang="en-US" sz="1100" b="0" i="1" smtClean="0">
                            <a:solidFill>
                              <a:schemeClr val="tx2"/>
                            </a:solidFill>
                            <a:latin typeface="Cambria Math" panose="02040503050406030204" pitchFamily="18" charset="0"/>
                          </a:rPr>
                          <m:t> </m:t>
                        </m:r>
                        <m:r>
                          <a:rPr lang="en-US" sz="1100" b="0" i="1" smtClean="0">
                            <a:solidFill>
                              <a:schemeClr val="tx2"/>
                            </a:solidFill>
                            <a:latin typeface="Cambria Math" panose="02040503050406030204" pitchFamily="18" charset="0"/>
                          </a:rPr>
                          <m:t>𝑀𝑊h</m:t>
                        </m:r>
                      </m:oMath>
                    </m:oMathPara>
                  </a14:m>
                  <a:endParaRPr lang="en-US" sz="1100" b="0">
                    <a:solidFill>
                      <a:schemeClr val="tx2"/>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2ED038B-09AF-6D3D-121E-9757FB4595E6}"/>
                    </a:ext>
                  </a:extLst>
                </p:cNvPr>
                <p:cNvSpPr txBox="1">
                  <a:spLocks noRot="1" noChangeAspect="1" noMove="1" noResize="1" noEditPoints="1" noAdjustHandles="1" noChangeArrowheads="1" noChangeShapeType="1" noTextEdit="1"/>
                </p:cNvSpPr>
                <p:nvPr/>
              </p:nvSpPr>
              <p:spPr>
                <a:xfrm>
                  <a:off x="5804156" y="4474962"/>
                  <a:ext cx="927049" cy="169277"/>
                </a:xfrm>
                <a:prstGeom prst="rect">
                  <a:avLst/>
                </a:prstGeom>
                <a:blipFill>
                  <a:blip r:embed="rId3"/>
                  <a:stretch>
                    <a:fillRect l="-3947" r="-3289"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D184DCF-9506-23A3-BC6B-F9A43C85B795}"/>
                    </a:ext>
                  </a:extLst>
                </p:cNvPr>
                <p:cNvSpPr txBox="1"/>
                <p:nvPr/>
              </p:nvSpPr>
              <p:spPr>
                <a:xfrm>
                  <a:off x="5388585" y="2531366"/>
                  <a:ext cx="990720"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chemeClr val="accent2"/>
                            </a:solidFill>
                            <a:latin typeface="Cambria Math" panose="02040503050406030204" pitchFamily="18" charset="0"/>
                          </a:rPr>
                          <m:t>𝑆𝑢𝑝𝑝𝑙𝑦</m:t>
                        </m:r>
                        <m:r>
                          <a:rPr lang="en-US" sz="1100" b="0" i="1" smtClean="0">
                            <a:solidFill>
                              <a:schemeClr val="accent2"/>
                            </a:solidFill>
                            <a:latin typeface="Cambria Math" panose="02040503050406030204" pitchFamily="18" charset="0"/>
                          </a:rPr>
                          <m:t> €/</m:t>
                        </m:r>
                        <m:r>
                          <a:rPr lang="en-US" sz="1100" b="0" i="1" smtClean="0">
                            <a:solidFill>
                              <a:schemeClr val="accent2"/>
                            </a:solidFill>
                            <a:latin typeface="Cambria Math" panose="02040503050406030204" pitchFamily="18" charset="0"/>
                          </a:rPr>
                          <m:t>𝑀𝑊h</m:t>
                        </m:r>
                      </m:oMath>
                    </m:oMathPara>
                  </a14:m>
                  <a:endParaRPr lang="en-US" sz="1100" b="0">
                    <a:solidFill>
                      <a:schemeClr val="accent2"/>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D184DCF-9506-23A3-BC6B-F9A43C85B795}"/>
                    </a:ext>
                  </a:extLst>
                </p:cNvPr>
                <p:cNvSpPr txBox="1">
                  <a:spLocks noRot="1" noChangeAspect="1" noMove="1" noResize="1" noEditPoints="1" noAdjustHandles="1" noChangeArrowheads="1" noChangeShapeType="1" noTextEdit="1"/>
                </p:cNvSpPr>
                <p:nvPr/>
              </p:nvSpPr>
              <p:spPr>
                <a:xfrm>
                  <a:off x="5388585" y="2531366"/>
                  <a:ext cx="990720" cy="169277"/>
                </a:xfrm>
                <a:prstGeom prst="rect">
                  <a:avLst/>
                </a:prstGeom>
                <a:blipFill>
                  <a:blip r:embed="rId4"/>
                  <a:stretch>
                    <a:fillRect l="-4938" r="-3704" b="-35714"/>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11BF710D-E23B-AC8A-AD78-3B488882E9E4}"/>
                </a:ext>
              </a:extLst>
            </p:cNvPr>
            <p:cNvCxnSpPr>
              <a:cxnSpLocks/>
            </p:cNvCxnSpPr>
            <p:nvPr/>
          </p:nvCxnSpPr>
          <p:spPr>
            <a:xfrm>
              <a:off x="4494362" y="3709869"/>
              <a:ext cx="0" cy="1355974"/>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15044D-02DC-B331-3684-765DD91E0EE1}"/>
                </a:ext>
              </a:extLst>
            </p:cNvPr>
            <p:cNvCxnSpPr>
              <a:cxnSpLocks/>
            </p:cNvCxnSpPr>
            <p:nvPr/>
          </p:nvCxnSpPr>
          <p:spPr>
            <a:xfrm flipH="1">
              <a:off x="2598104" y="3709869"/>
              <a:ext cx="1896258" cy="0"/>
            </a:xfrm>
            <a:prstGeom prst="line">
              <a:avLst/>
            </a:prstGeom>
            <a:ln>
              <a:prstDash val="dashDot"/>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90D3BB1-E178-4FFA-3546-C1422D8614B1}"/>
                </a:ext>
              </a:extLst>
            </p:cNvPr>
            <p:cNvSpPr txBox="1"/>
            <p:nvPr/>
          </p:nvSpPr>
          <p:spPr>
            <a:xfrm>
              <a:off x="4292197" y="5125460"/>
              <a:ext cx="542044" cy="215444"/>
            </a:xfrm>
            <a:prstGeom prst="rect">
              <a:avLst/>
            </a:prstGeom>
            <a:noFill/>
          </p:spPr>
          <p:txBody>
            <a:bodyPr wrap="square" rtlCol="0">
              <a:spAutoFit/>
            </a:bodyPr>
            <a:lstStyle/>
            <a:p>
              <a:r>
                <a:rPr lang="en-US" sz="800">
                  <a:latin typeface="Times New Roman" panose="02020603050405020304" pitchFamily="18" charset="0"/>
                  <a:cs typeface="Times New Roman" panose="02020603050405020304" pitchFamily="18" charset="0"/>
                </a:rPr>
                <a:t>MCV</a:t>
              </a:r>
              <a:endParaRPr lang="en-US" sz="800" b="0">
                <a:solidFill>
                  <a:schemeClr val="tx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1329B5B-0A7B-33DD-61C4-F8FE46CBA05E}"/>
                </a:ext>
              </a:extLst>
            </p:cNvPr>
            <p:cNvSpPr txBox="1"/>
            <p:nvPr/>
          </p:nvSpPr>
          <p:spPr>
            <a:xfrm>
              <a:off x="2169665" y="3602147"/>
              <a:ext cx="428439" cy="215444"/>
            </a:xfrm>
            <a:prstGeom prst="rect">
              <a:avLst/>
            </a:prstGeom>
            <a:noFill/>
          </p:spPr>
          <p:txBody>
            <a:bodyPr wrap="square" rtlCol="0">
              <a:spAutoFit/>
            </a:bodyPr>
            <a:lstStyle/>
            <a:p>
              <a:r>
                <a:rPr lang="en-US" sz="800" b="0">
                  <a:solidFill>
                    <a:schemeClr val="tx1"/>
                  </a:solidFill>
                  <a:latin typeface="Times New Roman" panose="02020603050405020304" pitchFamily="18" charset="0"/>
                  <a:cs typeface="Times New Roman" panose="02020603050405020304" pitchFamily="18" charset="0"/>
                </a:rPr>
                <a:t>MCP</a:t>
              </a:r>
            </a:p>
          </p:txBody>
        </p:sp>
      </p:grpSp>
      <p:grpSp>
        <p:nvGrpSpPr>
          <p:cNvPr id="65" name="Group 64">
            <a:extLst>
              <a:ext uri="{FF2B5EF4-FFF2-40B4-BE49-F238E27FC236}">
                <a16:creationId xmlns:a16="http://schemas.microsoft.com/office/drawing/2014/main" id="{DC51AB44-AB36-824D-B96D-1E9CEABAC0AF}"/>
              </a:ext>
            </a:extLst>
          </p:cNvPr>
          <p:cNvGrpSpPr/>
          <p:nvPr/>
        </p:nvGrpSpPr>
        <p:grpSpPr>
          <a:xfrm>
            <a:off x="5246980" y="1316909"/>
            <a:ext cx="6820493" cy="3217638"/>
            <a:chOff x="5246980" y="1316909"/>
            <a:chExt cx="6820493" cy="3217638"/>
          </a:xfrm>
        </p:grpSpPr>
        <p:cxnSp>
          <p:nvCxnSpPr>
            <p:cNvPr id="20" name="Straight Arrow Connector 19">
              <a:extLst>
                <a:ext uri="{FF2B5EF4-FFF2-40B4-BE49-F238E27FC236}">
                  <a16:creationId xmlns:a16="http://schemas.microsoft.com/office/drawing/2014/main" id="{C072EA64-2F85-2ABD-C63A-1ADE2E4DB36D}"/>
                </a:ext>
              </a:extLst>
            </p:cNvPr>
            <p:cNvCxnSpPr>
              <a:cxnSpLocks/>
            </p:cNvCxnSpPr>
            <p:nvPr/>
          </p:nvCxnSpPr>
          <p:spPr>
            <a:xfrm rot="16200000">
              <a:off x="4387896" y="2793747"/>
              <a:ext cx="2721824" cy="162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A9626B5-A25C-B2D2-65CD-E2368FB771C7}"/>
                </a:ext>
              </a:extLst>
            </p:cNvPr>
            <p:cNvCxnSpPr>
              <a:cxnSpLocks/>
            </p:cNvCxnSpPr>
            <p:nvPr/>
          </p:nvCxnSpPr>
          <p:spPr>
            <a:xfrm>
              <a:off x="5730744" y="4160310"/>
              <a:ext cx="2721824" cy="162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8E79839-682E-1914-EA1C-9FE1DA10AEA3}"/>
                </a:ext>
              </a:extLst>
            </p:cNvPr>
            <p:cNvCxnSpPr>
              <a:cxnSpLocks/>
            </p:cNvCxnSpPr>
            <p:nvPr/>
          </p:nvCxnSpPr>
          <p:spPr>
            <a:xfrm rot="16200000">
              <a:off x="7555219" y="2795184"/>
              <a:ext cx="2721824" cy="162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6583F67-108E-507B-44E6-45DE81DE80EF}"/>
                </a:ext>
              </a:extLst>
            </p:cNvPr>
            <p:cNvCxnSpPr>
              <a:cxnSpLocks/>
            </p:cNvCxnSpPr>
            <p:nvPr/>
          </p:nvCxnSpPr>
          <p:spPr>
            <a:xfrm>
              <a:off x="8898067" y="4161747"/>
              <a:ext cx="2721824" cy="162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8BC0F54-97E5-EB58-1DA6-A0E0BD302ED5}"/>
                </a:ext>
              </a:extLst>
            </p:cNvPr>
            <p:cNvSpPr txBox="1"/>
            <p:nvPr/>
          </p:nvSpPr>
          <p:spPr>
            <a:xfrm>
              <a:off x="6663317" y="1317617"/>
              <a:ext cx="1102670" cy="37297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Market A</a:t>
              </a:r>
            </a:p>
          </p:txBody>
        </p:sp>
        <p:sp>
          <p:nvSpPr>
            <p:cNvPr id="25" name="TextBox 24">
              <a:extLst>
                <a:ext uri="{FF2B5EF4-FFF2-40B4-BE49-F238E27FC236}">
                  <a16:creationId xmlns:a16="http://schemas.microsoft.com/office/drawing/2014/main" id="{C55FF682-1B6A-8F5C-8780-4CD3535FE916}"/>
                </a:ext>
              </a:extLst>
            </p:cNvPr>
            <p:cNvSpPr txBox="1"/>
            <p:nvPr/>
          </p:nvSpPr>
          <p:spPr>
            <a:xfrm>
              <a:off x="9954431" y="1316909"/>
              <a:ext cx="1102670" cy="372978"/>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Market B</a:t>
              </a:r>
            </a:p>
          </p:txBody>
        </p:sp>
        <p:sp>
          <p:nvSpPr>
            <p:cNvPr id="26" name="Freeform: Shape 25">
              <a:extLst>
                <a:ext uri="{FF2B5EF4-FFF2-40B4-BE49-F238E27FC236}">
                  <a16:creationId xmlns:a16="http://schemas.microsoft.com/office/drawing/2014/main" id="{56362B33-2FC3-F49B-80A1-5B346996F58D}"/>
                </a:ext>
              </a:extLst>
            </p:cNvPr>
            <p:cNvSpPr/>
            <p:nvPr/>
          </p:nvSpPr>
          <p:spPr>
            <a:xfrm>
              <a:off x="5778688" y="1856463"/>
              <a:ext cx="1981908" cy="2275368"/>
            </a:xfrm>
            <a:custGeom>
              <a:avLst/>
              <a:gdLst>
                <a:gd name="connsiteX0" fmla="*/ 0 w 1981908"/>
                <a:gd name="connsiteY0" fmla="*/ 0 h 2275368"/>
                <a:gd name="connsiteX1" fmla="*/ 795315 w 1981908"/>
                <a:gd name="connsiteY1" fmla="*/ 650713 h 2275368"/>
                <a:gd name="connsiteX2" fmla="*/ 1582124 w 1981908"/>
                <a:gd name="connsiteY2" fmla="*/ 1990415 h 2275368"/>
                <a:gd name="connsiteX3" fmla="*/ 1981908 w 1981908"/>
                <a:gd name="connsiteY3" fmla="*/ 2275368 h 2275368"/>
              </a:gdLst>
              <a:ahLst/>
              <a:cxnLst>
                <a:cxn ang="0">
                  <a:pos x="connsiteX0" y="connsiteY0"/>
                </a:cxn>
                <a:cxn ang="0">
                  <a:pos x="connsiteX1" y="connsiteY1"/>
                </a:cxn>
                <a:cxn ang="0">
                  <a:pos x="connsiteX2" y="connsiteY2"/>
                </a:cxn>
                <a:cxn ang="0">
                  <a:pos x="connsiteX3" y="connsiteY3"/>
                </a:cxn>
              </a:cxnLst>
              <a:rect l="l" t="t" r="r" b="b"/>
              <a:pathLst>
                <a:path w="1981908" h="2275368">
                  <a:moveTo>
                    <a:pt x="0" y="0"/>
                  </a:moveTo>
                  <a:cubicBezTo>
                    <a:pt x="265814" y="159488"/>
                    <a:pt x="531628" y="318977"/>
                    <a:pt x="795315" y="650713"/>
                  </a:cubicBezTo>
                  <a:cubicBezTo>
                    <a:pt x="1059002" y="982449"/>
                    <a:pt x="1384359" y="1719639"/>
                    <a:pt x="1582124" y="1990415"/>
                  </a:cubicBezTo>
                  <a:cubicBezTo>
                    <a:pt x="1779889" y="2261191"/>
                    <a:pt x="1885506" y="2230711"/>
                    <a:pt x="1981908" y="2275368"/>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EDA2A76F-E42C-54FF-AE04-A64F8770C6F8}"/>
                </a:ext>
              </a:extLst>
            </p:cNvPr>
            <p:cNvSpPr/>
            <p:nvPr/>
          </p:nvSpPr>
          <p:spPr>
            <a:xfrm>
              <a:off x="6556279" y="1796213"/>
              <a:ext cx="1981908" cy="2275368"/>
            </a:xfrm>
            <a:custGeom>
              <a:avLst/>
              <a:gdLst>
                <a:gd name="connsiteX0" fmla="*/ 0 w 1981908"/>
                <a:gd name="connsiteY0" fmla="*/ 0 h 2275368"/>
                <a:gd name="connsiteX1" fmla="*/ 795315 w 1981908"/>
                <a:gd name="connsiteY1" fmla="*/ 650713 h 2275368"/>
                <a:gd name="connsiteX2" fmla="*/ 1582124 w 1981908"/>
                <a:gd name="connsiteY2" fmla="*/ 1990415 h 2275368"/>
                <a:gd name="connsiteX3" fmla="*/ 1981908 w 1981908"/>
                <a:gd name="connsiteY3" fmla="*/ 2275368 h 2275368"/>
              </a:gdLst>
              <a:ahLst/>
              <a:cxnLst>
                <a:cxn ang="0">
                  <a:pos x="connsiteX0" y="connsiteY0"/>
                </a:cxn>
                <a:cxn ang="0">
                  <a:pos x="connsiteX1" y="connsiteY1"/>
                </a:cxn>
                <a:cxn ang="0">
                  <a:pos x="connsiteX2" y="connsiteY2"/>
                </a:cxn>
                <a:cxn ang="0">
                  <a:pos x="connsiteX3" y="connsiteY3"/>
                </a:cxn>
              </a:cxnLst>
              <a:rect l="l" t="t" r="r" b="b"/>
              <a:pathLst>
                <a:path w="1981908" h="2275368">
                  <a:moveTo>
                    <a:pt x="0" y="0"/>
                  </a:moveTo>
                  <a:cubicBezTo>
                    <a:pt x="265814" y="159488"/>
                    <a:pt x="531628" y="318977"/>
                    <a:pt x="795315" y="650713"/>
                  </a:cubicBezTo>
                  <a:cubicBezTo>
                    <a:pt x="1059002" y="982449"/>
                    <a:pt x="1384359" y="1719639"/>
                    <a:pt x="1582124" y="1990415"/>
                  </a:cubicBezTo>
                  <a:cubicBezTo>
                    <a:pt x="1779889" y="2261191"/>
                    <a:pt x="1885506" y="2230711"/>
                    <a:pt x="1981908" y="2275368"/>
                  </a:cubicBez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3FFAFEC3-6F89-C2B6-73C7-F0ED99F10F8E}"/>
                </a:ext>
              </a:extLst>
            </p:cNvPr>
            <p:cNvCxnSpPr>
              <a:cxnSpLocks/>
            </p:cNvCxnSpPr>
            <p:nvPr/>
          </p:nvCxnSpPr>
          <p:spPr>
            <a:xfrm>
              <a:off x="6999196" y="3087813"/>
              <a:ext cx="69305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CFC5F8B-4797-065C-82B7-74A681F15868}"/>
                    </a:ext>
                  </a:extLst>
                </p:cNvPr>
                <p:cNvSpPr txBox="1"/>
                <p:nvPr/>
              </p:nvSpPr>
              <p:spPr>
                <a:xfrm>
                  <a:off x="5812712" y="2337055"/>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accent1"/>
                            </a:solidFill>
                            <a:latin typeface="Cambria Math" panose="02040503050406030204" pitchFamily="18" charset="0"/>
                          </a:rPr>
                          <m:t>𝑃𝑢𝑟𝑐h𝑎𝑠</m:t>
                        </m:r>
                        <m:sSub>
                          <m:sSubPr>
                            <m:ctrlPr>
                              <a:rPr lang="en-US" sz="1000" b="0" i="1" smtClean="0">
                                <a:solidFill>
                                  <a:schemeClr val="accent1"/>
                                </a:solidFill>
                                <a:latin typeface="Cambria Math" panose="02040503050406030204" pitchFamily="18" charset="0"/>
                              </a:rPr>
                            </m:ctrlPr>
                          </m:sSubPr>
                          <m:e>
                            <m:r>
                              <a:rPr lang="en-US" sz="1000" b="0" i="1" smtClean="0">
                                <a:solidFill>
                                  <a:schemeClr val="accent1"/>
                                </a:solidFill>
                                <a:latin typeface="Cambria Math" panose="02040503050406030204" pitchFamily="18" charset="0"/>
                              </a:rPr>
                              <m:t>𝑒</m:t>
                            </m:r>
                          </m:e>
                          <m:sub>
                            <m:r>
                              <a:rPr lang="en-US" sz="1000" b="0" i="1" smtClean="0">
                                <a:solidFill>
                                  <a:schemeClr val="accent1"/>
                                </a:solidFill>
                                <a:latin typeface="Cambria Math" panose="02040503050406030204" pitchFamily="18" charset="0"/>
                              </a:rPr>
                              <m:t>0</m:t>
                            </m:r>
                          </m:sub>
                        </m:sSub>
                      </m:oMath>
                    </m:oMathPara>
                  </a14:m>
                  <a:endParaRPr lang="en-US" sz="1000" b="0">
                    <a:solidFill>
                      <a:schemeClr val="accent1"/>
                    </a:solidFill>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9CFC5F8B-4797-065C-82B7-74A681F15868}"/>
                    </a:ext>
                  </a:extLst>
                </p:cNvPr>
                <p:cNvSpPr txBox="1">
                  <a:spLocks noRot="1" noChangeAspect="1" noMove="1" noResize="1" noEditPoints="1" noAdjustHandles="1" noChangeArrowheads="1" noChangeShapeType="1" noTextEdit="1"/>
                </p:cNvSpPr>
                <p:nvPr/>
              </p:nvSpPr>
              <p:spPr>
                <a:xfrm>
                  <a:off x="5812712" y="2337055"/>
                  <a:ext cx="574158" cy="246221"/>
                </a:xfrm>
                <a:prstGeom prst="rect">
                  <a:avLst/>
                </a:prstGeom>
                <a:blipFill>
                  <a:blip r:embed="rId5"/>
                  <a:stretch>
                    <a:fillRect r="-234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2C98B43-0F87-78C3-60A7-7DD547B35D1A}"/>
                    </a:ext>
                  </a:extLst>
                </p:cNvPr>
                <p:cNvSpPr txBox="1"/>
                <p:nvPr/>
              </p:nvSpPr>
              <p:spPr>
                <a:xfrm>
                  <a:off x="6817669" y="1827984"/>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accent2"/>
                            </a:solidFill>
                            <a:latin typeface="Cambria Math" panose="02040503050406030204" pitchFamily="18" charset="0"/>
                          </a:rPr>
                          <m:t>𝑃𝑢𝑟𝑐h𝑎𝑠</m:t>
                        </m:r>
                        <m:sSub>
                          <m:sSubPr>
                            <m:ctrlPr>
                              <a:rPr lang="en-US" sz="1000" b="0" i="1" smtClean="0">
                                <a:solidFill>
                                  <a:schemeClr val="accent2"/>
                                </a:solidFill>
                                <a:latin typeface="Cambria Math" panose="02040503050406030204" pitchFamily="18" charset="0"/>
                              </a:rPr>
                            </m:ctrlPr>
                          </m:sSubPr>
                          <m:e>
                            <m:r>
                              <a:rPr lang="en-US" sz="1000" b="0" i="1" smtClean="0">
                                <a:solidFill>
                                  <a:schemeClr val="accent2"/>
                                </a:solidFill>
                                <a:latin typeface="Cambria Math" panose="02040503050406030204" pitchFamily="18" charset="0"/>
                              </a:rPr>
                              <m:t>𝑒</m:t>
                            </m:r>
                          </m:e>
                          <m:sub>
                            <m:r>
                              <a:rPr lang="en-US" sz="1000" b="0" i="1" smtClean="0">
                                <a:solidFill>
                                  <a:schemeClr val="accent2"/>
                                </a:solidFill>
                                <a:latin typeface="Cambria Math" panose="02040503050406030204" pitchFamily="18" charset="0"/>
                              </a:rPr>
                              <m:t>1</m:t>
                            </m:r>
                          </m:sub>
                        </m:sSub>
                      </m:oMath>
                    </m:oMathPara>
                  </a14:m>
                  <a:endParaRPr lang="en-US" sz="1000" b="0">
                    <a:solidFill>
                      <a:schemeClr val="accent2"/>
                    </a:solidFill>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02C98B43-0F87-78C3-60A7-7DD547B35D1A}"/>
                    </a:ext>
                  </a:extLst>
                </p:cNvPr>
                <p:cNvSpPr txBox="1">
                  <a:spLocks noRot="1" noChangeAspect="1" noMove="1" noResize="1" noEditPoints="1" noAdjustHandles="1" noChangeArrowheads="1" noChangeShapeType="1" noTextEdit="1"/>
                </p:cNvSpPr>
                <p:nvPr/>
              </p:nvSpPr>
              <p:spPr>
                <a:xfrm>
                  <a:off x="6817669" y="1827984"/>
                  <a:ext cx="574158" cy="246221"/>
                </a:xfrm>
                <a:prstGeom prst="rect">
                  <a:avLst/>
                </a:prstGeom>
                <a:blipFill>
                  <a:blip r:embed="rId6"/>
                  <a:stretch>
                    <a:fillRect r="-22105"/>
                  </a:stretch>
                </a:blipFill>
              </p:spPr>
              <p:txBody>
                <a:bodyPr/>
                <a:lstStyle/>
                <a:p>
                  <a:r>
                    <a:rPr lang="en-US">
                      <a:noFill/>
                    </a:rPr>
                    <a:t> </a:t>
                  </a:r>
                </a:p>
              </p:txBody>
            </p:sp>
          </mc:Fallback>
        </mc:AlternateContent>
        <p:sp>
          <p:nvSpPr>
            <p:cNvPr id="31" name="Freeform: Shape 30">
              <a:extLst>
                <a:ext uri="{FF2B5EF4-FFF2-40B4-BE49-F238E27FC236}">
                  <a16:creationId xmlns:a16="http://schemas.microsoft.com/office/drawing/2014/main" id="{627AE37F-7D34-91C7-EB49-1D516915368A}"/>
                </a:ext>
              </a:extLst>
            </p:cNvPr>
            <p:cNvSpPr/>
            <p:nvPr/>
          </p:nvSpPr>
          <p:spPr>
            <a:xfrm>
              <a:off x="5825471" y="2183946"/>
              <a:ext cx="2568826" cy="1713969"/>
            </a:xfrm>
            <a:custGeom>
              <a:avLst/>
              <a:gdLst>
                <a:gd name="connsiteX0" fmla="*/ 0 w 2568826"/>
                <a:gd name="connsiteY0" fmla="*/ 1713969 h 1713969"/>
                <a:gd name="connsiteX1" fmla="*/ 744279 w 2568826"/>
                <a:gd name="connsiteY1" fmla="*/ 1658679 h 1713969"/>
                <a:gd name="connsiteX2" fmla="*/ 1747992 w 2568826"/>
                <a:gd name="connsiteY2" fmla="*/ 1199353 h 1713969"/>
                <a:gd name="connsiteX3" fmla="*/ 2568826 w 2568826"/>
                <a:gd name="connsiteY3" fmla="*/ 0 h 1713969"/>
              </a:gdLst>
              <a:ahLst/>
              <a:cxnLst>
                <a:cxn ang="0">
                  <a:pos x="connsiteX0" y="connsiteY0"/>
                </a:cxn>
                <a:cxn ang="0">
                  <a:pos x="connsiteX1" y="connsiteY1"/>
                </a:cxn>
                <a:cxn ang="0">
                  <a:pos x="connsiteX2" y="connsiteY2"/>
                </a:cxn>
                <a:cxn ang="0">
                  <a:pos x="connsiteX3" y="connsiteY3"/>
                </a:cxn>
              </a:cxnLst>
              <a:rect l="l" t="t" r="r" b="b"/>
              <a:pathLst>
                <a:path w="2568826" h="1713969">
                  <a:moveTo>
                    <a:pt x="0" y="1713969"/>
                  </a:moveTo>
                  <a:lnTo>
                    <a:pt x="744279" y="1658679"/>
                  </a:lnTo>
                  <a:cubicBezTo>
                    <a:pt x="1035611" y="1572910"/>
                    <a:pt x="1443901" y="1475799"/>
                    <a:pt x="1747992" y="1199353"/>
                  </a:cubicBezTo>
                  <a:cubicBezTo>
                    <a:pt x="2052083" y="922907"/>
                    <a:pt x="2310454" y="461453"/>
                    <a:pt x="2568826"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0CD16DC-01F6-50CD-6662-54EE6B7F9048}"/>
                    </a:ext>
                  </a:extLst>
                </p:cNvPr>
                <p:cNvSpPr txBox="1"/>
                <p:nvPr/>
              </p:nvSpPr>
              <p:spPr>
                <a:xfrm>
                  <a:off x="5796944" y="3596404"/>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𝑆𝑎𝑙𝑒</m:t>
                        </m:r>
                      </m:oMath>
                    </m:oMathPara>
                  </a14:m>
                  <a:endParaRPr lang="en-US" sz="1000" b="0">
                    <a:solidFill>
                      <a:schemeClr val="tx1"/>
                    </a:solidFill>
                  </a:endParaRPr>
                </a:p>
              </p:txBody>
            </p:sp>
          </mc:Choice>
          <mc:Fallback xmlns="">
            <p:sp>
              <p:nvSpPr>
                <p:cNvPr id="32" name="TextBox 31">
                  <a:extLst>
                    <a:ext uri="{FF2B5EF4-FFF2-40B4-BE49-F238E27FC236}">
                      <a16:creationId xmlns:a16="http://schemas.microsoft.com/office/drawing/2014/main" id="{30CD16DC-01F6-50CD-6662-54EE6B7F9048}"/>
                    </a:ext>
                  </a:extLst>
                </p:cNvPr>
                <p:cNvSpPr txBox="1">
                  <a:spLocks noRot="1" noChangeAspect="1" noMove="1" noResize="1" noEditPoints="1" noAdjustHandles="1" noChangeArrowheads="1" noChangeShapeType="1" noTextEdit="1"/>
                </p:cNvSpPr>
                <p:nvPr/>
              </p:nvSpPr>
              <p:spPr>
                <a:xfrm>
                  <a:off x="5796944" y="3596404"/>
                  <a:ext cx="574158" cy="2462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F3C741E-4166-A986-1ACF-42E30645F47C}"/>
                    </a:ext>
                  </a:extLst>
                </p:cNvPr>
                <p:cNvSpPr txBox="1"/>
                <p:nvPr/>
              </p:nvSpPr>
              <p:spPr>
                <a:xfrm>
                  <a:off x="7011569" y="2839973"/>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rgbClr val="FF0000"/>
                            </a:solidFill>
                            <a:latin typeface="Cambria Math" panose="02040503050406030204" pitchFamily="18" charset="0"/>
                          </a:rPr>
                          <m:t>𝐸𝑥𝑝𝑜𝑟𝑡</m:t>
                        </m:r>
                      </m:oMath>
                    </m:oMathPara>
                  </a14:m>
                  <a:endParaRPr lang="en-US" sz="1000" b="0">
                    <a:solidFill>
                      <a:srgbClr val="FF0000"/>
                    </a:solidFill>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BF3C741E-4166-A986-1ACF-42E30645F47C}"/>
                    </a:ext>
                  </a:extLst>
                </p:cNvPr>
                <p:cNvSpPr txBox="1">
                  <a:spLocks noRot="1" noChangeAspect="1" noMove="1" noResize="1" noEditPoints="1" noAdjustHandles="1" noChangeArrowheads="1" noChangeShapeType="1" noTextEdit="1"/>
                </p:cNvSpPr>
                <p:nvPr/>
              </p:nvSpPr>
              <p:spPr>
                <a:xfrm>
                  <a:off x="7011569" y="2839973"/>
                  <a:ext cx="574158" cy="246221"/>
                </a:xfrm>
                <a:prstGeom prst="rect">
                  <a:avLst/>
                </a:prstGeom>
                <a:blipFill>
                  <a:blip r:embed="rId8"/>
                  <a:stretch>
                    <a:fillRect b="-2500"/>
                  </a:stretch>
                </a:blipFill>
              </p:spPr>
              <p:txBody>
                <a:bodyPr/>
                <a:lstStyle/>
                <a:p>
                  <a:r>
                    <a:rPr lang="en-US">
                      <a:noFill/>
                    </a:rPr>
                    <a:t> </a:t>
                  </a:r>
                </a:p>
              </p:txBody>
            </p:sp>
          </mc:Fallback>
        </mc:AlternateContent>
        <p:cxnSp>
          <p:nvCxnSpPr>
            <p:cNvPr id="34" name="Straight Connector 33">
              <a:extLst>
                <a:ext uri="{FF2B5EF4-FFF2-40B4-BE49-F238E27FC236}">
                  <a16:creationId xmlns:a16="http://schemas.microsoft.com/office/drawing/2014/main" id="{20690935-6742-B59A-657D-4652FB106A3B}"/>
                </a:ext>
              </a:extLst>
            </p:cNvPr>
            <p:cNvCxnSpPr>
              <a:cxnSpLocks/>
            </p:cNvCxnSpPr>
            <p:nvPr/>
          </p:nvCxnSpPr>
          <p:spPr>
            <a:xfrm>
              <a:off x="7214652" y="3616225"/>
              <a:ext cx="0" cy="560326"/>
            </a:xfrm>
            <a:prstGeom prst="line">
              <a:avLst/>
            </a:prstGeom>
            <a:ln w="12700">
              <a:solidFill>
                <a:schemeClr val="accent6"/>
              </a:solidFill>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9CEB893-8C2C-E38E-55A7-72CAE32B069A}"/>
                </a:ext>
              </a:extLst>
            </p:cNvPr>
            <p:cNvCxnSpPr>
              <a:cxnSpLocks/>
            </p:cNvCxnSpPr>
            <p:nvPr/>
          </p:nvCxnSpPr>
          <p:spPr>
            <a:xfrm flipH="1" flipV="1">
              <a:off x="5756929" y="3615143"/>
              <a:ext cx="1466714" cy="1997"/>
            </a:xfrm>
            <a:prstGeom prst="line">
              <a:avLst/>
            </a:prstGeom>
            <a:ln w="12700">
              <a:solidFill>
                <a:schemeClr val="accent6"/>
              </a:solidFill>
              <a:prstDash val="dash"/>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4EF79095-E8BE-4810-4896-2575A63BFB73}"/>
                </a:ext>
              </a:extLst>
            </p:cNvPr>
            <p:cNvSpPr txBox="1"/>
            <p:nvPr/>
          </p:nvSpPr>
          <p:spPr>
            <a:xfrm>
              <a:off x="5246980" y="1473545"/>
              <a:ext cx="596621" cy="338554"/>
            </a:xfrm>
            <a:prstGeom prst="rect">
              <a:avLst/>
            </a:prstGeom>
            <a:noFill/>
          </p:spPr>
          <p:txBody>
            <a:bodyPr wrap="square" rtlCol="0">
              <a:spAutoFit/>
            </a:bodyPr>
            <a:lstStyle/>
            <a:p>
              <a:r>
                <a:rPr lang="en-US" sz="800" b="0">
                  <a:solidFill>
                    <a:schemeClr val="tx1"/>
                  </a:solidFill>
                  <a:latin typeface="Times New Roman" panose="02020603050405020304" pitchFamily="18" charset="0"/>
                  <a:cs typeface="Times New Roman" panose="02020603050405020304" pitchFamily="18" charset="0"/>
                </a:rPr>
                <a:t>Price (</a:t>
              </a:r>
              <a:r>
                <a:rPr lang="en-US" sz="800" b="0">
                  <a:solidFill>
                    <a:schemeClr val="tx1"/>
                  </a:solidFill>
                  <a:latin typeface="Times New Roman" panose="02020603050405020304" pitchFamily="18" charset="0"/>
                  <a:ea typeface="Calibri" panose="020F0502020204030204" pitchFamily="34" charset="0"/>
                  <a:cs typeface="Times New Roman" panose="02020603050405020304" pitchFamily="18" charset="0"/>
                </a:rPr>
                <a:t>€/MWh)</a:t>
              </a:r>
              <a:endParaRPr lang="en-US" sz="800" b="0">
                <a:solidFill>
                  <a:schemeClr val="tx1"/>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A36F4E8-BACB-5D76-35CF-8CA5631F33D4}"/>
                </a:ext>
              </a:extLst>
            </p:cNvPr>
            <p:cNvSpPr txBox="1"/>
            <p:nvPr/>
          </p:nvSpPr>
          <p:spPr>
            <a:xfrm>
              <a:off x="8086050" y="4195993"/>
              <a:ext cx="596621" cy="338554"/>
            </a:xfrm>
            <a:prstGeom prst="rect">
              <a:avLst/>
            </a:prstGeom>
            <a:noFill/>
          </p:spPr>
          <p:txBody>
            <a:bodyPr wrap="square" rtlCol="0">
              <a:spAutoFit/>
            </a:bodyPr>
            <a:lstStyle/>
            <a:p>
              <a:r>
                <a:rPr lang="en-US" sz="800" b="0">
                  <a:solidFill>
                    <a:schemeClr val="tx1"/>
                  </a:solidFill>
                  <a:latin typeface="Times New Roman" panose="02020603050405020304" pitchFamily="18" charset="0"/>
                  <a:cs typeface="Times New Roman" panose="02020603050405020304" pitchFamily="18" charset="0"/>
                </a:rPr>
                <a:t>Quantity (</a:t>
              </a:r>
              <a:r>
                <a:rPr lang="en-US" sz="800" b="0">
                  <a:solidFill>
                    <a:schemeClr val="tx1"/>
                  </a:solidFill>
                  <a:latin typeface="Times New Roman" panose="02020603050405020304" pitchFamily="18" charset="0"/>
                  <a:ea typeface="Calibri" panose="020F0502020204030204" pitchFamily="34" charset="0"/>
                  <a:cs typeface="Times New Roman" panose="02020603050405020304" pitchFamily="18" charset="0"/>
                </a:rPr>
                <a:t>MWh)</a:t>
              </a:r>
              <a:endParaRPr lang="en-US" sz="800" b="0">
                <a:solidFill>
                  <a:schemeClr val="tx1"/>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8FE8FE9D-CB7E-4D37-833F-5846550FAE14}"/>
                </a:ext>
              </a:extLst>
            </p:cNvPr>
            <p:cNvSpPr txBox="1"/>
            <p:nvPr/>
          </p:nvSpPr>
          <p:spPr>
            <a:xfrm>
              <a:off x="8422938" y="1472820"/>
              <a:ext cx="596621" cy="338554"/>
            </a:xfrm>
            <a:prstGeom prst="rect">
              <a:avLst/>
            </a:prstGeom>
            <a:noFill/>
          </p:spPr>
          <p:txBody>
            <a:bodyPr wrap="square" rtlCol="0">
              <a:spAutoFit/>
            </a:bodyPr>
            <a:lstStyle/>
            <a:p>
              <a:r>
                <a:rPr lang="en-US" sz="800" b="0">
                  <a:solidFill>
                    <a:schemeClr val="tx1"/>
                  </a:solidFill>
                  <a:latin typeface="Times New Roman" panose="02020603050405020304" pitchFamily="18" charset="0"/>
                  <a:cs typeface="Times New Roman" panose="02020603050405020304" pitchFamily="18" charset="0"/>
                </a:rPr>
                <a:t>Price (</a:t>
              </a:r>
              <a:r>
                <a:rPr lang="en-US" sz="800" b="0">
                  <a:solidFill>
                    <a:schemeClr val="tx1"/>
                  </a:solidFill>
                  <a:latin typeface="Times New Roman" panose="02020603050405020304" pitchFamily="18" charset="0"/>
                  <a:ea typeface="Calibri" panose="020F0502020204030204" pitchFamily="34" charset="0"/>
                  <a:cs typeface="Times New Roman" panose="02020603050405020304" pitchFamily="18" charset="0"/>
                </a:rPr>
                <a:t>€/MWh)</a:t>
              </a:r>
              <a:endParaRPr lang="en-US" sz="800" b="0">
                <a:solidFill>
                  <a:schemeClr val="tx1"/>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83E72C9F-C642-FDF8-D86C-CE5A3E42B93D}"/>
                </a:ext>
              </a:extLst>
            </p:cNvPr>
            <p:cNvSpPr txBox="1"/>
            <p:nvPr/>
          </p:nvSpPr>
          <p:spPr>
            <a:xfrm>
              <a:off x="11262008" y="4195268"/>
              <a:ext cx="596621" cy="338554"/>
            </a:xfrm>
            <a:prstGeom prst="rect">
              <a:avLst/>
            </a:prstGeom>
            <a:noFill/>
          </p:spPr>
          <p:txBody>
            <a:bodyPr wrap="square" rtlCol="0">
              <a:spAutoFit/>
            </a:bodyPr>
            <a:lstStyle/>
            <a:p>
              <a:r>
                <a:rPr lang="en-US" sz="800" b="0">
                  <a:solidFill>
                    <a:schemeClr val="tx1"/>
                  </a:solidFill>
                  <a:latin typeface="Times New Roman" panose="02020603050405020304" pitchFamily="18" charset="0"/>
                  <a:cs typeface="Times New Roman" panose="02020603050405020304" pitchFamily="18" charset="0"/>
                </a:rPr>
                <a:t>Quantity (</a:t>
              </a:r>
              <a:r>
                <a:rPr lang="en-US" sz="800" b="0">
                  <a:solidFill>
                    <a:schemeClr val="tx1"/>
                  </a:solidFill>
                  <a:latin typeface="Times New Roman" panose="02020603050405020304" pitchFamily="18" charset="0"/>
                  <a:ea typeface="Calibri" panose="020F0502020204030204" pitchFamily="34" charset="0"/>
                  <a:cs typeface="Times New Roman" panose="02020603050405020304" pitchFamily="18" charset="0"/>
                </a:rPr>
                <a:t>MWh)</a:t>
              </a:r>
              <a:endParaRPr lang="en-US" sz="800" b="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51BB735-367E-7A8D-B6C2-90A36354729E}"/>
                    </a:ext>
                  </a:extLst>
                </p:cNvPr>
                <p:cNvSpPr txBox="1"/>
                <p:nvPr/>
              </p:nvSpPr>
              <p:spPr>
                <a:xfrm>
                  <a:off x="6936564" y="4168430"/>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solidFill>
                                  <a:schemeClr val="accent6"/>
                                </a:solidFill>
                                <a:latin typeface="Cambria Math" panose="02040503050406030204" pitchFamily="18" charset="0"/>
                              </a:rPr>
                            </m:ctrlPr>
                          </m:sSubPr>
                          <m:e>
                            <m:r>
                              <a:rPr lang="en-US" sz="1000" b="0" i="1" smtClean="0">
                                <a:solidFill>
                                  <a:schemeClr val="accent6"/>
                                </a:solidFill>
                                <a:latin typeface="Cambria Math" panose="02040503050406030204" pitchFamily="18" charset="0"/>
                              </a:rPr>
                              <m:t>𝑄</m:t>
                            </m:r>
                          </m:e>
                          <m:sub>
                            <m:r>
                              <a:rPr lang="en-US" sz="1000" b="0" i="1" smtClean="0">
                                <a:solidFill>
                                  <a:schemeClr val="accent6"/>
                                </a:solidFill>
                                <a:latin typeface="Cambria Math" panose="02040503050406030204" pitchFamily="18" charset="0"/>
                              </a:rPr>
                              <m:t>𝑎</m:t>
                            </m:r>
                          </m:sub>
                        </m:sSub>
                      </m:oMath>
                    </m:oMathPara>
                  </a14:m>
                  <a:endParaRPr lang="en-US" sz="1000" b="0">
                    <a:solidFill>
                      <a:schemeClr val="accent6"/>
                    </a:solidFill>
                    <a:latin typeface="Times New Roman" panose="02020603050405020304" pitchFamily="18" charset="0"/>
                    <a:cs typeface="Times New Roman" panose="02020603050405020304" pitchFamily="18" charset="0"/>
                  </a:endParaRPr>
                </a:p>
              </p:txBody>
            </p:sp>
          </mc:Choice>
          <mc:Fallback xmlns="">
            <p:sp>
              <p:nvSpPr>
                <p:cNvPr id="40" name="TextBox 39">
                  <a:extLst>
                    <a:ext uri="{FF2B5EF4-FFF2-40B4-BE49-F238E27FC236}">
                      <a16:creationId xmlns:a16="http://schemas.microsoft.com/office/drawing/2014/main" id="{B51BB735-367E-7A8D-B6C2-90A36354729E}"/>
                    </a:ext>
                  </a:extLst>
                </p:cNvPr>
                <p:cNvSpPr txBox="1">
                  <a:spLocks noRot="1" noChangeAspect="1" noMove="1" noResize="1" noEditPoints="1" noAdjustHandles="1" noChangeArrowheads="1" noChangeShapeType="1" noTextEdit="1"/>
                </p:cNvSpPr>
                <p:nvPr/>
              </p:nvSpPr>
              <p:spPr>
                <a:xfrm>
                  <a:off x="6936564" y="4168430"/>
                  <a:ext cx="574158" cy="246221"/>
                </a:xfrm>
                <a:prstGeom prst="rect">
                  <a:avLst/>
                </a:prstGeom>
                <a:blipFill>
                  <a:blip r:embed="rId9"/>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5207FC3-50A8-56CC-B7CE-92871C78EA60}"/>
                    </a:ext>
                  </a:extLst>
                </p:cNvPr>
                <p:cNvSpPr txBox="1"/>
                <p:nvPr/>
              </p:nvSpPr>
              <p:spPr>
                <a:xfrm>
                  <a:off x="5334909" y="3493114"/>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solidFill>
                                  <a:schemeClr val="accent6"/>
                                </a:solidFill>
                                <a:latin typeface="Cambria Math" panose="02040503050406030204" pitchFamily="18" charset="0"/>
                              </a:rPr>
                            </m:ctrlPr>
                          </m:sSubPr>
                          <m:e>
                            <m:r>
                              <a:rPr lang="en-US" sz="1000" b="0" i="1" smtClean="0">
                                <a:solidFill>
                                  <a:schemeClr val="accent6"/>
                                </a:solidFill>
                                <a:latin typeface="Cambria Math" panose="02040503050406030204" pitchFamily="18" charset="0"/>
                              </a:rPr>
                              <m:t>𝑃</m:t>
                            </m:r>
                          </m:e>
                          <m:sub>
                            <m:r>
                              <a:rPr lang="en-US" sz="1000" b="0" i="1" smtClean="0">
                                <a:solidFill>
                                  <a:schemeClr val="accent6"/>
                                </a:solidFill>
                                <a:latin typeface="Cambria Math" panose="02040503050406030204" pitchFamily="18" charset="0"/>
                              </a:rPr>
                              <m:t>𝑎</m:t>
                            </m:r>
                          </m:sub>
                        </m:sSub>
                      </m:oMath>
                    </m:oMathPara>
                  </a14:m>
                  <a:endParaRPr lang="en-US" sz="1000" b="0">
                    <a:solidFill>
                      <a:schemeClr val="accent6"/>
                    </a:solidFill>
                  </a:endParaRPr>
                </a:p>
              </p:txBody>
            </p:sp>
          </mc:Choice>
          <mc:Fallback xmlns="">
            <p:sp>
              <p:nvSpPr>
                <p:cNvPr id="41" name="TextBox 40">
                  <a:extLst>
                    <a:ext uri="{FF2B5EF4-FFF2-40B4-BE49-F238E27FC236}">
                      <a16:creationId xmlns:a16="http://schemas.microsoft.com/office/drawing/2014/main" id="{A5207FC3-50A8-56CC-B7CE-92871C78EA60}"/>
                    </a:ext>
                  </a:extLst>
                </p:cNvPr>
                <p:cNvSpPr txBox="1">
                  <a:spLocks noRot="1" noChangeAspect="1" noMove="1" noResize="1" noEditPoints="1" noAdjustHandles="1" noChangeArrowheads="1" noChangeShapeType="1" noTextEdit="1"/>
                </p:cNvSpPr>
                <p:nvPr/>
              </p:nvSpPr>
              <p:spPr>
                <a:xfrm>
                  <a:off x="5334909" y="3493114"/>
                  <a:ext cx="574158" cy="246221"/>
                </a:xfrm>
                <a:prstGeom prst="rect">
                  <a:avLst/>
                </a:prstGeom>
                <a:blipFill>
                  <a:blip r:embed="rId10"/>
                  <a:stretch>
                    <a:fillRect/>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441891A3-5602-3543-2CF4-96DCC435DB2B}"/>
                </a:ext>
              </a:extLst>
            </p:cNvPr>
            <p:cNvCxnSpPr>
              <a:cxnSpLocks/>
            </p:cNvCxnSpPr>
            <p:nvPr/>
          </p:nvCxnSpPr>
          <p:spPr>
            <a:xfrm flipH="1">
              <a:off x="5740687" y="3154908"/>
              <a:ext cx="2041668" cy="0"/>
            </a:xfrm>
            <a:prstGeom prst="line">
              <a:avLst/>
            </a:prstGeom>
            <a:ln w="12700">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4B0D429-0243-51E3-7DDA-8651EE312E06}"/>
                </a:ext>
              </a:extLst>
            </p:cNvPr>
            <p:cNvCxnSpPr>
              <a:cxnSpLocks/>
            </p:cNvCxnSpPr>
            <p:nvPr/>
          </p:nvCxnSpPr>
          <p:spPr>
            <a:xfrm flipH="1">
              <a:off x="7721887" y="3154908"/>
              <a:ext cx="2041668" cy="0"/>
            </a:xfrm>
            <a:prstGeom prst="line">
              <a:avLst/>
            </a:prstGeom>
            <a:ln w="12700">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07107F5-83BB-4F8A-A9B8-AB74F27CA8D6}"/>
                </a:ext>
              </a:extLst>
            </p:cNvPr>
            <p:cNvCxnSpPr>
              <a:cxnSpLocks/>
            </p:cNvCxnSpPr>
            <p:nvPr/>
          </p:nvCxnSpPr>
          <p:spPr>
            <a:xfrm flipH="1" flipV="1">
              <a:off x="9323525" y="3154908"/>
              <a:ext cx="1771602" cy="9132"/>
            </a:xfrm>
            <a:prstGeom prst="line">
              <a:avLst/>
            </a:prstGeom>
            <a:ln w="12700">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5CFDE1A-D0E1-C0C4-2615-5410AA5E392E}"/>
                </a:ext>
              </a:extLst>
            </p:cNvPr>
            <p:cNvCxnSpPr>
              <a:cxnSpLocks/>
            </p:cNvCxnSpPr>
            <p:nvPr/>
          </p:nvCxnSpPr>
          <p:spPr>
            <a:xfrm flipV="1">
              <a:off x="7785191" y="3154908"/>
              <a:ext cx="0" cy="1038095"/>
            </a:xfrm>
            <a:prstGeom prst="line">
              <a:avLst/>
            </a:prstGeom>
            <a:ln w="12700">
              <a:solidFill>
                <a:schemeClr val="accent2"/>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543D995-E936-239A-FD2A-500D90D80491}"/>
                    </a:ext>
                  </a:extLst>
                </p:cNvPr>
                <p:cNvSpPr txBox="1"/>
                <p:nvPr/>
              </p:nvSpPr>
              <p:spPr>
                <a:xfrm>
                  <a:off x="7510722" y="4180687"/>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000" b="0" i="1" smtClean="0">
                                <a:solidFill>
                                  <a:schemeClr val="accent2"/>
                                </a:solidFill>
                                <a:latin typeface="Cambria Math" panose="02040503050406030204" pitchFamily="18" charset="0"/>
                              </a:rPr>
                            </m:ctrlPr>
                          </m:sSubSupPr>
                          <m:e>
                            <m:r>
                              <a:rPr lang="en-US" sz="1000" b="0" i="1" smtClean="0">
                                <a:solidFill>
                                  <a:schemeClr val="accent2"/>
                                </a:solidFill>
                                <a:latin typeface="Cambria Math" panose="02040503050406030204" pitchFamily="18" charset="0"/>
                              </a:rPr>
                              <m:t>𝑄</m:t>
                            </m:r>
                          </m:e>
                          <m:sub>
                            <m:r>
                              <a:rPr lang="en-US" sz="1000" b="0" i="1" smtClean="0">
                                <a:solidFill>
                                  <a:schemeClr val="accent2"/>
                                </a:solidFill>
                                <a:latin typeface="Cambria Math" panose="02040503050406030204" pitchFamily="18" charset="0"/>
                              </a:rPr>
                              <m:t>𝑎</m:t>
                            </m:r>
                          </m:sub>
                          <m:sup>
                            <m:r>
                              <a:rPr lang="en-US" sz="1000" b="0" i="1" smtClean="0">
                                <a:solidFill>
                                  <a:schemeClr val="accent2"/>
                                </a:solidFill>
                                <a:latin typeface="Cambria Math" panose="02040503050406030204" pitchFamily="18" charset="0"/>
                              </a:rPr>
                              <m:t>∗</m:t>
                            </m:r>
                          </m:sup>
                        </m:sSubSup>
                      </m:oMath>
                    </m:oMathPara>
                  </a14:m>
                  <a:endParaRPr lang="en-US" sz="1000" b="0">
                    <a:solidFill>
                      <a:schemeClr val="accent2"/>
                    </a:solidFill>
                    <a:latin typeface="Times New Roman" panose="02020603050405020304" pitchFamily="18" charset="0"/>
                    <a:cs typeface="Times New Roman" panose="02020603050405020304" pitchFamily="18" charset="0"/>
                  </a:endParaRPr>
                </a:p>
              </p:txBody>
            </p:sp>
          </mc:Choice>
          <mc:Fallback xmlns="">
            <p:sp>
              <p:nvSpPr>
                <p:cNvPr id="46" name="TextBox 45">
                  <a:extLst>
                    <a:ext uri="{FF2B5EF4-FFF2-40B4-BE49-F238E27FC236}">
                      <a16:creationId xmlns:a16="http://schemas.microsoft.com/office/drawing/2014/main" id="{8543D995-E936-239A-FD2A-500D90D80491}"/>
                    </a:ext>
                  </a:extLst>
                </p:cNvPr>
                <p:cNvSpPr txBox="1">
                  <a:spLocks noRot="1" noChangeAspect="1" noMove="1" noResize="1" noEditPoints="1" noAdjustHandles="1" noChangeArrowheads="1" noChangeShapeType="1" noTextEdit="1"/>
                </p:cNvSpPr>
                <p:nvPr/>
              </p:nvSpPr>
              <p:spPr>
                <a:xfrm>
                  <a:off x="7510722" y="4180687"/>
                  <a:ext cx="574158" cy="246221"/>
                </a:xfrm>
                <a:prstGeom prst="rect">
                  <a:avLst/>
                </a:prstGeom>
                <a:blipFill>
                  <a:blip r:embed="rId11"/>
                  <a:stretch>
                    <a:fillRect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39B7BFB-BF88-AD90-3A8B-D4E6C0079964}"/>
                    </a:ext>
                  </a:extLst>
                </p:cNvPr>
                <p:cNvSpPr txBox="1"/>
                <p:nvPr/>
              </p:nvSpPr>
              <p:spPr>
                <a:xfrm>
                  <a:off x="5338703" y="3026145"/>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000" b="0" i="1" smtClean="0">
                                <a:solidFill>
                                  <a:schemeClr val="accent2"/>
                                </a:solidFill>
                                <a:latin typeface="Cambria Math" panose="02040503050406030204" pitchFamily="18" charset="0"/>
                              </a:rPr>
                            </m:ctrlPr>
                          </m:sSubSupPr>
                          <m:e>
                            <m:r>
                              <a:rPr lang="en-US" sz="1000" b="0" i="1" smtClean="0">
                                <a:solidFill>
                                  <a:schemeClr val="accent2"/>
                                </a:solidFill>
                                <a:latin typeface="Cambria Math" panose="02040503050406030204" pitchFamily="18" charset="0"/>
                              </a:rPr>
                              <m:t>𝑃</m:t>
                            </m:r>
                          </m:e>
                          <m:sub>
                            <m:r>
                              <a:rPr lang="en-US" sz="1000" b="0" i="1" smtClean="0">
                                <a:solidFill>
                                  <a:schemeClr val="accent2"/>
                                </a:solidFill>
                                <a:latin typeface="Cambria Math" panose="02040503050406030204" pitchFamily="18" charset="0"/>
                              </a:rPr>
                              <m:t>𝑎</m:t>
                            </m:r>
                          </m:sub>
                          <m:sup>
                            <m:r>
                              <a:rPr lang="en-US" sz="1000" b="0" i="1" smtClean="0">
                                <a:solidFill>
                                  <a:schemeClr val="accent2"/>
                                </a:solidFill>
                                <a:latin typeface="Cambria Math" panose="02040503050406030204" pitchFamily="18" charset="0"/>
                              </a:rPr>
                              <m:t>∗</m:t>
                            </m:r>
                          </m:sup>
                        </m:sSubSup>
                      </m:oMath>
                    </m:oMathPara>
                  </a14:m>
                  <a:endParaRPr lang="en-US" sz="1000" b="0">
                    <a:solidFill>
                      <a:schemeClr val="accent2"/>
                    </a:solidFill>
                  </a:endParaRPr>
                </a:p>
              </p:txBody>
            </p:sp>
          </mc:Choice>
          <mc:Fallback xmlns="">
            <p:sp>
              <p:nvSpPr>
                <p:cNvPr id="47" name="TextBox 46">
                  <a:extLst>
                    <a:ext uri="{FF2B5EF4-FFF2-40B4-BE49-F238E27FC236}">
                      <a16:creationId xmlns:a16="http://schemas.microsoft.com/office/drawing/2014/main" id="{139B7BFB-BF88-AD90-3A8B-D4E6C0079964}"/>
                    </a:ext>
                  </a:extLst>
                </p:cNvPr>
                <p:cNvSpPr txBox="1">
                  <a:spLocks noRot="1" noChangeAspect="1" noMove="1" noResize="1" noEditPoints="1" noAdjustHandles="1" noChangeArrowheads="1" noChangeShapeType="1" noTextEdit="1"/>
                </p:cNvSpPr>
                <p:nvPr/>
              </p:nvSpPr>
              <p:spPr>
                <a:xfrm>
                  <a:off x="5338703" y="3026145"/>
                  <a:ext cx="574158" cy="24622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95D1B2E-528B-AC4D-5CB4-53DE905E92F6}"/>
                    </a:ext>
                  </a:extLst>
                </p:cNvPr>
                <p:cNvSpPr txBox="1"/>
                <p:nvPr/>
              </p:nvSpPr>
              <p:spPr>
                <a:xfrm>
                  <a:off x="8368561" y="2917819"/>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000" b="0" i="1" smtClean="0">
                                <a:solidFill>
                                  <a:schemeClr val="accent2"/>
                                </a:solidFill>
                                <a:latin typeface="Cambria Math" panose="02040503050406030204" pitchFamily="18" charset="0"/>
                              </a:rPr>
                            </m:ctrlPr>
                          </m:sSubSupPr>
                          <m:e>
                            <m:sSubSup>
                              <m:sSubSupPr>
                                <m:ctrlPr>
                                  <a:rPr lang="en-US" sz="1000" b="0" i="1" smtClean="0">
                                    <a:solidFill>
                                      <a:schemeClr val="accent2"/>
                                    </a:solidFill>
                                    <a:latin typeface="Cambria Math" panose="02040503050406030204" pitchFamily="18" charset="0"/>
                                  </a:rPr>
                                </m:ctrlPr>
                              </m:sSubSupPr>
                              <m:e>
                                <m:r>
                                  <a:rPr lang="en-US" sz="1000" b="0" i="1" smtClean="0">
                                    <a:solidFill>
                                      <a:schemeClr val="accent2"/>
                                    </a:solidFill>
                                    <a:latin typeface="Cambria Math" panose="02040503050406030204" pitchFamily="18" charset="0"/>
                                  </a:rPr>
                                  <m:t>𝑃</m:t>
                                </m:r>
                              </m:e>
                              <m:sub>
                                <m:r>
                                  <a:rPr lang="en-US" sz="1000" b="0" i="1" smtClean="0">
                                    <a:solidFill>
                                      <a:schemeClr val="accent2"/>
                                    </a:solidFill>
                                    <a:latin typeface="Cambria Math" panose="02040503050406030204" pitchFamily="18" charset="0"/>
                                  </a:rPr>
                                  <m:t>𝑎</m:t>
                                </m:r>
                              </m:sub>
                              <m:sup>
                                <m:r>
                                  <a:rPr lang="en-US" sz="1000" b="0" i="1" smtClean="0">
                                    <a:solidFill>
                                      <a:schemeClr val="accent2"/>
                                    </a:solidFill>
                                    <a:latin typeface="Cambria Math" panose="02040503050406030204" pitchFamily="18" charset="0"/>
                                  </a:rPr>
                                  <m:t>∗</m:t>
                                </m:r>
                              </m:sup>
                            </m:sSubSup>
                            <m:r>
                              <a:rPr lang="en-US" sz="1000" b="0" i="1" smtClean="0">
                                <a:solidFill>
                                  <a:schemeClr val="accent2"/>
                                </a:solidFill>
                                <a:latin typeface="Cambria Math" panose="02040503050406030204" pitchFamily="18" charset="0"/>
                              </a:rPr>
                              <m:t>=</m:t>
                            </m:r>
                            <m:r>
                              <a:rPr lang="en-US" sz="1000" b="0" i="1" smtClean="0">
                                <a:solidFill>
                                  <a:schemeClr val="accent2"/>
                                </a:solidFill>
                                <a:latin typeface="Cambria Math" panose="02040503050406030204" pitchFamily="18" charset="0"/>
                              </a:rPr>
                              <m:t>𝑃</m:t>
                            </m:r>
                          </m:e>
                          <m:sub>
                            <m:r>
                              <a:rPr lang="en-US" sz="1000" b="0" i="1" smtClean="0">
                                <a:solidFill>
                                  <a:schemeClr val="accent2"/>
                                </a:solidFill>
                                <a:latin typeface="Cambria Math" panose="02040503050406030204" pitchFamily="18" charset="0"/>
                              </a:rPr>
                              <m:t>𝑏</m:t>
                            </m:r>
                          </m:sub>
                          <m:sup>
                            <m:r>
                              <a:rPr lang="en-US" sz="1000" b="0" i="1" smtClean="0">
                                <a:solidFill>
                                  <a:schemeClr val="accent2"/>
                                </a:solidFill>
                                <a:latin typeface="Cambria Math" panose="02040503050406030204" pitchFamily="18" charset="0"/>
                              </a:rPr>
                              <m:t>∗</m:t>
                            </m:r>
                          </m:sup>
                        </m:sSubSup>
                      </m:oMath>
                    </m:oMathPara>
                  </a14:m>
                  <a:endParaRPr lang="en-US" sz="1000" b="0">
                    <a:solidFill>
                      <a:schemeClr val="accent2"/>
                    </a:solidFill>
                    <a:latin typeface="Times New Roman" panose="02020603050405020304" pitchFamily="18" charset="0"/>
                    <a:cs typeface="Times New Roman" panose="02020603050405020304" pitchFamily="18" charset="0"/>
                  </a:endParaRPr>
                </a:p>
              </p:txBody>
            </p:sp>
          </mc:Choice>
          <mc:Fallback xmlns="">
            <p:sp>
              <p:nvSpPr>
                <p:cNvPr id="48" name="TextBox 47">
                  <a:extLst>
                    <a:ext uri="{FF2B5EF4-FFF2-40B4-BE49-F238E27FC236}">
                      <a16:creationId xmlns:a16="http://schemas.microsoft.com/office/drawing/2014/main" id="{F95D1B2E-528B-AC4D-5CB4-53DE905E92F6}"/>
                    </a:ext>
                  </a:extLst>
                </p:cNvPr>
                <p:cNvSpPr txBox="1">
                  <a:spLocks noRot="1" noChangeAspect="1" noMove="1" noResize="1" noEditPoints="1" noAdjustHandles="1" noChangeArrowheads="1" noChangeShapeType="1" noTextEdit="1"/>
                </p:cNvSpPr>
                <p:nvPr/>
              </p:nvSpPr>
              <p:spPr>
                <a:xfrm>
                  <a:off x="8368561" y="2917819"/>
                  <a:ext cx="574158" cy="246221"/>
                </a:xfrm>
                <a:prstGeom prst="rect">
                  <a:avLst/>
                </a:prstGeom>
                <a:blipFill>
                  <a:blip r:embed="rId13"/>
                  <a:stretch>
                    <a:fillRect/>
                  </a:stretch>
                </a:blipFill>
              </p:spPr>
              <p:txBody>
                <a:bodyPr/>
                <a:lstStyle/>
                <a:p>
                  <a:r>
                    <a:rPr lang="en-US">
                      <a:noFill/>
                    </a:rPr>
                    <a:t> </a:t>
                  </a:r>
                </a:p>
              </p:txBody>
            </p:sp>
          </mc:Fallback>
        </mc:AlternateContent>
        <p:sp>
          <p:nvSpPr>
            <p:cNvPr id="49" name="Freeform: Shape 48">
              <a:extLst>
                <a:ext uri="{FF2B5EF4-FFF2-40B4-BE49-F238E27FC236}">
                  <a16:creationId xmlns:a16="http://schemas.microsoft.com/office/drawing/2014/main" id="{5BFB3F34-DA13-B6BB-6E61-C06592D64E64}"/>
                </a:ext>
              </a:extLst>
            </p:cNvPr>
            <p:cNvSpPr/>
            <p:nvPr/>
          </p:nvSpPr>
          <p:spPr>
            <a:xfrm>
              <a:off x="9006732" y="1818186"/>
              <a:ext cx="1824547" cy="2071222"/>
            </a:xfrm>
            <a:custGeom>
              <a:avLst/>
              <a:gdLst>
                <a:gd name="connsiteX0" fmla="*/ 0 w 1824547"/>
                <a:gd name="connsiteY0" fmla="*/ 2071222 h 2071222"/>
                <a:gd name="connsiteX1" fmla="*/ 727267 w 1824547"/>
                <a:gd name="connsiteY1" fmla="*/ 1858571 h 2071222"/>
                <a:gd name="connsiteX2" fmla="*/ 1429016 w 1824547"/>
                <a:gd name="connsiteY2" fmla="*/ 1110039 h 2071222"/>
                <a:gd name="connsiteX3" fmla="*/ 1824547 w 1824547"/>
                <a:gd name="connsiteY3" fmla="*/ 0 h 2071222"/>
              </a:gdLst>
              <a:ahLst/>
              <a:cxnLst>
                <a:cxn ang="0">
                  <a:pos x="connsiteX0" y="connsiteY0"/>
                </a:cxn>
                <a:cxn ang="0">
                  <a:pos x="connsiteX1" y="connsiteY1"/>
                </a:cxn>
                <a:cxn ang="0">
                  <a:pos x="connsiteX2" y="connsiteY2"/>
                </a:cxn>
                <a:cxn ang="0">
                  <a:pos x="connsiteX3" y="connsiteY3"/>
                </a:cxn>
              </a:cxnLst>
              <a:rect l="l" t="t" r="r" b="b"/>
              <a:pathLst>
                <a:path w="1824547" h="2071222">
                  <a:moveTo>
                    <a:pt x="0" y="2071222"/>
                  </a:moveTo>
                  <a:cubicBezTo>
                    <a:pt x="244549" y="2044995"/>
                    <a:pt x="489098" y="2018768"/>
                    <a:pt x="727267" y="1858571"/>
                  </a:cubicBezTo>
                  <a:cubicBezTo>
                    <a:pt x="965436" y="1698374"/>
                    <a:pt x="1246136" y="1419801"/>
                    <a:pt x="1429016" y="1110039"/>
                  </a:cubicBezTo>
                  <a:cubicBezTo>
                    <a:pt x="1611896" y="800277"/>
                    <a:pt x="1745157" y="113414"/>
                    <a:pt x="1824547" y="0"/>
                  </a:cubicBez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F950E4AA-E601-3EC6-705C-CCC5AB04B001}"/>
                </a:ext>
              </a:extLst>
            </p:cNvPr>
            <p:cNvSpPr/>
            <p:nvPr/>
          </p:nvSpPr>
          <p:spPr>
            <a:xfrm>
              <a:off x="9765661" y="1887088"/>
              <a:ext cx="1824547" cy="2071222"/>
            </a:xfrm>
            <a:custGeom>
              <a:avLst/>
              <a:gdLst>
                <a:gd name="connsiteX0" fmla="*/ 0 w 1824547"/>
                <a:gd name="connsiteY0" fmla="*/ 2071222 h 2071222"/>
                <a:gd name="connsiteX1" fmla="*/ 727267 w 1824547"/>
                <a:gd name="connsiteY1" fmla="*/ 1858571 h 2071222"/>
                <a:gd name="connsiteX2" fmla="*/ 1429016 w 1824547"/>
                <a:gd name="connsiteY2" fmla="*/ 1110039 h 2071222"/>
                <a:gd name="connsiteX3" fmla="*/ 1824547 w 1824547"/>
                <a:gd name="connsiteY3" fmla="*/ 0 h 2071222"/>
              </a:gdLst>
              <a:ahLst/>
              <a:cxnLst>
                <a:cxn ang="0">
                  <a:pos x="connsiteX0" y="connsiteY0"/>
                </a:cxn>
                <a:cxn ang="0">
                  <a:pos x="connsiteX1" y="connsiteY1"/>
                </a:cxn>
                <a:cxn ang="0">
                  <a:pos x="connsiteX2" y="connsiteY2"/>
                </a:cxn>
                <a:cxn ang="0">
                  <a:pos x="connsiteX3" y="connsiteY3"/>
                </a:cxn>
              </a:cxnLst>
              <a:rect l="l" t="t" r="r" b="b"/>
              <a:pathLst>
                <a:path w="1824547" h="2071222">
                  <a:moveTo>
                    <a:pt x="0" y="2071222"/>
                  </a:moveTo>
                  <a:cubicBezTo>
                    <a:pt x="244549" y="2044995"/>
                    <a:pt x="489098" y="2018768"/>
                    <a:pt x="727267" y="1858571"/>
                  </a:cubicBezTo>
                  <a:cubicBezTo>
                    <a:pt x="965436" y="1698374"/>
                    <a:pt x="1246136" y="1419801"/>
                    <a:pt x="1429016" y="1110039"/>
                  </a:cubicBezTo>
                  <a:cubicBezTo>
                    <a:pt x="1611896" y="800277"/>
                    <a:pt x="1745157" y="113414"/>
                    <a:pt x="1824547" y="0"/>
                  </a:cubicBez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01273A7-D203-723D-16C5-8D6083563757}"/>
                </a:ext>
              </a:extLst>
            </p:cNvPr>
            <p:cNvCxnSpPr>
              <a:cxnSpLocks/>
            </p:cNvCxnSpPr>
            <p:nvPr/>
          </p:nvCxnSpPr>
          <p:spPr>
            <a:xfrm flipV="1">
              <a:off x="11084064" y="3152032"/>
              <a:ext cx="0" cy="1038095"/>
            </a:xfrm>
            <a:prstGeom prst="line">
              <a:avLst/>
            </a:prstGeom>
            <a:ln w="12700">
              <a:solidFill>
                <a:schemeClr val="accent2"/>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3CD01AC1-07AC-082F-0C02-00E80798ABAC}"/>
                    </a:ext>
                  </a:extLst>
                </p:cNvPr>
                <p:cNvSpPr txBox="1"/>
                <p:nvPr/>
              </p:nvSpPr>
              <p:spPr>
                <a:xfrm>
                  <a:off x="10770022" y="4219492"/>
                  <a:ext cx="574158" cy="2496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000" b="0" i="1" smtClean="0">
                                <a:solidFill>
                                  <a:schemeClr val="accent2"/>
                                </a:solidFill>
                                <a:latin typeface="Cambria Math" panose="02040503050406030204" pitchFamily="18" charset="0"/>
                              </a:rPr>
                            </m:ctrlPr>
                          </m:sSubSupPr>
                          <m:e>
                            <m:r>
                              <a:rPr lang="en-US" sz="1000" b="0" i="1" smtClean="0">
                                <a:solidFill>
                                  <a:schemeClr val="accent2"/>
                                </a:solidFill>
                                <a:latin typeface="Cambria Math" panose="02040503050406030204" pitchFamily="18" charset="0"/>
                              </a:rPr>
                              <m:t>𝑄</m:t>
                            </m:r>
                          </m:e>
                          <m:sub>
                            <m:r>
                              <a:rPr lang="en-US" sz="1000" b="0" i="1" smtClean="0">
                                <a:solidFill>
                                  <a:schemeClr val="accent2"/>
                                </a:solidFill>
                                <a:latin typeface="Cambria Math" panose="02040503050406030204" pitchFamily="18" charset="0"/>
                              </a:rPr>
                              <m:t>𝑏</m:t>
                            </m:r>
                          </m:sub>
                          <m:sup>
                            <m:r>
                              <a:rPr lang="en-US" sz="1000" b="0" i="1" smtClean="0">
                                <a:solidFill>
                                  <a:schemeClr val="accent2"/>
                                </a:solidFill>
                                <a:latin typeface="Cambria Math" panose="02040503050406030204" pitchFamily="18" charset="0"/>
                              </a:rPr>
                              <m:t>∗</m:t>
                            </m:r>
                          </m:sup>
                        </m:sSubSup>
                      </m:oMath>
                    </m:oMathPara>
                  </a14:m>
                  <a:endParaRPr lang="en-US" sz="1000" b="0">
                    <a:solidFill>
                      <a:schemeClr val="accent2"/>
                    </a:solidFill>
                    <a:latin typeface="Times New Roman" panose="02020603050405020304" pitchFamily="18" charset="0"/>
                    <a:cs typeface="Times New Roman" panose="02020603050405020304" pitchFamily="18" charset="0"/>
                  </a:endParaRPr>
                </a:p>
              </p:txBody>
            </p:sp>
          </mc:Choice>
          <mc:Fallback xmlns="">
            <p:sp>
              <p:nvSpPr>
                <p:cNvPr id="52" name="TextBox 51">
                  <a:extLst>
                    <a:ext uri="{FF2B5EF4-FFF2-40B4-BE49-F238E27FC236}">
                      <a16:creationId xmlns:a16="http://schemas.microsoft.com/office/drawing/2014/main" id="{3CD01AC1-07AC-082F-0C02-00E80798ABAC}"/>
                    </a:ext>
                  </a:extLst>
                </p:cNvPr>
                <p:cNvSpPr txBox="1">
                  <a:spLocks noRot="1" noChangeAspect="1" noMove="1" noResize="1" noEditPoints="1" noAdjustHandles="1" noChangeArrowheads="1" noChangeShapeType="1" noTextEdit="1"/>
                </p:cNvSpPr>
                <p:nvPr/>
              </p:nvSpPr>
              <p:spPr>
                <a:xfrm>
                  <a:off x="10770022" y="4219492"/>
                  <a:ext cx="574158" cy="249684"/>
                </a:xfrm>
                <a:prstGeom prst="rect">
                  <a:avLst/>
                </a:prstGeom>
                <a:blipFill>
                  <a:blip r:embed="rId14"/>
                  <a:stretch>
                    <a:fillRect/>
                  </a:stretch>
                </a:blipFill>
              </p:spPr>
              <p:txBody>
                <a:bodyPr/>
                <a:lstStyle/>
                <a:p>
                  <a:r>
                    <a:rPr lang="en-US">
                      <a:noFill/>
                    </a:rPr>
                    <a:t> </a:t>
                  </a:r>
                </a:p>
              </p:txBody>
            </p:sp>
          </mc:Fallback>
        </mc:AlternateContent>
        <p:sp>
          <p:nvSpPr>
            <p:cNvPr id="53" name="Freeform: Shape 52">
              <a:extLst>
                <a:ext uri="{FF2B5EF4-FFF2-40B4-BE49-F238E27FC236}">
                  <a16:creationId xmlns:a16="http://schemas.microsoft.com/office/drawing/2014/main" id="{C596DDB2-9AB2-2113-C4FA-B1524D503A95}"/>
                </a:ext>
              </a:extLst>
            </p:cNvPr>
            <p:cNvSpPr/>
            <p:nvPr/>
          </p:nvSpPr>
          <p:spPr>
            <a:xfrm>
              <a:off x="9676082" y="1809319"/>
              <a:ext cx="1630392" cy="2083279"/>
            </a:xfrm>
            <a:custGeom>
              <a:avLst/>
              <a:gdLst>
                <a:gd name="connsiteX0" fmla="*/ 1630392 w 1630392"/>
                <a:gd name="connsiteY0" fmla="*/ 2083279 h 2083279"/>
                <a:gd name="connsiteX1" fmla="*/ 1408262 w 1630392"/>
                <a:gd name="connsiteY1" fmla="*/ 1358660 h 2083279"/>
                <a:gd name="connsiteX2" fmla="*/ 1052422 w 1630392"/>
                <a:gd name="connsiteY2" fmla="*/ 823822 h 2083279"/>
                <a:gd name="connsiteX3" fmla="*/ 0 w 1630392"/>
                <a:gd name="connsiteY3" fmla="*/ 0 h 2083279"/>
              </a:gdLst>
              <a:ahLst/>
              <a:cxnLst>
                <a:cxn ang="0">
                  <a:pos x="connsiteX0" y="connsiteY0"/>
                </a:cxn>
                <a:cxn ang="0">
                  <a:pos x="connsiteX1" y="connsiteY1"/>
                </a:cxn>
                <a:cxn ang="0">
                  <a:pos x="connsiteX2" y="connsiteY2"/>
                </a:cxn>
                <a:cxn ang="0">
                  <a:pos x="connsiteX3" y="connsiteY3"/>
                </a:cxn>
              </a:cxnLst>
              <a:rect l="l" t="t" r="r" b="b"/>
              <a:pathLst>
                <a:path w="1630392" h="2083279">
                  <a:moveTo>
                    <a:pt x="1630392" y="2083279"/>
                  </a:moveTo>
                  <a:cubicBezTo>
                    <a:pt x="1567491" y="1825924"/>
                    <a:pt x="1504590" y="1568569"/>
                    <a:pt x="1408262" y="1358660"/>
                  </a:cubicBezTo>
                  <a:cubicBezTo>
                    <a:pt x="1311934" y="1148750"/>
                    <a:pt x="1287132" y="1050265"/>
                    <a:pt x="1052422" y="823822"/>
                  </a:cubicBezTo>
                  <a:cubicBezTo>
                    <a:pt x="817712" y="597379"/>
                    <a:pt x="148446" y="127599"/>
                    <a:pt x="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C9696A7-8841-1478-C656-C7F3333687FC}"/>
                    </a:ext>
                  </a:extLst>
                </p:cNvPr>
                <p:cNvSpPr txBox="1"/>
                <p:nvPr/>
              </p:nvSpPr>
              <p:spPr>
                <a:xfrm>
                  <a:off x="9311938" y="1959036"/>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tx1"/>
                            </a:solidFill>
                            <a:latin typeface="Cambria Math" panose="02040503050406030204" pitchFamily="18" charset="0"/>
                          </a:rPr>
                          <m:t>𝑃𝑢𝑟𝑐h𝑎𝑠𝑒</m:t>
                        </m:r>
                      </m:oMath>
                    </m:oMathPara>
                  </a14:m>
                  <a:endParaRPr lang="en-US" sz="1000" b="0">
                    <a:solidFill>
                      <a:schemeClr val="tx1"/>
                    </a:solidFill>
                    <a:latin typeface="Times New Roman" panose="02020603050405020304" pitchFamily="18" charset="0"/>
                    <a:cs typeface="Times New Roman" panose="02020603050405020304" pitchFamily="18" charset="0"/>
                  </a:endParaRPr>
                </a:p>
              </p:txBody>
            </p:sp>
          </mc:Choice>
          <mc:Fallback xmlns="">
            <p:sp>
              <p:nvSpPr>
                <p:cNvPr id="54" name="TextBox 53">
                  <a:extLst>
                    <a:ext uri="{FF2B5EF4-FFF2-40B4-BE49-F238E27FC236}">
                      <a16:creationId xmlns:a16="http://schemas.microsoft.com/office/drawing/2014/main" id="{FC9696A7-8841-1478-C656-C7F3333687FC}"/>
                    </a:ext>
                  </a:extLst>
                </p:cNvPr>
                <p:cNvSpPr txBox="1">
                  <a:spLocks noRot="1" noChangeAspect="1" noMove="1" noResize="1" noEditPoints="1" noAdjustHandles="1" noChangeArrowheads="1" noChangeShapeType="1" noTextEdit="1"/>
                </p:cNvSpPr>
                <p:nvPr/>
              </p:nvSpPr>
              <p:spPr>
                <a:xfrm>
                  <a:off x="9311938" y="1959036"/>
                  <a:ext cx="574158" cy="246221"/>
                </a:xfrm>
                <a:prstGeom prst="rect">
                  <a:avLst/>
                </a:prstGeom>
                <a:blipFill>
                  <a:blip r:embed="rId15"/>
                  <a:stretch>
                    <a:fillRect r="-18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6E15490-51DE-6F04-DFCC-CF254B0EC837}"/>
                    </a:ext>
                  </a:extLst>
                </p:cNvPr>
                <p:cNvSpPr txBox="1"/>
                <p:nvPr/>
              </p:nvSpPr>
              <p:spPr>
                <a:xfrm>
                  <a:off x="10732316" y="1809319"/>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accent1"/>
                            </a:solidFill>
                            <a:latin typeface="Cambria Math" panose="02040503050406030204" pitchFamily="18" charset="0"/>
                          </a:rPr>
                          <m:t>𝑆𝑎𝑙</m:t>
                        </m:r>
                        <m:sSub>
                          <m:sSubPr>
                            <m:ctrlPr>
                              <a:rPr lang="en-US" sz="1000" b="0" i="1" smtClean="0">
                                <a:solidFill>
                                  <a:schemeClr val="accent1"/>
                                </a:solidFill>
                                <a:latin typeface="Cambria Math" panose="02040503050406030204" pitchFamily="18" charset="0"/>
                              </a:rPr>
                            </m:ctrlPr>
                          </m:sSubPr>
                          <m:e>
                            <m:r>
                              <a:rPr lang="en-US" sz="1000" b="0" i="1" smtClean="0">
                                <a:solidFill>
                                  <a:schemeClr val="accent1"/>
                                </a:solidFill>
                                <a:latin typeface="Cambria Math" panose="02040503050406030204" pitchFamily="18" charset="0"/>
                              </a:rPr>
                              <m:t>𝑒</m:t>
                            </m:r>
                          </m:e>
                          <m:sub>
                            <m:r>
                              <a:rPr lang="en-US" sz="1000" b="0" i="1" smtClean="0">
                                <a:solidFill>
                                  <a:schemeClr val="accent1"/>
                                </a:solidFill>
                                <a:latin typeface="Cambria Math" panose="02040503050406030204" pitchFamily="18" charset="0"/>
                              </a:rPr>
                              <m:t>0</m:t>
                            </m:r>
                          </m:sub>
                        </m:sSub>
                      </m:oMath>
                    </m:oMathPara>
                  </a14:m>
                  <a:endParaRPr lang="en-US" sz="1000" b="0">
                    <a:solidFill>
                      <a:schemeClr val="accent1"/>
                    </a:solidFill>
                    <a:latin typeface="Times New Roman" panose="02020603050405020304" pitchFamily="18" charset="0"/>
                    <a:cs typeface="Times New Roman" panose="02020603050405020304" pitchFamily="18" charset="0"/>
                  </a:endParaRPr>
                </a:p>
              </p:txBody>
            </p:sp>
          </mc:Choice>
          <mc:Fallback xmlns="">
            <p:sp>
              <p:nvSpPr>
                <p:cNvPr id="55" name="TextBox 54">
                  <a:extLst>
                    <a:ext uri="{FF2B5EF4-FFF2-40B4-BE49-F238E27FC236}">
                      <a16:creationId xmlns:a16="http://schemas.microsoft.com/office/drawing/2014/main" id="{66E15490-51DE-6F04-DFCC-CF254B0EC837}"/>
                    </a:ext>
                  </a:extLst>
                </p:cNvPr>
                <p:cNvSpPr txBox="1">
                  <a:spLocks noRot="1" noChangeAspect="1" noMove="1" noResize="1" noEditPoints="1" noAdjustHandles="1" noChangeArrowheads="1" noChangeShapeType="1" noTextEdit="1"/>
                </p:cNvSpPr>
                <p:nvPr/>
              </p:nvSpPr>
              <p:spPr>
                <a:xfrm>
                  <a:off x="10732316" y="1809319"/>
                  <a:ext cx="574158" cy="24622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CB61736D-D4A7-CF7D-A77B-8D32042F3386}"/>
                    </a:ext>
                  </a:extLst>
                </p:cNvPr>
                <p:cNvSpPr txBox="1"/>
                <p:nvPr/>
              </p:nvSpPr>
              <p:spPr>
                <a:xfrm>
                  <a:off x="11493315" y="1959036"/>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chemeClr val="accent2"/>
                            </a:solidFill>
                            <a:latin typeface="Cambria Math" panose="02040503050406030204" pitchFamily="18" charset="0"/>
                          </a:rPr>
                          <m:t>𝑆𝑎𝑙</m:t>
                        </m:r>
                        <m:sSub>
                          <m:sSubPr>
                            <m:ctrlPr>
                              <a:rPr lang="en-US" sz="1000" b="0" i="1" smtClean="0">
                                <a:solidFill>
                                  <a:schemeClr val="accent2"/>
                                </a:solidFill>
                                <a:latin typeface="Cambria Math" panose="02040503050406030204" pitchFamily="18" charset="0"/>
                              </a:rPr>
                            </m:ctrlPr>
                          </m:sSubPr>
                          <m:e>
                            <m:r>
                              <a:rPr lang="en-US" sz="1000" b="0" i="1" smtClean="0">
                                <a:solidFill>
                                  <a:schemeClr val="accent2"/>
                                </a:solidFill>
                                <a:latin typeface="Cambria Math" panose="02040503050406030204" pitchFamily="18" charset="0"/>
                              </a:rPr>
                              <m:t>𝑒</m:t>
                            </m:r>
                          </m:e>
                          <m:sub>
                            <m:r>
                              <a:rPr lang="en-US" sz="1000" b="0" i="1" smtClean="0">
                                <a:solidFill>
                                  <a:schemeClr val="accent2"/>
                                </a:solidFill>
                                <a:latin typeface="Cambria Math" panose="02040503050406030204" pitchFamily="18" charset="0"/>
                              </a:rPr>
                              <m:t>1</m:t>
                            </m:r>
                          </m:sub>
                        </m:sSub>
                      </m:oMath>
                    </m:oMathPara>
                  </a14:m>
                  <a:endParaRPr lang="en-US" sz="1000" b="0">
                    <a:solidFill>
                      <a:schemeClr val="accent2"/>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CB61736D-D4A7-CF7D-A77B-8D32042F3386}"/>
                    </a:ext>
                  </a:extLst>
                </p:cNvPr>
                <p:cNvSpPr txBox="1">
                  <a:spLocks noRot="1" noChangeAspect="1" noMove="1" noResize="1" noEditPoints="1" noAdjustHandles="1" noChangeArrowheads="1" noChangeShapeType="1" noTextEdit="1"/>
                </p:cNvSpPr>
                <p:nvPr/>
              </p:nvSpPr>
              <p:spPr>
                <a:xfrm>
                  <a:off x="11493315" y="1959036"/>
                  <a:ext cx="574158" cy="246221"/>
                </a:xfrm>
                <a:prstGeom prst="rect">
                  <a:avLst/>
                </a:prstGeom>
                <a:blipFill>
                  <a:blip r:embed="rId17"/>
                  <a:stretch>
                    <a:fillRect/>
                  </a:stretch>
                </a:blipFill>
              </p:spPr>
              <p:txBody>
                <a:bodyPr/>
                <a:lstStyle/>
                <a:p>
                  <a:r>
                    <a:rPr lang="en-US">
                      <a:noFill/>
                    </a:rPr>
                    <a:t> </a:t>
                  </a:r>
                </a:p>
              </p:txBody>
            </p:sp>
          </mc:Fallback>
        </mc:AlternateContent>
        <p:cxnSp>
          <p:nvCxnSpPr>
            <p:cNvPr id="57" name="Straight Connector 56">
              <a:extLst>
                <a:ext uri="{FF2B5EF4-FFF2-40B4-BE49-F238E27FC236}">
                  <a16:creationId xmlns:a16="http://schemas.microsoft.com/office/drawing/2014/main" id="{6AE0FD94-DC13-C5A9-0B44-BF18D9EB3568}"/>
                </a:ext>
              </a:extLst>
            </p:cNvPr>
            <p:cNvCxnSpPr>
              <a:cxnSpLocks/>
            </p:cNvCxnSpPr>
            <p:nvPr/>
          </p:nvCxnSpPr>
          <p:spPr>
            <a:xfrm flipH="1">
              <a:off x="10583293" y="2520998"/>
              <a:ext cx="23004" cy="1655553"/>
            </a:xfrm>
            <a:prstGeom prst="line">
              <a:avLst/>
            </a:prstGeom>
            <a:ln>
              <a:solidFill>
                <a:schemeClr val="accent6"/>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4DFCE472-C5E8-A7E1-2A5E-A56F5F700BAA}"/>
                </a:ext>
              </a:extLst>
            </p:cNvPr>
            <p:cNvCxnSpPr>
              <a:cxnSpLocks/>
            </p:cNvCxnSpPr>
            <p:nvPr/>
          </p:nvCxnSpPr>
          <p:spPr>
            <a:xfrm flipH="1" flipV="1">
              <a:off x="8916131" y="2519561"/>
              <a:ext cx="1704434" cy="12939"/>
            </a:xfrm>
            <a:prstGeom prst="line">
              <a:avLst/>
            </a:prstGeom>
            <a:ln>
              <a:solidFill>
                <a:schemeClr val="accent6"/>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ACC5B49-C893-EB43-09E8-D88BE8CDF518}"/>
                    </a:ext>
                  </a:extLst>
                </p:cNvPr>
                <p:cNvSpPr txBox="1"/>
                <p:nvPr/>
              </p:nvSpPr>
              <p:spPr>
                <a:xfrm>
                  <a:off x="8510167" y="2383685"/>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solidFill>
                                  <a:schemeClr val="accent6"/>
                                </a:solidFill>
                                <a:latin typeface="Cambria Math" panose="02040503050406030204" pitchFamily="18" charset="0"/>
                              </a:rPr>
                            </m:ctrlPr>
                          </m:sSubPr>
                          <m:e>
                            <m:r>
                              <a:rPr lang="en-US" sz="1000" b="0" i="1" smtClean="0">
                                <a:solidFill>
                                  <a:schemeClr val="accent6"/>
                                </a:solidFill>
                                <a:latin typeface="Cambria Math" panose="02040503050406030204" pitchFamily="18" charset="0"/>
                              </a:rPr>
                              <m:t>𝑃</m:t>
                            </m:r>
                          </m:e>
                          <m:sub>
                            <m:r>
                              <a:rPr lang="en-US" sz="1000" b="0" i="1" smtClean="0">
                                <a:solidFill>
                                  <a:schemeClr val="accent6"/>
                                </a:solidFill>
                                <a:latin typeface="Cambria Math" panose="02040503050406030204" pitchFamily="18" charset="0"/>
                              </a:rPr>
                              <m:t>𝑏</m:t>
                            </m:r>
                          </m:sub>
                        </m:sSub>
                      </m:oMath>
                    </m:oMathPara>
                  </a14:m>
                  <a:endParaRPr lang="en-US" sz="1000" b="0">
                    <a:solidFill>
                      <a:schemeClr val="accent6"/>
                    </a:solidFill>
                    <a:latin typeface="Times New Roman" panose="02020603050405020304" pitchFamily="18" charset="0"/>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1ACC5B49-C893-EB43-09E8-D88BE8CDF518}"/>
                    </a:ext>
                  </a:extLst>
                </p:cNvPr>
                <p:cNvSpPr txBox="1">
                  <a:spLocks noRot="1" noChangeAspect="1" noMove="1" noResize="1" noEditPoints="1" noAdjustHandles="1" noChangeArrowheads="1" noChangeShapeType="1" noTextEdit="1"/>
                </p:cNvSpPr>
                <p:nvPr/>
              </p:nvSpPr>
              <p:spPr>
                <a:xfrm>
                  <a:off x="8510167" y="2383685"/>
                  <a:ext cx="574158" cy="246221"/>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EBD30074-1B23-2F9F-BB7B-7B49D86932B1}"/>
                    </a:ext>
                  </a:extLst>
                </p:cNvPr>
                <p:cNvSpPr txBox="1"/>
                <p:nvPr/>
              </p:nvSpPr>
              <p:spPr>
                <a:xfrm>
                  <a:off x="10258997" y="4199479"/>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000" b="0" i="1" smtClean="0">
                                <a:solidFill>
                                  <a:schemeClr val="accent6"/>
                                </a:solidFill>
                                <a:latin typeface="Cambria Math" panose="02040503050406030204" pitchFamily="18" charset="0"/>
                              </a:rPr>
                            </m:ctrlPr>
                          </m:sSubPr>
                          <m:e>
                            <m:r>
                              <a:rPr lang="en-US" sz="1000" b="0" i="1" smtClean="0">
                                <a:solidFill>
                                  <a:schemeClr val="accent6"/>
                                </a:solidFill>
                                <a:latin typeface="Cambria Math" panose="02040503050406030204" pitchFamily="18" charset="0"/>
                              </a:rPr>
                              <m:t>𝑄</m:t>
                            </m:r>
                          </m:e>
                          <m:sub>
                            <m:r>
                              <a:rPr lang="en-US" sz="1000" b="0" i="1" smtClean="0">
                                <a:solidFill>
                                  <a:schemeClr val="accent6"/>
                                </a:solidFill>
                                <a:latin typeface="Cambria Math" panose="02040503050406030204" pitchFamily="18" charset="0"/>
                              </a:rPr>
                              <m:t>𝑏</m:t>
                            </m:r>
                          </m:sub>
                        </m:sSub>
                      </m:oMath>
                    </m:oMathPara>
                  </a14:m>
                  <a:endParaRPr lang="en-US" sz="1000" b="0">
                    <a:solidFill>
                      <a:schemeClr val="accent6"/>
                    </a:solidFill>
                    <a:latin typeface="Times New Roman" panose="02020603050405020304" pitchFamily="18" charset="0"/>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EBD30074-1B23-2F9F-BB7B-7B49D86932B1}"/>
                    </a:ext>
                  </a:extLst>
                </p:cNvPr>
                <p:cNvSpPr txBox="1">
                  <a:spLocks noRot="1" noChangeAspect="1" noMove="1" noResize="1" noEditPoints="1" noAdjustHandles="1" noChangeArrowheads="1" noChangeShapeType="1" noTextEdit="1"/>
                </p:cNvSpPr>
                <p:nvPr/>
              </p:nvSpPr>
              <p:spPr>
                <a:xfrm>
                  <a:off x="10258997" y="4199479"/>
                  <a:ext cx="574158" cy="246221"/>
                </a:xfrm>
                <a:prstGeom prst="rect">
                  <a:avLst/>
                </a:prstGeom>
                <a:blipFill>
                  <a:blip r:embed="rId19"/>
                  <a:stretch>
                    <a:fillRect b="-2500"/>
                  </a:stretch>
                </a:blipFill>
              </p:spPr>
              <p:txBody>
                <a:bodyPr/>
                <a:lstStyle/>
                <a:p>
                  <a:r>
                    <a:rPr lang="en-US">
                      <a:noFill/>
                    </a:rPr>
                    <a:t> </a:t>
                  </a:r>
                </a:p>
              </p:txBody>
            </p:sp>
          </mc:Fallback>
        </mc:AlternateContent>
        <p:cxnSp>
          <p:nvCxnSpPr>
            <p:cNvPr id="61" name="Straight Arrow Connector 60">
              <a:extLst>
                <a:ext uri="{FF2B5EF4-FFF2-40B4-BE49-F238E27FC236}">
                  <a16:creationId xmlns:a16="http://schemas.microsoft.com/office/drawing/2014/main" id="{F29FA1C2-A67B-C32B-6F82-93D889B8D18C}"/>
                </a:ext>
              </a:extLst>
            </p:cNvPr>
            <p:cNvCxnSpPr>
              <a:cxnSpLocks/>
            </p:cNvCxnSpPr>
            <p:nvPr/>
          </p:nvCxnSpPr>
          <p:spPr>
            <a:xfrm>
              <a:off x="10651127" y="2496732"/>
              <a:ext cx="69305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8E99CD8-89CD-A80B-DF17-8B1FC1A358BB}"/>
                    </a:ext>
                  </a:extLst>
                </p:cNvPr>
                <p:cNvSpPr txBox="1"/>
                <p:nvPr/>
              </p:nvSpPr>
              <p:spPr>
                <a:xfrm>
                  <a:off x="10715456" y="2270103"/>
                  <a:ext cx="574158" cy="2462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000" b="0" i="1" smtClean="0">
                            <a:solidFill>
                              <a:srgbClr val="FF0000"/>
                            </a:solidFill>
                            <a:latin typeface="Cambria Math" panose="02040503050406030204" pitchFamily="18" charset="0"/>
                          </a:rPr>
                          <m:t>𝐼𝑚𝑝𝑜𝑟𝑡</m:t>
                        </m:r>
                      </m:oMath>
                    </m:oMathPara>
                  </a14:m>
                  <a:endParaRPr lang="en-US" sz="1000" b="0">
                    <a:solidFill>
                      <a:srgbClr val="FF0000"/>
                    </a:solidFill>
                    <a:latin typeface="Times New Roman" panose="02020603050405020304" pitchFamily="18" charset="0"/>
                    <a:cs typeface="Times New Roman" panose="02020603050405020304" pitchFamily="18" charset="0"/>
                  </a:endParaRPr>
                </a:p>
              </p:txBody>
            </p:sp>
          </mc:Choice>
          <mc:Fallback xmlns="">
            <p:sp>
              <p:nvSpPr>
                <p:cNvPr id="62" name="TextBox 61">
                  <a:extLst>
                    <a:ext uri="{FF2B5EF4-FFF2-40B4-BE49-F238E27FC236}">
                      <a16:creationId xmlns:a16="http://schemas.microsoft.com/office/drawing/2014/main" id="{D8E99CD8-89CD-A80B-DF17-8B1FC1A358BB}"/>
                    </a:ext>
                  </a:extLst>
                </p:cNvPr>
                <p:cNvSpPr txBox="1">
                  <a:spLocks noRot="1" noChangeAspect="1" noMove="1" noResize="1" noEditPoints="1" noAdjustHandles="1" noChangeArrowheads="1" noChangeShapeType="1" noTextEdit="1"/>
                </p:cNvSpPr>
                <p:nvPr/>
              </p:nvSpPr>
              <p:spPr>
                <a:xfrm>
                  <a:off x="10715456" y="2270103"/>
                  <a:ext cx="574158" cy="246221"/>
                </a:xfrm>
                <a:prstGeom prst="rect">
                  <a:avLst/>
                </a:prstGeom>
                <a:blipFill>
                  <a:blip r:embed="rId20"/>
                  <a:stretch>
                    <a:fillRect/>
                  </a:stretch>
                </a:blipFill>
              </p:spPr>
              <p:txBody>
                <a:bodyPr/>
                <a:lstStyle/>
                <a:p>
                  <a:r>
                    <a:rPr lang="en-US">
                      <a:noFill/>
                    </a:rPr>
                    <a:t> </a:t>
                  </a:r>
                </a:p>
              </p:txBody>
            </p:sp>
          </mc:Fallback>
        </mc:AlternateContent>
      </p:grpSp>
      <p:cxnSp>
        <p:nvCxnSpPr>
          <p:cNvPr id="64" name="Straight Connector 63">
            <a:extLst>
              <a:ext uri="{FF2B5EF4-FFF2-40B4-BE49-F238E27FC236}">
                <a16:creationId xmlns:a16="http://schemas.microsoft.com/office/drawing/2014/main" id="{BA42420F-A059-C487-A7A4-C6DB38EA3EFD}"/>
              </a:ext>
            </a:extLst>
          </p:cNvPr>
          <p:cNvCxnSpPr/>
          <p:nvPr/>
        </p:nvCxnSpPr>
        <p:spPr>
          <a:xfrm>
            <a:off x="5230623" y="872103"/>
            <a:ext cx="0" cy="5758896"/>
          </a:xfrm>
          <a:prstGeom prst="line">
            <a:avLst/>
          </a:prstGeom>
          <a:ln w="12700" cap="rnd">
            <a:solidFill>
              <a:schemeClr val="tx2"/>
            </a:solidFill>
            <a:prstDash val="lgDashDot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268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A37493-9F4E-E29A-0EF2-A456065FEBD5}"/>
              </a:ext>
            </a:extLst>
          </p:cNvPr>
          <p:cNvSpPr>
            <a:spLocks noGrp="1"/>
          </p:cNvSpPr>
          <p:nvPr>
            <p:ph type="sldNum" sz="quarter" idx="12"/>
          </p:nvPr>
        </p:nvSpPr>
        <p:spPr/>
        <p:txBody>
          <a:bodyPr/>
          <a:lstStyle/>
          <a:p>
            <a:fld id="{4531D9DC-ADF0-4D0A-8902-0133E3C6D94B}" type="slidenum">
              <a:rPr lang="en-US" smtClean="0"/>
              <a:pPr/>
              <a:t>3</a:t>
            </a:fld>
            <a:endParaRPr lang="en-US"/>
          </a:p>
        </p:txBody>
      </p:sp>
      <p:sp>
        <p:nvSpPr>
          <p:cNvPr id="7" name="Title 6">
            <a:extLst>
              <a:ext uri="{FF2B5EF4-FFF2-40B4-BE49-F238E27FC236}">
                <a16:creationId xmlns:a16="http://schemas.microsoft.com/office/drawing/2014/main" id="{C862014B-A5FB-9319-F4EE-C15BD301C912}"/>
              </a:ext>
            </a:extLst>
          </p:cNvPr>
          <p:cNvSpPr>
            <a:spLocks noGrp="1"/>
          </p:cNvSpPr>
          <p:nvPr>
            <p:ph type="title"/>
          </p:nvPr>
        </p:nvSpPr>
        <p:spPr/>
        <p:txBody>
          <a:bodyPr/>
          <a:lstStyle/>
          <a:p>
            <a:r>
              <a:rPr lang="el-GR" err="1">
                <a:solidFill>
                  <a:srgbClr val="0F55F5"/>
                </a:solidFill>
              </a:rPr>
              <a:t>Agenda</a:t>
            </a:r>
            <a:endParaRPr lang="en-US" err="1">
              <a:solidFill>
                <a:srgbClr val="0F55F5"/>
              </a:solidFill>
            </a:endParaRPr>
          </a:p>
        </p:txBody>
      </p:sp>
      <p:sp>
        <p:nvSpPr>
          <p:cNvPr id="4" name="TextBox 3">
            <a:extLst>
              <a:ext uri="{FF2B5EF4-FFF2-40B4-BE49-F238E27FC236}">
                <a16:creationId xmlns:a16="http://schemas.microsoft.com/office/drawing/2014/main" id="{0377CD13-CB06-623B-AB1A-462749512A6F}"/>
              </a:ext>
            </a:extLst>
          </p:cNvPr>
          <p:cNvSpPr txBox="1"/>
          <p:nvPr/>
        </p:nvSpPr>
        <p:spPr>
          <a:xfrm>
            <a:off x="444267" y="1480037"/>
            <a:ext cx="5823623" cy="4247317"/>
          </a:xfrm>
          <a:prstGeom prst="rect">
            <a:avLst/>
          </a:prstGeom>
          <a:noFill/>
        </p:spPr>
        <p:txBody>
          <a:bodyPr wrap="square" lIns="91440" tIns="45720" rIns="91440" bIns="45720" anchor="t">
            <a:spAutoFit/>
          </a:bodyPr>
          <a:lstStyle/>
          <a:p>
            <a:pPr marL="285750" indent="-285750" algn="l" fontAlgn="base">
              <a:buClr>
                <a:srgbClr val="0F55F5"/>
              </a:buClr>
              <a:buFont typeface="Wingdings" panose="05000000000000000000" pitchFamily="2" charset="2"/>
              <a:buChar char="§"/>
            </a:pPr>
            <a:r>
              <a:rPr lang="el-GR" b="1" dirty="0"/>
              <a:t>Επισκόπηση της Αγοράς Ηλεκτρικής Ενέργειας στην ΕΕ και την Ελλάδα:</a:t>
            </a:r>
            <a:r>
              <a:rPr lang="el-GR" dirty="0"/>
              <a:t> Παραγωγή, Ζήτηση και Τάσεις Τιμών.</a:t>
            </a:r>
          </a:p>
          <a:p>
            <a:pPr algn="l" fontAlgn="base">
              <a:buClr>
                <a:srgbClr val="0F55F5"/>
              </a:buClr>
            </a:pPr>
            <a:endParaRPr lang="el-GR" dirty="0"/>
          </a:p>
          <a:p>
            <a:pPr marL="285750" indent="-285750" algn="l" fontAlgn="base">
              <a:buClr>
                <a:srgbClr val="0F55F5"/>
              </a:buClr>
              <a:buFont typeface="Wingdings" panose="05000000000000000000" pitchFamily="2" charset="2"/>
              <a:buChar char="§"/>
            </a:pPr>
            <a:r>
              <a:rPr lang="el-GR" b="1" dirty="0"/>
              <a:t>Χονδρική και Λιανική Αγορά Ηλεκτρικής Ενέργειας:</a:t>
            </a:r>
            <a:r>
              <a:rPr lang="el-GR" dirty="0"/>
              <a:t> Δομή, Τιμολόγηση και Ρυθμιστικό Πλαίσιο.</a:t>
            </a:r>
          </a:p>
          <a:p>
            <a:pPr algn="l" fontAlgn="base">
              <a:buClr>
                <a:srgbClr val="0F55F5"/>
              </a:buClr>
            </a:pPr>
            <a:endParaRPr lang="el-GR" dirty="0"/>
          </a:p>
          <a:p>
            <a:pPr marL="285750" indent="-285750" algn="l" fontAlgn="base">
              <a:buClr>
                <a:srgbClr val="0F55F5"/>
              </a:buClr>
              <a:buFont typeface="Wingdings" panose="05000000000000000000" pitchFamily="2" charset="2"/>
              <a:buChar char="§"/>
            </a:pPr>
            <a:r>
              <a:rPr lang="el-GR" b="1" dirty="0"/>
              <a:t>Στόχοι </a:t>
            </a:r>
            <a:r>
              <a:rPr lang="el-GR" b="1" dirty="0" err="1"/>
              <a:t>Απανθρακοποίησης</a:t>
            </a:r>
            <a:r>
              <a:rPr lang="el-GR" b="1" dirty="0"/>
              <a:t> και Υψηλή Διείσδυση ΑΠΕ:</a:t>
            </a:r>
            <a:r>
              <a:rPr lang="el-GR" dirty="0"/>
              <a:t> Επιπτώσεις στις Χονδρικές Τιμές και στη Σταθερότητα του Συστήματος.</a:t>
            </a:r>
          </a:p>
          <a:p>
            <a:pPr algn="l" fontAlgn="base">
              <a:buClr>
                <a:srgbClr val="0F55F5"/>
              </a:buClr>
            </a:pPr>
            <a:endParaRPr lang="el-GR" dirty="0"/>
          </a:p>
          <a:p>
            <a:pPr marL="285750" indent="-285750" algn="l" fontAlgn="base">
              <a:buClr>
                <a:srgbClr val="0F55F5"/>
              </a:buClr>
              <a:buFont typeface="Wingdings" panose="05000000000000000000" pitchFamily="2" charset="2"/>
              <a:buChar char="§"/>
            </a:pPr>
            <a:r>
              <a:rPr lang="el-GR" b="1" dirty="0"/>
              <a:t>Τιμολόγηση Ηλεκτρικής Ενέργειας για Νοικοκυριά και Επιχειρήσεις: </a:t>
            </a:r>
            <a:r>
              <a:rPr lang="el-GR" dirty="0"/>
              <a:t>Ανάλυση Λογαριασμού, Πραγματικό Κόστος και Σύνδεση με τη Χονδρική Αγορά.</a:t>
            </a:r>
          </a:p>
        </p:txBody>
      </p:sp>
    </p:spTree>
    <p:extLst>
      <p:ext uri="{BB962C8B-B14F-4D97-AF65-F5344CB8AC3E}">
        <p14:creationId xmlns:p14="http://schemas.microsoft.com/office/powerpoint/2010/main" val="3457057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EB9E48-B75D-D57A-C2C9-D3C17C4825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D64FF36-161B-C9D8-F7FA-C535A906C902}"/>
              </a:ext>
            </a:extLst>
          </p:cNvPr>
          <p:cNvSpPr>
            <a:spLocks noGrp="1"/>
          </p:cNvSpPr>
          <p:nvPr>
            <p:ph type="title"/>
          </p:nvPr>
        </p:nvSpPr>
        <p:spPr>
          <a:xfrm>
            <a:off x="443372" y="379660"/>
            <a:ext cx="11305716" cy="492443"/>
          </a:xfrm>
        </p:spPr>
        <p:txBody>
          <a:bodyPr/>
          <a:lstStyle/>
          <a:p>
            <a:r>
              <a:rPr lang="el-GR">
                <a:solidFill>
                  <a:srgbClr val="0F55F5"/>
                </a:solidFill>
              </a:rPr>
              <a:t>Καθορισμός ωριαίων τιμών </a:t>
            </a:r>
            <a:r>
              <a:rPr lang="en-US">
                <a:solidFill>
                  <a:srgbClr val="0F55F5"/>
                </a:solidFill>
              </a:rPr>
              <a:t>spot</a:t>
            </a:r>
            <a:endParaRPr lang="en-US"/>
          </a:p>
        </p:txBody>
      </p:sp>
      <p:sp>
        <p:nvSpPr>
          <p:cNvPr id="5" name="Slide Number Placeholder 4">
            <a:extLst>
              <a:ext uri="{FF2B5EF4-FFF2-40B4-BE49-F238E27FC236}">
                <a16:creationId xmlns:a16="http://schemas.microsoft.com/office/drawing/2014/main" id="{EE469B3B-34E0-DE05-1C3E-D173636DB74E}"/>
              </a:ext>
            </a:extLst>
          </p:cNvPr>
          <p:cNvSpPr>
            <a:spLocks noGrp="1"/>
          </p:cNvSpPr>
          <p:nvPr>
            <p:ph type="sldNum" sz="quarter" idx="16"/>
          </p:nvPr>
        </p:nvSpPr>
        <p:spPr/>
        <p:txBody>
          <a:bodyPr/>
          <a:lstStyle/>
          <a:p>
            <a:fld id="{4531D9DC-ADF0-4D0A-8902-0133E3C6D94B}" type="slidenum">
              <a:rPr lang="en-US" smtClean="0"/>
              <a:pPr/>
              <a:t>30</a:t>
            </a:fld>
            <a:endParaRPr lang="en-US"/>
          </a:p>
        </p:txBody>
      </p:sp>
      <p:pic>
        <p:nvPicPr>
          <p:cNvPr id="3" name="Picture 2">
            <a:extLst>
              <a:ext uri="{FF2B5EF4-FFF2-40B4-BE49-F238E27FC236}">
                <a16:creationId xmlns:a16="http://schemas.microsoft.com/office/drawing/2014/main" id="{43EB1F8A-6EC7-BD14-60DB-AF7BDA3506F6}"/>
              </a:ext>
            </a:extLst>
          </p:cNvPr>
          <p:cNvPicPr>
            <a:picLocks noChangeAspect="1"/>
          </p:cNvPicPr>
          <p:nvPr/>
        </p:nvPicPr>
        <p:blipFill>
          <a:blip r:embed="rId3"/>
          <a:stretch>
            <a:fillRect/>
          </a:stretch>
        </p:blipFill>
        <p:spPr>
          <a:xfrm>
            <a:off x="1302344" y="2159066"/>
            <a:ext cx="9301562" cy="3822634"/>
          </a:xfrm>
          <a:prstGeom prst="rect">
            <a:avLst/>
          </a:prstGeom>
        </p:spPr>
      </p:pic>
      <p:sp>
        <p:nvSpPr>
          <p:cNvPr id="4" name="TextBox 3">
            <a:extLst>
              <a:ext uri="{FF2B5EF4-FFF2-40B4-BE49-F238E27FC236}">
                <a16:creationId xmlns:a16="http://schemas.microsoft.com/office/drawing/2014/main" id="{459DB784-2097-6187-8FE4-58E6F64E0298}"/>
              </a:ext>
            </a:extLst>
          </p:cNvPr>
          <p:cNvSpPr txBox="1"/>
          <p:nvPr/>
        </p:nvSpPr>
        <p:spPr>
          <a:xfrm>
            <a:off x="4029439" y="1584640"/>
            <a:ext cx="4133122" cy="341632"/>
          </a:xfrm>
          <a:prstGeom prst="rect">
            <a:avLst/>
          </a:prstGeom>
          <a:noFill/>
        </p:spPr>
        <p:txBody>
          <a:bodyPr wrap="square">
            <a:spAutoFit/>
          </a:bodyPr>
          <a:lstStyle/>
          <a:p>
            <a:pPr algn="ctr">
              <a:lnSpc>
                <a:spcPct val="90000"/>
              </a:lnSpc>
              <a:spcBef>
                <a:spcPts val="624"/>
              </a:spcBef>
              <a:spcAft>
                <a:spcPts val="1067"/>
              </a:spcAft>
              <a:defRPr/>
            </a:pPr>
            <a:r>
              <a:rPr lang="el-GR" b="1">
                <a:solidFill>
                  <a:srgbClr val="0F55F5"/>
                </a:solidFill>
                <a:latin typeface="+mj-lt"/>
                <a:ea typeface="Open Sans" panose="020B0606030504020204" pitchFamily="34" charset="0"/>
                <a:cs typeface="Open Sans" panose="020B0606030504020204" pitchFamily="34" charset="0"/>
              </a:rPr>
              <a:t>Τιμή ισορροπίας και όγκος σε DAM</a:t>
            </a:r>
            <a:endParaRPr lang="en-GB" b="1">
              <a:solidFill>
                <a:srgbClr val="0F55F5"/>
              </a:solidFill>
              <a:latin typeface="+mj-lt"/>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E869DC8-FB78-1087-F0ED-C9ADCA45E9A1}"/>
              </a:ext>
            </a:extLst>
          </p:cNvPr>
          <p:cNvSpPr/>
          <p:nvPr/>
        </p:nvSpPr>
        <p:spPr>
          <a:xfrm>
            <a:off x="5359400" y="2565400"/>
            <a:ext cx="1270000" cy="571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l-GR" sz="1600" b="1">
                <a:solidFill>
                  <a:srgbClr val="0F55F5"/>
                </a:solidFill>
              </a:rPr>
              <a:t>Ζήτηση</a:t>
            </a:r>
            <a:endParaRPr lang="en-US" sz="1600" b="1" err="1">
              <a:solidFill>
                <a:srgbClr val="0F55F5"/>
              </a:solidFill>
            </a:endParaRPr>
          </a:p>
        </p:txBody>
      </p:sp>
      <p:sp>
        <p:nvSpPr>
          <p:cNvPr id="8" name="Rectangle 7">
            <a:extLst>
              <a:ext uri="{FF2B5EF4-FFF2-40B4-BE49-F238E27FC236}">
                <a16:creationId xmlns:a16="http://schemas.microsoft.com/office/drawing/2014/main" id="{670EC26B-9D47-755A-AD4B-94833EAFFD64}"/>
              </a:ext>
            </a:extLst>
          </p:cNvPr>
          <p:cNvSpPr/>
          <p:nvPr/>
        </p:nvSpPr>
        <p:spPr>
          <a:xfrm>
            <a:off x="9333906" y="2565400"/>
            <a:ext cx="1270000" cy="571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l-GR" sz="1600" b="1">
                <a:solidFill>
                  <a:srgbClr val="0F55F5"/>
                </a:solidFill>
              </a:rPr>
              <a:t>Προσφορά</a:t>
            </a:r>
            <a:endParaRPr lang="en-US" sz="1600" b="1" err="1">
              <a:solidFill>
                <a:srgbClr val="0F55F5"/>
              </a:solidFill>
            </a:endParaRPr>
          </a:p>
        </p:txBody>
      </p:sp>
      <p:sp>
        <p:nvSpPr>
          <p:cNvPr id="9" name="Rectangle 8">
            <a:extLst>
              <a:ext uri="{FF2B5EF4-FFF2-40B4-BE49-F238E27FC236}">
                <a16:creationId xmlns:a16="http://schemas.microsoft.com/office/drawing/2014/main" id="{7F797013-D838-C24E-DB1E-4C1988B78261}"/>
              </a:ext>
            </a:extLst>
          </p:cNvPr>
          <p:cNvSpPr/>
          <p:nvPr/>
        </p:nvSpPr>
        <p:spPr>
          <a:xfrm>
            <a:off x="6514506" y="5511800"/>
            <a:ext cx="1270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l-GR" sz="1100" b="1">
                <a:solidFill>
                  <a:srgbClr val="0F55F5"/>
                </a:solidFill>
              </a:rPr>
              <a:t>Όγκος εκκαθάρισης αγοράς</a:t>
            </a:r>
            <a:endParaRPr lang="en-US" sz="1100" b="1" err="1">
              <a:solidFill>
                <a:srgbClr val="0F55F5"/>
              </a:solidFill>
            </a:endParaRPr>
          </a:p>
        </p:txBody>
      </p:sp>
      <p:sp>
        <p:nvSpPr>
          <p:cNvPr id="10" name="Rectangle 9">
            <a:extLst>
              <a:ext uri="{FF2B5EF4-FFF2-40B4-BE49-F238E27FC236}">
                <a16:creationId xmlns:a16="http://schemas.microsoft.com/office/drawing/2014/main" id="{DBD66519-2990-FA44-EB23-8119CBCCBBC4}"/>
              </a:ext>
            </a:extLst>
          </p:cNvPr>
          <p:cNvSpPr/>
          <p:nvPr/>
        </p:nvSpPr>
        <p:spPr>
          <a:xfrm>
            <a:off x="1302344" y="4165600"/>
            <a:ext cx="1270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l-GR" sz="1100" b="1">
                <a:solidFill>
                  <a:srgbClr val="0F55F5"/>
                </a:solidFill>
              </a:rPr>
              <a:t>Τιμή εκκαθάρισης αγοράς</a:t>
            </a:r>
            <a:endParaRPr lang="en-US" sz="1100" b="1" err="1">
              <a:solidFill>
                <a:srgbClr val="0F55F5"/>
              </a:solidFill>
            </a:endParaRPr>
          </a:p>
        </p:txBody>
      </p:sp>
      <p:sp>
        <p:nvSpPr>
          <p:cNvPr id="11" name="Rectangle 10">
            <a:extLst>
              <a:ext uri="{FF2B5EF4-FFF2-40B4-BE49-F238E27FC236}">
                <a16:creationId xmlns:a16="http://schemas.microsoft.com/office/drawing/2014/main" id="{3D3CE40E-9BE7-2592-4935-C7852C84468B}"/>
              </a:ext>
            </a:extLst>
          </p:cNvPr>
          <p:cNvSpPr/>
          <p:nvPr/>
        </p:nvSpPr>
        <p:spPr>
          <a:xfrm>
            <a:off x="2254844" y="2006600"/>
            <a:ext cx="12700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0000"/>
              </a:lnSpc>
              <a:spcBef>
                <a:spcPts val="600"/>
              </a:spcBef>
              <a:buClr>
                <a:schemeClr val="accent1"/>
              </a:buClr>
            </a:pPr>
            <a:r>
              <a:rPr lang="el-GR" sz="1100" b="1">
                <a:solidFill>
                  <a:srgbClr val="0F55F5"/>
                </a:solidFill>
              </a:rPr>
              <a:t>Τιμή </a:t>
            </a:r>
            <a:r>
              <a:rPr lang="en-US" sz="1100" b="1">
                <a:solidFill>
                  <a:srgbClr val="0F55F5"/>
                </a:solidFill>
              </a:rPr>
              <a:t>spot</a:t>
            </a:r>
          </a:p>
          <a:p>
            <a:pPr algn="ctr">
              <a:lnSpc>
                <a:spcPct val="100000"/>
              </a:lnSpc>
              <a:spcBef>
                <a:spcPts val="600"/>
              </a:spcBef>
              <a:buClr>
                <a:schemeClr val="accent1"/>
              </a:buClr>
            </a:pPr>
            <a:r>
              <a:rPr lang="en-US" sz="1100" b="1">
                <a:solidFill>
                  <a:srgbClr val="0F55F5"/>
                </a:solidFill>
              </a:rPr>
              <a:t>(EUR/MWh)</a:t>
            </a:r>
          </a:p>
        </p:txBody>
      </p:sp>
      <p:sp>
        <p:nvSpPr>
          <p:cNvPr id="2" name="Ορθογώνιο 24">
            <a:extLst>
              <a:ext uri="{FF2B5EF4-FFF2-40B4-BE49-F238E27FC236}">
                <a16:creationId xmlns:a16="http://schemas.microsoft.com/office/drawing/2014/main" id="{4458A96F-DF69-87B5-9459-CA6EF60A4678}"/>
              </a:ext>
            </a:extLst>
          </p:cNvPr>
          <p:cNvSpPr/>
          <p:nvPr/>
        </p:nvSpPr>
        <p:spPr>
          <a:xfrm>
            <a:off x="9089136" y="6412850"/>
            <a:ext cx="2745463"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n-US" sz="1000" spc="-16"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EnEx</a:t>
            </a: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Group</a:t>
            </a:r>
            <a:r>
              <a:rPr lang="en-US" sz="1000" spc="-15">
                <a:solidFill>
                  <a:schemeClr val="tx1">
                    <a:lumMod val="65000"/>
                    <a:lumOff val="35000"/>
                  </a:schemeClr>
                </a:solidFill>
                <a:latin typeface="Verdana" panose="020B0604030504040204" pitchFamily="34" charset="0"/>
                <a:ea typeface="Verdana" panose="020B0604030504040204" pitchFamily="34" charset="0"/>
              </a:rPr>
              <a:t>,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HAEE’s analysis</a:t>
            </a:r>
          </a:p>
        </p:txBody>
      </p:sp>
    </p:spTree>
    <p:extLst>
      <p:ext uri="{BB962C8B-B14F-4D97-AF65-F5344CB8AC3E}">
        <p14:creationId xmlns:p14="http://schemas.microsoft.com/office/powerpoint/2010/main" val="265653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0CD7EE-B31C-8705-7870-52B56BD0AF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DEF7A3C-0440-6463-FC71-FE0BA4E3CD4F}"/>
              </a:ext>
            </a:extLst>
          </p:cNvPr>
          <p:cNvSpPr>
            <a:spLocks noGrp="1"/>
          </p:cNvSpPr>
          <p:nvPr>
            <p:ph type="title"/>
          </p:nvPr>
        </p:nvSpPr>
        <p:spPr>
          <a:xfrm>
            <a:off x="443372" y="379660"/>
            <a:ext cx="11305716" cy="984885"/>
          </a:xfrm>
        </p:spPr>
        <p:txBody>
          <a:bodyPr/>
          <a:lstStyle/>
          <a:p>
            <a:r>
              <a:rPr lang="el-GR">
                <a:solidFill>
                  <a:srgbClr val="0F55F5"/>
                </a:solidFill>
              </a:rPr>
              <a:t>Οι αγορές ηλεκτρικής ενέργειας στην Ευρώπη και τα Βαλκάνια</a:t>
            </a:r>
            <a:endParaRPr lang="en-US">
              <a:solidFill>
                <a:srgbClr val="0F55F5"/>
              </a:solidFill>
            </a:endParaRPr>
          </a:p>
        </p:txBody>
      </p:sp>
      <p:sp>
        <p:nvSpPr>
          <p:cNvPr id="5" name="Slide Number Placeholder 4">
            <a:extLst>
              <a:ext uri="{FF2B5EF4-FFF2-40B4-BE49-F238E27FC236}">
                <a16:creationId xmlns:a16="http://schemas.microsoft.com/office/drawing/2014/main" id="{3AB07B84-7E5C-A21D-61A4-3E91028FCA38}"/>
              </a:ext>
            </a:extLst>
          </p:cNvPr>
          <p:cNvSpPr>
            <a:spLocks noGrp="1"/>
          </p:cNvSpPr>
          <p:nvPr>
            <p:ph type="sldNum" sz="quarter" idx="16"/>
          </p:nvPr>
        </p:nvSpPr>
        <p:spPr/>
        <p:txBody>
          <a:bodyPr/>
          <a:lstStyle/>
          <a:p>
            <a:fld id="{4531D9DC-ADF0-4D0A-8902-0133E3C6D94B}" type="slidenum">
              <a:rPr lang="en-US" smtClean="0"/>
              <a:pPr/>
              <a:t>31</a:t>
            </a:fld>
            <a:endParaRPr lang="en-US"/>
          </a:p>
        </p:txBody>
      </p:sp>
      <p:pic>
        <p:nvPicPr>
          <p:cNvPr id="1026" name="Picture 2">
            <a:extLst>
              <a:ext uri="{FF2B5EF4-FFF2-40B4-BE49-F238E27FC236}">
                <a16:creationId xmlns:a16="http://schemas.microsoft.com/office/drawing/2014/main" id="{ED4B5AAA-AE9A-FED4-F735-1D0D86927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180" y="1399593"/>
            <a:ext cx="10638993" cy="501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90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A211F5-FA91-3B5C-F941-E779B67010E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E0655A-AB5A-4A24-1B4B-937D7AA21EA2}"/>
              </a:ext>
            </a:extLst>
          </p:cNvPr>
          <p:cNvSpPr>
            <a:spLocks noGrp="1"/>
          </p:cNvSpPr>
          <p:nvPr>
            <p:ph type="title"/>
          </p:nvPr>
        </p:nvSpPr>
        <p:spPr>
          <a:xfrm>
            <a:off x="443372" y="379660"/>
            <a:ext cx="11305716" cy="984885"/>
          </a:xfrm>
        </p:spPr>
        <p:txBody>
          <a:bodyPr/>
          <a:lstStyle/>
          <a:p>
            <a:r>
              <a:rPr lang="el-GR">
                <a:solidFill>
                  <a:srgbClr val="0F55F5"/>
                </a:solidFill>
              </a:rPr>
              <a:t>Η Ελλάδα αποτελεί τη δεύτερη μεγαλύτερη αγορά (βάσει συνολικής ζήτησης) στη Νοτιοανατολική Ευρώπη</a:t>
            </a:r>
            <a:endParaRPr lang="en-US">
              <a:solidFill>
                <a:srgbClr val="0F55F5"/>
              </a:solidFill>
            </a:endParaRPr>
          </a:p>
        </p:txBody>
      </p:sp>
      <p:sp>
        <p:nvSpPr>
          <p:cNvPr id="5" name="Slide Number Placeholder 4">
            <a:extLst>
              <a:ext uri="{FF2B5EF4-FFF2-40B4-BE49-F238E27FC236}">
                <a16:creationId xmlns:a16="http://schemas.microsoft.com/office/drawing/2014/main" id="{314DE4FD-E364-8D73-8D18-3DFA149CE2E7}"/>
              </a:ext>
            </a:extLst>
          </p:cNvPr>
          <p:cNvSpPr>
            <a:spLocks noGrp="1"/>
          </p:cNvSpPr>
          <p:nvPr>
            <p:ph type="sldNum" sz="quarter" idx="16"/>
          </p:nvPr>
        </p:nvSpPr>
        <p:spPr/>
        <p:txBody>
          <a:bodyPr/>
          <a:lstStyle/>
          <a:p>
            <a:fld id="{4531D9DC-ADF0-4D0A-8902-0133E3C6D94B}" type="slidenum">
              <a:rPr lang="en-US" smtClean="0"/>
              <a:pPr/>
              <a:t>32</a:t>
            </a:fld>
            <a:endParaRPr lang="en-US"/>
          </a:p>
        </p:txBody>
      </p:sp>
      <p:pic>
        <p:nvPicPr>
          <p:cNvPr id="4098" name="Picture 2">
            <a:extLst>
              <a:ext uri="{FF2B5EF4-FFF2-40B4-BE49-F238E27FC236}">
                <a16:creationId xmlns:a16="http://schemas.microsoft.com/office/drawing/2014/main" id="{1A13A381-0563-6991-6A3F-07D4788A0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72" y="2754681"/>
            <a:ext cx="1257300" cy="6286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0572C810-B4F1-6A54-A2CD-D66A9EBB7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72" y="4237720"/>
            <a:ext cx="1257300" cy="628650"/>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F3A6DEE6-93DF-E5E2-8DAF-8B35CDBFA1A1}"/>
              </a:ext>
            </a:extLst>
          </p:cNvPr>
          <p:cNvCxnSpPr>
            <a:cxnSpLocks/>
          </p:cNvCxnSpPr>
          <p:nvPr/>
        </p:nvCxnSpPr>
        <p:spPr>
          <a:xfrm>
            <a:off x="758615" y="3762021"/>
            <a:ext cx="910386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766AC351-AC6F-A520-DE4E-AA87796A509D}"/>
              </a:ext>
            </a:extLst>
          </p:cNvPr>
          <p:cNvSpPr/>
          <p:nvPr/>
        </p:nvSpPr>
        <p:spPr>
          <a:xfrm>
            <a:off x="10038516" y="2726107"/>
            <a:ext cx="359236" cy="2642792"/>
          </a:xfrm>
          <a:prstGeom prst="rightBrace">
            <a:avLst>
              <a:gd name="adj1" fmla="val 23181"/>
              <a:gd name="adj2" fmla="val 50000"/>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algn="ctr"/>
            <a:endParaRPr lang="en-GB"/>
          </a:p>
        </p:txBody>
      </p:sp>
      <p:cxnSp>
        <p:nvCxnSpPr>
          <p:cNvPr id="9" name="Straight Connector 8">
            <a:extLst>
              <a:ext uri="{FF2B5EF4-FFF2-40B4-BE49-F238E27FC236}">
                <a16:creationId xmlns:a16="http://schemas.microsoft.com/office/drawing/2014/main" id="{6BCD5E45-1326-0D5F-CEE9-5988F639412A}"/>
              </a:ext>
            </a:extLst>
          </p:cNvPr>
          <p:cNvCxnSpPr>
            <a:cxnSpLocks/>
          </p:cNvCxnSpPr>
          <p:nvPr/>
        </p:nvCxnSpPr>
        <p:spPr>
          <a:xfrm>
            <a:off x="758615" y="5365287"/>
            <a:ext cx="9103867"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8D265BD-DB3F-8E0D-E86B-212398EFE4F0}"/>
              </a:ext>
            </a:extLst>
          </p:cNvPr>
          <p:cNvSpPr txBox="1"/>
          <p:nvPr/>
        </p:nvSpPr>
        <p:spPr>
          <a:xfrm>
            <a:off x="1990162" y="4240489"/>
            <a:ext cx="2019506" cy="646331"/>
          </a:xfrm>
          <a:prstGeom prst="rect">
            <a:avLst/>
          </a:prstGeom>
          <a:noFill/>
        </p:spPr>
        <p:txBody>
          <a:bodyPr wrap="square">
            <a:spAutoFit/>
          </a:bodyPr>
          <a:lstStyle/>
          <a:p>
            <a:pPr algn="ctr"/>
            <a:r>
              <a:rPr lang="el-GR" sz="1200"/>
              <a:t>Αγορά επόμενης ημέρας και ενδοημερήσια αγορά</a:t>
            </a:r>
            <a:br>
              <a:rPr lang="el-GR" sz="1200"/>
            </a:br>
            <a:r>
              <a:rPr lang="el-GR" sz="1200"/>
              <a:t>(spot market)</a:t>
            </a:r>
            <a:endParaRPr lang="en-US" sz="1200"/>
          </a:p>
        </p:txBody>
      </p:sp>
      <p:sp>
        <p:nvSpPr>
          <p:cNvPr id="19" name="TextBox 18">
            <a:extLst>
              <a:ext uri="{FF2B5EF4-FFF2-40B4-BE49-F238E27FC236}">
                <a16:creationId xmlns:a16="http://schemas.microsoft.com/office/drawing/2014/main" id="{D4B32CC9-497B-3B3A-376A-D8882527EAC4}"/>
              </a:ext>
            </a:extLst>
          </p:cNvPr>
          <p:cNvSpPr txBox="1"/>
          <p:nvPr/>
        </p:nvSpPr>
        <p:spPr>
          <a:xfrm>
            <a:off x="2109067" y="2778673"/>
            <a:ext cx="1844029" cy="646331"/>
          </a:xfrm>
          <a:prstGeom prst="rect">
            <a:avLst/>
          </a:prstGeom>
          <a:noFill/>
        </p:spPr>
        <p:txBody>
          <a:bodyPr wrap="square">
            <a:spAutoFit/>
          </a:bodyPr>
          <a:lstStyle/>
          <a:p>
            <a:pPr algn="ctr"/>
            <a:r>
              <a:rPr lang="el-GR" sz="1200"/>
              <a:t>Αγορά προθεσμιακών συμβολαίων </a:t>
            </a:r>
            <a:br>
              <a:rPr lang="el-GR" sz="1200"/>
            </a:br>
            <a:r>
              <a:rPr lang="el-GR" sz="1200"/>
              <a:t>(forward market)</a:t>
            </a:r>
            <a:endParaRPr lang="en-US" sz="1200"/>
          </a:p>
        </p:txBody>
      </p:sp>
      <p:sp>
        <p:nvSpPr>
          <p:cNvPr id="20" name="TextBox 19">
            <a:extLst>
              <a:ext uri="{FF2B5EF4-FFF2-40B4-BE49-F238E27FC236}">
                <a16:creationId xmlns:a16="http://schemas.microsoft.com/office/drawing/2014/main" id="{7059204A-6FD8-D5FE-D627-07204E1B5E3C}"/>
              </a:ext>
            </a:extLst>
          </p:cNvPr>
          <p:cNvSpPr txBox="1"/>
          <p:nvPr/>
        </p:nvSpPr>
        <p:spPr>
          <a:xfrm>
            <a:off x="10151143" y="4148643"/>
            <a:ext cx="2040857" cy="276999"/>
          </a:xfrm>
          <a:prstGeom prst="rect">
            <a:avLst/>
          </a:prstGeom>
          <a:noFill/>
        </p:spPr>
        <p:txBody>
          <a:bodyPr wrap="square">
            <a:spAutoFit/>
          </a:bodyPr>
          <a:lstStyle/>
          <a:p>
            <a:pPr algn="ctr"/>
            <a:r>
              <a:rPr lang="el-GR" sz="1200"/>
              <a:t>Χονδρική Αγορά</a:t>
            </a:r>
            <a:endParaRPr lang="en-US" sz="1200"/>
          </a:p>
        </p:txBody>
      </p:sp>
      <p:sp>
        <p:nvSpPr>
          <p:cNvPr id="24" name="TextBox 23">
            <a:extLst>
              <a:ext uri="{FF2B5EF4-FFF2-40B4-BE49-F238E27FC236}">
                <a16:creationId xmlns:a16="http://schemas.microsoft.com/office/drawing/2014/main" id="{085F7B9F-4F74-D834-6FCF-6444E08AD86C}"/>
              </a:ext>
            </a:extLst>
          </p:cNvPr>
          <p:cNvSpPr txBox="1"/>
          <p:nvPr/>
        </p:nvSpPr>
        <p:spPr>
          <a:xfrm>
            <a:off x="3953096" y="2754681"/>
            <a:ext cx="5810971" cy="861774"/>
          </a:xfrm>
          <a:prstGeom prst="rect">
            <a:avLst/>
          </a:prstGeom>
          <a:noFill/>
        </p:spPr>
        <p:txBody>
          <a:bodyPr wrap="square">
            <a:spAutoFit/>
          </a:bodyPr>
          <a:lstStyle/>
          <a:p>
            <a:pPr marL="171450" indent="-171450">
              <a:buClr>
                <a:srgbClr val="0F55F5"/>
              </a:buClr>
              <a:buFont typeface="Wingdings" panose="05000000000000000000" pitchFamily="2" charset="2"/>
              <a:buChar char="§"/>
            </a:pPr>
            <a:r>
              <a:rPr lang="el-GR" sz="1000"/>
              <a:t>Η διαπραγμάτευση φυσικών προθεσμιακών προϊόντων πραγματοποιείται στο </a:t>
            </a:r>
            <a:r>
              <a:rPr lang="el-GR" sz="1000" b="1">
                <a:solidFill>
                  <a:srgbClr val="0F55F5"/>
                </a:solidFill>
              </a:rPr>
              <a:t>EnEx</a:t>
            </a:r>
            <a:endParaRPr lang="el-GR" sz="1000">
              <a:solidFill>
                <a:srgbClr val="0F55F5"/>
              </a:solidFill>
            </a:endParaRPr>
          </a:p>
          <a:p>
            <a:pPr marL="171450" indent="-171450">
              <a:buClr>
                <a:srgbClr val="0F55F5"/>
              </a:buClr>
              <a:buFont typeface="Wingdings" panose="05000000000000000000" pitchFamily="2" charset="2"/>
              <a:buChar char="§"/>
            </a:pPr>
            <a:r>
              <a:rPr lang="el-GR" sz="1000"/>
              <a:t>Η αγορά παρουσιάζει </a:t>
            </a:r>
            <a:r>
              <a:rPr lang="el-GR" sz="1000" b="1">
                <a:solidFill>
                  <a:srgbClr val="0F55F5"/>
                </a:solidFill>
              </a:rPr>
              <a:t>περιορισμένη ρευστότητα</a:t>
            </a:r>
            <a:r>
              <a:rPr lang="el-GR" sz="1000">
                <a:solidFill>
                  <a:srgbClr val="0F55F5"/>
                </a:solidFill>
              </a:rPr>
              <a:t> </a:t>
            </a:r>
            <a:r>
              <a:rPr lang="el-GR" sz="1000"/>
              <a:t>σε σχέση με άλλες ευρωπαϊκές αγορές</a:t>
            </a:r>
            <a:br>
              <a:rPr lang="el-GR" sz="1000"/>
            </a:br>
            <a:r>
              <a:rPr lang="el-GR" sz="1000"/>
              <a:t> (Γερμανία, Ισπανία, Ιταλία).</a:t>
            </a:r>
          </a:p>
          <a:p>
            <a:pPr marL="171450" indent="-171450">
              <a:buClr>
                <a:srgbClr val="0F55F5"/>
              </a:buClr>
              <a:buFont typeface="Wingdings" panose="05000000000000000000" pitchFamily="2" charset="2"/>
              <a:buChar char="§"/>
            </a:pPr>
            <a:r>
              <a:rPr lang="el-GR" sz="1000"/>
              <a:t>Τα </a:t>
            </a:r>
            <a:r>
              <a:rPr lang="el-GR" sz="1000" b="1">
                <a:solidFill>
                  <a:srgbClr val="0F55F5"/>
                </a:solidFill>
              </a:rPr>
              <a:t>ελληνικά παράγωγα ενέργειας</a:t>
            </a:r>
            <a:r>
              <a:rPr lang="el-GR" sz="1000">
                <a:solidFill>
                  <a:srgbClr val="0F55F5"/>
                </a:solidFill>
              </a:rPr>
              <a:t> </a:t>
            </a:r>
            <a:r>
              <a:rPr lang="el-GR" sz="1000"/>
              <a:t>έχουν χαμηλότερη ρευστότητα σε σχέση με τη Γερμανία ή τη Σκανδιναβία, αλλά παρουσιάζουν ανοδική τάση.</a:t>
            </a:r>
          </a:p>
        </p:txBody>
      </p:sp>
      <p:sp>
        <p:nvSpPr>
          <p:cNvPr id="26" name="TextBox 25">
            <a:extLst>
              <a:ext uri="{FF2B5EF4-FFF2-40B4-BE49-F238E27FC236}">
                <a16:creationId xmlns:a16="http://schemas.microsoft.com/office/drawing/2014/main" id="{69F56E50-2737-13AE-A9F7-2A599E092ECE}"/>
              </a:ext>
            </a:extLst>
          </p:cNvPr>
          <p:cNvSpPr txBox="1"/>
          <p:nvPr/>
        </p:nvSpPr>
        <p:spPr>
          <a:xfrm>
            <a:off x="4009668" y="3953472"/>
            <a:ext cx="5616944" cy="1323439"/>
          </a:xfrm>
          <a:prstGeom prst="rect">
            <a:avLst/>
          </a:prstGeom>
          <a:noFill/>
        </p:spPr>
        <p:txBody>
          <a:bodyPr wrap="square">
            <a:spAutoFit/>
          </a:bodyPr>
          <a:lstStyle/>
          <a:p>
            <a:pPr marL="171450" indent="-171450">
              <a:buClr>
                <a:srgbClr val="0F55F5"/>
              </a:buClr>
              <a:buFont typeface="Wingdings" panose="05000000000000000000" pitchFamily="2" charset="2"/>
              <a:buChar char="§"/>
            </a:pPr>
            <a:r>
              <a:rPr lang="el-GR" sz="1000"/>
              <a:t>Στην Αγορά Επόμενης Ημέρας (</a:t>
            </a:r>
            <a:r>
              <a:rPr lang="el-GR" sz="1000" b="1">
                <a:solidFill>
                  <a:srgbClr val="0F55F5"/>
                </a:solidFill>
              </a:rPr>
              <a:t>DAM</a:t>
            </a:r>
            <a:r>
              <a:rPr lang="el-GR" sz="1000"/>
              <a:t>) διαπραγματεύεται το </a:t>
            </a:r>
            <a:r>
              <a:rPr lang="el-GR" sz="1000" b="1">
                <a:solidFill>
                  <a:srgbClr val="0F55F5"/>
                </a:solidFill>
              </a:rPr>
              <a:t>90% του φυσικού όγκου ενέργειας.</a:t>
            </a:r>
          </a:p>
          <a:p>
            <a:pPr marL="171450" indent="-171450">
              <a:buClr>
                <a:srgbClr val="0F55F5"/>
              </a:buClr>
              <a:buFont typeface="Wingdings" panose="05000000000000000000" pitchFamily="2" charset="2"/>
              <a:buChar char="§"/>
            </a:pPr>
            <a:r>
              <a:rPr lang="el-GR" sz="1000"/>
              <a:t>Οι συναλλαγές για τα ωριαία ενεργειακά μπλοκ γίνονται για την επόμενη ημέρα.</a:t>
            </a:r>
          </a:p>
          <a:p>
            <a:pPr marL="171450" indent="-171450">
              <a:buClr>
                <a:srgbClr val="0F55F5"/>
              </a:buClr>
              <a:buFont typeface="Wingdings" panose="05000000000000000000" pitchFamily="2" charset="2"/>
              <a:buChar char="§"/>
            </a:pPr>
            <a:r>
              <a:rPr lang="el-GR" sz="1000"/>
              <a:t>Η Ενδοημερήσια Αγορά (IDM) λειτουργεί με δύο μηχανισμούς:</a:t>
            </a:r>
          </a:p>
          <a:p>
            <a:pPr marL="742950" lvl="1" indent="-285750">
              <a:buClr>
                <a:srgbClr val="0F55F5"/>
              </a:buClr>
              <a:buFont typeface="Arial" panose="020B0604020202020204" pitchFamily="34" charset="0"/>
              <a:buChar char="•"/>
            </a:pPr>
            <a:r>
              <a:rPr lang="el-GR" sz="1000"/>
              <a:t>Συμπληρωματικές Περιφερειακές Δημοπρασίες (CRIDAs)</a:t>
            </a:r>
          </a:p>
          <a:p>
            <a:pPr marL="742950" lvl="1" indent="-285750">
              <a:buClr>
                <a:srgbClr val="0F55F5"/>
              </a:buClr>
              <a:buFont typeface="Arial" panose="020B0604020202020204" pitchFamily="34" charset="0"/>
              <a:buChar char="•"/>
            </a:pPr>
            <a:r>
              <a:rPr lang="el-GR" sz="1000"/>
              <a:t>Συνεχής Διαπραγμάτευση (XBID), με πανευρωπαϊκή συμμετοχή.</a:t>
            </a:r>
          </a:p>
          <a:p>
            <a:pPr marL="171450" indent="-171450">
              <a:buClr>
                <a:srgbClr val="0F55F5"/>
              </a:buClr>
              <a:buFont typeface="Wingdings" panose="05000000000000000000" pitchFamily="2" charset="2"/>
              <a:buChar char="§"/>
            </a:pPr>
            <a:r>
              <a:rPr lang="el-GR" sz="1000"/>
              <a:t>Η αγορά επιτρέπει υποβολή νέων προσφορών και προσαρμογή φορτίου έως και 30 λεπτά πριν την παράδοση.</a:t>
            </a:r>
          </a:p>
        </p:txBody>
      </p:sp>
    </p:spTree>
    <p:extLst>
      <p:ext uri="{BB962C8B-B14F-4D97-AF65-F5344CB8AC3E}">
        <p14:creationId xmlns:p14="http://schemas.microsoft.com/office/powerpoint/2010/main" val="405252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7E99AD0-87FD-6CB6-DE0F-B4E5E5A5BA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35994CF-E8B9-431C-9FF4-CAE262EB4B39}"/>
              </a:ext>
            </a:extLst>
          </p:cNvPr>
          <p:cNvSpPr>
            <a:spLocks noGrp="1"/>
          </p:cNvSpPr>
          <p:nvPr>
            <p:ph type="title"/>
          </p:nvPr>
        </p:nvSpPr>
        <p:spPr>
          <a:xfrm>
            <a:off x="443372" y="379660"/>
            <a:ext cx="11305716" cy="492443"/>
          </a:xfrm>
        </p:spPr>
        <p:txBody>
          <a:bodyPr/>
          <a:lstStyle/>
          <a:p>
            <a:r>
              <a:rPr lang="el-GR">
                <a:solidFill>
                  <a:srgbClr val="0F55F5"/>
                </a:solidFill>
              </a:rPr>
              <a:t>Δομή Συστήματος Ηλεκτρικής Ενέργειας στην Ελλάδα</a:t>
            </a:r>
            <a:endParaRPr lang="en-US"/>
          </a:p>
        </p:txBody>
      </p:sp>
      <p:sp>
        <p:nvSpPr>
          <p:cNvPr id="5" name="Slide Number Placeholder 4">
            <a:extLst>
              <a:ext uri="{FF2B5EF4-FFF2-40B4-BE49-F238E27FC236}">
                <a16:creationId xmlns:a16="http://schemas.microsoft.com/office/drawing/2014/main" id="{085A3EFD-6BE7-F51E-8EFB-69A63E3BBD44}"/>
              </a:ext>
            </a:extLst>
          </p:cNvPr>
          <p:cNvSpPr>
            <a:spLocks noGrp="1"/>
          </p:cNvSpPr>
          <p:nvPr>
            <p:ph type="sldNum" sz="quarter" idx="16"/>
          </p:nvPr>
        </p:nvSpPr>
        <p:spPr/>
        <p:txBody>
          <a:bodyPr/>
          <a:lstStyle/>
          <a:p>
            <a:fld id="{4531D9DC-ADF0-4D0A-8902-0133E3C6D94B}" type="slidenum">
              <a:rPr lang="en-US" smtClean="0"/>
              <a:pPr/>
              <a:t>33</a:t>
            </a:fld>
            <a:endParaRPr lang="en-US"/>
          </a:p>
        </p:txBody>
      </p:sp>
      <p:sp>
        <p:nvSpPr>
          <p:cNvPr id="13" name="TextBox 12">
            <a:extLst>
              <a:ext uri="{FF2B5EF4-FFF2-40B4-BE49-F238E27FC236}">
                <a16:creationId xmlns:a16="http://schemas.microsoft.com/office/drawing/2014/main" id="{B06F4AFB-9DEF-74A8-B30C-2E9CA30533FF}"/>
              </a:ext>
            </a:extLst>
          </p:cNvPr>
          <p:cNvSpPr txBox="1"/>
          <p:nvPr/>
        </p:nvSpPr>
        <p:spPr>
          <a:xfrm>
            <a:off x="914400" y="4703109"/>
            <a:ext cx="5316886" cy="1384995"/>
          </a:xfrm>
          <a:prstGeom prst="rect">
            <a:avLst/>
          </a:prstGeom>
          <a:solidFill>
            <a:schemeClr val="accent2"/>
          </a:solidFill>
        </p:spPr>
        <p:txBody>
          <a:bodyPr wrap="square">
            <a:spAutoFit/>
          </a:bodyPr>
          <a:lstStyle/>
          <a:p>
            <a:pPr marL="285750" indent="-285750">
              <a:buFont typeface="Arial" panose="020B0604020202020204" pitchFamily="34" charset="0"/>
              <a:buChar char="•"/>
            </a:pPr>
            <a:r>
              <a:rPr lang="el-GR" sz="1400" dirty="0">
                <a:solidFill>
                  <a:schemeClr val="bg1"/>
                </a:solidFill>
              </a:rPr>
              <a:t>Η διαχείριση του Συστήματος γίνεται από τ</a:t>
            </a:r>
            <a:r>
              <a:rPr lang="en-US" sz="1400" dirty="0">
                <a:solidFill>
                  <a:schemeClr val="bg1"/>
                </a:solidFill>
              </a:rPr>
              <a:t>o</a:t>
            </a:r>
            <a:r>
              <a:rPr lang="el-GR" sz="1400" dirty="0">
                <a:solidFill>
                  <a:schemeClr val="bg1"/>
                </a:solidFill>
              </a:rPr>
              <a:t>ν ΑΔΜΗΕ και του Δικτύου από τη ΔΕΔΔΗΕ</a:t>
            </a:r>
          </a:p>
          <a:p>
            <a:pPr marL="285750" indent="-285750">
              <a:buFont typeface="Arial" panose="020B0604020202020204" pitchFamily="34" charset="0"/>
              <a:buChar char="•"/>
            </a:pPr>
            <a:r>
              <a:rPr lang="el-GR" sz="1400" dirty="0">
                <a:solidFill>
                  <a:schemeClr val="bg1"/>
                </a:solidFill>
              </a:rPr>
              <a:t>Η αγορά ποσοτήτων ηλεκτρικής ενέργειας γίνεται μέσω της </a:t>
            </a:r>
            <a:r>
              <a:rPr lang="en-US" sz="1400" dirty="0" err="1">
                <a:solidFill>
                  <a:schemeClr val="bg1"/>
                </a:solidFill>
              </a:rPr>
              <a:t>EnExGroup</a:t>
            </a:r>
            <a:r>
              <a:rPr lang="en-US" sz="1400" dirty="0">
                <a:solidFill>
                  <a:schemeClr val="bg1"/>
                </a:solidFill>
              </a:rPr>
              <a:t> – </a:t>
            </a:r>
            <a:r>
              <a:rPr lang="el-GR" sz="1400" dirty="0">
                <a:solidFill>
                  <a:schemeClr val="bg1"/>
                </a:solidFill>
              </a:rPr>
              <a:t>Χρηματιστήριο Ενέργειας</a:t>
            </a:r>
          </a:p>
          <a:p>
            <a:pPr marL="285750" indent="-285750">
              <a:buFont typeface="Arial" panose="020B0604020202020204" pitchFamily="34" charset="0"/>
              <a:buChar char="•"/>
            </a:pPr>
            <a:r>
              <a:rPr lang="el-GR" sz="1400" dirty="0">
                <a:solidFill>
                  <a:schemeClr val="bg1"/>
                </a:solidFill>
              </a:rPr>
              <a:t>Ο ΑΔΜΗΕ είναι υπεύθυνος και για τις ποσότητες ηλεκτρικής ενέργειας στο σύστημα ώστε να είναι σε ισορροπία</a:t>
            </a:r>
          </a:p>
        </p:txBody>
      </p:sp>
      <p:sp>
        <p:nvSpPr>
          <p:cNvPr id="11" name="TextBox 10">
            <a:extLst>
              <a:ext uri="{FF2B5EF4-FFF2-40B4-BE49-F238E27FC236}">
                <a16:creationId xmlns:a16="http://schemas.microsoft.com/office/drawing/2014/main" id="{3633DBAD-A5FC-F98C-E75F-7CE4729CFCD7}"/>
              </a:ext>
            </a:extLst>
          </p:cNvPr>
          <p:cNvSpPr txBox="1"/>
          <p:nvPr/>
        </p:nvSpPr>
        <p:spPr>
          <a:xfrm>
            <a:off x="6244544" y="4703108"/>
            <a:ext cx="5385124" cy="1169551"/>
          </a:xfrm>
          <a:prstGeom prst="rect">
            <a:avLst/>
          </a:prstGeom>
          <a:solidFill>
            <a:schemeClr val="accent2"/>
          </a:solidFill>
        </p:spPr>
        <p:txBody>
          <a:bodyPr wrap="square">
            <a:spAutoFit/>
          </a:bodyPr>
          <a:lstStyle/>
          <a:p>
            <a:pPr marL="285750" indent="-285750">
              <a:buFont typeface="Arial" panose="020B0604020202020204" pitchFamily="34" charset="0"/>
              <a:buChar char="•"/>
            </a:pPr>
            <a:r>
              <a:rPr lang="el-GR" sz="1400">
                <a:solidFill>
                  <a:schemeClr val="bg1"/>
                </a:solidFill>
              </a:rPr>
              <a:t>Διανομή μέσης και χαμηλής τάσης γίνεται από τον ΔΕΔΔΗΕ</a:t>
            </a:r>
          </a:p>
          <a:p>
            <a:pPr lvl="1"/>
            <a:r>
              <a:rPr lang="el-GR" sz="1400">
                <a:solidFill>
                  <a:schemeClr val="bg1"/>
                </a:solidFill>
              </a:rPr>
              <a:t>- Διανομή μεταξύ πόλεων</a:t>
            </a:r>
          </a:p>
          <a:p>
            <a:pPr lvl="1"/>
            <a:r>
              <a:rPr lang="el-GR" sz="1400">
                <a:solidFill>
                  <a:schemeClr val="bg1"/>
                </a:solidFill>
              </a:rPr>
              <a:t>- Διανομή σε μεγάλους καταναλωτές</a:t>
            </a:r>
          </a:p>
          <a:p>
            <a:pPr lvl="1"/>
            <a:r>
              <a:rPr lang="el-GR" sz="1400">
                <a:solidFill>
                  <a:schemeClr val="bg1"/>
                </a:solidFill>
              </a:rPr>
              <a:t>- Διανομή εντός των ορίων της πόλης-οικιακοί καταναλωτές</a:t>
            </a:r>
            <a:endParaRPr lang="en-US" sz="1400">
              <a:solidFill>
                <a:schemeClr val="bg1"/>
              </a:solidFill>
            </a:endParaRPr>
          </a:p>
        </p:txBody>
      </p:sp>
      <p:pic>
        <p:nvPicPr>
          <p:cNvPr id="14" name="Picture 13">
            <a:extLst>
              <a:ext uri="{FF2B5EF4-FFF2-40B4-BE49-F238E27FC236}">
                <a16:creationId xmlns:a16="http://schemas.microsoft.com/office/drawing/2014/main" id="{D07FDEA4-7C39-7AB7-1C92-286DE4DA5626}"/>
              </a:ext>
            </a:extLst>
          </p:cNvPr>
          <p:cNvPicPr>
            <a:picLocks noChangeAspect="1"/>
          </p:cNvPicPr>
          <p:nvPr/>
        </p:nvPicPr>
        <p:blipFill>
          <a:blip r:embed="rId3"/>
          <a:stretch>
            <a:fillRect/>
          </a:stretch>
        </p:blipFill>
        <p:spPr>
          <a:xfrm>
            <a:off x="1545190" y="1227412"/>
            <a:ext cx="8869776" cy="3355100"/>
          </a:xfrm>
          <a:prstGeom prst="rect">
            <a:avLst/>
          </a:prstGeom>
        </p:spPr>
      </p:pic>
    </p:spTree>
    <p:extLst>
      <p:ext uri="{BB962C8B-B14F-4D97-AF65-F5344CB8AC3E}">
        <p14:creationId xmlns:p14="http://schemas.microsoft.com/office/powerpoint/2010/main" val="1405904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28753B-8F50-B5E9-4C2A-DA3C8F386CA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2339677-8FDD-6451-EF88-CE5EE732F217}"/>
              </a:ext>
            </a:extLst>
          </p:cNvPr>
          <p:cNvSpPr>
            <a:spLocks noGrp="1"/>
          </p:cNvSpPr>
          <p:nvPr>
            <p:ph type="title"/>
          </p:nvPr>
        </p:nvSpPr>
        <p:spPr>
          <a:xfrm>
            <a:off x="443372" y="379660"/>
            <a:ext cx="11305716" cy="492443"/>
          </a:xfrm>
        </p:spPr>
        <p:txBody>
          <a:bodyPr/>
          <a:lstStyle/>
          <a:p>
            <a:r>
              <a:rPr lang="el-GR" dirty="0">
                <a:solidFill>
                  <a:srgbClr val="0F55F5"/>
                </a:solidFill>
                <a:highlight>
                  <a:srgbClr val="FFFFFF"/>
                </a:highlight>
              </a:rPr>
              <a:t>Διαχείριση ανισορροπιών - Προϊόντα  Αγοράς Εξισορρόπησης</a:t>
            </a:r>
          </a:p>
        </p:txBody>
      </p:sp>
      <p:sp>
        <p:nvSpPr>
          <p:cNvPr id="5" name="Slide Number Placeholder 4">
            <a:extLst>
              <a:ext uri="{FF2B5EF4-FFF2-40B4-BE49-F238E27FC236}">
                <a16:creationId xmlns:a16="http://schemas.microsoft.com/office/drawing/2014/main" id="{93E533A9-9DB2-A45D-E3AC-A8B833CB05CB}"/>
              </a:ext>
            </a:extLst>
          </p:cNvPr>
          <p:cNvSpPr>
            <a:spLocks noGrp="1"/>
          </p:cNvSpPr>
          <p:nvPr>
            <p:ph type="sldNum" sz="quarter" idx="16"/>
          </p:nvPr>
        </p:nvSpPr>
        <p:spPr/>
        <p:txBody>
          <a:bodyPr/>
          <a:lstStyle/>
          <a:p>
            <a:fld id="{4531D9DC-ADF0-4D0A-8902-0133E3C6D94B}" type="slidenum">
              <a:rPr lang="en-US" smtClean="0"/>
              <a:pPr/>
              <a:t>34</a:t>
            </a:fld>
            <a:endParaRPr lang="en-US"/>
          </a:p>
        </p:txBody>
      </p:sp>
      <p:pic>
        <p:nvPicPr>
          <p:cNvPr id="3" name="Picture 2">
            <a:extLst>
              <a:ext uri="{FF2B5EF4-FFF2-40B4-BE49-F238E27FC236}">
                <a16:creationId xmlns:a16="http://schemas.microsoft.com/office/drawing/2014/main" id="{678D2BF8-BC4C-51D9-FABB-F1D8C60156A0}"/>
              </a:ext>
            </a:extLst>
          </p:cNvPr>
          <p:cNvPicPr>
            <a:picLocks noChangeAspect="1"/>
          </p:cNvPicPr>
          <p:nvPr/>
        </p:nvPicPr>
        <p:blipFill rotWithShape="1">
          <a:blip r:embed="rId3"/>
          <a:srcRect t="12657"/>
          <a:stretch/>
        </p:blipFill>
        <p:spPr>
          <a:xfrm>
            <a:off x="357647" y="1245993"/>
            <a:ext cx="6658067" cy="2769320"/>
          </a:xfrm>
          <a:prstGeom prst="rect">
            <a:avLst/>
          </a:prstGeom>
        </p:spPr>
      </p:pic>
      <p:sp>
        <p:nvSpPr>
          <p:cNvPr id="8" name="Rectangle 7">
            <a:extLst>
              <a:ext uri="{FF2B5EF4-FFF2-40B4-BE49-F238E27FC236}">
                <a16:creationId xmlns:a16="http://schemas.microsoft.com/office/drawing/2014/main" id="{93CD07DD-E2EE-F830-7232-2985F42DD58B}"/>
              </a:ext>
            </a:extLst>
          </p:cNvPr>
          <p:cNvSpPr/>
          <p:nvPr/>
        </p:nvSpPr>
        <p:spPr>
          <a:xfrm>
            <a:off x="819451" y="2459203"/>
            <a:ext cx="1899778" cy="501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buClr>
                <a:schemeClr val="accent1"/>
              </a:buClr>
            </a:pPr>
            <a:r>
              <a:rPr lang="el-GR" sz="1600" b="1">
                <a:solidFill>
                  <a:srgbClr val="0F55F5"/>
                </a:solidFill>
              </a:rPr>
              <a:t>Ενέργεια Εξισορρόπησης</a:t>
            </a:r>
            <a:endParaRPr lang="en-US" sz="1600" b="1">
              <a:solidFill>
                <a:srgbClr val="0F55F5"/>
              </a:solidFill>
            </a:endParaRPr>
          </a:p>
        </p:txBody>
      </p:sp>
      <p:sp>
        <p:nvSpPr>
          <p:cNvPr id="4" name="Rectangle 3">
            <a:extLst>
              <a:ext uri="{FF2B5EF4-FFF2-40B4-BE49-F238E27FC236}">
                <a16:creationId xmlns:a16="http://schemas.microsoft.com/office/drawing/2014/main" id="{0DC0A1F1-AD08-207A-87CF-3E991C527E7A}"/>
              </a:ext>
            </a:extLst>
          </p:cNvPr>
          <p:cNvSpPr/>
          <p:nvPr/>
        </p:nvSpPr>
        <p:spPr>
          <a:xfrm>
            <a:off x="3686680" y="1570030"/>
            <a:ext cx="1899778" cy="50129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buClr>
                <a:schemeClr val="accent1"/>
              </a:buClr>
            </a:pPr>
            <a:r>
              <a:rPr lang="en-US" sz="1200" b="1" err="1">
                <a:solidFill>
                  <a:schemeClr val="tx1"/>
                </a:solidFill>
              </a:rPr>
              <a:t>mFRR</a:t>
            </a:r>
            <a:r>
              <a:rPr lang="en-US" sz="1200" b="1">
                <a:solidFill>
                  <a:schemeClr val="tx1"/>
                </a:solidFill>
              </a:rPr>
              <a:t>: </a:t>
            </a:r>
            <a:r>
              <a:rPr lang="el-GR" sz="1200" b="1">
                <a:solidFill>
                  <a:schemeClr val="tx1"/>
                </a:solidFill>
              </a:rPr>
              <a:t>Χειροκίνητη επαναφορά συχνότητας</a:t>
            </a:r>
            <a:endParaRPr lang="en-US" sz="1200" b="1">
              <a:solidFill>
                <a:schemeClr val="tx1"/>
              </a:solidFill>
            </a:endParaRPr>
          </a:p>
        </p:txBody>
      </p:sp>
      <p:sp>
        <p:nvSpPr>
          <p:cNvPr id="7" name="Rectangle 6">
            <a:extLst>
              <a:ext uri="{FF2B5EF4-FFF2-40B4-BE49-F238E27FC236}">
                <a16:creationId xmlns:a16="http://schemas.microsoft.com/office/drawing/2014/main" id="{A9E7BD77-14A1-5FBF-94FE-9C75C5812769}"/>
              </a:ext>
            </a:extLst>
          </p:cNvPr>
          <p:cNvSpPr/>
          <p:nvPr/>
        </p:nvSpPr>
        <p:spPr>
          <a:xfrm>
            <a:off x="3686680" y="3322630"/>
            <a:ext cx="1899778" cy="50129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buClr>
                <a:schemeClr val="accent1"/>
              </a:buClr>
            </a:pPr>
            <a:r>
              <a:rPr lang="en-US" sz="1200" b="1" err="1">
                <a:solidFill>
                  <a:schemeClr val="tx1"/>
                </a:solidFill>
              </a:rPr>
              <a:t>aFRR</a:t>
            </a:r>
            <a:r>
              <a:rPr lang="en-US" sz="1200" b="1">
                <a:solidFill>
                  <a:schemeClr val="tx1"/>
                </a:solidFill>
              </a:rPr>
              <a:t>: </a:t>
            </a:r>
            <a:r>
              <a:rPr lang="el-GR" sz="1200" b="1">
                <a:solidFill>
                  <a:schemeClr val="tx1"/>
                </a:solidFill>
              </a:rPr>
              <a:t>Αυτόματη επαναφορά συχνότητας</a:t>
            </a:r>
            <a:endParaRPr lang="en-US" sz="1200" b="1">
              <a:solidFill>
                <a:schemeClr val="tx1"/>
              </a:solidFill>
            </a:endParaRPr>
          </a:p>
        </p:txBody>
      </p:sp>
      <p:grpSp>
        <p:nvGrpSpPr>
          <p:cNvPr id="11" name="Group 10">
            <a:extLst>
              <a:ext uri="{FF2B5EF4-FFF2-40B4-BE49-F238E27FC236}">
                <a16:creationId xmlns:a16="http://schemas.microsoft.com/office/drawing/2014/main" id="{44CBE15E-F113-17B1-E055-03B207B4CB20}"/>
              </a:ext>
            </a:extLst>
          </p:cNvPr>
          <p:cNvGrpSpPr/>
          <p:nvPr/>
        </p:nvGrpSpPr>
        <p:grpSpPr>
          <a:xfrm>
            <a:off x="6182540" y="1051621"/>
            <a:ext cx="5465902" cy="2967563"/>
            <a:chOff x="440690" y="1327710"/>
            <a:chExt cx="7273648" cy="3514015"/>
          </a:xfrm>
        </p:grpSpPr>
        <p:pic>
          <p:nvPicPr>
            <p:cNvPr id="12" name="Picture 11">
              <a:extLst>
                <a:ext uri="{FF2B5EF4-FFF2-40B4-BE49-F238E27FC236}">
                  <a16:creationId xmlns:a16="http://schemas.microsoft.com/office/drawing/2014/main" id="{31AA078E-BCE8-A112-13CD-C0747117D95D}"/>
                </a:ext>
              </a:extLst>
            </p:cNvPr>
            <p:cNvPicPr>
              <a:picLocks noChangeAspect="1"/>
            </p:cNvPicPr>
            <p:nvPr/>
          </p:nvPicPr>
          <p:blipFill>
            <a:blip r:embed="rId4"/>
            <a:stretch>
              <a:fillRect/>
            </a:stretch>
          </p:blipFill>
          <p:spPr>
            <a:xfrm>
              <a:off x="440690" y="1327710"/>
              <a:ext cx="7273648" cy="3514015"/>
            </a:xfrm>
            <a:prstGeom prst="rect">
              <a:avLst/>
            </a:prstGeom>
          </p:spPr>
        </p:pic>
        <p:sp>
          <p:nvSpPr>
            <p:cNvPr id="13" name="Rectangle 12">
              <a:extLst>
                <a:ext uri="{FF2B5EF4-FFF2-40B4-BE49-F238E27FC236}">
                  <a16:creationId xmlns:a16="http://schemas.microsoft.com/office/drawing/2014/main" id="{F093AB46-1BFE-6A88-11BB-10E7ACF4CD91}"/>
                </a:ext>
              </a:extLst>
            </p:cNvPr>
            <p:cNvSpPr/>
            <p:nvPr/>
          </p:nvSpPr>
          <p:spPr>
            <a:xfrm>
              <a:off x="2857500" y="1400175"/>
              <a:ext cx="2343150" cy="323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Ορθογώνιο 24">
            <a:extLst>
              <a:ext uri="{FF2B5EF4-FFF2-40B4-BE49-F238E27FC236}">
                <a16:creationId xmlns:a16="http://schemas.microsoft.com/office/drawing/2014/main" id="{4B802C2B-45A3-F20D-16C6-CF19A075F038}"/>
              </a:ext>
            </a:extLst>
          </p:cNvPr>
          <p:cNvSpPr/>
          <p:nvPr/>
        </p:nvSpPr>
        <p:spPr>
          <a:xfrm>
            <a:off x="9089136" y="6412850"/>
            <a:ext cx="2745463" cy="230832"/>
          </a:xfrm>
          <a:prstGeom prst="rect">
            <a:avLst/>
          </a:prstGeom>
        </p:spPr>
        <p:txBody>
          <a:bodyPr wrap="square">
            <a:spAutoFit/>
          </a:bodyPr>
          <a:lstStyle/>
          <a:p>
            <a:pPr marL="120026">
              <a:lnSpc>
                <a:spcPct val="90000"/>
              </a:lnSpc>
              <a:spcBef>
                <a:spcPts val="614"/>
              </a:spcBef>
            </a:pP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a:t>
            </a:r>
            <a:r>
              <a:rPr lang="en-US" sz="1000" spc="-16"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EnEx</a:t>
            </a:r>
            <a:r>
              <a:rPr lang="en-US" sz="1000" spc="-16">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Group</a:t>
            </a:r>
            <a:r>
              <a:rPr lang="en-US" sz="1000" spc="-15">
                <a:solidFill>
                  <a:schemeClr val="tx1">
                    <a:lumMod val="65000"/>
                    <a:lumOff val="35000"/>
                  </a:schemeClr>
                </a:solidFill>
                <a:latin typeface="Verdana" panose="020B0604030504040204" pitchFamily="34" charset="0"/>
                <a:ea typeface="Verdana" panose="020B0604030504040204" pitchFamily="34" charset="0"/>
              </a:rPr>
              <a:t>, </a:t>
            </a: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HAEE’s analysis</a:t>
            </a:r>
          </a:p>
        </p:txBody>
      </p:sp>
      <p:sp>
        <p:nvSpPr>
          <p:cNvPr id="9" name="TextBox 8">
            <a:extLst>
              <a:ext uri="{FF2B5EF4-FFF2-40B4-BE49-F238E27FC236}">
                <a16:creationId xmlns:a16="http://schemas.microsoft.com/office/drawing/2014/main" id="{AAFC7B40-891F-A5CB-9208-6DB6AEDFE024}"/>
              </a:ext>
            </a:extLst>
          </p:cNvPr>
          <p:cNvSpPr txBox="1"/>
          <p:nvPr/>
        </p:nvSpPr>
        <p:spPr>
          <a:xfrm>
            <a:off x="2714625" y="4829175"/>
            <a:ext cx="8839200" cy="13080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9705" indent="-179705">
              <a:spcBef>
                <a:spcPts val="600"/>
              </a:spcBef>
              <a:buClr>
                <a:schemeClr val="accent1"/>
              </a:buClr>
              <a:buFont typeface="Arial" panose="020B0604020202020204" pitchFamily="34" charset="0"/>
              <a:buChar char="•"/>
            </a:pPr>
            <a:r>
              <a:rPr lang="en-US" sz="1600" b="1" dirty="0" err="1"/>
              <a:t>Εφεδρεί</a:t>
            </a:r>
            <a:r>
              <a:rPr lang="en-US" sz="1600" b="1" dirty="0"/>
              <a:t>α Διατήρησης Συχνότητας/Frequency Containment Reserve: </a:t>
            </a:r>
            <a:r>
              <a:rPr lang="en-US" sz="1600" dirty="0"/>
              <a:t>Στόχος της είναι η άμεση μείωση διαταραχών στη συχνότητα του συστήματος. </a:t>
            </a:r>
            <a:r>
              <a:rPr lang="en-US" sz="1600" dirty="0" err="1"/>
              <a:t>Ενεργο</a:t>
            </a:r>
            <a:r>
              <a:rPr lang="en-US" sz="1600" dirty="0"/>
              <a:t>ποίηση: λίγα δευτερόλεπτα </a:t>
            </a:r>
            <a:endParaRPr lang="en-US" sz="1400" dirty="0"/>
          </a:p>
          <a:p>
            <a:pPr marL="179705" indent="-179705">
              <a:spcBef>
                <a:spcPts val="600"/>
              </a:spcBef>
              <a:buClr>
                <a:schemeClr val="accent1"/>
              </a:buClr>
              <a:buFont typeface="Arial" panose="020B0604020202020204" pitchFamily="34" charset="0"/>
              <a:buChar char="•"/>
            </a:pPr>
            <a:r>
              <a:rPr lang="en-US" sz="1600" b="1" dirty="0" err="1"/>
              <a:t>Εφεδρεί</a:t>
            </a:r>
            <a:r>
              <a:rPr lang="en-US" sz="1600" b="1" dirty="0"/>
              <a:t>α Αποκατάστασης Συχνότητας/Frequency Restoration Reserve: </a:t>
            </a:r>
            <a:r>
              <a:rPr lang="en-US" sz="1600" dirty="0"/>
              <a:t>Στόχος της είναι η επαναφορά της συχνότητας στην ονομαστική της τιμή. </a:t>
            </a:r>
            <a:r>
              <a:rPr lang="en-US" sz="1600" dirty="0" err="1"/>
              <a:t>Ενεργο</a:t>
            </a:r>
            <a:r>
              <a:rPr lang="en-US" sz="1600" dirty="0"/>
              <a:t>ποίηση: λίγα λεπτά. </a:t>
            </a:r>
            <a:r>
              <a:rPr lang="en-US" sz="1600" b="1" dirty="0" err="1"/>
              <a:t>Δι</a:t>
            </a:r>
            <a:r>
              <a:rPr lang="en-US" sz="1600" b="1" dirty="0"/>
              <a:t>ακρίνεται σε αυτόματη (automatic) και χειροκίνητη (manual) </a:t>
            </a:r>
            <a:endParaRPr lang="en-US" sz="1400" b="1" dirty="0"/>
          </a:p>
        </p:txBody>
      </p:sp>
      <p:sp>
        <p:nvSpPr>
          <p:cNvPr id="10" name="Rectangle 9">
            <a:extLst>
              <a:ext uri="{FF2B5EF4-FFF2-40B4-BE49-F238E27FC236}">
                <a16:creationId xmlns:a16="http://schemas.microsoft.com/office/drawing/2014/main" id="{3BFC3713-72DE-DE8A-2E09-D38A54A836ED}"/>
              </a:ext>
            </a:extLst>
          </p:cNvPr>
          <p:cNvSpPr/>
          <p:nvPr/>
        </p:nvSpPr>
        <p:spPr>
          <a:xfrm>
            <a:off x="447975" y="5097627"/>
            <a:ext cx="1899778" cy="5012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spcBef>
                <a:spcPts val="600"/>
              </a:spcBef>
              <a:buClr>
                <a:schemeClr val="accent1"/>
              </a:buClr>
            </a:pPr>
            <a:r>
              <a:rPr lang="el-GR" sz="1600" b="1" dirty="0">
                <a:solidFill>
                  <a:srgbClr val="0F55F5"/>
                </a:solidFill>
              </a:rPr>
              <a:t>Ισχύς Εξισορρόπησης</a:t>
            </a:r>
            <a:endParaRPr lang="en-US" sz="1600" b="1" dirty="0">
              <a:solidFill>
                <a:srgbClr val="0F55F5"/>
              </a:solidFill>
            </a:endParaRPr>
          </a:p>
        </p:txBody>
      </p:sp>
    </p:spTree>
    <p:extLst>
      <p:ext uri="{BB962C8B-B14F-4D97-AF65-F5344CB8AC3E}">
        <p14:creationId xmlns:p14="http://schemas.microsoft.com/office/powerpoint/2010/main" val="986312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36FC09-60AC-BEA0-BC0F-2956C38512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B3FB3C8-6375-E7A6-B58A-B6FAA21199D3}"/>
              </a:ext>
            </a:extLst>
          </p:cNvPr>
          <p:cNvSpPr>
            <a:spLocks noGrp="1"/>
          </p:cNvSpPr>
          <p:nvPr>
            <p:ph type="title"/>
          </p:nvPr>
        </p:nvSpPr>
        <p:spPr>
          <a:xfrm>
            <a:off x="443372" y="379660"/>
            <a:ext cx="11305716" cy="492443"/>
          </a:xfrm>
        </p:spPr>
        <p:txBody>
          <a:bodyPr/>
          <a:lstStyle/>
          <a:p>
            <a:r>
              <a:rPr lang="el-GR">
                <a:solidFill>
                  <a:srgbClr val="0F55F5"/>
                </a:solidFill>
              </a:rPr>
              <a:t>Μερίδια Αγοράς</a:t>
            </a:r>
            <a:endParaRPr lang="en-US"/>
          </a:p>
        </p:txBody>
      </p:sp>
      <p:sp>
        <p:nvSpPr>
          <p:cNvPr id="5" name="Slide Number Placeholder 4">
            <a:extLst>
              <a:ext uri="{FF2B5EF4-FFF2-40B4-BE49-F238E27FC236}">
                <a16:creationId xmlns:a16="http://schemas.microsoft.com/office/drawing/2014/main" id="{A975EB8C-EE96-5FF4-9ED1-7D04A2CC174D}"/>
              </a:ext>
            </a:extLst>
          </p:cNvPr>
          <p:cNvSpPr>
            <a:spLocks noGrp="1"/>
          </p:cNvSpPr>
          <p:nvPr>
            <p:ph type="sldNum" sz="quarter" idx="16"/>
          </p:nvPr>
        </p:nvSpPr>
        <p:spPr/>
        <p:txBody>
          <a:bodyPr/>
          <a:lstStyle/>
          <a:p>
            <a:fld id="{4531D9DC-ADF0-4D0A-8902-0133E3C6D94B}" type="slidenum">
              <a:rPr lang="en-US" smtClean="0"/>
              <a:pPr/>
              <a:t>35</a:t>
            </a:fld>
            <a:endParaRPr lang="en-US"/>
          </a:p>
        </p:txBody>
      </p:sp>
      <p:graphicFrame>
        <p:nvGraphicFramePr>
          <p:cNvPr id="7" name="Chart 6">
            <a:extLst>
              <a:ext uri="{FF2B5EF4-FFF2-40B4-BE49-F238E27FC236}">
                <a16:creationId xmlns:a16="http://schemas.microsoft.com/office/drawing/2014/main" id="{7B416C5C-873C-B753-A462-71628B6E8B7E}"/>
              </a:ext>
            </a:extLst>
          </p:cNvPr>
          <p:cNvGraphicFramePr>
            <a:graphicFrameLocks/>
          </p:cNvGraphicFramePr>
          <p:nvPr>
            <p:extLst>
              <p:ext uri="{D42A27DB-BD31-4B8C-83A1-F6EECF244321}">
                <p14:modId xmlns:p14="http://schemas.microsoft.com/office/powerpoint/2010/main" val="2809324429"/>
              </p:ext>
            </p:extLst>
          </p:nvPr>
        </p:nvGraphicFramePr>
        <p:xfrm>
          <a:off x="674140" y="1180577"/>
          <a:ext cx="5185157" cy="52622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136E5D0B-C730-77DF-0F2D-AEE4EEFC39FE}"/>
              </a:ext>
            </a:extLst>
          </p:cNvPr>
          <p:cNvGraphicFramePr>
            <a:graphicFrameLocks/>
          </p:cNvGraphicFramePr>
          <p:nvPr>
            <p:extLst>
              <p:ext uri="{D42A27DB-BD31-4B8C-83A1-F6EECF244321}">
                <p14:modId xmlns:p14="http://schemas.microsoft.com/office/powerpoint/2010/main" val="3554099035"/>
              </p:ext>
            </p:extLst>
          </p:nvPr>
        </p:nvGraphicFramePr>
        <p:xfrm>
          <a:off x="5951621" y="1229535"/>
          <a:ext cx="5421860" cy="50294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C8DE6F44-C18D-C530-D700-AA6C3135E096}"/>
              </a:ext>
            </a:extLst>
          </p:cNvPr>
          <p:cNvGraphicFramePr>
            <a:graphicFrameLocks/>
          </p:cNvGraphicFramePr>
          <p:nvPr>
            <p:extLst>
              <p:ext uri="{D42A27DB-BD31-4B8C-83A1-F6EECF244321}">
                <p14:modId xmlns:p14="http://schemas.microsoft.com/office/powerpoint/2010/main" val="1286671484"/>
              </p:ext>
            </p:extLst>
          </p:nvPr>
        </p:nvGraphicFramePr>
        <p:xfrm>
          <a:off x="8504931" y="3338111"/>
          <a:ext cx="2631847" cy="266623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4943C45C-FCCC-D6C3-7E8B-3D56B3862D37}"/>
              </a:ext>
            </a:extLst>
          </p:cNvPr>
          <p:cNvGraphicFramePr>
            <a:graphicFrameLocks/>
          </p:cNvGraphicFramePr>
          <p:nvPr>
            <p:extLst>
              <p:ext uri="{D42A27DB-BD31-4B8C-83A1-F6EECF244321}">
                <p14:modId xmlns:p14="http://schemas.microsoft.com/office/powerpoint/2010/main" val="2033432054"/>
              </p:ext>
            </p:extLst>
          </p:nvPr>
        </p:nvGraphicFramePr>
        <p:xfrm>
          <a:off x="2862617" y="3413234"/>
          <a:ext cx="2424087" cy="2591111"/>
        </p:xfrm>
        <a:graphic>
          <a:graphicData uri="http://schemas.openxmlformats.org/drawingml/2006/chart">
            <c:chart xmlns:c="http://schemas.openxmlformats.org/drawingml/2006/chart" xmlns:r="http://schemas.openxmlformats.org/officeDocument/2006/relationships" r:id="rId6"/>
          </a:graphicData>
        </a:graphic>
      </p:graphicFrame>
      <p:sp>
        <p:nvSpPr>
          <p:cNvPr id="11" name="Τίτλος 1">
            <a:extLst>
              <a:ext uri="{FF2B5EF4-FFF2-40B4-BE49-F238E27FC236}">
                <a16:creationId xmlns:a16="http://schemas.microsoft.com/office/drawing/2014/main" id="{F6A31CD8-84E5-AB06-88BA-AC731BDA9B1F}"/>
              </a:ext>
            </a:extLst>
          </p:cNvPr>
          <p:cNvSpPr txBox="1">
            <a:spLocks/>
          </p:cNvSpPr>
          <p:nvPr/>
        </p:nvSpPr>
        <p:spPr>
          <a:xfrm>
            <a:off x="808270" y="6457081"/>
            <a:ext cx="1084954" cy="308262"/>
          </a:xfrm>
          <a:prstGeom prst="rect">
            <a:avLst/>
          </a:prstGeom>
          <a:noFill/>
        </p:spPr>
        <p:txBody>
          <a:bodyPr vert="horz" lIns="75415" tIns="37707" rIns="75415" bIns="37707" rtlCol="0" anchor="ctr">
            <a:noAutofit/>
          </a:bodyPr>
          <a:lstStyle>
            <a:defPPr>
              <a:defRPr lang="en-US"/>
            </a:defPPr>
            <a:lvl1pPr marL="113161" marR="0" lvl="0" indent="0" algn="just" defTabSz="480106" fontAlgn="auto">
              <a:lnSpc>
                <a:spcPct val="90000"/>
              </a:lnSpc>
              <a:spcBef>
                <a:spcPts val="580"/>
              </a:spcBef>
              <a:spcAft>
                <a:spcPts val="0"/>
              </a:spcAft>
              <a:buClrTx/>
              <a:buSzTx/>
              <a:buFontTx/>
              <a:buNone/>
              <a:tabLst/>
              <a:defRPr kumimoji="0" sz="1200" b="0" i="0" u="none" strike="noStrike" cap="none" spc="0" normalizeH="0" baseline="0">
                <a:ln>
                  <a:noFill/>
                </a:ln>
                <a:solidFill>
                  <a:srgbClr val="DB6D1C"/>
                </a:solidFill>
                <a:effectLst/>
                <a:uLnTx/>
                <a:uFillTx/>
                <a:latin typeface="Verdana" panose="020B0604030504040204" pitchFamily="34" charset="0"/>
                <a:ea typeface="Verdana" panose="020B0604030504040204" pitchFamily="34" charset="0"/>
                <a:cs typeface="+mj-cs"/>
              </a:defRPr>
            </a:lvl1pPr>
          </a:lstStyle>
          <a:p>
            <a:pPr marL="114300" algn="l" defTabSz="457200">
              <a:spcBef>
                <a:spcPct val="0"/>
              </a:spcBef>
              <a:defRPr/>
            </a:pPr>
            <a:r>
              <a:rPr lang="en-US">
                <a:solidFill>
                  <a:srgbClr val="F5A623"/>
                </a:solidFill>
              </a:rPr>
              <a:t>Highlights</a:t>
            </a:r>
          </a:p>
        </p:txBody>
      </p:sp>
      <p:sp>
        <p:nvSpPr>
          <p:cNvPr id="13" name="TextBox 12">
            <a:extLst>
              <a:ext uri="{FF2B5EF4-FFF2-40B4-BE49-F238E27FC236}">
                <a16:creationId xmlns:a16="http://schemas.microsoft.com/office/drawing/2014/main" id="{6EFAD53E-14B8-8207-5FF3-601DDB1426C0}"/>
              </a:ext>
            </a:extLst>
          </p:cNvPr>
          <p:cNvSpPr txBox="1"/>
          <p:nvPr/>
        </p:nvSpPr>
        <p:spPr>
          <a:xfrm>
            <a:off x="365760" y="900667"/>
            <a:ext cx="5730240" cy="584775"/>
          </a:xfrm>
          <a:prstGeom prst="rect">
            <a:avLst/>
          </a:prstGeom>
          <a:noFill/>
        </p:spPr>
        <p:txBody>
          <a:bodyPr wrap="square">
            <a:spAutoFit/>
          </a:bodyPr>
          <a:lstStyle/>
          <a:p>
            <a:r>
              <a:rPr lang="el-GR" sz="1600" spc="-11">
                <a:solidFill>
                  <a:srgbClr val="0F55F5"/>
                </a:solidFill>
              </a:rPr>
              <a:t>Μερίδιο Αγοράς Ηλεκτρικής Ενέργειας ανά Παραγωγό (%), [Δεκέμβρης 2024]</a:t>
            </a:r>
            <a:endParaRPr lang="en-US">
              <a:solidFill>
                <a:srgbClr val="0F55F5"/>
              </a:solidFill>
            </a:endParaRPr>
          </a:p>
        </p:txBody>
      </p:sp>
      <p:sp>
        <p:nvSpPr>
          <p:cNvPr id="14" name="TextBox 13">
            <a:extLst>
              <a:ext uri="{FF2B5EF4-FFF2-40B4-BE49-F238E27FC236}">
                <a16:creationId xmlns:a16="http://schemas.microsoft.com/office/drawing/2014/main" id="{4CCFABEE-22EC-EFD8-CCE4-9C37B58D95EC}"/>
              </a:ext>
            </a:extLst>
          </p:cNvPr>
          <p:cNvSpPr txBox="1"/>
          <p:nvPr/>
        </p:nvSpPr>
        <p:spPr>
          <a:xfrm>
            <a:off x="6096000" y="899686"/>
            <a:ext cx="5572698" cy="584775"/>
          </a:xfrm>
          <a:prstGeom prst="rect">
            <a:avLst/>
          </a:prstGeom>
          <a:noFill/>
        </p:spPr>
        <p:txBody>
          <a:bodyPr wrap="square">
            <a:spAutoFit/>
          </a:bodyPr>
          <a:lstStyle/>
          <a:p>
            <a:r>
              <a:rPr lang="el-GR" sz="1600" spc="-11">
                <a:solidFill>
                  <a:srgbClr val="0F55F5"/>
                </a:solidFill>
              </a:rPr>
              <a:t>Μερίδιο Αγοράς Ηλεκτρικής Ενέργειας από ΑΠΕ ανά Παραγωγό (%), [Δεκέμβρης 2024]</a:t>
            </a:r>
            <a:endParaRPr lang="en-US">
              <a:solidFill>
                <a:srgbClr val="0F55F5"/>
              </a:solidFill>
            </a:endParaRPr>
          </a:p>
        </p:txBody>
      </p:sp>
      <p:cxnSp>
        <p:nvCxnSpPr>
          <p:cNvPr id="3" name="Straight Connector 2">
            <a:extLst>
              <a:ext uri="{FF2B5EF4-FFF2-40B4-BE49-F238E27FC236}">
                <a16:creationId xmlns:a16="http://schemas.microsoft.com/office/drawing/2014/main" id="{7F0AF1B4-9075-E3F4-A09B-8DAF35080616}"/>
              </a:ext>
            </a:extLst>
          </p:cNvPr>
          <p:cNvCxnSpPr>
            <a:cxnSpLocks/>
          </p:cNvCxnSpPr>
          <p:nvPr/>
        </p:nvCxnSpPr>
        <p:spPr>
          <a:xfrm flipV="1">
            <a:off x="4957978" y="1622026"/>
            <a:ext cx="647891" cy="3211888"/>
          </a:xfrm>
          <a:prstGeom prst="line">
            <a:avLst/>
          </a:prstGeom>
          <a:ln w="28575" cap="rnd">
            <a:solidFill>
              <a:srgbClr val="03C3F8"/>
            </a:solidFill>
            <a:prstDash val="sysDash"/>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E2AF07-3A0F-1C8A-90E9-F916DBECE39E}"/>
              </a:ext>
            </a:extLst>
          </p:cNvPr>
          <p:cNvCxnSpPr>
            <a:cxnSpLocks/>
          </p:cNvCxnSpPr>
          <p:nvPr/>
        </p:nvCxnSpPr>
        <p:spPr>
          <a:xfrm flipH="1">
            <a:off x="2155043" y="5677423"/>
            <a:ext cx="1603646" cy="466058"/>
          </a:xfrm>
          <a:prstGeom prst="line">
            <a:avLst/>
          </a:prstGeom>
          <a:ln w="28575" cap="rnd">
            <a:solidFill>
              <a:srgbClr val="03C3F8"/>
            </a:solidFill>
            <a:prstDash val="sysDash"/>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C375FB-3669-4510-ACCA-CFB4973DF6E7}"/>
              </a:ext>
            </a:extLst>
          </p:cNvPr>
          <p:cNvCxnSpPr>
            <a:cxnSpLocks/>
          </p:cNvCxnSpPr>
          <p:nvPr/>
        </p:nvCxnSpPr>
        <p:spPr>
          <a:xfrm flipV="1">
            <a:off x="10278116" y="1622026"/>
            <a:ext cx="858662" cy="2385559"/>
          </a:xfrm>
          <a:prstGeom prst="line">
            <a:avLst/>
          </a:prstGeom>
          <a:ln w="28575" cap="rnd">
            <a:solidFill>
              <a:srgbClr val="00B050"/>
            </a:solidFill>
            <a:prstDash val="sysDash"/>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E599D4-7A5A-1C34-9214-12006D56751E}"/>
              </a:ext>
            </a:extLst>
          </p:cNvPr>
          <p:cNvCxnSpPr>
            <a:cxnSpLocks/>
          </p:cNvCxnSpPr>
          <p:nvPr/>
        </p:nvCxnSpPr>
        <p:spPr>
          <a:xfrm flipH="1">
            <a:off x="7875787" y="5677423"/>
            <a:ext cx="1603646" cy="326922"/>
          </a:xfrm>
          <a:prstGeom prst="line">
            <a:avLst/>
          </a:prstGeom>
          <a:ln w="28575" cap="rnd">
            <a:solidFill>
              <a:srgbClr val="00B050"/>
            </a:solidFill>
            <a:prstDash val="sys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683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482FC-190B-9612-55FE-397B42157D55}"/>
              </a:ext>
            </a:extLst>
          </p:cNvPr>
          <p:cNvSpPr>
            <a:spLocks noGrp="1"/>
          </p:cNvSpPr>
          <p:nvPr>
            <p:ph type="sldNum" sz="quarter" idx="12"/>
          </p:nvPr>
        </p:nvSpPr>
        <p:spPr/>
        <p:txBody>
          <a:bodyPr/>
          <a:lstStyle/>
          <a:p>
            <a:fld id="{4531D9DC-ADF0-4D0A-8902-0133E3C6D94B}" type="slidenum">
              <a:rPr lang="en-US" smtClean="0"/>
              <a:pPr/>
              <a:t>36</a:t>
            </a:fld>
            <a:endParaRPr lang="en-US"/>
          </a:p>
        </p:txBody>
      </p:sp>
      <p:sp>
        <p:nvSpPr>
          <p:cNvPr id="9" name="Title 5">
            <a:extLst>
              <a:ext uri="{FF2B5EF4-FFF2-40B4-BE49-F238E27FC236}">
                <a16:creationId xmlns:a16="http://schemas.microsoft.com/office/drawing/2014/main" id="{D4EB2F8B-B318-88A9-9135-D4AC726A939D}"/>
              </a:ext>
            </a:extLst>
          </p:cNvPr>
          <p:cNvSpPr>
            <a:spLocks noGrp="1"/>
          </p:cNvSpPr>
          <p:nvPr>
            <p:ph type="title"/>
          </p:nvPr>
        </p:nvSpPr>
        <p:spPr>
          <a:xfrm>
            <a:off x="867900" y="1207795"/>
            <a:ext cx="7248425" cy="984885"/>
          </a:xfrm>
        </p:spPr>
        <p:txBody>
          <a:bodyPr/>
          <a:lstStyle/>
          <a:p>
            <a:r>
              <a:rPr lang="el-GR">
                <a:solidFill>
                  <a:srgbClr val="0F55F5"/>
                </a:solidFill>
              </a:rPr>
              <a:t>Ευχαριστούμε </a:t>
            </a:r>
            <a:br>
              <a:rPr lang="el-GR">
                <a:solidFill>
                  <a:srgbClr val="0F55F5"/>
                </a:solidFill>
              </a:rPr>
            </a:br>
            <a:r>
              <a:rPr lang="el-GR">
                <a:solidFill>
                  <a:srgbClr val="0F55F5"/>
                </a:solidFill>
              </a:rPr>
              <a:t>για την προσοχή σας!</a:t>
            </a:r>
            <a:endParaRPr lang="en-US"/>
          </a:p>
        </p:txBody>
      </p:sp>
    </p:spTree>
    <p:extLst>
      <p:ext uri="{BB962C8B-B14F-4D97-AF65-F5344CB8AC3E}">
        <p14:creationId xmlns:p14="http://schemas.microsoft.com/office/powerpoint/2010/main" val="350627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36CD8-F576-F33F-335C-D85F0CB470A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A9C5CD-DF6A-C7DC-98E1-EC594D9CD1B2}"/>
              </a:ext>
            </a:extLst>
          </p:cNvPr>
          <p:cNvSpPr>
            <a:spLocks noGrp="1"/>
          </p:cNvSpPr>
          <p:nvPr>
            <p:ph type="sldNum" sz="quarter" idx="16"/>
          </p:nvPr>
        </p:nvSpPr>
        <p:spPr/>
        <p:txBody>
          <a:bodyPr/>
          <a:lstStyle/>
          <a:p>
            <a:fld id="{4531D9DC-ADF0-4D0A-8902-0133E3C6D94B}" type="slidenum">
              <a:rPr lang="en-US" smtClean="0"/>
              <a:pPr/>
              <a:t>4</a:t>
            </a:fld>
            <a:endParaRPr lang="en-US"/>
          </a:p>
        </p:txBody>
      </p:sp>
      <p:sp>
        <p:nvSpPr>
          <p:cNvPr id="6" name="Title 5">
            <a:extLst>
              <a:ext uri="{FF2B5EF4-FFF2-40B4-BE49-F238E27FC236}">
                <a16:creationId xmlns:a16="http://schemas.microsoft.com/office/drawing/2014/main" id="{24994BA1-6C6E-D994-F652-17E5D6ADD8F8}"/>
              </a:ext>
            </a:extLst>
          </p:cNvPr>
          <p:cNvSpPr>
            <a:spLocks noGrp="1"/>
          </p:cNvSpPr>
          <p:nvPr>
            <p:ph type="title"/>
          </p:nvPr>
        </p:nvSpPr>
        <p:spPr>
          <a:xfrm>
            <a:off x="443372" y="379660"/>
            <a:ext cx="11305716" cy="2185214"/>
          </a:xfrm>
        </p:spPr>
        <p:txBody>
          <a:bodyPr/>
          <a:lstStyle/>
          <a:p>
            <a:r>
              <a:rPr lang="el-GR" sz="3200">
                <a:solidFill>
                  <a:srgbClr val="0F55F5"/>
                </a:solidFill>
              </a:rPr>
              <a:t>Εισηγητές</a:t>
            </a:r>
            <a:br>
              <a:rPr lang="el-GR" sz="3200">
                <a:solidFill>
                  <a:srgbClr val="0F55F5"/>
                </a:solidFill>
              </a:rPr>
            </a:br>
            <a:br>
              <a:rPr lang="el-GR" sz="3200">
                <a:solidFill>
                  <a:srgbClr val="0F55F5"/>
                </a:solidFill>
              </a:rPr>
            </a:br>
            <a:r>
              <a:rPr lang="el-GR" sz="1400">
                <a:solidFill>
                  <a:srgbClr val="0F55F5"/>
                </a:solidFill>
              </a:rPr>
              <a:t>Δρ. Κώστας Ανδριοσόπουλος</a:t>
            </a:r>
            <a:br>
              <a:rPr lang="el-GR" sz="3200"/>
            </a:br>
            <a:br>
              <a:rPr lang="en-US" sz="3200" b="1">
                <a:solidFill>
                  <a:srgbClr val="482066"/>
                </a:solidFill>
                <a:cs typeface="Arial" panose="020B0604020202020204" pitchFamily="34" charset="0"/>
              </a:rPr>
            </a:br>
            <a:endParaRPr lang="en-US"/>
          </a:p>
        </p:txBody>
      </p:sp>
      <p:sp>
        <p:nvSpPr>
          <p:cNvPr id="7" name="TextBox 6">
            <a:extLst>
              <a:ext uri="{FF2B5EF4-FFF2-40B4-BE49-F238E27FC236}">
                <a16:creationId xmlns:a16="http://schemas.microsoft.com/office/drawing/2014/main" id="{0882D7E3-575B-0BE8-5E9B-8E19CC7F3B6E}"/>
              </a:ext>
            </a:extLst>
          </p:cNvPr>
          <p:cNvSpPr txBox="1"/>
          <p:nvPr/>
        </p:nvSpPr>
        <p:spPr>
          <a:xfrm>
            <a:off x="3944680" y="4130751"/>
            <a:ext cx="7778987" cy="1644296"/>
          </a:xfrm>
          <a:prstGeom prst="rect">
            <a:avLst/>
          </a:prstGeom>
          <a:noFill/>
        </p:spPr>
        <p:txBody>
          <a:bodyPr wrap="square">
            <a:spAutoFit/>
          </a:bodyPr>
          <a:lstStyle/>
          <a:p>
            <a:pPr marR="0"/>
            <a:r>
              <a:rPr lang="el-GR" sz="1400" b="1" dirty="0"/>
              <a:t>Ακαδημαϊκό υπόβαθρο </a:t>
            </a:r>
          </a:p>
          <a:p>
            <a:pPr marL="285750" marR="0" indent="-285750">
              <a:buFont typeface="Wingdings" panose="05000000000000000000" pitchFamily="2" charset="2"/>
              <a:buChar char="§"/>
            </a:pPr>
            <a:r>
              <a:rPr lang="en-US" sz="1400" dirty="0" err="1"/>
              <a:t>Κάτοχος</a:t>
            </a:r>
            <a:r>
              <a:rPr lang="en-US" sz="1400" dirty="0"/>
              <a:t> </a:t>
            </a:r>
            <a:r>
              <a:rPr lang="en-US" sz="1400" dirty="0" err="1"/>
              <a:t>διδ</a:t>
            </a:r>
            <a:r>
              <a:rPr lang="en-US" sz="1400" dirty="0"/>
              <a:t>ακτορικού διπλώματος στα Χρηματοοικονομικά, Bayes Business School, City University οf London, στο πλαίσιο του οποίου έλαβε την υποτροφία του Κοινωφελούς Ιδρύματος Αλέξανδρος Σ. </a:t>
            </a:r>
            <a:r>
              <a:rPr lang="en-US" sz="1400" dirty="0" err="1"/>
              <a:t>Ωνάσης</a:t>
            </a:r>
            <a:endParaRPr lang="en-US" sz="1400" dirty="0"/>
          </a:p>
          <a:p>
            <a:pPr marL="285750" marR="0" indent="-285750">
              <a:buFont typeface="Wingdings" panose="05000000000000000000" pitchFamily="2" charset="2"/>
              <a:buChar char="§"/>
            </a:pPr>
            <a:r>
              <a:rPr lang="en-US" sz="1400" dirty="0" err="1"/>
              <a:t>Κάτοχος</a:t>
            </a:r>
            <a:r>
              <a:rPr lang="en-US" sz="1400" dirty="0"/>
              <a:t> MBA και MSc </a:t>
            </a:r>
            <a:r>
              <a:rPr lang="en-US" sz="1400" dirty="0" err="1"/>
              <a:t>στ</a:t>
            </a:r>
            <a:r>
              <a:rPr lang="en-US" sz="1400" dirty="0"/>
              <a:t>α Χρηματοοικονομικά, Northeastern University, Βοστώνη</a:t>
            </a:r>
          </a:p>
          <a:p>
            <a:pPr marL="285750" marR="0" indent="-285750">
              <a:buFont typeface="Wingdings" panose="05000000000000000000" pitchFamily="2" charset="2"/>
              <a:buChar char="§"/>
            </a:pPr>
            <a:r>
              <a:rPr lang="en-US" sz="1400" dirty="0" err="1"/>
              <a:t>Μηχ</a:t>
            </a:r>
            <a:r>
              <a:rPr lang="en-US" sz="1400" dirty="0"/>
              <a:t>ανικός Παραγωγής και Διοίκησης, Πολυτεχνείο Κρήτης, Χανιά</a:t>
            </a:r>
          </a:p>
          <a:p>
            <a:pPr marL="0" marR="0">
              <a:lnSpc>
                <a:spcPct val="115000"/>
              </a:lnSpc>
              <a:spcAft>
                <a:spcPts val="800"/>
              </a:spcAft>
              <a:buNone/>
            </a:pPr>
            <a:endParaRPr lang="en-US" sz="1200" dirty="0"/>
          </a:p>
        </p:txBody>
      </p:sp>
      <p:sp>
        <p:nvSpPr>
          <p:cNvPr id="9" name="TextBox 8">
            <a:extLst>
              <a:ext uri="{FF2B5EF4-FFF2-40B4-BE49-F238E27FC236}">
                <a16:creationId xmlns:a16="http://schemas.microsoft.com/office/drawing/2014/main" id="{CE8620DF-8D4B-BFC0-5507-61C6E5B6D8C6}"/>
              </a:ext>
            </a:extLst>
          </p:cNvPr>
          <p:cNvSpPr txBox="1"/>
          <p:nvPr/>
        </p:nvSpPr>
        <p:spPr>
          <a:xfrm>
            <a:off x="3944680" y="2051736"/>
            <a:ext cx="8256237" cy="1815882"/>
          </a:xfrm>
          <a:prstGeom prst="rect">
            <a:avLst/>
          </a:prstGeom>
          <a:noFill/>
        </p:spPr>
        <p:txBody>
          <a:bodyPr wrap="square">
            <a:spAutoFit/>
          </a:bodyPr>
          <a:lstStyle/>
          <a:p>
            <a:pPr marL="285750" marR="0" indent="-285750">
              <a:buClr>
                <a:srgbClr val="002060"/>
              </a:buClr>
              <a:buFont typeface="Wingdings" panose="05000000000000000000" pitchFamily="2" charset="2"/>
              <a:buChar char="§"/>
            </a:pPr>
            <a:r>
              <a:rPr lang="en-US" sz="1400" dirty="0" err="1">
                <a:latin typeface="The Wave Sans TT (Body)"/>
              </a:rPr>
              <a:t>Διευθυντής</a:t>
            </a:r>
            <a:r>
              <a:rPr lang="en-US" sz="1400" dirty="0">
                <a:latin typeface="The Wave Sans TT (Body)"/>
              </a:rPr>
              <a:t> </a:t>
            </a:r>
            <a:r>
              <a:rPr lang="en-US" sz="1400" dirty="0" err="1">
                <a:latin typeface="The Wave Sans TT (Body)"/>
              </a:rPr>
              <a:t>του</a:t>
            </a:r>
            <a:r>
              <a:rPr lang="en-US" sz="1400" dirty="0">
                <a:latin typeface="The Wave Sans TT (Body)"/>
              </a:rPr>
              <a:t> </a:t>
            </a:r>
            <a:r>
              <a:rPr lang="en-US" sz="1400" dirty="0" err="1">
                <a:latin typeface="The Wave Sans TT (Body)"/>
              </a:rPr>
              <a:t>HELLENiQ</a:t>
            </a:r>
            <a:r>
              <a:rPr lang="en-US" sz="1400" dirty="0">
                <a:latin typeface="The Wave Sans TT (Body)"/>
              </a:rPr>
              <a:t> Energy Center for Sustainability and Energy @Alba</a:t>
            </a:r>
          </a:p>
          <a:p>
            <a:pPr marL="285750" marR="0" indent="-285750">
              <a:buClr>
                <a:srgbClr val="002060"/>
              </a:buClr>
              <a:buFont typeface="Wingdings" panose="05000000000000000000" pitchFamily="2" charset="2"/>
              <a:buChar char="§"/>
            </a:pPr>
            <a:r>
              <a:rPr lang="en-US" sz="1400" dirty="0" err="1">
                <a:latin typeface="The Wave Sans TT (Body)"/>
              </a:rPr>
              <a:t>Ακ</a:t>
            </a:r>
            <a:r>
              <a:rPr lang="en-US" sz="1400" dirty="0">
                <a:latin typeface="The Wave Sans TT (Body)"/>
              </a:rPr>
              <a:t>αδημαϊκός Διευθυντής του Executive Program in Energy Business στο Alba Graduate Business School, The American College of Greece</a:t>
            </a:r>
          </a:p>
          <a:p>
            <a:pPr marL="285750" marR="0" indent="-285750">
              <a:buClr>
                <a:srgbClr val="002060"/>
              </a:buClr>
              <a:buFont typeface="Wingdings" panose="05000000000000000000" pitchFamily="2" charset="2"/>
              <a:buChar char="§"/>
            </a:pPr>
            <a:r>
              <a:rPr lang="en-US" sz="1400" dirty="0" err="1">
                <a:latin typeface="The Wave Sans TT (Body)"/>
              </a:rPr>
              <a:t>Διευθύνων</a:t>
            </a:r>
            <a:r>
              <a:rPr lang="en-US" sz="1400" dirty="0">
                <a:latin typeface="The Wave Sans TT (Body)"/>
              </a:rPr>
              <a:t> </a:t>
            </a:r>
            <a:r>
              <a:rPr lang="en-US" sz="1400" dirty="0" err="1">
                <a:latin typeface="The Wave Sans TT (Body)"/>
              </a:rPr>
              <a:t>Σύμ</a:t>
            </a:r>
            <a:r>
              <a:rPr lang="en-US" sz="1400" dirty="0">
                <a:latin typeface="The Wave Sans TT (Body)"/>
              </a:rPr>
              <a:t>βουλος της Akuo Energy Greece</a:t>
            </a:r>
          </a:p>
          <a:p>
            <a:pPr marL="285750" marR="0" indent="-285750">
              <a:buClr>
                <a:srgbClr val="002060"/>
              </a:buClr>
              <a:buFont typeface="Wingdings" panose="05000000000000000000" pitchFamily="2" charset="2"/>
              <a:buChar char="§"/>
            </a:pPr>
            <a:r>
              <a:rPr lang="en-US" sz="1400" dirty="0">
                <a:latin typeface="The Wave Sans TT (Body)"/>
              </a:rPr>
              <a:t>Κα</a:t>
            </a:r>
            <a:r>
              <a:rPr lang="en-US" sz="1400" dirty="0" err="1">
                <a:latin typeface="The Wave Sans TT (Body)"/>
              </a:rPr>
              <a:t>θηγητής</a:t>
            </a:r>
            <a:r>
              <a:rPr lang="en-US" sz="1400" dirty="0">
                <a:latin typeface="The Wave Sans TT (Body)"/>
              </a:rPr>
              <a:t> </a:t>
            </a:r>
            <a:r>
              <a:rPr lang="en-US" sz="1400" dirty="0" err="1">
                <a:latin typeface="The Wave Sans TT (Body)"/>
              </a:rPr>
              <a:t>Χρημ</a:t>
            </a:r>
            <a:r>
              <a:rPr lang="en-US" sz="1400" dirty="0">
                <a:latin typeface="The Wave Sans TT (Body)"/>
              </a:rPr>
              <a:t>ατοοικονομικών και Ενεργειακής Οικονομίας</a:t>
            </a:r>
          </a:p>
          <a:p>
            <a:pPr marL="285750" marR="0" indent="-285750">
              <a:buClr>
                <a:srgbClr val="002060"/>
              </a:buClr>
              <a:buFont typeface="Wingdings" panose="05000000000000000000" pitchFamily="2" charset="2"/>
              <a:buChar char="§"/>
            </a:pPr>
            <a:r>
              <a:rPr lang="en-US" sz="1400" dirty="0" err="1">
                <a:latin typeface="The Wave Sans TT (Body)"/>
              </a:rPr>
              <a:t>Προέδρου</a:t>
            </a:r>
            <a:r>
              <a:rPr lang="en-US" sz="1400" dirty="0">
                <a:latin typeface="The Wave Sans TT (Body)"/>
              </a:rPr>
              <a:t> </a:t>
            </a:r>
            <a:r>
              <a:rPr lang="en-US" sz="1400" dirty="0" err="1">
                <a:latin typeface="The Wave Sans TT (Body)"/>
              </a:rPr>
              <a:t>της</a:t>
            </a:r>
            <a:r>
              <a:rPr lang="en-US" sz="1400" dirty="0">
                <a:latin typeface="The Wave Sans TT (Body)"/>
              </a:rPr>
              <a:t> Επ</a:t>
            </a:r>
            <a:r>
              <a:rPr lang="en-US" sz="1400" dirty="0" err="1">
                <a:latin typeface="The Wave Sans TT (Body)"/>
              </a:rPr>
              <a:t>ιτρο</a:t>
            </a:r>
            <a:r>
              <a:rPr lang="en-US" sz="1400" dirty="0">
                <a:latin typeface="The Wave Sans TT (Body)"/>
              </a:rPr>
              <a:t>πής Ενέργειας του Ελληνο-Αμερικανικού Εμπορικού Επιμελητηρίου</a:t>
            </a:r>
          </a:p>
          <a:p>
            <a:pPr marL="285750" marR="0" indent="-285750">
              <a:buClr>
                <a:srgbClr val="002060"/>
              </a:buClr>
              <a:buFont typeface="Wingdings" panose="05000000000000000000" pitchFamily="2" charset="2"/>
              <a:buChar char="§"/>
            </a:pPr>
            <a:r>
              <a:rPr lang="en-US" sz="1400" dirty="0" err="1">
                <a:latin typeface="The Wave Sans TT (Body)"/>
              </a:rPr>
              <a:t>Μέλος</a:t>
            </a:r>
            <a:r>
              <a:rPr lang="en-US" sz="1400" dirty="0">
                <a:latin typeface="The Wave Sans TT (Body)"/>
              </a:rPr>
              <a:t> </a:t>
            </a:r>
            <a:r>
              <a:rPr lang="en-US" sz="1400" dirty="0" err="1">
                <a:latin typeface="The Wave Sans TT (Body)"/>
              </a:rPr>
              <a:t>Διοικητικού</a:t>
            </a:r>
            <a:r>
              <a:rPr lang="en-US" sz="1400" dirty="0">
                <a:latin typeface="The Wave Sans TT (Body)"/>
              </a:rPr>
              <a:t> </a:t>
            </a:r>
            <a:r>
              <a:rPr lang="en-US" sz="1400" dirty="0" err="1">
                <a:latin typeface="The Wave Sans TT (Body)"/>
              </a:rPr>
              <a:t>Συμ</a:t>
            </a:r>
            <a:r>
              <a:rPr lang="en-US" sz="1400" dirty="0">
                <a:latin typeface="The Wave Sans TT (Body)"/>
              </a:rPr>
              <a:t>βουλίου της Ελληνικής Εταιρείας Ενεργειακής Οικονομίας (HAEE)</a:t>
            </a:r>
          </a:p>
          <a:p>
            <a:pPr marL="285750" indent="-285750">
              <a:buClr>
                <a:srgbClr val="002060"/>
              </a:buClr>
              <a:buFont typeface="Wingdings" panose="05000000000000000000" pitchFamily="2" charset="2"/>
              <a:buChar char="§"/>
            </a:pPr>
            <a:r>
              <a:rPr lang="el-GR" sz="1400" dirty="0">
                <a:latin typeface="The Wave Sans TT (Body)"/>
              </a:rPr>
              <a:t>Μέλος του Διοικητικού Συμβουλίου του </a:t>
            </a:r>
            <a:r>
              <a:rPr lang="en-US" sz="1400" dirty="0">
                <a:latin typeface="The Wave Sans TT (Body)"/>
              </a:rPr>
              <a:t>Global Gas Center</a:t>
            </a:r>
          </a:p>
        </p:txBody>
      </p:sp>
      <p:pic>
        <p:nvPicPr>
          <p:cNvPr id="11" name="Picture 10" descr="A person in a blue suit&#10;&#10;AI-generated content may be incorrect.">
            <a:extLst>
              <a:ext uri="{FF2B5EF4-FFF2-40B4-BE49-F238E27FC236}">
                <a16:creationId xmlns:a16="http://schemas.microsoft.com/office/drawing/2014/main" id="{A317E4CA-871F-28AE-D359-CE658C8099E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8333" y="2361081"/>
            <a:ext cx="3265238" cy="2837587"/>
          </a:xfrm>
          <a:prstGeom prst="rect">
            <a:avLst/>
          </a:prstGeom>
        </p:spPr>
      </p:pic>
    </p:spTree>
    <p:extLst>
      <p:ext uri="{BB962C8B-B14F-4D97-AF65-F5344CB8AC3E}">
        <p14:creationId xmlns:p14="http://schemas.microsoft.com/office/powerpoint/2010/main" val="988686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8DDC5-3EE7-810F-ACC8-2D500B4A2C7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BC6580A-DDC4-9A38-D5C2-D30BBA8DF643}"/>
              </a:ext>
            </a:extLst>
          </p:cNvPr>
          <p:cNvSpPr>
            <a:spLocks noGrp="1"/>
          </p:cNvSpPr>
          <p:nvPr>
            <p:ph type="title"/>
          </p:nvPr>
        </p:nvSpPr>
        <p:spPr>
          <a:xfrm>
            <a:off x="443372" y="379660"/>
            <a:ext cx="11305716" cy="984885"/>
          </a:xfrm>
        </p:spPr>
        <p:txBody>
          <a:bodyPr/>
          <a:lstStyle/>
          <a:p>
            <a:r>
              <a:rPr lang="el-GR">
                <a:solidFill>
                  <a:srgbClr val="0F55F5"/>
                </a:solidFill>
              </a:rPr>
              <a:t>Η Ελλάδα αποτελεί τη δεύτερη μεγαλύτερη αγορά (βάσει συνολικής ζήτησης) στη Νοτιοανατολική Ευρώπη</a:t>
            </a:r>
            <a:endParaRPr lang="en-US">
              <a:solidFill>
                <a:srgbClr val="0F55F5"/>
              </a:solidFill>
            </a:endParaRPr>
          </a:p>
        </p:txBody>
      </p:sp>
      <p:sp>
        <p:nvSpPr>
          <p:cNvPr id="5" name="Slide Number Placeholder 4">
            <a:extLst>
              <a:ext uri="{FF2B5EF4-FFF2-40B4-BE49-F238E27FC236}">
                <a16:creationId xmlns:a16="http://schemas.microsoft.com/office/drawing/2014/main" id="{A67E33E7-AFA4-CC29-0C5C-DAB2BD2386D9}"/>
              </a:ext>
            </a:extLst>
          </p:cNvPr>
          <p:cNvSpPr>
            <a:spLocks noGrp="1"/>
          </p:cNvSpPr>
          <p:nvPr>
            <p:ph type="sldNum" sz="quarter" idx="16"/>
          </p:nvPr>
        </p:nvSpPr>
        <p:spPr/>
        <p:txBody>
          <a:bodyPr/>
          <a:lstStyle/>
          <a:p>
            <a:fld id="{4531D9DC-ADF0-4D0A-8902-0133E3C6D94B}" type="slidenum">
              <a:rPr lang="en-US" smtClean="0"/>
              <a:pPr/>
              <a:t>5</a:t>
            </a:fld>
            <a:endParaRPr lang="en-US"/>
          </a:p>
        </p:txBody>
      </p:sp>
      <p:sp>
        <p:nvSpPr>
          <p:cNvPr id="17" name="TextBox 16">
            <a:extLst>
              <a:ext uri="{FF2B5EF4-FFF2-40B4-BE49-F238E27FC236}">
                <a16:creationId xmlns:a16="http://schemas.microsoft.com/office/drawing/2014/main" id="{3F53E2BC-2195-6452-2373-1B6421ACDE09}"/>
              </a:ext>
            </a:extLst>
          </p:cNvPr>
          <p:cNvSpPr txBox="1"/>
          <p:nvPr/>
        </p:nvSpPr>
        <p:spPr>
          <a:xfrm>
            <a:off x="312950" y="1559858"/>
            <a:ext cx="11544912" cy="4185761"/>
          </a:xfrm>
          <a:prstGeom prst="rect">
            <a:avLst/>
          </a:prstGeom>
          <a:noFill/>
        </p:spPr>
        <p:txBody>
          <a:bodyPr wrap="square" lIns="91440" tIns="45720" rIns="91440" bIns="45720" anchor="t">
            <a:spAutoFit/>
          </a:bodyPr>
          <a:lstStyle/>
          <a:p>
            <a:pPr algn="l" fontAlgn="base">
              <a:buNone/>
            </a:pPr>
            <a:r>
              <a:rPr lang="el-GR" sz="1800" b="0" i="0" dirty="0">
                <a:solidFill>
                  <a:srgbClr val="000000"/>
                </a:solidFill>
                <a:effectLst/>
                <a:latin typeface="Aptos"/>
              </a:rPr>
              <a:t> </a:t>
            </a:r>
            <a:r>
              <a:rPr lang="en-US" sz="1800" b="0" i="0" dirty="0">
                <a:solidFill>
                  <a:srgbClr val="000000"/>
                </a:solidFill>
                <a:effectLst/>
                <a:latin typeface="Aptos"/>
              </a:rPr>
              <a:t>H </a:t>
            </a:r>
            <a:r>
              <a:rPr lang="el-GR" sz="1800" b="1" i="0" dirty="0">
                <a:solidFill>
                  <a:srgbClr val="0F55F5"/>
                </a:solidFill>
                <a:effectLst/>
                <a:latin typeface="Aptos"/>
              </a:rPr>
              <a:t>στρατηγική γεωγραφική θέση </a:t>
            </a:r>
            <a:r>
              <a:rPr lang="el-GR" sz="1800" b="0" i="0" dirty="0">
                <a:solidFill>
                  <a:srgbClr val="000000"/>
                </a:solidFill>
                <a:effectLst/>
                <a:latin typeface="Aptos"/>
              </a:rPr>
              <a:t>της χώρας την καθιστά σημαντικό κόμβο διαμετακόμισης και εμπορίου</a:t>
            </a:r>
            <a:r>
              <a:rPr lang="el-GR" dirty="0">
                <a:solidFill>
                  <a:srgbClr val="000000"/>
                </a:solidFill>
                <a:latin typeface="Aptos"/>
              </a:rPr>
              <a:t>.</a:t>
            </a:r>
            <a:endParaRPr lang="el-GR" sz="1800" b="0" i="0" dirty="0">
              <a:solidFill>
                <a:srgbClr val="000000"/>
              </a:solidFill>
              <a:effectLst/>
              <a:latin typeface="Aptos" panose="020B0004020202020204" pitchFamily="34" charset="0"/>
            </a:endParaRPr>
          </a:p>
          <a:p>
            <a:pPr fontAlgn="base"/>
            <a:endParaRPr lang="en-US" dirty="0">
              <a:solidFill>
                <a:srgbClr val="000000"/>
              </a:solidFill>
              <a:latin typeface="Aptos"/>
            </a:endParaRPr>
          </a:p>
          <a:p>
            <a:r>
              <a:rPr lang="en-US" dirty="0">
                <a:solidFill>
                  <a:srgbClr val="000000"/>
                </a:solidFill>
                <a:latin typeface="Aptos"/>
              </a:rPr>
              <a:t>To </a:t>
            </a:r>
            <a:r>
              <a:rPr lang="el-GR" dirty="0">
                <a:solidFill>
                  <a:srgbClr val="000000"/>
                </a:solidFill>
                <a:latin typeface="Aptos"/>
              </a:rPr>
              <a:t>σύστημα </a:t>
            </a:r>
            <a:r>
              <a:rPr lang="el-GR" sz="1800" b="0" i="0" dirty="0">
                <a:solidFill>
                  <a:srgbClr val="000000"/>
                </a:solidFill>
                <a:effectLst/>
                <a:latin typeface="Aptos"/>
              </a:rPr>
              <a:t>ηλεκτρικής ενέργειας </a:t>
            </a:r>
            <a:r>
              <a:rPr lang="el-GR" dirty="0">
                <a:solidFill>
                  <a:srgbClr val="000000"/>
                </a:solidFill>
                <a:latin typeface="Aptos"/>
              </a:rPr>
              <a:t>αποτελείται από </a:t>
            </a:r>
            <a:r>
              <a:rPr lang="el-GR" sz="1800" b="1" i="0" dirty="0">
                <a:solidFill>
                  <a:srgbClr val="0F55F5"/>
                </a:solidFill>
                <a:effectLst/>
                <a:latin typeface="Aptos"/>
              </a:rPr>
              <a:t>δύο μέρη</a:t>
            </a:r>
            <a:r>
              <a:rPr lang="el-GR" sz="1800" b="0" i="0" dirty="0">
                <a:solidFill>
                  <a:srgbClr val="000000"/>
                </a:solidFill>
                <a:effectLst/>
                <a:latin typeface="Aptos"/>
              </a:rPr>
              <a:t>:</a:t>
            </a:r>
            <a:endParaRPr lang="el-GR" dirty="0"/>
          </a:p>
          <a:p>
            <a:pPr marL="400050" indent="-400050" algn="l" fontAlgn="base">
              <a:buFont typeface="+mj-lt"/>
              <a:buAutoNum type="romanUcPeriod"/>
            </a:pPr>
            <a:r>
              <a:rPr lang="el-GR" sz="1800" b="1" i="0" dirty="0">
                <a:solidFill>
                  <a:srgbClr val="0F55F5"/>
                </a:solidFill>
                <a:effectLst/>
                <a:latin typeface="Aptos"/>
              </a:rPr>
              <a:t>Διασυνδεδεμένο Σύστημα της Ηπειρωτικής Χώρας</a:t>
            </a:r>
            <a:endParaRPr lang="en-US" sz="1800" b="1" i="0" dirty="0">
              <a:solidFill>
                <a:srgbClr val="0F55F5"/>
              </a:solidFill>
              <a:effectLst/>
              <a:latin typeface="Aptos"/>
            </a:endParaRPr>
          </a:p>
          <a:p>
            <a:pPr marL="400050" indent="-400050" algn="l" fontAlgn="base">
              <a:buFont typeface="+mj-lt"/>
              <a:buAutoNum type="romanUcPeriod"/>
            </a:pPr>
            <a:r>
              <a:rPr lang="el-GR" sz="1800" b="1" i="0" dirty="0">
                <a:solidFill>
                  <a:srgbClr val="0F55F5"/>
                </a:solidFill>
                <a:effectLst/>
                <a:latin typeface="Aptos"/>
              </a:rPr>
              <a:t>Σύστημα Μη Διασυνδεδεμένων Νησιών (ΜΔΝ)</a:t>
            </a:r>
          </a:p>
          <a:p>
            <a:pPr algn="l" fontAlgn="base">
              <a:buNone/>
            </a:pPr>
            <a:r>
              <a:rPr lang="el-GR" sz="1400" b="0" i="0" dirty="0">
                <a:solidFill>
                  <a:srgbClr val="000000"/>
                </a:solidFill>
                <a:effectLst/>
                <a:latin typeface="Aptos"/>
              </a:rPr>
              <a:t>(Εξυπηρετούνται 60 νησιά</a:t>
            </a:r>
            <a:r>
              <a:rPr lang="el-GR" sz="1400" dirty="0">
                <a:solidFill>
                  <a:srgbClr val="000000"/>
                </a:solidFill>
                <a:latin typeface="Aptos"/>
              </a:rPr>
              <a:t>,</a:t>
            </a:r>
            <a:r>
              <a:rPr lang="el-GR" sz="1400" b="0" i="0" dirty="0">
                <a:solidFill>
                  <a:srgbClr val="000000"/>
                </a:solidFill>
                <a:effectLst/>
                <a:latin typeface="Aptos"/>
              </a:rPr>
              <a:t> οργανωμένα σε 29 αυτόνομα συστήματα)</a:t>
            </a:r>
          </a:p>
          <a:p>
            <a:pPr algn="l">
              <a:buNone/>
            </a:pPr>
            <a:endParaRPr lang="el-GR" sz="1800" b="0" i="0" dirty="0">
              <a:effectLst/>
              <a:latin typeface="Aptos" panose="020B0004020202020204" pitchFamily="34" charset="0"/>
            </a:endParaRPr>
          </a:p>
          <a:p>
            <a:r>
              <a:rPr lang="el-GR" b="1" dirty="0">
                <a:solidFill>
                  <a:srgbClr val="0F55F5"/>
                </a:solidFill>
                <a:latin typeface="Aptos"/>
              </a:rPr>
              <a:t>Δομή αγοράς </a:t>
            </a:r>
            <a:endParaRPr lang="el-GR" dirty="0"/>
          </a:p>
          <a:p>
            <a:pPr marL="285750" indent="-285750" fontAlgn="base">
              <a:buFont typeface="Arial" panose="020B0604020202020204" pitchFamily="34" charset="0"/>
              <a:buChar char="•"/>
            </a:pPr>
            <a:r>
              <a:rPr lang="el-GR" dirty="0">
                <a:solidFill>
                  <a:srgbClr val="000000"/>
                </a:solidFill>
                <a:latin typeface="Aptos"/>
                <a:ea typeface="+mn-lt"/>
                <a:cs typeface="+mn-lt"/>
              </a:rPr>
              <a:t>Το</a:t>
            </a:r>
            <a:r>
              <a:rPr lang="el-GR" b="1" dirty="0">
                <a:solidFill>
                  <a:srgbClr val="000000"/>
                </a:solidFill>
                <a:latin typeface="Aptos"/>
                <a:ea typeface="+mn-lt"/>
                <a:cs typeface="+mn-lt"/>
              </a:rPr>
              <a:t> </a:t>
            </a:r>
            <a:r>
              <a:rPr lang="el-GR" b="1" dirty="0" err="1">
                <a:solidFill>
                  <a:srgbClr val="000000"/>
                </a:solidFill>
                <a:latin typeface="Aptos"/>
                <a:ea typeface="+mn-lt"/>
                <a:cs typeface="+mn-lt"/>
              </a:rPr>
              <a:t>Target</a:t>
            </a:r>
            <a:r>
              <a:rPr lang="el-GR" b="1" dirty="0">
                <a:solidFill>
                  <a:srgbClr val="000000"/>
                </a:solidFill>
                <a:latin typeface="Aptos"/>
                <a:ea typeface="+mn-lt"/>
                <a:cs typeface="+mn-lt"/>
              </a:rPr>
              <a:t> </a:t>
            </a:r>
            <a:r>
              <a:rPr lang="el-GR" b="1" dirty="0" err="1">
                <a:solidFill>
                  <a:srgbClr val="000000"/>
                </a:solidFill>
                <a:latin typeface="Aptos"/>
                <a:ea typeface="+mn-lt"/>
                <a:cs typeface="+mn-lt"/>
              </a:rPr>
              <a:t>Model</a:t>
            </a:r>
            <a:r>
              <a:rPr lang="el-GR" b="1" dirty="0">
                <a:solidFill>
                  <a:srgbClr val="000000"/>
                </a:solidFill>
                <a:latin typeface="Aptos"/>
                <a:ea typeface="+mn-lt"/>
                <a:cs typeface="+mn-lt"/>
              </a:rPr>
              <a:t> </a:t>
            </a:r>
            <a:r>
              <a:rPr lang="el-GR" dirty="0">
                <a:solidFill>
                  <a:srgbClr val="000000"/>
                </a:solidFill>
                <a:latin typeface="Aptos"/>
                <a:ea typeface="+mn-lt"/>
                <a:cs typeface="+mn-lt"/>
              </a:rPr>
              <a:t>(ή «Μοντέλο Στόχος») εφαρμόστηκε στην Ελλάδα την </a:t>
            </a:r>
            <a:r>
              <a:rPr lang="el-GR" b="1" dirty="0">
                <a:solidFill>
                  <a:srgbClr val="000000"/>
                </a:solidFill>
                <a:latin typeface="Aptos"/>
                <a:ea typeface="+mn-lt"/>
                <a:cs typeface="+mn-lt"/>
              </a:rPr>
              <a:t>1η Νοεμβρίου 2020.</a:t>
            </a:r>
            <a:r>
              <a:rPr lang="el-GR" dirty="0">
                <a:solidFill>
                  <a:srgbClr val="000000"/>
                </a:solidFill>
                <a:latin typeface="Aptos"/>
                <a:ea typeface="+mn-lt"/>
                <a:cs typeface="+mn-lt"/>
              </a:rPr>
              <a:t> Πρόκειται για </a:t>
            </a:r>
            <a:r>
              <a:rPr lang="el-GR" sz="1800" b="0" i="0" dirty="0">
                <a:solidFill>
                  <a:srgbClr val="000000"/>
                </a:solidFill>
                <a:effectLst/>
                <a:latin typeface="Aptos"/>
                <a:ea typeface="+mn-lt"/>
                <a:cs typeface="+mn-lt"/>
              </a:rPr>
              <a:t>την </a:t>
            </a:r>
            <a:r>
              <a:rPr lang="el-GR" dirty="0">
                <a:solidFill>
                  <a:srgbClr val="000000"/>
                </a:solidFill>
                <a:latin typeface="Aptos"/>
                <a:ea typeface="+mn-lt"/>
                <a:cs typeface="+mn-lt"/>
              </a:rPr>
              <a:t>εναρμόνιση </a:t>
            </a:r>
            <a:r>
              <a:rPr lang="el-GR" sz="1800" b="0" i="0" dirty="0">
                <a:solidFill>
                  <a:srgbClr val="000000"/>
                </a:solidFill>
                <a:effectLst/>
                <a:latin typeface="Aptos"/>
                <a:ea typeface="+mn-lt"/>
                <a:cs typeface="+mn-lt"/>
              </a:rPr>
              <a:t>της </a:t>
            </a:r>
            <a:r>
              <a:rPr lang="el-GR" dirty="0">
                <a:solidFill>
                  <a:srgbClr val="000000"/>
                </a:solidFill>
                <a:latin typeface="Aptos"/>
                <a:ea typeface="+mn-lt"/>
                <a:cs typeface="+mn-lt"/>
              </a:rPr>
              <a:t>ελληνικής </a:t>
            </a:r>
            <a:r>
              <a:rPr lang="el-GR" dirty="0" err="1">
                <a:solidFill>
                  <a:srgbClr val="000000"/>
                </a:solidFill>
                <a:latin typeface="Aptos"/>
                <a:ea typeface="+mn-lt"/>
                <a:cs typeface="+mn-lt"/>
              </a:rPr>
              <a:t>χονδρεμπορικής</a:t>
            </a:r>
            <a:r>
              <a:rPr lang="el-GR" dirty="0">
                <a:solidFill>
                  <a:srgbClr val="000000"/>
                </a:solidFill>
                <a:latin typeface="Aptos"/>
                <a:ea typeface="+mn-lt"/>
                <a:cs typeface="+mn-lt"/>
              </a:rPr>
              <a:t> </a:t>
            </a:r>
            <a:r>
              <a:rPr lang="el-GR" sz="1800" b="0" i="0" dirty="0">
                <a:solidFill>
                  <a:srgbClr val="000000"/>
                </a:solidFill>
                <a:effectLst/>
                <a:latin typeface="Aptos"/>
                <a:ea typeface="+mn-lt"/>
                <a:cs typeface="+mn-lt"/>
              </a:rPr>
              <a:t>αγοράς </a:t>
            </a:r>
            <a:r>
              <a:rPr lang="el-GR" dirty="0">
                <a:solidFill>
                  <a:srgbClr val="000000"/>
                </a:solidFill>
                <a:latin typeface="Aptos"/>
                <a:ea typeface="+mn-lt"/>
                <a:cs typeface="+mn-lt"/>
              </a:rPr>
              <a:t>ηλεκτρικής </a:t>
            </a:r>
            <a:r>
              <a:rPr lang="el-GR" sz="1800" b="0" i="0" dirty="0">
                <a:solidFill>
                  <a:srgbClr val="000000"/>
                </a:solidFill>
                <a:effectLst/>
                <a:latin typeface="Aptos"/>
                <a:ea typeface="+mn-lt"/>
                <a:cs typeface="+mn-lt"/>
              </a:rPr>
              <a:t>ενέργειας με </a:t>
            </a:r>
            <a:r>
              <a:rPr lang="el-GR" dirty="0">
                <a:solidFill>
                  <a:srgbClr val="000000"/>
                </a:solidFill>
                <a:latin typeface="Aptos"/>
                <a:ea typeface="+mn-lt"/>
                <a:cs typeface="+mn-lt"/>
              </a:rPr>
              <a:t>το </a:t>
            </a:r>
            <a:r>
              <a:rPr lang="el-GR" sz="1800" b="0" i="0" dirty="0">
                <a:solidFill>
                  <a:srgbClr val="000000"/>
                </a:solidFill>
                <a:effectLst/>
                <a:latin typeface="Aptos"/>
                <a:ea typeface="+mn-lt"/>
                <a:cs typeface="+mn-lt"/>
              </a:rPr>
              <a:t>ευρωπαϊκό </a:t>
            </a:r>
            <a:r>
              <a:rPr lang="el-GR" dirty="0">
                <a:solidFill>
                  <a:srgbClr val="000000"/>
                </a:solidFill>
                <a:latin typeface="Aptos"/>
                <a:ea typeface="+mn-lt"/>
                <a:cs typeface="+mn-lt"/>
              </a:rPr>
              <a:t>μοντέλο αγοράς </a:t>
            </a:r>
            <a:r>
              <a:rPr lang="el-GR" sz="1800" b="0" i="0" dirty="0">
                <a:solidFill>
                  <a:srgbClr val="000000"/>
                </a:solidFill>
                <a:effectLst/>
                <a:latin typeface="Aptos"/>
                <a:ea typeface="+mn-lt"/>
                <a:cs typeface="+mn-lt"/>
              </a:rPr>
              <a:t>ηλεκτρικής ενέργειας</a:t>
            </a:r>
            <a:r>
              <a:rPr lang="el-GR" dirty="0">
                <a:solidFill>
                  <a:srgbClr val="000000"/>
                </a:solidFill>
                <a:latin typeface="Aptos"/>
                <a:ea typeface="+mn-lt"/>
                <a:cs typeface="+mn-lt"/>
              </a:rPr>
              <a:t>. </a:t>
            </a:r>
            <a:r>
              <a:rPr lang="el-GR" b="1" dirty="0">
                <a:solidFill>
                  <a:srgbClr val="000000"/>
                </a:solidFill>
                <a:latin typeface="Aptos"/>
                <a:ea typeface="+mn-lt"/>
                <a:cs typeface="+mn-lt"/>
              </a:rPr>
              <a:t>Αποτελείται από τέσσερεις (4) διακριτές αγορές: </a:t>
            </a:r>
          </a:p>
          <a:p>
            <a:pPr marL="742950" indent="-285750">
              <a:buFont typeface="Courier New" panose="020B0604020202020204" pitchFamily="34" charset="0"/>
              <a:buChar char="o"/>
            </a:pPr>
            <a:r>
              <a:rPr lang="el-GR" dirty="0">
                <a:solidFill>
                  <a:srgbClr val="000000"/>
                </a:solidFill>
                <a:latin typeface="Aptos"/>
              </a:rPr>
              <a:t>Αγορά Προθεσμιακών Προϊόντων Ηλεκτρικής Ενέργειας,</a:t>
            </a:r>
          </a:p>
          <a:p>
            <a:pPr marL="742950" lvl="1" indent="-285750">
              <a:buFont typeface="Courier New" panose="020B0604020202020204" pitchFamily="34" charset="0"/>
              <a:buChar char="o"/>
            </a:pPr>
            <a:r>
              <a:rPr lang="el-GR" dirty="0">
                <a:solidFill>
                  <a:srgbClr val="000000"/>
                </a:solidFill>
                <a:latin typeface="Aptos"/>
              </a:rPr>
              <a:t>Αγορά Επόμενης Ημέρας (DAM),</a:t>
            </a:r>
            <a:endParaRPr lang="el-GR" dirty="0"/>
          </a:p>
          <a:p>
            <a:pPr marL="742950" lvl="1" indent="-285750">
              <a:buFont typeface="Courier New" panose="020B0604020202020204" pitchFamily="34" charset="0"/>
              <a:buChar char="o"/>
            </a:pPr>
            <a:r>
              <a:rPr lang="el-GR" dirty="0" err="1">
                <a:solidFill>
                  <a:srgbClr val="000000"/>
                </a:solidFill>
                <a:latin typeface="Aptos"/>
              </a:rPr>
              <a:t>Ενδοημερήσια</a:t>
            </a:r>
            <a:r>
              <a:rPr lang="el-GR" dirty="0">
                <a:solidFill>
                  <a:srgbClr val="000000"/>
                </a:solidFill>
                <a:latin typeface="Aptos"/>
              </a:rPr>
              <a:t> Αγορά (IDM),</a:t>
            </a:r>
            <a:endParaRPr lang="el-GR" dirty="0"/>
          </a:p>
          <a:p>
            <a:pPr marL="742950" lvl="1" indent="-285750">
              <a:buFont typeface="Courier New" panose="020B0604020202020204" pitchFamily="34" charset="0"/>
              <a:buChar char="o"/>
            </a:pPr>
            <a:r>
              <a:rPr lang="el-GR" dirty="0">
                <a:solidFill>
                  <a:srgbClr val="000000"/>
                </a:solidFill>
                <a:latin typeface="Aptos"/>
              </a:rPr>
              <a:t>Αγορά Εξισορρόπησης</a:t>
            </a:r>
          </a:p>
        </p:txBody>
      </p:sp>
    </p:spTree>
    <p:extLst>
      <p:ext uri="{BB962C8B-B14F-4D97-AF65-F5344CB8AC3E}">
        <p14:creationId xmlns:p14="http://schemas.microsoft.com/office/powerpoint/2010/main" val="3813617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579E4-49E4-CA93-7E0A-E3618314113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7593F69-060B-83D8-EC6C-A84C4E91C29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2" name="think-cell data - do not delete" hidden="1">
                        <a:extLst>
                          <a:ext uri="{FF2B5EF4-FFF2-40B4-BE49-F238E27FC236}">
                            <a16:creationId xmlns:a16="http://schemas.microsoft.com/office/drawing/2014/main" id="{07593F69-060B-83D8-EC6C-A84C4E91C2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80E31DA-2BBE-91F1-EA63-CBED5F600EC8}"/>
              </a:ext>
            </a:extLst>
          </p:cNvPr>
          <p:cNvSpPr>
            <a:spLocks noGrp="1"/>
          </p:cNvSpPr>
          <p:nvPr>
            <p:ph type="title"/>
          </p:nvPr>
        </p:nvSpPr>
        <p:spPr>
          <a:xfrm>
            <a:off x="443372" y="379660"/>
            <a:ext cx="11305716" cy="492443"/>
          </a:xfrm>
        </p:spPr>
        <p:txBody>
          <a:bodyPr vert="horz"/>
          <a:lstStyle/>
          <a:p>
            <a:r>
              <a:rPr lang="el-GR" dirty="0">
                <a:solidFill>
                  <a:srgbClr val="0F55F5"/>
                </a:solidFill>
              </a:rPr>
              <a:t>Χρονική αλληλουχία επιμέρους αγορών ηλεκτρικής ενέργειας</a:t>
            </a:r>
          </a:p>
        </p:txBody>
      </p:sp>
      <p:sp>
        <p:nvSpPr>
          <p:cNvPr id="5" name="Slide Number Placeholder 4">
            <a:extLst>
              <a:ext uri="{FF2B5EF4-FFF2-40B4-BE49-F238E27FC236}">
                <a16:creationId xmlns:a16="http://schemas.microsoft.com/office/drawing/2014/main" id="{49503D92-D403-CFF9-E7D4-F135AFDF66DA}"/>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31D9DC-ADF0-4D0A-8902-0133E3C6D94B}" type="slidenum">
              <a:rPr kumimoji="0" lang="en-US" sz="1000" b="0" i="0" u="none" strike="noStrike" kern="1200" cap="none" spc="0" normalizeH="0" baseline="0" noProof="0" smtClean="0">
                <a:ln>
                  <a:noFill/>
                </a:ln>
                <a:solidFill>
                  <a:srgbClr val="0032A0"/>
                </a:solidFill>
                <a:effectLst/>
                <a:uLnTx/>
                <a:uFillTx/>
                <a:latin typeface="The Wave Sans T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32A0"/>
              </a:solidFill>
              <a:effectLst/>
              <a:uLnTx/>
              <a:uFillTx/>
              <a:latin typeface="The Wave Sans TT"/>
              <a:ea typeface="+mn-ea"/>
              <a:cs typeface="+mn-cs"/>
            </a:endParaRPr>
          </a:p>
        </p:txBody>
      </p:sp>
      <p:pic>
        <p:nvPicPr>
          <p:cNvPr id="10" name="Picture 9">
            <a:extLst>
              <a:ext uri="{FF2B5EF4-FFF2-40B4-BE49-F238E27FC236}">
                <a16:creationId xmlns:a16="http://schemas.microsoft.com/office/drawing/2014/main" id="{95027429-5620-1D21-BCDA-4B9A7D3A2D9B}"/>
              </a:ext>
            </a:extLst>
          </p:cNvPr>
          <p:cNvPicPr>
            <a:picLocks noChangeAspect="1"/>
          </p:cNvPicPr>
          <p:nvPr/>
        </p:nvPicPr>
        <p:blipFill>
          <a:blip r:embed="rId6"/>
          <a:stretch>
            <a:fillRect/>
          </a:stretch>
        </p:blipFill>
        <p:spPr>
          <a:xfrm>
            <a:off x="443371" y="1005691"/>
            <a:ext cx="9936041" cy="5734563"/>
          </a:xfrm>
          <a:prstGeom prst="rect">
            <a:avLst/>
          </a:prstGeom>
        </p:spPr>
      </p:pic>
    </p:spTree>
    <p:extLst>
      <p:ext uri="{BB962C8B-B14F-4D97-AF65-F5344CB8AC3E}">
        <p14:creationId xmlns:p14="http://schemas.microsoft.com/office/powerpoint/2010/main" val="133123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579E4-49E4-CA93-7E0A-E3618314113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80E31DA-2BBE-91F1-EA63-CBED5F600EC8}"/>
              </a:ext>
            </a:extLst>
          </p:cNvPr>
          <p:cNvSpPr>
            <a:spLocks noGrp="1"/>
          </p:cNvSpPr>
          <p:nvPr>
            <p:ph type="title"/>
          </p:nvPr>
        </p:nvSpPr>
        <p:spPr>
          <a:xfrm>
            <a:off x="443372" y="379660"/>
            <a:ext cx="11305716" cy="492443"/>
          </a:xfrm>
        </p:spPr>
        <p:txBody>
          <a:bodyPr/>
          <a:lstStyle/>
          <a:p>
            <a:r>
              <a:rPr lang="el-GR" dirty="0">
                <a:solidFill>
                  <a:srgbClr val="0F55F5"/>
                </a:solidFill>
              </a:rPr>
              <a:t>Λειτουργία της </a:t>
            </a:r>
            <a:r>
              <a:rPr lang="el-GR" dirty="0" err="1">
                <a:solidFill>
                  <a:srgbClr val="0F55F5"/>
                </a:solidFill>
              </a:rPr>
              <a:t>Ενδοημερήσιας</a:t>
            </a:r>
            <a:r>
              <a:rPr lang="el-GR" dirty="0">
                <a:solidFill>
                  <a:srgbClr val="0F55F5"/>
                </a:solidFill>
              </a:rPr>
              <a:t> Αγοράς</a:t>
            </a:r>
          </a:p>
        </p:txBody>
      </p:sp>
      <p:sp>
        <p:nvSpPr>
          <p:cNvPr id="5" name="Slide Number Placeholder 4">
            <a:extLst>
              <a:ext uri="{FF2B5EF4-FFF2-40B4-BE49-F238E27FC236}">
                <a16:creationId xmlns:a16="http://schemas.microsoft.com/office/drawing/2014/main" id="{49503D92-D403-CFF9-E7D4-F135AFDF66DA}"/>
              </a:ext>
            </a:extLst>
          </p:cNvPr>
          <p:cNvSpPr>
            <a:spLocks noGrp="1"/>
          </p:cNvSpPr>
          <p:nvPr>
            <p:ph type="sldNum" sz="quarter" idx="16"/>
          </p:nvPr>
        </p:nvSpPr>
        <p:spPr/>
        <p:txBody>
          <a:bodyPr/>
          <a:lstStyle/>
          <a:p>
            <a:fld id="{4531D9DC-ADF0-4D0A-8902-0133E3C6D94B}" type="slidenum">
              <a:rPr lang="en-US" smtClean="0"/>
              <a:pPr/>
              <a:t>7</a:t>
            </a:fld>
            <a:endParaRPr lang="en-US"/>
          </a:p>
        </p:txBody>
      </p:sp>
      <p:pic>
        <p:nvPicPr>
          <p:cNvPr id="46" name="Picture 45">
            <a:extLst>
              <a:ext uri="{FF2B5EF4-FFF2-40B4-BE49-F238E27FC236}">
                <a16:creationId xmlns:a16="http://schemas.microsoft.com/office/drawing/2014/main" id="{7C0701C3-26EC-7BE3-5155-D09D76347E1D}"/>
              </a:ext>
            </a:extLst>
          </p:cNvPr>
          <p:cNvPicPr>
            <a:picLocks noChangeAspect="1"/>
          </p:cNvPicPr>
          <p:nvPr/>
        </p:nvPicPr>
        <p:blipFill>
          <a:blip r:embed="rId3"/>
          <a:stretch>
            <a:fillRect/>
          </a:stretch>
        </p:blipFill>
        <p:spPr>
          <a:xfrm>
            <a:off x="1276403" y="792906"/>
            <a:ext cx="9639195" cy="4370476"/>
          </a:xfrm>
          <a:prstGeom prst="rect">
            <a:avLst/>
          </a:prstGeom>
        </p:spPr>
      </p:pic>
      <p:sp>
        <p:nvSpPr>
          <p:cNvPr id="48" name="TextBox 47">
            <a:extLst>
              <a:ext uri="{FF2B5EF4-FFF2-40B4-BE49-F238E27FC236}">
                <a16:creationId xmlns:a16="http://schemas.microsoft.com/office/drawing/2014/main" id="{2DBD28BF-959E-97B1-2E94-B6AE6C4D312D}"/>
              </a:ext>
            </a:extLst>
          </p:cNvPr>
          <p:cNvSpPr txBox="1"/>
          <p:nvPr/>
        </p:nvSpPr>
        <p:spPr>
          <a:xfrm>
            <a:off x="747664" y="5342306"/>
            <a:ext cx="5348336" cy="1200329"/>
          </a:xfrm>
          <a:prstGeom prst="rect">
            <a:avLst/>
          </a:prstGeom>
          <a:noFill/>
        </p:spPr>
        <p:txBody>
          <a:bodyPr wrap="square">
            <a:spAutoFit/>
          </a:bodyPr>
          <a:lstStyle/>
          <a:p>
            <a:pPr marL="285750" indent="-285750">
              <a:buFont typeface="Arial" panose="020B0604020202020204" pitchFamily="34" charset="0"/>
              <a:buChar char="•"/>
            </a:pPr>
            <a:r>
              <a:rPr lang="en-US" sz="1400" b="1">
                <a:solidFill>
                  <a:srgbClr val="0F55F5"/>
                </a:solidFill>
              </a:rPr>
              <a:t>DAM:</a:t>
            </a:r>
            <a:r>
              <a:rPr lang="en-US" sz="1400"/>
              <a:t> </a:t>
            </a:r>
            <a:r>
              <a:rPr lang="el-GR" sz="1400"/>
              <a:t>επικαλύπτει όλες τις </a:t>
            </a:r>
            <a:r>
              <a:rPr lang="el-GR" sz="1400" err="1"/>
              <a:t>ενδοημερήσιες</a:t>
            </a:r>
            <a:r>
              <a:rPr lang="el-GR" sz="1400"/>
              <a:t> αγορές</a:t>
            </a:r>
            <a:endParaRPr lang="en-US" sz="1400"/>
          </a:p>
          <a:p>
            <a:pPr marL="285750" indent="-285750">
              <a:buFont typeface="Arial" panose="020B0604020202020204" pitchFamily="34" charset="0"/>
              <a:buChar char="•"/>
            </a:pPr>
            <a:r>
              <a:rPr lang="en-US" sz="1400" b="1">
                <a:solidFill>
                  <a:srgbClr val="0F55F5"/>
                </a:solidFill>
              </a:rPr>
              <a:t>IDA 1</a:t>
            </a:r>
            <a:r>
              <a:rPr lang="el-GR" sz="1400">
                <a:solidFill>
                  <a:srgbClr val="0F55F5"/>
                </a:solidFill>
              </a:rPr>
              <a:t>:</a:t>
            </a:r>
            <a:r>
              <a:rPr lang="en-US" sz="1400"/>
              <a:t> </a:t>
            </a:r>
            <a:r>
              <a:rPr lang="el-GR" sz="1400"/>
              <a:t>πρώτη ευκαιρία να εξισορροπήσουν το χαρτοφυλάκιο τους οι συμμετέχοντες</a:t>
            </a:r>
          </a:p>
          <a:p>
            <a:pPr marL="285750" indent="-285750">
              <a:buFont typeface="Arial" panose="020B0604020202020204" pitchFamily="34" charset="0"/>
              <a:buChar char="•"/>
            </a:pPr>
            <a:r>
              <a:rPr lang="en-US" sz="1400" b="1">
                <a:solidFill>
                  <a:srgbClr val="0F55F5"/>
                </a:solidFill>
              </a:rPr>
              <a:t>IDA 2</a:t>
            </a:r>
            <a:r>
              <a:rPr lang="en-US" sz="1400">
                <a:solidFill>
                  <a:srgbClr val="0F55F5"/>
                </a:solidFill>
              </a:rPr>
              <a:t>:</a:t>
            </a:r>
            <a:r>
              <a:rPr lang="en-US" sz="1400"/>
              <a:t> </a:t>
            </a:r>
            <a:r>
              <a:rPr lang="el-GR" sz="1400"/>
              <a:t>δεύτερη ευκαιρία εξισορρόπησης</a:t>
            </a:r>
            <a:endParaRPr lang="en-US" sz="1400"/>
          </a:p>
          <a:p>
            <a:pPr marL="285750" indent="-285750">
              <a:buFont typeface="Arial" panose="020B0604020202020204" pitchFamily="34" charset="0"/>
              <a:buChar char="•"/>
            </a:pPr>
            <a:endParaRPr lang="el-GR" sz="1600"/>
          </a:p>
        </p:txBody>
      </p:sp>
      <p:sp>
        <p:nvSpPr>
          <p:cNvPr id="49" name="TextBox 48">
            <a:extLst>
              <a:ext uri="{FF2B5EF4-FFF2-40B4-BE49-F238E27FC236}">
                <a16:creationId xmlns:a16="http://schemas.microsoft.com/office/drawing/2014/main" id="{7348EFE1-F2D4-BE1B-2346-1972B66F4F14}"/>
              </a:ext>
            </a:extLst>
          </p:cNvPr>
          <p:cNvSpPr txBox="1"/>
          <p:nvPr/>
        </p:nvSpPr>
        <p:spPr>
          <a:xfrm>
            <a:off x="5984007" y="5342306"/>
            <a:ext cx="5348336" cy="954107"/>
          </a:xfrm>
          <a:prstGeom prst="rect">
            <a:avLst/>
          </a:prstGeom>
          <a:noFill/>
        </p:spPr>
        <p:txBody>
          <a:bodyPr wrap="square">
            <a:spAutoFit/>
          </a:bodyPr>
          <a:lstStyle/>
          <a:p>
            <a:pPr marL="285750" indent="-285750">
              <a:buFont typeface="Arial" panose="020B0604020202020204" pitchFamily="34" charset="0"/>
              <a:buChar char="•"/>
            </a:pPr>
            <a:r>
              <a:rPr lang="en-US" sz="1400" b="1">
                <a:solidFill>
                  <a:srgbClr val="0F55F5"/>
                </a:solidFill>
              </a:rPr>
              <a:t>IDA 3</a:t>
            </a:r>
            <a:r>
              <a:rPr lang="el-GR" sz="1400">
                <a:solidFill>
                  <a:srgbClr val="0F55F5"/>
                </a:solidFill>
              </a:rPr>
              <a:t>:</a:t>
            </a:r>
            <a:r>
              <a:rPr lang="en-US" sz="1400"/>
              <a:t> </a:t>
            </a:r>
            <a:r>
              <a:rPr lang="el-GR" sz="1400"/>
              <a:t>τρίτη ευκαιρία εξισορρόπησης</a:t>
            </a:r>
          </a:p>
          <a:p>
            <a:pPr marL="285750" indent="-285750">
              <a:buFont typeface="Arial" panose="020B0604020202020204" pitchFamily="34" charset="0"/>
              <a:buChar char="•"/>
            </a:pPr>
            <a:r>
              <a:rPr lang="en-US" sz="1400" b="1">
                <a:solidFill>
                  <a:srgbClr val="0F55F5"/>
                </a:solidFill>
              </a:rPr>
              <a:t>XBID</a:t>
            </a:r>
            <a:r>
              <a:rPr lang="en-US" sz="1400">
                <a:solidFill>
                  <a:srgbClr val="0F55F5"/>
                </a:solidFill>
              </a:rPr>
              <a:t>:</a:t>
            </a:r>
            <a:r>
              <a:rPr lang="en-US" sz="1400"/>
              <a:t> </a:t>
            </a:r>
            <a:r>
              <a:rPr lang="el-GR" sz="1400" err="1"/>
              <a:t>Ενδοημερήσια</a:t>
            </a:r>
            <a:r>
              <a:rPr lang="el-GR" sz="1400"/>
              <a:t> αγορά όπου οι εντολές καταθέτονται με την ώρα – Ιδιαίτερα χρήσιμη για τους παραγωγούς πράσινης ενέργειας</a:t>
            </a:r>
            <a:r>
              <a:rPr lang="en-US" sz="1400"/>
              <a:t>.</a:t>
            </a:r>
          </a:p>
        </p:txBody>
      </p:sp>
    </p:spTree>
    <p:extLst>
      <p:ext uri="{BB962C8B-B14F-4D97-AF65-F5344CB8AC3E}">
        <p14:creationId xmlns:p14="http://schemas.microsoft.com/office/powerpoint/2010/main" val="899716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8B883-B136-2CB8-D42A-E538F9BA08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ABC294D-89C6-86AB-1703-A45EF76271C1}"/>
              </a:ext>
            </a:extLst>
          </p:cNvPr>
          <p:cNvSpPr>
            <a:spLocks noGrp="1"/>
          </p:cNvSpPr>
          <p:nvPr>
            <p:ph type="title"/>
          </p:nvPr>
        </p:nvSpPr>
        <p:spPr>
          <a:xfrm>
            <a:off x="443372" y="379660"/>
            <a:ext cx="11214091" cy="984885"/>
          </a:xfrm>
        </p:spPr>
        <p:txBody>
          <a:bodyPr/>
          <a:lstStyle/>
          <a:p>
            <a:r>
              <a:rPr lang="el-GR" dirty="0">
                <a:solidFill>
                  <a:srgbClr val="0F55F5"/>
                </a:solidFill>
              </a:rPr>
              <a:t>Παράγοντες που επηρεάζουν τη διαμόρφωση των τιμών στη </a:t>
            </a:r>
            <a:r>
              <a:rPr lang="el-GR" dirty="0" err="1">
                <a:solidFill>
                  <a:srgbClr val="0F55F5"/>
                </a:solidFill>
              </a:rPr>
              <a:t>χονδρεμπορική</a:t>
            </a:r>
            <a:r>
              <a:rPr lang="el-GR" dirty="0">
                <a:solidFill>
                  <a:srgbClr val="0F55F5"/>
                </a:solidFill>
              </a:rPr>
              <a:t> αγορά</a:t>
            </a:r>
            <a:endParaRPr lang="en-US" dirty="0"/>
          </a:p>
        </p:txBody>
      </p:sp>
      <p:sp>
        <p:nvSpPr>
          <p:cNvPr id="5" name="Slide Number Placeholder 4">
            <a:extLst>
              <a:ext uri="{FF2B5EF4-FFF2-40B4-BE49-F238E27FC236}">
                <a16:creationId xmlns:a16="http://schemas.microsoft.com/office/drawing/2014/main" id="{92542EB7-5672-DFED-9B66-72ABFA086119}"/>
              </a:ext>
            </a:extLst>
          </p:cNvPr>
          <p:cNvSpPr>
            <a:spLocks noGrp="1"/>
          </p:cNvSpPr>
          <p:nvPr>
            <p:ph type="sldNum" sz="quarter" idx="16"/>
          </p:nvPr>
        </p:nvSpPr>
        <p:spPr/>
        <p:txBody>
          <a:bodyPr/>
          <a:lstStyle/>
          <a:p>
            <a:fld id="{4531D9DC-ADF0-4D0A-8902-0133E3C6D94B}" type="slidenum">
              <a:rPr lang="en-US" smtClean="0"/>
              <a:pPr/>
              <a:t>8</a:t>
            </a:fld>
            <a:endParaRPr lang="en-US"/>
          </a:p>
        </p:txBody>
      </p:sp>
      <mc:AlternateContent xmlns:mc="http://schemas.openxmlformats.org/markup-compatibility/2006" xmlns:a14="http://schemas.microsoft.com/office/drawing/2010/main">
        <mc:Choice Requires="a14">
          <p:graphicFrame>
            <p:nvGraphicFramePr>
              <p:cNvPr id="12" name="Diagram 11">
                <a:extLst>
                  <a:ext uri="{FF2B5EF4-FFF2-40B4-BE49-F238E27FC236}">
                    <a16:creationId xmlns:a16="http://schemas.microsoft.com/office/drawing/2014/main" id="{36942833-B185-9069-5AA1-F1A56AB4BD1D}"/>
                  </a:ext>
                </a:extLst>
              </p:cNvPr>
              <p:cNvGraphicFramePr/>
              <p:nvPr>
                <p:extLst>
                  <p:ext uri="{D42A27DB-BD31-4B8C-83A1-F6EECF244321}">
                    <p14:modId xmlns:p14="http://schemas.microsoft.com/office/powerpoint/2010/main" val="3899179937"/>
                  </p:ext>
                </p:extLst>
              </p:nvPr>
            </p:nvGraphicFramePr>
            <p:xfrm>
              <a:off x="1338902" y="1612427"/>
              <a:ext cx="9522442" cy="4816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12" name="Diagram 11">
                <a:extLst>
                  <a:ext uri="{FF2B5EF4-FFF2-40B4-BE49-F238E27FC236}">
                    <a16:creationId xmlns:a16="http://schemas.microsoft.com/office/drawing/2014/main" id="{36942833-B185-9069-5AA1-F1A56AB4BD1D}"/>
                  </a:ext>
                </a:extLst>
              </p:cNvPr>
              <p:cNvGraphicFramePr/>
              <p:nvPr>
                <p:extLst>
                  <p:ext uri="{D42A27DB-BD31-4B8C-83A1-F6EECF244321}">
                    <p14:modId xmlns:p14="http://schemas.microsoft.com/office/powerpoint/2010/main" val="3899179937"/>
                  </p:ext>
                </p:extLst>
              </p:nvPr>
            </p:nvGraphicFramePr>
            <p:xfrm>
              <a:off x="1338902" y="1612427"/>
              <a:ext cx="9522442" cy="48163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2109399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42E7-C3FF-4F1F-1B27-E90522A6E07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AF8A2A7-61FD-B7F4-49C1-1B6C0A097381}"/>
              </a:ext>
            </a:extLst>
          </p:cNvPr>
          <p:cNvSpPr>
            <a:spLocks noGrp="1"/>
          </p:cNvSpPr>
          <p:nvPr>
            <p:ph type="title"/>
          </p:nvPr>
        </p:nvSpPr>
        <p:spPr>
          <a:xfrm>
            <a:off x="443372" y="379660"/>
            <a:ext cx="11305716" cy="430887"/>
          </a:xfrm>
        </p:spPr>
        <p:txBody>
          <a:bodyPr/>
          <a:lstStyle/>
          <a:p>
            <a:r>
              <a:rPr lang="el-GR" sz="2800" dirty="0">
                <a:solidFill>
                  <a:srgbClr val="0F55F5"/>
                </a:solidFill>
              </a:rPr>
              <a:t>Επισκόπηση Εγκατεστημένης Ισχύος &amp; Παραγωγή ΑΠΕ &amp; ΣΗΘΥΑ</a:t>
            </a:r>
            <a:endParaRPr lang="en-US" sz="2800" dirty="0"/>
          </a:p>
        </p:txBody>
      </p:sp>
      <p:sp>
        <p:nvSpPr>
          <p:cNvPr id="5" name="Slide Number Placeholder 4">
            <a:extLst>
              <a:ext uri="{FF2B5EF4-FFF2-40B4-BE49-F238E27FC236}">
                <a16:creationId xmlns:a16="http://schemas.microsoft.com/office/drawing/2014/main" id="{4A29D64D-1A3E-AD90-476C-98BE3C0FBCBB}"/>
              </a:ext>
            </a:extLst>
          </p:cNvPr>
          <p:cNvSpPr>
            <a:spLocks noGrp="1"/>
          </p:cNvSpPr>
          <p:nvPr>
            <p:ph type="sldNum" sz="quarter" idx="16"/>
          </p:nvPr>
        </p:nvSpPr>
        <p:spPr/>
        <p:txBody>
          <a:bodyPr/>
          <a:lstStyle/>
          <a:p>
            <a:fld id="{4531D9DC-ADF0-4D0A-8902-0133E3C6D94B}" type="slidenum">
              <a:rPr lang="en-US" smtClean="0"/>
              <a:pPr/>
              <a:t>9</a:t>
            </a:fld>
            <a:endParaRPr lang="en-US"/>
          </a:p>
        </p:txBody>
      </p:sp>
      <p:sp>
        <p:nvSpPr>
          <p:cNvPr id="4" name="Ορθογώνιο 15">
            <a:extLst>
              <a:ext uri="{FF2B5EF4-FFF2-40B4-BE49-F238E27FC236}">
                <a16:creationId xmlns:a16="http://schemas.microsoft.com/office/drawing/2014/main" id="{3CF10D66-E5B9-4C24-51F0-75100BC48EBD}"/>
              </a:ext>
            </a:extLst>
          </p:cNvPr>
          <p:cNvSpPr/>
          <p:nvPr/>
        </p:nvSpPr>
        <p:spPr>
          <a:xfrm>
            <a:off x="8595360" y="6478340"/>
            <a:ext cx="3289502" cy="230832"/>
          </a:xfrm>
          <a:prstGeom prst="rect">
            <a:avLst/>
          </a:prstGeom>
        </p:spPr>
        <p:txBody>
          <a:bodyPr wrap="square">
            <a:spAutoFit/>
          </a:bodyPr>
          <a:lstStyle/>
          <a:p>
            <a:pPr marL="114300">
              <a:lnSpc>
                <a:spcPct val="90000"/>
              </a:lnSpc>
              <a:spcBef>
                <a:spcPts val="585"/>
              </a:spcBef>
              <a:spcAft>
                <a:spcPts val="0"/>
              </a:spcAft>
            </a:pPr>
            <a:r>
              <a:rPr lang="en-US" sz="1000" spc="-15">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Source: DAPEEP, HAEE’s analysis</a:t>
            </a:r>
          </a:p>
        </p:txBody>
      </p:sp>
      <p:graphicFrame>
        <p:nvGraphicFramePr>
          <p:cNvPr id="8" name="Chart 7">
            <a:extLst>
              <a:ext uri="{FF2B5EF4-FFF2-40B4-BE49-F238E27FC236}">
                <a16:creationId xmlns:a16="http://schemas.microsoft.com/office/drawing/2014/main" id="{9BDBD869-8C71-E6D8-EB90-F68331B1FBA0}"/>
              </a:ext>
            </a:extLst>
          </p:cNvPr>
          <p:cNvGraphicFramePr>
            <a:graphicFrameLocks/>
          </p:cNvGraphicFramePr>
          <p:nvPr>
            <p:extLst>
              <p:ext uri="{D42A27DB-BD31-4B8C-83A1-F6EECF244321}">
                <p14:modId xmlns:p14="http://schemas.microsoft.com/office/powerpoint/2010/main" val="4214873648"/>
              </p:ext>
            </p:extLst>
          </p:nvPr>
        </p:nvGraphicFramePr>
        <p:xfrm>
          <a:off x="6095998" y="1273068"/>
          <a:ext cx="5653089" cy="49973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8A98524-6C87-8DDB-31E2-85DF2DF5994A}"/>
              </a:ext>
            </a:extLst>
          </p:cNvPr>
          <p:cNvGraphicFramePr>
            <a:graphicFrameLocks/>
          </p:cNvGraphicFramePr>
          <p:nvPr>
            <p:extLst>
              <p:ext uri="{D42A27DB-BD31-4B8C-83A1-F6EECF244321}">
                <p14:modId xmlns:p14="http://schemas.microsoft.com/office/powerpoint/2010/main" val="1567713966"/>
              </p:ext>
            </p:extLst>
          </p:nvPr>
        </p:nvGraphicFramePr>
        <p:xfrm>
          <a:off x="442912" y="1273070"/>
          <a:ext cx="5653085" cy="499732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ED2DE4F9-E4B9-AC83-035A-98C51E8EAD2C}"/>
              </a:ext>
            </a:extLst>
          </p:cNvPr>
          <p:cNvSpPr txBox="1"/>
          <p:nvPr/>
        </p:nvSpPr>
        <p:spPr>
          <a:xfrm>
            <a:off x="429115" y="965654"/>
            <a:ext cx="5730240" cy="338554"/>
          </a:xfrm>
          <a:prstGeom prst="rect">
            <a:avLst/>
          </a:prstGeom>
          <a:noFill/>
        </p:spPr>
        <p:txBody>
          <a:bodyPr wrap="square">
            <a:spAutoFit/>
          </a:bodyPr>
          <a:lstStyle/>
          <a:p>
            <a:pPr algn="ctr"/>
            <a:r>
              <a:rPr lang="el-GR" sz="1600" spc="-11" dirty="0">
                <a:solidFill>
                  <a:srgbClr val="0F55F5"/>
                </a:solidFill>
              </a:rPr>
              <a:t>Μηνιαία Παραγωγή ΑΠΕ στην Ελλάδα (</a:t>
            </a:r>
            <a:r>
              <a:rPr lang="en-US" sz="1600" spc="-11" dirty="0">
                <a:solidFill>
                  <a:srgbClr val="0F55F5"/>
                </a:solidFill>
              </a:rPr>
              <a:t>GWh), 2024</a:t>
            </a:r>
            <a:endParaRPr lang="en-US" dirty="0">
              <a:solidFill>
                <a:srgbClr val="0F55F5"/>
              </a:solidFill>
            </a:endParaRPr>
          </a:p>
        </p:txBody>
      </p:sp>
      <p:sp>
        <p:nvSpPr>
          <p:cNvPr id="14" name="TextBox 13">
            <a:extLst>
              <a:ext uri="{FF2B5EF4-FFF2-40B4-BE49-F238E27FC236}">
                <a16:creationId xmlns:a16="http://schemas.microsoft.com/office/drawing/2014/main" id="{D4011532-D590-7FBA-134A-12D90E77049C}"/>
              </a:ext>
            </a:extLst>
          </p:cNvPr>
          <p:cNvSpPr txBox="1"/>
          <p:nvPr/>
        </p:nvSpPr>
        <p:spPr>
          <a:xfrm>
            <a:off x="5955323" y="909024"/>
            <a:ext cx="5730240" cy="338554"/>
          </a:xfrm>
          <a:prstGeom prst="rect">
            <a:avLst/>
          </a:prstGeom>
          <a:noFill/>
        </p:spPr>
        <p:txBody>
          <a:bodyPr wrap="square">
            <a:spAutoFit/>
          </a:bodyPr>
          <a:lstStyle/>
          <a:p>
            <a:pPr algn="ctr"/>
            <a:r>
              <a:rPr lang="el-GR" sz="1600" spc="-11">
                <a:solidFill>
                  <a:srgbClr val="0F55F5"/>
                </a:solidFill>
              </a:rPr>
              <a:t>Εγκατεστημένη ισχύς ΑΠΕ στην Ελλάδα (</a:t>
            </a:r>
            <a:r>
              <a:rPr lang="en-US" sz="1600" spc="-11">
                <a:solidFill>
                  <a:srgbClr val="0F55F5"/>
                </a:solidFill>
              </a:rPr>
              <a:t>MW), 2018-2024</a:t>
            </a:r>
            <a:endParaRPr lang="en-US">
              <a:solidFill>
                <a:srgbClr val="0F55F5"/>
              </a:solidFill>
            </a:endParaRPr>
          </a:p>
        </p:txBody>
      </p:sp>
    </p:spTree>
    <p:extLst>
      <p:ext uri="{BB962C8B-B14F-4D97-AF65-F5344CB8AC3E}">
        <p14:creationId xmlns:p14="http://schemas.microsoft.com/office/powerpoint/2010/main" val="25085295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ellenIQ Master">
  <a:themeElements>
    <a:clrScheme name="HelleniQ Energy March 2023">
      <a:dk1>
        <a:srgbClr val="373737"/>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72000" tIns="72000" rIns="72000" bIns="72000" rtlCol="0" anchor="t"/>
      <a:lstStyle>
        <a:defPPr marL="180000" indent="-180000" algn="l">
          <a:lnSpc>
            <a:spcPct val="100000"/>
          </a:lnSpc>
          <a:spcBef>
            <a:spcPts val="600"/>
          </a:spcBef>
          <a:buClr>
            <a:schemeClr val="accent1"/>
          </a:buClr>
          <a:buFont typeface="Arial" panose="020B0604020202020204" pitchFamily="34" charset="0"/>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lnSpc>
            <a:spcPct val="100000"/>
          </a:lnSpc>
          <a:spcBef>
            <a:spcPts val="600"/>
          </a:spcBef>
          <a:buClr>
            <a:schemeClr val="accent1"/>
          </a:buClr>
          <a:buFont typeface="Arial" panose="020B0604020202020204" pitchFamily="34" charset="0"/>
          <a:buChar char="•"/>
          <a:defRPr sz="1600" dirty="0" err="1" smtClean="0">
            <a:solidFill>
              <a:schemeClr val="tx1"/>
            </a:solidFill>
          </a:defRPr>
        </a:defPPr>
      </a:lstStyle>
    </a:txDef>
  </a:objectDefaults>
  <a:extraClrSchemeLst/>
  <a:extLst>
    <a:ext uri="{05A4C25C-085E-4340-85A3-A5531E510DB2}">
      <thm15:themeFamily xmlns:thm15="http://schemas.microsoft.com/office/thememl/2012/main" name="HelleniQ Master Template March 2023_ scr08.potx" id="{2F350A06-AC62-4A35-9CD2-471F4F1E08D0}" vid="{6349CFCD-92E8-402A-9B61-2C21B6724274}"/>
    </a:ext>
  </a:extLst>
</a:theme>
</file>

<file path=ppt/theme/theme2.xml><?xml version="1.0" encoding="utf-8"?>
<a:theme xmlns:a="http://schemas.openxmlformats.org/drawingml/2006/main" name="Office Theme">
  <a:themeElements>
    <a:clrScheme name="HellenIQ 2022">
      <a:dk1>
        <a:srgbClr val="0032A0"/>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llenIQ 2022">
      <a:dk1>
        <a:srgbClr val="0032A0"/>
      </a:dk1>
      <a:lt1>
        <a:sysClr val="window" lastClr="FFFFFF"/>
      </a:lt1>
      <a:dk2>
        <a:srgbClr val="7F7F7F"/>
      </a:dk2>
      <a:lt2>
        <a:srgbClr val="E6E6EB"/>
      </a:lt2>
      <a:accent1>
        <a:srgbClr val="0032A0"/>
      </a:accent1>
      <a:accent2>
        <a:srgbClr val="0F55F5"/>
      </a:accent2>
      <a:accent3>
        <a:srgbClr val="50E69B"/>
      </a:accent3>
      <a:accent4>
        <a:srgbClr val="03C3F8"/>
      </a:accent4>
      <a:accent5>
        <a:srgbClr val="FFAA00"/>
      </a:accent5>
      <a:accent6>
        <a:srgbClr val="C8B996"/>
      </a:accent6>
      <a:hlink>
        <a:srgbClr val="0F55F5"/>
      </a:hlink>
      <a:folHlink>
        <a:srgbClr val="7F7F7F"/>
      </a:folHlink>
    </a:clrScheme>
    <a:fontScheme name="HellenIQ 2022">
      <a:majorFont>
        <a:latin typeface="The Wave Sans TT"/>
        <a:ea typeface=""/>
        <a:cs typeface=""/>
      </a:majorFont>
      <a:minorFont>
        <a:latin typeface="The Wave Sans T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539E8D72A9A04C8DC4EAAAB9A8BC4C" ma:contentTypeVersion="1" ma:contentTypeDescription="Create a new document." ma:contentTypeScope="" ma:versionID="57fbce6fa4bdce625d6193dea839dd58">
  <xsd:schema xmlns:xsd="http://www.w3.org/2001/XMLSchema" xmlns:xs="http://www.w3.org/2001/XMLSchema" xmlns:p="http://schemas.microsoft.com/office/2006/metadata/properties" xmlns:ns2="819cb276-62c8-40bd-90c3-99b9dd8e57e5" targetNamespace="http://schemas.microsoft.com/office/2006/metadata/properties" ma:root="true" ma:fieldsID="2bd1f46a9f4fac7657f3ce6329a7060a" ns2:_="">
    <xsd:import namespace="819cb276-62c8-40bd-90c3-99b9dd8e57e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9cb276-62c8-40bd-90c3-99b9dd8e57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9A7066-019E-429B-A34A-257BC07E799F}">
  <ds:schemaRefs>
    <ds:schemaRef ds:uri="http://schemas.microsoft.com/sharepoint/v3/contenttype/forms"/>
  </ds:schemaRefs>
</ds:datastoreItem>
</file>

<file path=customXml/itemProps2.xml><?xml version="1.0" encoding="utf-8"?>
<ds:datastoreItem xmlns:ds="http://schemas.openxmlformats.org/officeDocument/2006/customXml" ds:itemID="{9726884A-8D83-40CD-B638-2CDB970E22D9}">
  <ds:schemaRefs>
    <ds:schemaRef ds:uri="http://purl.org/dc/elements/1.1/"/>
    <ds:schemaRef ds:uri="http://purl.org/dc/dcmitype/"/>
    <ds:schemaRef ds:uri="http://schemas.microsoft.com/office/infopath/2007/PartnerControls"/>
    <ds:schemaRef ds:uri="819cb276-62c8-40bd-90c3-99b9dd8e57e5"/>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4CD7A87-D8D5-40C0-872B-A9BB7A9FA5F5}">
  <ds:schemaRefs>
    <ds:schemaRef ds:uri="819cb276-62c8-40bd-90c3-99b9dd8e57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230321_HELLENiQ_Master_Template</Template>
  <TotalTime>181</TotalTime>
  <Words>5549</Words>
  <Application>Microsoft Office PowerPoint</Application>
  <PresentationFormat>Widescreen</PresentationFormat>
  <Paragraphs>556</Paragraphs>
  <Slides>36</Slides>
  <Notes>32</Notes>
  <HiddenSlides>8</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0" baseType="lpstr">
      <vt:lpstr>Courier New</vt:lpstr>
      <vt:lpstr>Arial</vt:lpstr>
      <vt:lpstr>Segoe Sans</vt:lpstr>
      <vt:lpstr>Wingdings</vt:lpstr>
      <vt:lpstr>Calibri</vt:lpstr>
      <vt:lpstr>Open Sans</vt:lpstr>
      <vt:lpstr>The Wave Sans TT (Body)</vt:lpstr>
      <vt:lpstr>Times New Roman</vt:lpstr>
      <vt:lpstr>Cambria Math</vt:lpstr>
      <vt:lpstr>Verdana</vt:lpstr>
      <vt:lpstr>The Wave Sans TT</vt:lpstr>
      <vt:lpstr>Aptos</vt:lpstr>
      <vt:lpstr>HellenIQ Master</vt:lpstr>
      <vt:lpstr>think-cell Slide</vt:lpstr>
      <vt:lpstr>Empowering Energy  Leaders of Tomorrow</vt:lpstr>
      <vt:lpstr>PowerPoint Presentation</vt:lpstr>
      <vt:lpstr>Agenda</vt:lpstr>
      <vt:lpstr>Εισηγητές  Δρ. Κώστας Ανδριοσόπουλος  </vt:lpstr>
      <vt:lpstr>Η Ελλάδα αποτελεί τη δεύτερη μεγαλύτερη αγορά (βάσει συνολικής ζήτησης) στη Νοτιοανατολική Ευρώπη</vt:lpstr>
      <vt:lpstr>Χρονική αλληλουχία επιμέρους αγορών ηλεκτρικής ενέργειας</vt:lpstr>
      <vt:lpstr>Λειτουργία της Ενδοημερήσιας Αγοράς</vt:lpstr>
      <vt:lpstr>Παράγοντες που επηρεάζουν τη διαμόρφωση των τιμών στη χονδρεμπορική αγορά</vt:lpstr>
      <vt:lpstr>Επισκόπηση Εγκατεστημένης Ισχύος &amp; Παραγωγή ΑΠΕ &amp; ΣΗΘΥΑ</vt:lpstr>
      <vt:lpstr>Μηνιαίες Εισαγωγές και Εξαγωγές Ηλεκτρικής Ενέργειας στην Ελλάδα</vt:lpstr>
      <vt:lpstr>Διασυνδεσιμότητα &amp; Ενεργειακές Ροές</vt:lpstr>
      <vt:lpstr>Τιμές Χονδρικής Ηλεκτρικής Ενέργειας</vt:lpstr>
      <vt:lpstr>Προκλήσεις στην χονδρική αγορά</vt:lpstr>
      <vt:lpstr>Προκλήσεις στην Χονδρική Αγορά</vt:lpstr>
      <vt:lpstr>Προκλήσεις στην Χονδρική Αγορά</vt:lpstr>
      <vt:lpstr>Οι μπαταρίες ενισχύουν την ευστάθεια του δικτύου τις απογευματινές ώρες στην Καλιφόρνια</vt:lpstr>
      <vt:lpstr>Τιμές Χονδρικής Ηλεκτρικής Ενέργειας</vt:lpstr>
      <vt:lpstr>Ακαθάριστη Παραγωγή Ηλεκτρικής Ενέργειας ανά Καύσιμο στην ΕΕ (%), [2024]</vt:lpstr>
      <vt:lpstr>Τιμές Ηλεκτρικής Ενέργειας στην ΕΕ</vt:lpstr>
      <vt:lpstr>Λιανική Τιμή Ηλεκτρικής Ενέργειας στην ΕΕ</vt:lpstr>
      <vt:lpstr>Χρώματα Τιμολογίων Ηλεκτρικής Ενέργειας</vt:lpstr>
      <vt:lpstr>Σύνδεση Μεταξύ Χονδρικής και Λιανικής Αγοράς Ηλεκτρικής Ενέργειας </vt:lpstr>
      <vt:lpstr>Σύνδεση Μεταξύ Χονδρικής και Λιανικής Αγοράς Ηλεκτρικής Ενέργειας </vt:lpstr>
      <vt:lpstr>Σύνδεση Μεταξύ Χονδρικής και Λιανικής Αγοράς Ηλεκτρικής Ενέργειας στην Ελλάδα</vt:lpstr>
      <vt:lpstr>Υφιστάμενη και Μελλοντική Κατάσταση στην Ελλάδα</vt:lpstr>
      <vt:lpstr>Χρέη που απορρέουν απο τον Ενεργειακό Τουρισμό</vt:lpstr>
      <vt:lpstr>Βασικά Συμπεράσματα</vt:lpstr>
      <vt:lpstr>ANNEX I</vt:lpstr>
      <vt:lpstr>Διαμόρφωση Τιμών Ηλεκτρικής Ενέργειας: Χονδρική Αγορά</vt:lpstr>
      <vt:lpstr>Καθορισμός ωριαίων τιμών spot</vt:lpstr>
      <vt:lpstr>Οι αγορές ηλεκτρικής ενέργειας στην Ευρώπη και τα Βαλκάνια</vt:lpstr>
      <vt:lpstr>Η Ελλάδα αποτελεί τη δεύτερη μεγαλύτερη αγορά (βάσει συνολικής ζήτησης) στη Νοτιοανατολική Ευρώπη</vt:lpstr>
      <vt:lpstr>Δομή Συστήματος Ηλεκτρικής Ενέργειας στην Ελλάδα</vt:lpstr>
      <vt:lpstr>Διαχείριση ανισορροπιών - Προϊόντα  Αγοράς Εξισορρόπησης</vt:lpstr>
      <vt:lpstr>Μερίδια Αγοράς</vt:lpstr>
      <vt:lpstr>Ευχαριστούμε  για την προσοχή σας!</vt:lpstr>
    </vt:vector>
  </TitlesOfParts>
  <Manager>Name Surname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Placeholder for the presentation title (for longer text – can be a maximum of three lines long)</dc:title>
  <dc:subject>PowerPoint Master</dc:subject>
  <dc:creator>Koutra Maria</dc:creator>
  <dc:description>PowerPoint template optimized for Office 2019</dc:description>
  <cp:lastModifiedBy>Eleni Ntemou</cp:lastModifiedBy>
  <cp:revision>9</cp:revision>
  <cp:lastPrinted>2025-01-31T11:34:45Z</cp:lastPrinted>
  <dcterms:created xsi:type="dcterms:W3CDTF">2023-03-22T10:14:06Z</dcterms:created>
  <dcterms:modified xsi:type="dcterms:W3CDTF">2025-05-23T08:57:14Z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0x01010044539E8D72A9A04C8DC4EAAAB9A8BC4C</vt:lpwstr>
  </property>
</Properties>
</file>